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274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252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FD38A1-95DA-4879-81CC-34D708823F92}" type="datetime1">
              <a:rPr lang="hu-HU" smtClean="0"/>
              <a:t>2021. 05. 03.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380BB-1717-49C2-A938-A49B6658CD62}" type="datetime1">
              <a:rPr lang="hu-HU" noProof="0" smtClean="0"/>
              <a:pPr/>
              <a:t>2021. 05. 03.</a:t>
            </a:fld>
            <a:endParaRPr lang="hu-HU" noProof="0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noProof="0" dirty="0" smtClean="0"/>
              <a:t>Mintaszöveg szerkesztése</a:t>
            </a:r>
          </a:p>
          <a:p>
            <a:pPr lvl="1" rtl="0"/>
            <a:r>
              <a:rPr lang="hu-HU" noProof="0" dirty="0" smtClean="0"/>
              <a:t>Második szint</a:t>
            </a:r>
          </a:p>
          <a:p>
            <a:pPr lvl="2" rtl="0"/>
            <a:r>
              <a:rPr lang="hu-HU" noProof="0" dirty="0" smtClean="0"/>
              <a:t>Harmadik szint</a:t>
            </a:r>
          </a:p>
          <a:p>
            <a:pPr lvl="3" rtl="0"/>
            <a:r>
              <a:rPr lang="hu-HU" noProof="0" dirty="0" smtClean="0"/>
              <a:t>Negyedik szint</a:t>
            </a:r>
          </a:p>
          <a:p>
            <a:pPr lvl="4" rtl="0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4233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Szabadkézi sokszög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" name="Szabadkézi sokszög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" name="Szabadkézi sokszög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" name="Szabadkézi sokszög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" name="Szabadkézi sokszög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" name="Szabadkézi sokszög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" name="Szabadkézi sokszög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" name="Szabadkézi sokszög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" name="Szabadkézi sokszög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" name="Szabadkézi sokszög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" name="Szabadkézi sokszög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" name="Szabadkézi sokszög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" name="Szabadkézi sokszög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" name="Szabadkézi sokszög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" name="Szabadkézi sokszög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" name="Szabadkézi sokszög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" name="Szabadkézi sokszög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" name="Szabadkézi sokszög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" name="Szabadkézi sokszög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" name="Szabadkézi sokszög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" name="Szabadkézi sokszög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" name="Szabadkézi sokszög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" name="Szabadkézi sokszög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" name="Szabadkézi sokszög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" name="Szabadkézi sokszög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" name="Szabadkézi sokszög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" name="Szabadkézi sokszög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" name="Szabadkézi sokszög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" name="Szabadkézi sokszög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" name="Szabadkézi sokszög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5" name="Szabadkézi sokszög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6" name="Szabadkézi sokszög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7" name="Szabadkézi sokszög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8" name="Szabadkézi sokszög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9" name="Szabadkézi sokszög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40" name="Csoport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Szabadkézi sokszög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" name="Szabadkézi sokszög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" name="Szabadkézi sokszög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" name="Szabadkézi sokszög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5" name="Szabadkézi sokszög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6" name="Szabadkézi sokszög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7" name="Szabadkézi sokszög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8" name="Szabadkézi sokszög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49" name="Szabadkézi sokszög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50" name="Csoport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Szabadkézi sokszög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2" name="Szabadkézi sokszög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3" name="Szabadkézi sokszög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4" name="Szabadkézi sokszög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5" name="Szabadkézi sokszög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6" name="Szabadkézi sokszög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7" name="Szabadkézi sokszög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8" name="Szabadkézi sokszög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59" name="Szabadkézi sokszög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60" name="Szabadkézi sokszög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61" name="Csoport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Szabadkézi sokszög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3" name="Szabadkézi sokszög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4" name="Szabadkézi sokszög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5" name="Szabadkézi sokszög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6" name="Szabadkézi sokszög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7" name="Szabadkézi sokszög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8" name="Szabadkézi sokszög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9" name="Szabadkézi sokszög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0" name="Szabadkézi sokszög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1" name="Szabadkézi sokszög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2" name="Szabadkézi sokszög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3" name="Szabadkézi sokszög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4" name="Szabadkézi sokszög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5" name="Szabadkézi sokszög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6" name="Szabadkézi sokszög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7" name="Szabadkézi sokszög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8" name="Szabadkézi sokszög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9" name="Szabadkézi sokszög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0" name="Szabadkézi sokszög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81" name="Csoport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Szabadkézi sokszög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3" name="Szabadkézi sokszög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4" name="Szabadkézi sokszög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5" name="Szabadkézi sokszög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6" name="Szabadkézi sokszög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87" name="Csoport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Szabadkézi sokszög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9" name="Szabadkézi sokszög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0" name="Szabadkézi sokszög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1" name="Szabadkézi sokszög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2" name="Szabadkézi sokszög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3" name="Szabadkézi sokszög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94" name="Csoport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Szabadkézi sokszög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6" name="Szabadkézi sokszög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7" name="Szabadkézi sokszög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8" name="Szabadkézi sokszög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99" name="Csoport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Szabadkézi sokszög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1" name="Szabadkézi sokszög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2" name="Szabadkézi sokszög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3" name="Szabadkézi sokszög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4" name="Szabadkézi sokszög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5" name="Szabadkézi sokszög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06" name="Csoport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Szabadkézi sokszög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8" name="Szabadkézi sokszög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9" name="Szabadkézi sokszög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0" name="Szabadkézi sokszög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1" name="Szabadkézi sokszög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2" name="Szabadkézi sokszög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3" name="Szabadkézi sokszög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4" name="Szabadkézi sokszög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115" name="Szabadkézi sokszög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116" name="Szabadkézi sokszög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 dirty="0"/>
          </a:p>
        </p:txBody>
      </p:sp>
      <p:grpSp>
        <p:nvGrpSpPr>
          <p:cNvPr id="117" name="Csoport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Szabadkézi sokszög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9" name="Szabadkézi sokszög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0" name="Szabadkézi sokszög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1" name="Szabadkézi sokszög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2" name="Szabadkézi sokszög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3" name="Szabadkézi sokszög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4" name="Szabadkézi sokszög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5" name="Szabadkézi sokszög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6" name="Szabadkézi sokszög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7" name="Szabadkézi sokszög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8" name="Szabadkézi sokszög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9" name="Szabadkézi sokszög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0" name="Szabadkézi sokszög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1" name="Szabadkézi sokszög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2" name="Szabadkézi sokszög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3" name="Szabadkézi sokszög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4" name="Szabadkézi sokszög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5" name="Szabadkézi sokszög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6" name="Szabadkézi sokszög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7" name="Szabadkézi sokszög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8" name="Szabadkézi sokszög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9" name="Szabadkézi sokszög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0" name="Szabadkézi sokszög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1" name="Szabadkézi sokszög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2" name="Szabadkézi sokszög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3" name="Szabadkézi sokszög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4" name="Szabadkézi sokszög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5" name="Szabadkézi sokszög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46" name="Csoport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Szabadkézi sokszög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8" name="Szabadkézi sokszög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9" name="Szabadkézi sokszög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0" name="Szabadkézi sokszög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1" name="Szabadkézi sokszög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2" name="Szabadkézi sokszög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3" name="Szabadkézi sokszög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4" name="Szabadkézi sokszög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5" name="Szabadkézi sokszög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6" name="Szabadkézi sokszög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7" name="Szabadkézi sokszög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8" name="Szabadkézi sokszög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9" name="Szabadkézi sokszög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0" name="Szabadkézi sokszög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1" name="Szabadkézi sokszög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2" name="Szabadkézi sokszög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3" name="Szabadkézi sokszög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4" name="Szabadkézi sokszög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5" name="Szabadkézi sokszög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6" name="Szabadkézi sokszög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7" name="Szabadkézi sokszög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8" name="Szabadkézi sokszög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9" name="Szabadkézi sokszög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0" name="Szabadkézi sokszög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71" name="Csoport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Szabadkézi sokszög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3" name="Szabadkézi sokszög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4" name="Szabadkézi sokszög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5" name="Szabadkézi sokszög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6" name="Szabadkézi sokszög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7" name="Szabadkézi sokszög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8" name="Szabadkézi sokszög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9" name="Szabadkézi sokszög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hu-HU" noProof="0" smtClean="0"/>
              <a:t>Kattintson ide az alcím mintájának szerkesztéséhez</a:t>
            </a:r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8105F6-105C-43C8-BF8A-003F05F8956F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13909F-F402-43EE-9254-7D2DAE509B4F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24CECA-6B3B-4BD1-8307-2559BD9FEBC5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BF0E64-777B-481C-9B60-A5A38517FACA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8F7303-1D61-48B9-8B71-45032513E345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ím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7D2A62-AA08-4AF1-A10A-F40F7D466B52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abadkézi sokszög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7" name="Szabadkézi sokszög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8" name="Szabadkézi sokszög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9" name="Csoport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Szabadkézi sokszög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" name="Szabadkézi sokszög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" name="Szabadkézi sokszög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" name="Szabadkézi sokszög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" name="Szabadkézi sokszög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" name="Szabadkézi sokszög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" name="Szabadkézi sokszög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" name="Szabadkézi sokszög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" name="Szabadkézi sokszög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" name="Szabadkézi sokszög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" name="Szabadkézi sokszög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" name="Szabadkézi sokszög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" name="Szabadkézi sokszög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" name="Szabadkézi sokszög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" name="Szabadkézi sokszög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" name="Szabadkézi sokszög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" name="Szabadkézi sokszög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" name="Szabadkézi sokszög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" name="Szabadkézi sokszög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" name="Szabadkézi sokszög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" name="Szabadkézi sokszög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" name="Szabadkézi sokszög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" name="Szabadkézi sokszög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" name="Szabadkézi sokszög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" name="Szabadkézi sokszög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5" name="Szabadkézi sokszög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6" name="Szabadkézi sokszög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7" name="Szabadkézi sokszög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8" name="Szabadkézi sokszög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9" name="Szabadkézi sokszög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0" name="Szabadkézi sokszög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1" name="Szabadkézi sokszög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" name="Szabadkézi sokszög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" name="Szabadkézi sokszög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" name="Szabadkézi sokszög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5" name="Szabadkézi sokszög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6" name="Szabadkézi sokszög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7" name="Szabadkézi sokszög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8" name="Szabadkézi sokszög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9" name="Szabadkézi sokszög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0" name="Szabadkézi sokszög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1" name="Szabadkézi sokszög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2" name="Szabadkézi sokszög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3" name="Szabadkézi sokszög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4" name="Szabadkézi sokszög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5" name="Szabadkézi sokszög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6" name="Szabadkézi sokszög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7" name="Szabadkézi sokszög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8" name="Szabadkézi sokszög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9" name="Szabadkézi sokszög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0" name="Szabadkézi sokszög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1" name="Szabadkézi sokszög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2" name="Szabadkézi sokszög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3" name="Szabadkézi sokszög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4" name="Szabadkézi sokszög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5" name="Szabadkézi sokszög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6" name="Szabadkézi sokszög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7" name="Szabadkézi sokszög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8" name="Szabadkézi sokszög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9" name="Szabadkézi sokszög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0" name="Szabadkézi sokszög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1" name="Szabadkézi sokszög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2" name="Szabadkézi sokszög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3" name="Szabadkézi sokszög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4" name="Szabadkézi sokszög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5" name="Szabadkézi sokszög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6" name="Szabadkézi sokszög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7" name="Szabadkézi sokszög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8" name="Szabadkézi sokszög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9" name="Szabadkézi sokszög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0" name="Szabadkézi sokszög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1" name="Szabadkézi sokszög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2" name="Szabadkézi sokszög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3" name="Szabadkézi sokszög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4" name="Szabadkézi sokszög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5" name="Szabadkézi sokszög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6" name="Szabadkézi sokszög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7" name="Szabadkézi sokszög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8" name="Szabadkézi sokszög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9" name="Szabadkézi sokszög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0" name="Szabadkézi sokszög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1" name="Szabadkézi sokszög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2" name="Szabadkézi sokszög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93" name="Csoport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Szabadkézi sokszög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5" name="Szabadkézi sokszög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6" name="Szabadkézi sokszög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7" name="Szabadkézi sokszög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8" name="Szabadkézi sokszög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9" name="Szabadkézi sokszög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0" name="Szabadkézi sokszög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1" name="Szabadkézi sokszög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2" name="Szabadkézi sokszög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3" name="Szabadkézi sokszög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4" name="Szabadkézi sokszög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5" name="Szabadkézi sokszög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6" name="Szabadkézi sokszög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7" name="Szabadkézi sokszög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8" name="Szabadkézi sokszög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9" name="Szabadkézi sokszög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0" name="Szabadkézi sokszög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1" name="Szabadkézi sokszög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2" name="Szabadkézi sokszög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3" name="Szabadkézi sokszög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4" name="Szabadkézi sokszög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5" name="Szabadkézi sokszög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6" name="Szabadkézi sokszög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7" name="Szabadkézi sokszög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8" name="Szabadkézi sokszög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9" name="Szabadkézi sokszög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0" name="Szabadkézi sokszög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1" name="Szabadkézi sokszög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2" name="Szabadkézi sokszög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3" name="Szabadkézi sokszög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4" name="Szabadkézi sokszög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5" name="Szabadkézi sokszög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6" name="Szabadkézi sokszög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7" name="Szabadkézi sokszög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8" name="Szabadkézi sokszög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9" name="Szabadkézi sokszög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0" name="Szabadkézi sokszög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1" name="Szabadkézi sokszög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2" name="Szabadkézi sokszög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3" name="Szabadkézi sokszög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4" name="Szabadkézi sokszög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5" name="Szabadkézi sokszög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6" name="Szabadkézi sokszög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7" name="Szabadkézi sokszög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8" name="Szabadkézi sokszög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9" name="Szabadkézi sokszög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0" name="Szabadkézi sokszög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1" name="Szabadkézi sokszög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2" name="Szabadkézi sokszög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3" name="Szabadkézi sokszög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4" name="Szabadkézi sokszög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5" name="Szabadkézi sokszög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6" name="Szabadkézi sokszög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7" name="Szabadkézi sokszög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8" name="Szabadkézi sokszög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9" name="Szabadkézi sokszög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0" name="Szabadkézi sokszög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1" name="Szabadkézi sokszög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2" name="Szabadkézi sokszög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3" name="Szabadkézi sokszög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4" name="Szabadkézi sokszög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5" name="Szabadkézi sokszög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6" name="Szabadkézi sokszög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7" name="Szabadkézi sokszög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8" name="Szabadkézi sokszög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9" name="Szabadkézi sokszög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0" name="Szabadkézi sokszög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1" name="Szabadkézi sokszög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2" name="Szabadkézi sokszög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3" name="Szabadkézi sokszög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4" name="Szabadkézi sokszög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5" name="Szabadkézi sokszög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6" name="Szabadkézi sokszög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7" name="Szabadkézi sokszög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8" name="Szabadkézi sokszög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9" name="Szabadkézi sokszög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0" name="Szabadkézi sokszög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1" name="Szabadkézi sokszög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2" name="Szabadkézi sokszög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3" name="Szabadkézi sokszög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4" name="Szabadkézi sokszög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5" name="Szabadkézi sokszög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6" name="Szabadkézi sokszög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77" name="Csoport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Szabadkézi sokszög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9" name="Szabadkézi sokszög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0" name="Szabadkézi sokszög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1" name="Szabadkézi sokszög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2" name="Szabadkézi sokszög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3" name="Szabadkézi sokszög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4" name="Szabadkézi sokszög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5" name="Szabadkézi sokszög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6" name="Szabadkézi sokszög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7" name="Szabadkézi sokszög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8" name="Szabadkézi sokszög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9" name="Szabadkézi sokszög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0" name="Szabadkézi sokszög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1" name="Szabadkézi sokszög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2" name="Szabadkézi sokszög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3" name="Szabadkézi sokszög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4" name="Szabadkézi sokszög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5" name="Szabadkézi sokszög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6" name="Szabadkézi sokszög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7" name="Szabadkézi sokszög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8" name="Szabadkézi sokszög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9" name="Szabadkézi sokszög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0" name="Szabadkézi sokszög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1" name="Szabadkézi sokszög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2" name="Szabadkézi sokszög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3" name="Szabadkézi sokszög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4" name="Szabadkézi sokszög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5" name="Szabadkézi sokszög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6" name="Szabadkézi sokszög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7" name="Szabadkézi sokszög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8" name="Szabadkézi sokszög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9" name="Szabadkézi sokszög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0" name="Szabadkézi sokszög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1" name="Szabadkézi sokszög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2" name="Szabadkézi sokszög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3" name="Szabadkézi sokszög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4" name="Szabadkézi sokszög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5" name="Szabadkézi sokszög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6" name="Szabadkézi sokszög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7" name="Szabadkézi sokszög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8" name="Szabadkézi sokszög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9" name="Szabadkézi sokszög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0" name="Szabadkézi sokszög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1" name="Szabadkézi sokszög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2" name="Szabadkézi sokszög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3" name="Szabadkézi sokszög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4" name="Szabadkézi sokszög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5" name="Szabadkézi sokszög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6" name="Szabadkézi sokszög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7" name="Szabadkézi sokszög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8" name="Szabadkézi sokszög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9" name="Szabadkézi sokszög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0" name="Szabadkézi sokszög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1" name="Szabadkézi sokszög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2" name="Szabadkézi sokszög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3" name="Szabadkézi sokszög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4" name="Szabadkézi sokszög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5" name="Szabadkézi sokszög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6" name="Szabadkézi sokszög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7" name="Szabadkézi sokszög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8" name="Szabadkézi sokszög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9" name="Szabadkézi sokszög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0" name="Szabadkézi sokszög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1" name="Szabadkézi sokszög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2" name="Szabadkézi sokszög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3" name="Szabadkézi sokszög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4" name="Szabadkézi sokszög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5" name="Szabadkézi sokszög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6" name="Szabadkézi sokszög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7" name="Szabadkézi sokszög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8" name="Szabadkézi sokszög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9" name="Szabadkézi sokszög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0" name="Szabadkézi sokszög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1" name="Szabadkézi sokszög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2" name="Szabadkézi sokszög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3" name="Szabadkézi sokszög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4" name="Szabadkézi sokszög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5" name="Szabadkézi sokszög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6" name="Szabadkézi sokszög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7" name="Szabadkézi sokszög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8" name="Szabadkézi sokszög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9" name="Szabadkézi sokszög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260" name="Csoport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Szabadkézi sokszög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2" name="Szabadkézi sokszög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3" name="Szabadkézi sokszög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4" name="Szabadkézi sokszög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5" name="Szabadkézi sokszög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6" name="Szabadkézi sokszög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7" name="Szabadkézi sokszög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8" name="Szabadkézi sokszög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9" name="Szabadkézi sokszög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0" name="Szabadkézi sokszög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1" name="Szabadkézi sokszög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2" name="Szabadkézi sokszög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3" name="Szabadkézi sokszög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Szabadkézi sokszög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5" name="Szabadkézi sokszög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6" name="Szabadkézi sokszög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7" name="Szabadkézi sokszög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Szabadkézi sokszög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9" name="Szabadkézi sokszög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0" name="Szabadkézi sokszög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1" name="Szabadkézi sokszög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2" name="Szabadkézi sokszög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3" name="Szabadkézi sokszög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4" name="Szabadkézi sokszög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Szabadkézi sokszög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Szabadkézi sokszög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7" name="Szabadkézi sokszög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8" name="Szabadkézi sokszög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289" name="Csoport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Szabadkézi sokszög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1" name="Ellipszis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2" name="Szabadkézi sokszög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3" name="Szabadkézi sokszög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4" name="Szabadkézi sokszög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5" name="Szabadkézi sokszög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6" name="Szabadkézi sokszög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7" name="Szabadkézi sokszög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8" name="Szabadkézi sokszög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9" name="Szabadkézi sokszög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0" name="Szabadkézi sokszög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1" name="Szabadkézi sokszög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2" name="Szabadkézi sokszög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3" name="Szabadkézi sokszög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4" name="Szabadkézi sokszög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5" name="Szabadkézi sokszög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6" name="Szabadkézi sokszög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7" name="Szabadkézi sokszög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8" name="Szabadkézi sokszög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9" name="Szabadkézi sokszög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310" name="Szabadkézi sokszög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311" name="Csoport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Szabadkézi sokszög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3" name="Szabadkézi sokszög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4" name="Szabadkézi sokszög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5" name="Szabadkézi sokszög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6" name="Szabadkézi sokszög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7" name="Szabadkézi sokszög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8" name="Szabadkézi sokszög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9" name="Szabadkézi sokszög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0" name="Szabadkézi sokszög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1" name="Szabadkézi sokszög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2" name="Szabadkézi sokszög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3" name="Szabadkézi sokszög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4" name="Szabadkézi sokszög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5" name="Szabadkézi sokszög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6" name="Szabadkézi sokszög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7" name="Szabadkézi sokszög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8" name="Szabadkézi sokszög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9" name="Szabadkézi sokszög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0" name="Szabadkézi sokszög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1" name="Szabadkézi sokszög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2" name="Szabadkézi sokszög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3" name="Szabadkézi sokszög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4" name="Szabadkézi sokszög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5" name="Szabadkézi sokszög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6" name="Szabadkézi sokszög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7" name="Szabadkézi sokszög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8" name="Szabadkézi sokszög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9" name="Szabadkézi sokszög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0" name="Szabadkézi sokszög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1" name="Szabadkézi sokszög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2" name="Szabadkézi sokszög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3" name="Szabadkézi sokszög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4" name="Szabadkézi sokszög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5" name="Szabadkézi sokszög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6" name="Szabadkézi sokszög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7" name="Szabadkézi sokszög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348" name="Csoport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Csoport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Szabadkézi sokszög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6" name="Szabadkézi sokszög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7" name="Szabadkézi sokszög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8" name="Szabadkézi sokszög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9" name="Szabadkézi sokszög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0" name="Szabadkézi sokszög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1" name="Szabadkézi sokszög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2" name="Szabadkézi sokszög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3" name="Szabadkézi sokszög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4" name="Szabadkézi sokszög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5" name="Szabadkézi sokszög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6" name="Szabadkézi sokszög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7" name="Szabadkézi sokszög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8" name="Szabadkézi sokszög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9" name="Szabadkézi sokszög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0" name="Szabadkézi sokszög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1" name="Szabadkézi sokszög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2" name="Szabadkézi sokszög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3" name="Szabadkézi sokszög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4" name="Szabadkézi sokszög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5" name="Szabadkézi sokszög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6" name="Szabadkézi sokszög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7" name="Szabadkézi sokszög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8" name="Szabadkézi sokszög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9" name="Szabadkézi sokszög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0" name="Szabadkézi sokszög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1" name="Szabadkézi sokszög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2" name="Szabadkézi sokszög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3" name="Szabadkézi sokszög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4" name="Szabadkézi sokszög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5" name="Szabadkézi sokszög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6" name="Szabadkézi sokszög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7" name="Szabadkézi sokszög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8" name="Szabadkézi sokszög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9" name="Szabadkézi sokszög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0" name="Szabadkézi sokszög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1" name="Szabadkézi sokszög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2" name="Szabadkézi sokszög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3" name="Szabadkézi sokszög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4" name="Szabadkézi sokszög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5" name="Szabadkézi sokszög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6" name="Szabadkézi sokszög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7" name="Szabadkézi sokszög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8" name="Szabadkézi sokszög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9" name="Szabadkézi sokszög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20" name="Szabadkézi sokszög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21" name="Szabadkézi sokszög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</p:grpSp>
        <p:grpSp>
          <p:nvGrpSpPr>
            <p:cNvPr id="350" name="Csoport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Szabadkézi sokszög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7" name="Szabadkézi sokszög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8" name="Szabadkézi sokszög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9" name="Szabadkézi sokszög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0" name="Szabadkézi sokszög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1" name="Szabadkézi sokszög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2" name="Szabadkézi sokszög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3" name="Szabadkézi sokszög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4" name="Szabadkézi sokszög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</p:grpSp>
        <p:grpSp>
          <p:nvGrpSpPr>
            <p:cNvPr id="351" name="Csoport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Szabadkézi sokszög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0" name="Szabadkézi sokszög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1" name="Szabadkézi sokszög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2" name="Szabadkézi sokszög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3" name="Szabadkézi sokszög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4" name="Szabadkézi sokszög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5" name="Szabadkézi sokszög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</p:grpSp>
        <p:grpSp>
          <p:nvGrpSpPr>
            <p:cNvPr id="352" name="Csoport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Szabadkézi sokszög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4" name="Szabadkézi sokszög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5" name="Szabadkézi sokszög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6" name="Szabadkézi sokszög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7" name="Szabadkézi sokszög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8" name="Szabadkézi sokszög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</p:grpSp>
      </p:grpSp>
      <p:grpSp>
        <p:nvGrpSpPr>
          <p:cNvPr id="422" name="Csoport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Szabadkézi sokszög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4" name="Szabadkézi sokszög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5" name="Szabadkézi sokszög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6" name="Szabadkézi sokszög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7" name="Szabadkézi sokszög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8" name="Szabadkézi sokszög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9" name="Szabadkézi sokszög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0" name="Szabadkézi sokszög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431" name="Csoport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Szabadkézi sokszög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3" name="Szabadkézi sokszög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4" name="Szabadkézi sokszög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5" name="Szabadkézi sokszög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6" name="Szabadkézi sokszög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7" name="Szabadkézi sokszög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8" name="Szabadkézi sokszög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9" name="Szabadkézi sokszög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440" name="Csoport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Szabadkézi sokszög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2" name="Szabadkézi sokszög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3" name="Szabadkézi sokszög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4" name="Szabadkézi sokszög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5" name="Szabadkézi sokszög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6" name="Szabadkézi sokszög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7" name="Szabadkézi sokszög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8" name="Szabadkézi sokszög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4D942-2294-4062-AE6E-9547EF98D683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C316D7-8FED-4BA4-A79A-52B9FE28358D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  <a:p>
            <a:pPr lvl="1" rtl="0"/>
            <a:r>
              <a:rPr lang="hu-HU" noProof="0" smtClean="0"/>
              <a:t>Második szint</a:t>
            </a:r>
          </a:p>
          <a:p>
            <a:pPr lvl="2" rtl="0"/>
            <a:r>
              <a:rPr lang="hu-HU" noProof="0" smtClean="0"/>
              <a:t>Harmadik szint</a:t>
            </a:r>
          </a:p>
          <a:p>
            <a:pPr lvl="3" rtl="0"/>
            <a:r>
              <a:rPr lang="hu-HU" noProof="0" smtClean="0"/>
              <a:t>Negyedik szint</a:t>
            </a:r>
          </a:p>
          <a:p>
            <a:pPr lvl="4" rtl="0"/>
            <a:r>
              <a:rPr lang="hu-HU" noProof="0" smtClean="0"/>
              <a:t>Ötödik szint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F7E25C-B8EF-4D18-A363-11D7C5F1707D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hu-HU" noProof="0" smtClean="0"/>
              <a:t>Mintacím szerkesztése</a:t>
            </a:r>
            <a:endParaRPr lang="hu-HU" noProof="0" dirty="0"/>
          </a:p>
        </p:txBody>
      </p:sp>
      <p:sp>
        <p:nvSpPr>
          <p:cNvPr id="3" name="Kép helyőrzője 2" descr="Üres helyőrző kép hozzáadásához. Kattintson a helyőrzőre, és jelölje ki a hozzáadni kívánt képet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u-HU" noProof="0" smtClean="0"/>
              <a:t>Kép beszúrásához kattintson az ikonra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u-HU" noProof="0" smtClean="0"/>
              <a:t>Mintaszöveg szerkesztése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B35262-6762-48D5-91A9-1FF4D3ED0A77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8" name="Szabadkézi sokszög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9" name="Szabadkézi sokszög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10" name="Csoport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Szabadkézi sokszög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" name="Szabadkézi sokszög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" name="Szabadkézi sokszög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" name="Szabadkézi sokszög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" name="Szabadkézi sokszög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" name="Szabadkézi sokszög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" name="Szabadkézi sokszög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" name="Szabadkézi sokszög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9" name="Csoport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Szabadkézi sokszög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" name="Szabadkézi sokszög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" name="Szabadkézi sokszög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" name="Szabadkézi sokszög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" name="Szabadkézi sokszög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" name="Szabadkézi sokszög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26" name="Csoport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Szabadkézi sokszög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" name="Szabadkézi sokszög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" name="Szabadkézi sokszög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" name="Szabadkézi sokszög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" name="Szabadkézi sokszög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" name="Szabadkézi sokszög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" name="Szabadkézi sokszög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34" name="Csoport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Szabadkézi sokszög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6" name="Szabadkézi sokszög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7" name="Szabadkézi sokszög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8" name="Szabadkézi sokszög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9" name="Szabadkézi sokszög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0" name="Szabadkézi sokszög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1" name="Szabadkézi sokszög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" name="Szabadkézi sokszög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43" name="Csoport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Szabadkézi sokszög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5" name="Szabadkézi sokszög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6" name="Szabadkézi sokszög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7" name="Szabadkézi sokszög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8" name="Szabadkézi sokszög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9" name="Szabadkézi sokszög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0" name="Szabadkézi sokszög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1" name="Szabadkézi sokszög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52" name="Csoport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Szabadkézi sokszög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4" name="Szabadkézi sokszög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5" name="Szabadkézi sokszög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6" name="Szabadkézi sokszög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7" name="Szabadkézi sokszög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8" name="Szabadkézi sokszög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9" name="Szabadkézi sokszög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0" name="Szabadkézi sokszög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61" name="Csoport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Szabadkézi sokszög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3" name="Szabadkézi sokszög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4" name="Szabadkézi sokszög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5" name="Szabadkézi sokszög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6" name="Szabadkézi sokszög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7" name="Szabadkézi sokszög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8" name="Szabadkézi sokszög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9" name="Szabadkézi sokszög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hu-HU" noProof="0" dirty="0" smtClean="0"/>
              <a:t>Mintacím stílusának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u-HU" noProof="0" dirty="0" smtClean="0"/>
              <a:t>Mintaszöveg szerkesztése</a:t>
            </a:r>
          </a:p>
          <a:p>
            <a:pPr lvl="1" rtl="0"/>
            <a:r>
              <a:rPr lang="hu-HU" noProof="0" dirty="0" smtClean="0"/>
              <a:t>Második szint</a:t>
            </a:r>
          </a:p>
          <a:p>
            <a:pPr lvl="2" rtl="0"/>
            <a:r>
              <a:rPr lang="hu-HU" noProof="0" dirty="0" smtClean="0"/>
              <a:t>Harmadik szint</a:t>
            </a:r>
          </a:p>
          <a:p>
            <a:pPr lvl="3" rtl="0"/>
            <a:r>
              <a:rPr lang="hu-HU" noProof="0" dirty="0" smtClean="0"/>
              <a:t>Negyedik szint</a:t>
            </a:r>
          </a:p>
          <a:p>
            <a:pPr lvl="4" rtl="0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hu-HU" noProof="0" dirty="0" smtClean="0"/>
              <a:t>Élőláb beszúrása</a:t>
            </a:r>
            <a:endParaRPr lang="hu-HU" noProof="0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9F0450-69F8-4F8D-B909-1B56724B31A8}" type="datetime1">
              <a:rPr lang="hu-HU" noProof="0" smtClean="0"/>
              <a:t>2021. 05. 03.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hu-HU" noProof="0" smtClean="0"/>
              <a:pPr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hu-HU" dirty="0" smtClean="0"/>
              <a:t>Gyermekanesztézia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70000" lnSpcReduction="20000"/>
          </a:bodyPr>
          <a:lstStyle/>
          <a:p>
            <a:pPr marL="685800" indent="-685800" algn="l" rtl="0">
              <a:buFontTx/>
              <a:buChar char="-"/>
            </a:pPr>
            <a:r>
              <a:rPr lang="hu-HU" dirty="0" smtClean="0"/>
              <a:t>Gyermekek anatómiai és élettani sajátosságai</a:t>
            </a:r>
          </a:p>
          <a:p>
            <a:pPr marL="685800" indent="-685800" algn="l" rtl="0">
              <a:buFontTx/>
              <a:buChar char="-"/>
            </a:pPr>
            <a:r>
              <a:rPr lang="hu-HU" dirty="0" smtClean="0"/>
              <a:t>Gyógyszertani sajátosságok</a:t>
            </a:r>
          </a:p>
          <a:p>
            <a:pPr marL="685800" indent="-685800" algn="l" rtl="0">
              <a:buFontTx/>
              <a:buChar char="-"/>
            </a:pPr>
            <a:r>
              <a:rPr lang="hu-HU" dirty="0" smtClean="0"/>
              <a:t>Anesztézia gyakorlata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457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8572" y="124630"/>
            <a:ext cx="9134856" cy="5514172"/>
          </a:xfrm>
        </p:spPr>
        <p:txBody>
          <a:bodyPr>
            <a:normAutofit fontScale="85000" lnSpcReduction="20000"/>
          </a:bodyPr>
          <a:lstStyle/>
          <a:p>
            <a:r>
              <a:rPr lang="hu-HU" dirty="0" smtClean="0"/>
              <a:t>Hányinger, hányás, aspiráció megelőzése érdekében </a:t>
            </a:r>
            <a:r>
              <a:rPr lang="hu-HU" dirty="0" err="1" smtClean="0"/>
              <a:t>preop</a:t>
            </a:r>
            <a:r>
              <a:rPr lang="hu-HU" dirty="0" smtClean="0"/>
              <a:t> étel-, italmegvonás (aspirációs szövődmény ritkább, mint felnőttekben)</a:t>
            </a:r>
          </a:p>
          <a:p>
            <a:r>
              <a:rPr lang="hu-HU" dirty="0" smtClean="0"/>
              <a:t>Gyerekek rosszabbul tolerálják, újszülöttek: </a:t>
            </a:r>
            <a:r>
              <a:rPr lang="hu-HU" dirty="0" err="1" smtClean="0"/>
              <a:t>hypovolaemia</a:t>
            </a:r>
            <a:r>
              <a:rPr lang="hu-HU" dirty="0" smtClean="0"/>
              <a:t>, </a:t>
            </a:r>
            <a:r>
              <a:rPr lang="hu-HU" dirty="0" err="1" smtClean="0"/>
              <a:t>hypoglycaemia</a:t>
            </a:r>
            <a:r>
              <a:rPr lang="hu-HU" dirty="0" smtClean="0"/>
              <a:t> veszély!</a:t>
            </a:r>
          </a:p>
          <a:p>
            <a:endParaRPr lang="hu-HU" dirty="0"/>
          </a:p>
          <a:p>
            <a:r>
              <a:rPr lang="hu-HU" dirty="0" smtClean="0"/>
              <a:t>Szilárd táplálék			6 óra</a:t>
            </a:r>
          </a:p>
          <a:p>
            <a:r>
              <a:rPr lang="hu-HU" dirty="0" smtClean="0"/>
              <a:t>Tápszer			4-6 óra</a:t>
            </a:r>
          </a:p>
          <a:p>
            <a:r>
              <a:rPr lang="hu-HU" dirty="0" smtClean="0"/>
              <a:t>Anyatej			3 óra</a:t>
            </a:r>
          </a:p>
          <a:p>
            <a:r>
              <a:rPr lang="hu-HU" dirty="0" smtClean="0"/>
              <a:t>Víz, tea			2 óra</a:t>
            </a:r>
          </a:p>
          <a:p>
            <a:endParaRPr lang="hu-HU" dirty="0"/>
          </a:p>
          <a:p>
            <a:r>
              <a:rPr lang="hu-HU" dirty="0" err="1" smtClean="0"/>
              <a:t>Premedikáció</a:t>
            </a:r>
            <a:endParaRPr lang="hu-HU" dirty="0" smtClean="0"/>
          </a:p>
          <a:p>
            <a:pPr lvl="1"/>
            <a:r>
              <a:rPr lang="hu-HU" dirty="0" smtClean="0"/>
              <a:t>Célja: szorongás oldása</a:t>
            </a:r>
          </a:p>
          <a:p>
            <a:pPr lvl="1"/>
            <a:r>
              <a:rPr lang="hu-HU" dirty="0" err="1" smtClean="0"/>
              <a:t>Midazolam</a:t>
            </a:r>
            <a:r>
              <a:rPr lang="hu-HU" dirty="0" smtClean="0"/>
              <a:t> (szirup, tabletta, kúp…)</a:t>
            </a:r>
          </a:p>
          <a:p>
            <a:pPr lvl="1"/>
            <a:r>
              <a:rPr lang="hu-HU" dirty="0" smtClean="0"/>
              <a:t>Atropin? </a:t>
            </a:r>
            <a:r>
              <a:rPr lang="hu-HU" dirty="0" err="1" smtClean="0"/>
              <a:t>Vagus</a:t>
            </a:r>
            <a:r>
              <a:rPr lang="hu-HU" dirty="0" smtClean="0"/>
              <a:t>-ingerlékenység kivédése, nyáltermelés csökkentése de! </a:t>
            </a:r>
            <a:r>
              <a:rPr lang="hu-HU" dirty="0" err="1" smtClean="0"/>
              <a:t>tachycardizál</a:t>
            </a:r>
            <a:r>
              <a:rPr lang="hu-HU" dirty="0" smtClean="0"/>
              <a:t>, elfedi a fájdalom, </a:t>
            </a:r>
            <a:r>
              <a:rPr lang="hu-HU" dirty="0" err="1" smtClean="0"/>
              <a:t>hypovoleamia</a:t>
            </a:r>
            <a:r>
              <a:rPr lang="hu-HU" dirty="0" smtClean="0"/>
              <a:t> jeleit + szájszárazságot rosszul tolerálják -</a:t>
            </a:r>
            <a:r>
              <a:rPr lang="hu-HU" dirty="0" smtClean="0">
                <a:sym typeface="Wingdings" panose="05000000000000000000" pitchFamily="2" charset="2"/>
              </a:rPr>
              <a:t> ált. ma már nem használt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EMLA (</a:t>
            </a:r>
            <a:r>
              <a:rPr lang="hu-HU" dirty="0" err="1" smtClean="0">
                <a:sym typeface="Wingdings" panose="05000000000000000000" pitchFamily="2" charset="2"/>
              </a:rPr>
              <a:t>Lidocain</a:t>
            </a:r>
            <a:r>
              <a:rPr lang="hu-HU" dirty="0" smtClean="0">
                <a:sym typeface="Wingdings" panose="05000000000000000000" pitchFamily="2" charset="2"/>
              </a:rPr>
              <a:t> +</a:t>
            </a:r>
            <a:r>
              <a:rPr lang="hu-HU" dirty="0" err="1" smtClean="0">
                <a:sym typeface="Wingdings" panose="05000000000000000000" pitchFamily="2" charset="2"/>
              </a:rPr>
              <a:t>Prilocain</a:t>
            </a:r>
            <a:r>
              <a:rPr lang="hu-HU" dirty="0" smtClean="0">
                <a:sym typeface="Wingdings" panose="05000000000000000000" pitchFamily="2" charset="2"/>
              </a:rPr>
              <a:t>): tervezett vénabiztosítás előtt 45-60 perccel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532549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2. Anesztézia bevezetése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Ideális ha a szülő az indukcióig a gyermekével lehet, ha a gyermek már ismerős személyzettel találkozik, a műtői körülmények kedvezőek (hőmérséklet, háttérzajok)</a:t>
            </a:r>
          </a:p>
          <a:p>
            <a:r>
              <a:rPr lang="hu-HU" dirty="0" smtClean="0"/>
              <a:t>Indukció előtt alapvető monitorok: EKG, </a:t>
            </a:r>
            <a:r>
              <a:rPr lang="hu-HU" dirty="0" err="1" smtClean="0"/>
              <a:t>pulzoxi</a:t>
            </a:r>
            <a:r>
              <a:rPr lang="hu-HU" dirty="0" smtClean="0"/>
              <a:t>, RR-merő</a:t>
            </a:r>
          </a:p>
          <a:p>
            <a:r>
              <a:rPr lang="hu-HU" b="1" dirty="0" smtClean="0"/>
              <a:t>-&gt; Inhalációs bevezetés</a:t>
            </a:r>
          </a:p>
          <a:p>
            <a:r>
              <a:rPr lang="hu-HU" dirty="0" err="1" smtClean="0"/>
              <a:t>Sevoflurane</a:t>
            </a:r>
            <a:r>
              <a:rPr lang="hu-HU" dirty="0" smtClean="0"/>
              <a:t> 8% (maximális) cc-</a:t>
            </a:r>
            <a:r>
              <a:rPr lang="hu-HU" dirty="0" err="1" smtClean="0"/>
              <a:t>ban</a:t>
            </a:r>
            <a:r>
              <a:rPr lang="hu-HU" dirty="0" smtClean="0"/>
              <a:t> 1-2 perc alatt tudatvesztést okoz</a:t>
            </a:r>
          </a:p>
          <a:p>
            <a:r>
              <a:rPr lang="hu-HU" dirty="0" smtClean="0"/>
              <a:t>Utána azonnal vénabiztosítás</a:t>
            </a:r>
          </a:p>
          <a:p>
            <a:r>
              <a:rPr lang="hu-HU" dirty="0" smtClean="0"/>
              <a:t>Javasolt 7 éves korig, ha nincs szükség megelőzően vénára (antibiotikum), nincs várhatóan légútbiztosítási nehézség</a:t>
            </a:r>
          </a:p>
          <a:p>
            <a:r>
              <a:rPr lang="hu-HU" b="1" dirty="0" smtClean="0"/>
              <a:t>-&gt; Vénás indukció</a:t>
            </a:r>
          </a:p>
          <a:p>
            <a:r>
              <a:rPr lang="hu-HU" dirty="0" smtClean="0"/>
              <a:t>Általában </a:t>
            </a:r>
            <a:r>
              <a:rPr lang="hu-HU" dirty="0" err="1" smtClean="0"/>
              <a:t>Propofol</a:t>
            </a:r>
            <a:r>
              <a:rPr lang="hu-HU" dirty="0" smtClean="0"/>
              <a:t>  (2,5-5 mg/</a:t>
            </a:r>
            <a:r>
              <a:rPr lang="hu-HU" dirty="0" err="1" smtClean="0"/>
              <a:t>ttkg</a:t>
            </a:r>
            <a:r>
              <a:rPr lang="hu-HU" dirty="0" smtClean="0"/>
              <a:t>), ritkábban </a:t>
            </a:r>
            <a:r>
              <a:rPr lang="hu-HU" dirty="0" err="1" smtClean="0"/>
              <a:t>Ketamin</a:t>
            </a:r>
            <a:r>
              <a:rPr lang="hu-HU" dirty="0" smtClean="0"/>
              <a:t> (1-2 mg/</a:t>
            </a:r>
            <a:r>
              <a:rPr lang="hu-HU" dirty="0" err="1" smtClean="0"/>
              <a:t>ttkg</a:t>
            </a:r>
            <a:r>
              <a:rPr lang="hu-HU" dirty="0" smtClean="0"/>
              <a:t>), </a:t>
            </a:r>
            <a:r>
              <a:rPr lang="hu-HU" dirty="0" err="1" smtClean="0"/>
              <a:t>Etomidat</a:t>
            </a:r>
            <a:r>
              <a:rPr lang="hu-HU" dirty="0" smtClean="0"/>
              <a:t> (0,2-0,4 mg/</a:t>
            </a:r>
            <a:r>
              <a:rPr lang="hu-HU" dirty="0" err="1" smtClean="0"/>
              <a:t>ttkg</a:t>
            </a:r>
            <a:r>
              <a:rPr lang="hu-HU" dirty="0" smtClean="0"/>
              <a:t>)</a:t>
            </a:r>
          </a:p>
          <a:p>
            <a:r>
              <a:rPr lang="hu-HU" dirty="0" smtClean="0"/>
              <a:t>Gyors, kellemes elalvás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9452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3. Légútbiztosítás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Maszk: az állat kiemelő ujjak csak a </a:t>
            </a:r>
            <a:r>
              <a:rPr lang="hu-HU" dirty="0" err="1" smtClean="0"/>
              <a:t>mandibulán</a:t>
            </a:r>
            <a:r>
              <a:rPr lang="hu-HU" dirty="0" smtClean="0"/>
              <a:t> támaszkodjanak (különben a lágyrészek összenyomásával légúti akadályt képezünk)</a:t>
            </a:r>
          </a:p>
          <a:p>
            <a:r>
              <a:rPr lang="hu-HU" dirty="0" smtClean="0"/>
              <a:t>Nagy nyelv, duzzadt mandulák problémát okozhatnak</a:t>
            </a:r>
          </a:p>
          <a:p>
            <a:r>
              <a:rPr lang="hu-HU" dirty="0" smtClean="0"/>
              <a:t>LM: kíméletes, de aspiráció ellen nem véd, figyelnünk kell a jó méretválasztásra, esetleges kimozdulásra</a:t>
            </a:r>
          </a:p>
          <a:p>
            <a:r>
              <a:rPr lang="hu-HU" dirty="0" smtClean="0"/>
              <a:t>ETT: </a:t>
            </a:r>
            <a:r>
              <a:rPr lang="hu-HU" dirty="0" err="1" smtClean="0"/>
              <a:t>teltgyomrú</a:t>
            </a:r>
            <a:r>
              <a:rPr lang="hu-HU" dirty="0" smtClean="0"/>
              <a:t> beteg, fejen, szájban, nyakon, testüreg megnyitásával járó izomrelaxációt igénylő műtétek, </a:t>
            </a:r>
            <a:r>
              <a:rPr lang="hu-HU" dirty="0" err="1" smtClean="0"/>
              <a:t>hasrafordítás</a:t>
            </a:r>
            <a:endParaRPr lang="hu-HU" dirty="0" smtClean="0"/>
          </a:p>
          <a:p>
            <a:pPr lvl="1"/>
            <a:r>
              <a:rPr lang="hu-HU" dirty="0" smtClean="0"/>
              <a:t>RSI: </a:t>
            </a:r>
            <a:r>
              <a:rPr lang="hu-HU" dirty="0" err="1" smtClean="0"/>
              <a:t>relaxánshatás</a:t>
            </a:r>
            <a:r>
              <a:rPr lang="hu-HU" dirty="0" smtClean="0"/>
              <a:t> beálltáig BMV, utána gyomorszonda lehelyezése</a:t>
            </a:r>
          </a:p>
          <a:p>
            <a:endParaRPr lang="hu-HU" dirty="0"/>
          </a:p>
          <a:p>
            <a:endParaRPr lang="hu-HU" dirty="0" smtClean="0"/>
          </a:p>
          <a:p>
            <a:pPr lvl="1"/>
            <a:r>
              <a:rPr lang="hu-HU" sz="2800" b="1" dirty="0" smtClean="0"/>
              <a:t>ETT (mm) = (életkor években/4) + 4mm</a:t>
            </a:r>
          </a:p>
          <a:p>
            <a:pPr lvl="1"/>
            <a:r>
              <a:rPr lang="hu-HU" sz="2800" b="1" dirty="0" err="1" smtClean="0"/>
              <a:t>Oralis</a:t>
            </a:r>
            <a:r>
              <a:rPr lang="hu-HU" sz="2800" b="1" dirty="0" smtClean="0"/>
              <a:t> ETT hossz (cm) = (életkor években/2) +12 cm</a:t>
            </a:r>
            <a:endParaRPr lang="hu-HU" sz="2800" b="1" dirty="0"/>
          </a:p>
        </p:txBody>
      </p:sp>
    </p:spTree>
    <p:extLst>
      <p:ext uri="{BB962C8B-B14F-4D97-AF65-F5344CB8AC3E}">
        <p14:creationId xmlns:p14="http://schemas.microsoft.com/office/powerpoint/2010/main" val="295709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4. Az anesztézia fenntartása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Alapvető </a:t>
            </a:r>
            <a:r>
              <a:rPr lang="hu-HU" dirty="0" err="1" smtClean="0"/>
              <a:t>monitorozás</a:t>
            </a:r>
            <a:r>
              <a:rPr lang="hu-HU" dirty="0" smtClean="0"/>
              <a:t>: EKG, </a:t>
            </a:r>
            <a:r>
              <a:rPr lang="hu-HU" dirty="0" err="1" smtClean="0"/>
              <a:t>pulzoxyméter</a:t>
            </a:r>
            <a:r>
              <a:rPr lang="hu-HU" dirty="0" smtClean="0"/>
              <a:t>, RR (</a:t>
            </a:r>
            <a:r>
              <a:rPr lang="hu-HU" dirty="0" err="1" smtClean="0"/>
              <a:t>noninvazív</a:t>
            </a:r>
            <a:r>
              <a:rPr lang="hu-HU" dirty="0" smtClean="0"/>
              <a:t>), </a:t>
            </a:r>
            <a:r>
              <a:rPr lang="hu-HU" dirty="0" err="1" smtClean="0"/>
              <a:t>kapnográf</a:t>
            </a:r>
            <a:endParaRPr lang="hu-HU" dirty="0" smtClean="0"/>
          </a:p>
          <a:p>
            <a:r>
              <a:rPr lang="hu-HU" dirty="0" smtClean="0"/>
              <a:t>Extra: CVP-mérés, artériás vérnyomásmérés, relaxációmérés, agyi elektromos tevékenység mérése, hőmérő) – műtét/ beteg állapotának függvényében</a:t>
            </a:r>
          </a:p>
          <a:p>
            <a:r>
              <a:rPr lang="hu-HU" dirty="0" smtClean="0"/>
              <a:t>Anesztézia fenntartása: csak inhalációs/ csak intravénás/ </a:t>
            </a:r>
            <a:r>
              <a:rPr lang="hu-HU" u="sng" dirty="0" smtClean="0"/>
              <a:t>balanszírozott </a:t>
            </a:r>
          </a:p>
          <a:p>
            <a:r>
              <a:rPr lang="hu-HU" dirty="0" smtClean="0"/>
              <a:t>Kis holttérrel, alacsony légzőköri </a:t>
            </a:r>
            <a:r>
              <a:rPr lang="hu-HU" dirty="0" smtClean="0"/>
              <a:t>ellenállással </a:t>
            </a:r>
            <a:r>
              <a:rPr lang="hu-HU" dirty="0" smtClean="0"/>
              <a:t>rendelkező kört célszerű használni</a:t>
            </a:r>
          </a:p>
          <a:p>
            <a:r>
              <a:rPr lang="hu-HU" dirty="0" err="1" smtClean="0"/>
              <a:t>Tüdőprotektív</a:t>
            </a:r>
            <a:r>
              <a:rPr lang="hu-HU" dirty="0" smtClean="0"/>
              <a:t> lélegeztetés: TV 6-8 ml/</a:t>
            </a:r>
            <a:r>
              <a:rPr lang="hu-HU" dirty="0" err="1" smtClean="0"/>
              <a:t>ttkg</a:t>
            </a:r>
            <a:r>
              <a:rPr lang="hu-HU" dirty="0" smtClean="0"/>
              <a:t>, alacsony PEEP, alacsony frissgáz áramlás (&lt;1 l/perc)</a:t>
            </a:r>
          </a:p>
          <a:p>
            <a:r>
              <a:rPr lang="hu-HU" dirty="0" smtClean="0"/>
              <a:t>Légzőköri gázok, műtő levegője, infúziós folyadékok melegítése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0986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5. Az anesztézia befejezése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Extubáció</a:t>
            </a:r>
            <a:r>
              <a:rPr lang="hu-HU" dirty="0" smtClean="0"/>
              <a:t> általában a műtőasztalon, kivéve ha posztoperatívan lélegeztetni kell</a:t>
            </a:r>
          </a:p>
          <a:p>
            <a:r>
              <a:rPr lang="hu-HU" dirty="0" err="1" smtClean="0"/>
              <a:t>Extub</a:t>
            </a:r>
            <a:r>
              <a:rPr lang="hu-HU" dirty="0" smtClean="0"/>
              <a:t> előtt: száj-és garatüreg óvatos leszívása</a:t>
            </a:r>
          </a:p>
          <a:p>
            <a:r>
              <a:rPr lang="hu-HU" dirty="0" err="1" smtClean="0"/>
              <a:t>Extubálás</a:t>
            </a:r>
            <a:r>
              <a:rPr lang="hu-HU" dirty="0" smtClean="0"/>
              <a:t> vagy mélyen alvó állapotban vagy teljes ébredés után</a:t>
            </a:r>
          </a:p>
          <a:p>
            <a:r>
              <a:rPr lang="hu-HU" dirty="0" smtClean="0"/>
              <a:t>A felületes anesztéziában történő </a:t>
            </a:r>
            <a:r>
              <a:rPr lang="hu-HU" dirty="0" err="1" smtClean="0"/>
              <a:t>extubálás</a:t>
            </a:r>
            <a:r>
              <a:rPr lang="hu-HU" dirty="0" smtClean="0"/>
              <a:t> </a:t>
            </a:r>
            <a:r>
              <a:rPr lang="hu-HU" dirty="0" err="1" smtClean="0"/>
              <a:t>laryngospazmushoz</a:t>
            </a:r>
            <a:r>
              <a:rPr lang="hu-HU" dirty="0" smtClean="0"/>
              <a:t> vezethet</a:t>
            </a:r>
          </a:p>
          <a:p>
            <a:r>
              <a:rPr lang="hu-HU" dirty="0" smtClean="0"/>
              <a:t>Posztoperatív fájdalom kezelése fontos</a:t>
            </a:r>
          </a:p>
          <a:p>
            <a:pPr lvl="1"/>
            <a:r>
              <a:rPr lang="hu-HU" dirty="0" smtClean="0"/>
              <a:t>Fájdalomérzet a magzati 24. héttől</a:t>
            </a:r>
          </a:p>
          <a:p>
            <a:pPr lvl="1"/>
            <a:r>
              <a:rPr lang="hu-HU" dirty="0" smtClean="0"/>
              <a:t>Csecsemőknél élettani paraméterek, viselkedésük alapján következtethetünk</a:t>
            </a:r>
          </a:p>
          <a:p>
            <a:pPr lvl="1"/>
            <a:r>
              <a:rPr lang="hu-HU" dirty="0" smtClean="0"/>
              <a:t>Idősebb korban fájdalomskálák alapján</a:t>
            </a:r>
          </a:p>
          <a:p>
            <a:pPr lvl="1"/>
            <a:r>
              <a:rPr lang="hu-HU" dirty="0" err="1" smtClean="0"/>
              <a:t>Analgetikumot</a:t>
            </a:r>
            <a:r>
              <a:rPr lang="hu-HU" dirty="0" smtClean="0"/>
              <a:t> fájdalommentes módon adjuk, hogy a gyermek merje jelezni az igényt</a:t>
            </a:r>
          </a:p>
          <a:p>
            <a:pPr lvl="1"/>
            <a:r>
              <a:rPr lang="hu-HU" dirty="0" smtClean="0"/>
              <a:t>NSAID, </a:t>
            </a:r>
            <a:r>
              <a:rPr lang="hu-HU" dirty="0" err="1"/>
              <a:t>p</a:t>
            </a:r>
            <a:r>
              <a:rPr lang="hu-HU" dirty="0" err="1" smtClean="0"/>
              <a:t>aracetamol</a:t>
            </a:r>
            <a:r>
              <a:rPr lang="hu-HU" dirty="0" smtClean="0"/>
              <a:t>, </a:t>
            </a:r>
            <a:r>
              <a:rPr lang="hu-HU" dirty="0" err="1"/>
              <a:t>o</a:t>
            </a:r>
            <a:r>
              <a:rPr lang="hu-HU" dirty="0" err="1" smtClean="0"/>
              <a:t>pioidok</a:t>
            </a:r>
            <a:r>
              <a:rPr lang="hu-HU" dirty="0" smtClean="0"/>
              <a:t>, lokál </a:t>
            </a:r>
            <a:r>
              <a:rPr lang="hu-HU" dirty="0" err="1" smtClean="0"/>
              <a:t>anesztetikumok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8727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Újszülöttek és gyermekek anatómiai és élettani sajátosságai</a:t>
            </a:r>
            <a:br>
              <a:rPr lang="hu-HU" dirty="0" smtClean="0"/>
            </a:br>
            <a:r>
              <a:rPr lang="hu-HU" b="1" dirty="0" smtClean="0"/>
              <a:t>1. Légzőrendszer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u-HU" sz="1400" dirty="0" smtClean="0"/>
              <a:t>Relatív nagy fej, rövid nyak</a:t>
            </a:r>
          </a:p>
          <a:p>
            <a:r>
              <a:rPr lang="hu-HU" sz="1400" dirty="0" smtClean="0"/>
              <a:t>Kis szájüreg, nagy nyelv</a:t>
            </a:r>
          </a:p>
          <a:p>
            <a:r>
              <a:rPr lang="hu-HU" sz="1400" dirty="0" smtClean="0"/>
              <a:t>U-alakú , hosszú, kevéssé mobilis </a:t>
            </a:r>
            <a:r>
              <a:rPr lang="hu-HU" sz="1400" dirty="0" err="1" smtClean="0"/>
              <a:t>epiglottis</a:t>
            </a:r>
            <a:r>
              <a:rPr lang="hu-HU" sz="1400" dirty="0" smtClean="0"/>
              <a:t>: egyenes </a:t>
            </a:r>
            <a:r>
              <a:rPr lang="hu-HU" sz="1400" dirty="0" err="1" smtClean="0"/>
              <a:t>lapoccal</a:t>
            </a:r>
            <a:r>
              <a:rPr lang="hu-HU" sz="1400" dirty="0" smtClean="0"/>
              <a:t> könnyebben látótérbe hozható a hangrés</a:t>
            </a:r>
          </a:p>
          <a:p>
            <a:r>
              <a:rPr lang="hu-HU" sz="1400" dirty="0" smtClean="0"/>
              <a:t>Gége feljebb, előrébb helyezkedik el, a vállak kiemelése megkönnyíti az </a:t>
            </a:r>
            <a:r>
              <a:rPr lang="hu-HU" sz="1400" dirty="0" err="1" smtClean="0"/>
              <a:t>intubálást</a:t>
            </a:r>
            <a:endParaRPr lang="hu-HU" sz="1400" dirty="0" smtClean="0"/>
          </a:p>
          <a:p>
            <a:r>
              <a:rPr lang="hu-HU" sz="1400" dirty="0" smtClean="0"/>
              <a:t>A szűk légutakat a váladék, </a:t>
            </a:r>
            <a:r>
              <a:rPr lang="hu-HU" sz="1400" dirty="0" err="1" smtClean="0"/>
              <a:t>oedema</a:t>
            </a:r>
            <a:r>
              <a:rPr lang="hu-HU" sz="1400" dirty="0" smtClean="0"/>
              <a:t> hamarabb elzárhatja</a:t>
            </a:r>
          </a:p>
          <a:p>
            <a:r>
              <a:rPr lang="hu-HU" sz="1400" dirty="0" smtClean="0"/>
              <a:t>Legszűkebb rész: gyűrűporc</a:t>
            </a:r>
          </a:p>
          <a:p>
            <a:r>
              <a:rPr lang="hu-HU" sz="1400" dirty="0" smtClean="0"/>
              <a:t>Trachea rövid -&gt; tubus pozícionálása, rögzítése nagyon fontos!</a:t>
            </a:r>
          </a:p>
          <a:p>
            <a:r>
              <a:rPr lang="hu-HU" sz="1400" dirty="0" smtClean="0"/>
              <a:t>Bordák lefutása horizontális, a légzés főleg hasi, bármilyen rekeszkitérést gátló kórállapot </a:t>
            </a:r>
            <a:r>
              <a:rPr lang="hu-HU" sz="1400" dirty="0" err="1" smtClean="0"/>
              <a:t>hypoventillációhoz</a:t>
            </a:r>
            <a:r>
              <a:rPr lang="hu-HU" sz="1400" dirty="0" smtClean="0"/>
              <a:t> vezethet </a:t>
            </a:r>
          </a:p>
          <a:p>
            <a:r>
              <a:rPr lang="hu-HU" sz="1400" dirty="0" err="1" smtClean="0"/>
              <a:t>Surfactant</a:t>
            </a:r>
            <a:r>
              <a:rPr lang="hu-HU" sz="1400" dirty="0" smtClean="0"/>
              <a:t> 34. héttől</a:t>
            </a:r>
          </a:p>
          <a:p>
            <a:r>
              <a:rPr lang="hu-HU" sz="1400" dirty="0" smtClean="0"/>
              <a:t>Újszülöttek (főleg koraszülöttek) légzőközpontja fejletlen: </a:t>
            </a:r>
            <a:r>
              <a:rPr lang="hu-HU" sz="1400" dirty="0" err="1" smtClean="0"/>
              <a:t>hypoventillációra</a:t>
            </a:r>
            <a:r>
              <a:rPr lang="hu-HU" sz="1400" dirty="0" smtClean="0"/>
              <a:t>, periodikus légzésre, </a:t>
            </a:r>
            <a:r>
              <a:rPr lang="hu-HU" sz="1400" dirty="0" err="1" smtClean="0"/>
              <a:t>apnoera</a:t>
            </a:r>
            <a:r>
              <a:rPr lang="hu-HU" sz="1400" dirty="0" smtClean="0"/>
              <a:t> hajlamosak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375384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2. </a:t>
            </a:r>
            <a:r>
              <a:rPr lang="hu-HU" b="1" dirty="0" err="1" smtClean="0"/>
              <a:t>Cardiovascularis</a:t>
            </a:r>
            <a:r>
              <a:rPr lang="hu-HU" b="1" dirty="0" smtClean="0"/>
              <a:t> rendszer</a:t>
            </a:r>
            <a:endParaRPr lang="hu-HU" b="1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862" y="1568958"/>
            <a:ext cx="6668879" cy="5001659"/>
          </a:xfrm>
        </p:spPr>
      </p:pic>
    </p:spTree>
    <p:extLst>
      <p:ext uri="{BB962C8B-B14F-4D97-AF65-F5344CB8AC3E}">
        <p14:creationId xmlns:p14="http://schemas.microsoft.com/office/powerpoint/2010/main" val="84314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247661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8572" y="509452"/>
            <a:ext cx="9134856" cy="5129350"/>
          </a:xfrm>
        </p:spPr>
        <p:txBody>
          <a:bodyPr/>
          <a:lstStyle/>
          <a:p>
            <a:r>
              <a:rPr lang="hu-HU" dirty="0" smtClean="0"/>
              <a:t>Szív kevesebb </a:t>
            </a:r>
            <a:r>
              <a:rPr lang="hu-HU" dirty="0" err="1" smtClean="0"/>
              <a:t>kontraktilis</a:t>
            </a:r>
            <a:r>
              <a:rPr lang="hu-HU" dirty="0" smtClean="0"/>
              <a:t> szövetet tartalmaz, alacsonyabb </a:t>
            </a:r>
            <a:r>
              <a:rPr lang="hu-HU" dirty="0" err="1" smtClean="0"/>
              <a:t>complience</a:t>
            </a:r>
            <a:r>
              <a:rPr lang="hu-HU" dirty="0" smtClean="0"/>
              <a:t> -&gt;</a:t>
            </a:r>
          </a:p>
          <a:p>
            <a:r>
              <a:rPr lang="hu-HU" dirty="0" smtClean="0"/>
              <a:t>Perctérfogat szabályozása: frekvencia által</a:t>
            </a:r>
          </a:p>
          <a:p>
            <a:r>
              <a:rPr lang="hu-HU" dirty="0" smtClean="0"/>
              <a:t>SVR csökkent -&gt; vérnyomás alacsonyabb</a:t>
            </a:r>
          </a:p>
          <a:p>
            <a:r>
              <a:rPr lang="hu-HU" dirty="0" smtClean="0"/>
              <a:t>Szimpatikus idegrendszer fejletlenebb -&gt; relatív </a:t>
            </a:r>
            <a:r>
              <a:rPr lang="hu-HU" dirty="0" err="1" smtClean="0"/>
              <a:t>vasodilatatio</a:t>
            </a:r>
            <a:r>
              <a:rPr lang="hu-HU" dirty="0" smtClean="0"/>
              <a:t> jellemző (anesztézia kezdetén kisebb vérnyomásesés lép fel, mint a felnőttekben)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168077"/>
            <a:ext cx="7725405" cy="339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78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3. Vér- és vérképzőrendszer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Újszülötteknek, csecsemőknek nincs </a:t>
            </a:r>
            <a:r>
              <a:rPr lang="hu-HU" dirty="0" err="1" smtClean="0"/>
              <a:t>vérraktáruk</a:t>
            </a:r>
            <a:r>
              <a:rPr lang="hu-HU" dirty="0" smtClean="0"/>
              <a:t>, az egész vérkészletük állandó keringésben van, akut vérzés súlyos következményekkel jár</a:t>
            </a:r>
          </a:p>
          <a:p>
            <a:r>
              <a:rPr lang="hu-HU" dirty="0" smtClean="0"/>
              <a:t>Születéskor </a:t>
            </a:r>
            <a:r>
              <a:rPr lang="hu-HU" dirty="0" err="1" smtClean="0"/>
              <a:t>Hct</a:t>
            </a:r>
            <a:r>
              <a:rPr lang="hu-HU" dirty="0" smtClean="0"/>
              <a:t> magas, majd a vérvolumen növekedése és a javuló szöveti </a:t>
            </a:r>
            <a:r>
              <a:rPr lang="hu-HU" dirty="0" err="1" smtClean="0"/>
              <a:t>oxigenizáció</a:t>
            </a:r>
            <a:r>
              <a:rPr lang="hu-HU" dirty="0" smtClean="0"/>
              <a:t> miatt csökkenő </a:t>
            </a:r>
            <a:r>
              <a:rPr lang="hu-HU" dirty="0" err="1" smtClean="0"/>
              <a:t>eritropoetin</a:t>
            </a:r>
            <a:r>
              <a:rPr lang="hu-HU" dirty="0" smtClean="0"/>
              <a:t> termelődés miatt normalizálódik</a:t>
            </a:r>
          </a:p>
          <a:p>
            <a:r>
              <a:rPr lang="hu-HU" dirty="0" err="1" smtClean="0"/>
              <a:t>HbF</a:t>
            </a:r>
            <a:r>
              <a:rPr lang="hu-HU" dirty="0" smtClean="0"/>
              <a:t>: 6 hónapos korig</a:t>
            </a:r>
          </a:p>
          <a:p>
            <a:pPr lvl="1"/>
            <a:r>
              <a:rPr lang="hu-HU" dirty="0" smtClean="0"/>
              <a:t>Affinitása nagyobb az oxigénhez</a:t>
            </a:r>
          </a:p>
          <a:p>
            <a:pPr lvl="1"/>
            <a:r>
              <a:rPr lang="hu-HU" dirty="0" smtClean="0"/>
              <a:t>Szöveti oxigénleadást az teszi lehetővé, hogy a szövetekben alacsony az oxigénnyomás, alacsony a pH </a:t>
            </a:r>
            <a:r>
              <a:rPr lang="hu-HU" dirty="0" smtClean="0">
                <a:sym typeface="Wingdings" panose="05000000000000000000" pitchFamily="2" charset="2"/>
              </a:rPr>
              <a:t></a:t>
            </a:r>
            <a:r>
              <a:rPr lang="hu-HU" dirty="0" err="1" smtClean="0">
                <a:sym typeface="Wingdings" panose="05000000000000000000" pitchFamily="2" charset="2"/>
              </a:rPr>
              <a:t>hyperventilláció</a:t>
            </a:r>
            <a:r>
              <a:rPr lang="hu-HU" dirty="0" smtClean="0">
                <a:sym typeface="Wingdings" panose="05000000000000000000" pitchFamily="2" charset="2"/>
              </a:rPr>
              <a:t> kerülendő, mert az </a:t>
            </a:r>
            <a:r>
              <a:rPr lang="hu-HU" dirty="0" err="1" smtClean="0">
                <a:sym typeface="Wingdings" panose="05000000000000000000" pitchFamily="2" charset="2"/>
              </a:rPr>
              <a:t>alkalózis</a:t>
            </a:r>
            <a:r>
              <a:rPr lang="hu-HU" dirty="0" smtClean="0">
                <a:sym typeface="Wingdings" panose="05000000000000000000" pitchFamily="2" charset="2"/>
              </a:rPr>
              <a:t> csökkenti az elérhető oxigént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4881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4. Folyadékterek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Koraszülöttek testtömegének 80%-a víz, ennek 2/3-a az </a:t>
            </a:r>
            <a:r>
              <a:rPr lang="hu-HU" dirty="0" err="1" smtClean="0"/>
              <a:t>extracellularis</a:t>
            </a:r>
            <a:r>
              <a:rPr lang="hu-HU" dirty="0" smtClean="0"/>
              <a:t> térben</a:t>
            </a:r>
          </a:p>
          <a:p>
            <a:r>
              <a:rPr lang="hu-HU" dirty="0" smtClean="0"/>
              <a:t>Féléves korra </a:t>
            </a:r>
            <a:r>
              <a:rPr lang="hu-HU" dirty="0" err="1" smtClean="0"/>
              <a:t>kiegyenlítődik</a:t>
            </a:r>
            <a:r>
              <a:rPr lang="hu-HU" dirty="0" smtClean="0"/>
              <a:t> az </a:t>
            </a:r>
            <a:r>
              <a:rPr lang="hu-HU" dirty="0" err="1" smtClean="0"/>
              <a:t>intra</a:t>
            </a:r>
            <a:r>
              <a:rPr lang="hu-HU" dirty="0" smtClean="0"/>
              <a:t>-és </a:t>
            </a:r>
            <a:r>
              <a:rPr lang="hu-HU" dirty="0" err="1" smtClean="0"/>
              <a:t>extracellularis</a:t>
            </a:r>
            <a:r>
              <a:rPr lang="hu-HU" dirty="0" smtClean="0"/>
              <a:t> tér, majd IC tovább nő</a:t>
            </a:r>
          </a:p>
          <a:p>
            <a:r>
              <a:rPr lang="hu-HU" dirty="0" smtClean="0"/>
              <a:t>Születéskor a GFR a felnőttkori 1/3-a (korababa: </a:t>
            </a:r>
            <a:r>
              <a:rPr lang="hu-HU" dirty="0" err="1" smtClean="0"/>
              <a:t>tubularis</a:t>
            </a:r>
            <a:r>
              <a:rPr lang="hu-HU" dirty="0" smtClean="0"/>
              <a:t> funkció is elégtelen)</a:t>
            </a:r>
          </a:p>
          <a:p>
            <a:r>
              <a:rPr lang="hu-HU" dirty="0" smtClean="0"/>
              <a:t>Könnyen </a:t>
            </a:r>
            <a:r>
              <a:rPr lang="hu-HU" dirty="0" err="1" smtClean="0"/>
              <a:t>dehydrálódnak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5-10%: CRT nő, </a:t>
            </a:r>
            <a:r>
              <a:rPr lang="hu-HU" dirty="0" err="1" smtClean="0"/>
              <a:t>hypotensio</a:t>
            </a:r>
            <a:r>
              <a:rPr lang="hu-HU" dirty="0" smtClean="0"/>
              <a:t>, </a:t>
            </a:r>
            <a:r>
              <a:rPr lang="hu-HU" dirty="0" err="1" smtClean="0"/>
              <a:t>oligo-anuria</a:t>
            </a:r>
            <a:r>
              <a:rPr lang="hu-HU" dirty="0" smtClean="0"/>
              <a:t>, száraz nyálkahártyák, beesett kutacsok</a:t>
            </a:r>
          </a:p>
          <a:p>
            <a:pPr lvl="1"/>
            <a:r>
              <a:rPr lang="hu-HU" dirty="0" smtClean="0"/>
              <a:t>15 % : </a:t>
            </a:r>
            <a:r>
              <a:rPr lang="hu-HU" dirty="0" err="1" smtClean="0"/>
              <a:t>hypovolaemiás</a:t>
            </a:r>
            <a:r>
              <a:rPr lang="hu-HU" dirty="0" smtClean="0"/>
              <a:t> sokk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618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5. Hőszabályozás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Nagy testfelület</a:t>
            </a:r>
          </a:p>
          <a:p>
            <a:r>
              <a:rPr lang="hu-HU" dirty="0" smtClean="0"/>
              <a:t>Kevés </a:t>
            </a:r>
            <a:r>
              <a:rPr lang="hu-HU" dirty="0" err="1" smtClean="0"/>
              <a:t>subcutan</a:t>
            </a:r>
            <a:r>
              <a:rPr lang="hu-HU" dirty="0" smtClean="0"/>
              <a:t> zsír</a:t>
            </a:r>
          </a:p>
          <a:p>
            <a:r>
              <a:rPr lang="hu-HU" dirty="0" smtClean="0"/>
              <a:t>Hőszabályozó kp, hőtermelő mechanizmusos éretlenek</a:t>
            </a:r>
          </a:p>
          <a:p>
            <a:r>
              <a:rPr lang="hu-HU" dirty="0" smtClean="0"/>
              <a:t>Barna zsírszövet fokozott metabolikus aktivitása képes hőt termelni</a:t>
            </a:r>
          </a:p>
          <a:p>
            <a:r>
              <a:rPr lang="hu-HU" dirty="0" smtClean="0"/>
              <a:t>Perifériás </a:t>
            </a:r>
            <a:r>
              <a:rPr lang="hu-HU" dirty="0" err="1" smtClean="0"/>
              <a:t>vasoconstrictio</a:t>
            </a:r>
            <a:r>
              <a:rPr lang="hu-HU" dirty="0" smtClean="0"/>
              <a:t> (jelentős különbséget tud előidézni a bőr és a centralis hőmérséklet között, ezért </a:t>
            </a:r>
            <a:r>
              <a:rPr lang="hu-HU" dirty="0" err="1" smtClean="0"/>
              <a:t>rectalis</a:t>
            </a:r>
            <a:r>
              <a:rPr lang="hu-HU" dirty="0" smtClean="0"/>
              <a:t> v </a:t>
            </a:r>
            <a:r>
              <a:rPr lang="hu-HU" dirty="0" err="1" smtClean="0"/>
              <a:t>oesophagushőmérő</a:t>
            </a:r>
            <a:r>
              <a:rPr lang="hu-HU" dirty="0" smtClean="0"/>
              <a:t> ajánlott)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176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783239"/>
          </a:xfrm>
        </p:spPr>
        <p:txBody>
          <a:bodyPr/>
          <a:lstStyle/>
          <a:p>
            <a:pPr algn="ctr"/>
            <a:r>
              <a:rPr lang="hu-HU" b="1" u="sng" dirty="0" smtClean="0"/>
              <a:t>Gyógyszertani sajátosságok</a:t>
            </a:r>
            <a:endParaRPr lang="hu-HU" b="1" u="sng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28572" y="1005840"/>
            <a:ext cx="9134856" cy="4632961"/>
          </a:xfrm>
        </p:spPr>
        <p:txBody>
          <a:bodyPr/>
          <a:lstStyle/>
          <a:p>
            <a:r>
              <a:rPr lang="hu-HU" dirty="0" smtClean="0"/>
              <a:t>Gyomor pH magasabb: az </a:t>
            </a:r>
            <a:r>
              <a:rPr lang="hu-HU" dirty="0" err="1" smtClean="0"/>
              <a:t>alacsny</a:t>
            </a:r>
            <a:r>
              <a:rPr lang="hu-HU" dirty="0" smtClean="0"/>
              <a:t> pH-n </a:t>
            </a:r>
            <a:r>
              <a:rPr lang="hu-HU" dirty="0" err="1" smtClean="0"/>
              <a:t>inaktiválódó</a:t>
            </a:r>
            <a:r>
              <a:rPr lang="hu-HU" dirty="0" smtClean="0"/>
              <a:t> gyógyszerek nagyobb mértékben szívódnak fel</a:t>
            </a:r>
          </a:p>
          <a:p>
            <a:r>
              <a:rPr lang="hu-HU" dirty="0" smtClean="0"/>
              <a:t>Plazma albumin cc-ja alacsonyabb: csökkent gyógyszerkötő-képesség, az aktív hatóanyag mennyisége magasabb</a:t>
            </a:r>
          </a:p>
          <a:p>
            <a:r>
              <a:rPr lang="hu-HU" dirty="0" smtClean="0"/>
              <a:t>Vér-agy gát éretlen, gyógyszerek számára könnyebben átjárható</a:t>
            </a:r>
          </a:p>
          <a:p>
            <a:r>
              <a:rPr lang="hu-HU" dirty="0" smtClean="0"/>
              <a:t>Relatíve nagy </a:t>
            </a:r>
            <a:r>
              <a:rPr lang="hu-HU" dirty="0" err="1" smtClean="0"/>
              <a:t>extracellularis</a:t>
            </a:r>
            <a:r>
              <a:rPr lang="hu-HU" dirty="0" smtClean="0"/>
              <a:t> víztér: nagyobb eloszlási tér</a:t>
            </a:r>
          </a:p>
          <a:p>
            <a:r>
              <a:rPr lang="hu-HU" dirty="0" smtClean="0"/>
              <a:t>Máj-, veseműködés éretlen: metabolizmus, kiválasztás csökkent</a:t>
            </a:r>
          </a:p>
          <a:p>
            <a:r>
              <a:rPr lang="hu-HU" dirty="0" smtClean="0"/>
              <a:t>Fokozott </a:t>
            </a:r>
            <a:r>
              <a:rPr lang="hu-HU" dirty="0" err="1" smtClean="0"/>
              <a:t>alveolaris</a:t>
            </a:r>
            <a:r>
              <a:rPr lang="hu-HU" dirty="0" smtClean="0"/>
              <a:t> gázcsere: inhalációs </a:t>
            </a:r>
            <a:r>
              <a:rPr lang="hu-HU" dirty="0" err="1" smtClean="0"/>
              <a:t>anesztetikumok</a:t>
            </a:r>
            <a:r>
              <a:rPr lang="hu-HU" dirty="0" smtClean="0"/>
              <a:t> </a:t>
            </a:r>
            <a:r>
              <a:rPr lang="hu-HU" dirty="0" err="1" smtClean="0"/>
              <a:t>alveolaris</a:t>
            </a:r>
            <a:r>
              <a:rPr lang="hu-HU" dirty="0" smtClean="0"/>
              <a:t> és agyi cc-ja gyorsan emelkedik, gyorsabban </a:t>
            </a:r>
            <a:r>
              <a:rPr lang="hu-HU" dirty="0" err="1" smtClean="0"/>
              <a:t>eliminálódik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40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gyermekanesztézia gyakorlata</a:t>
            </a:r>
            <a:br>
              <a:rPr lang="hu-HU" dirty="0" smtClean="0"/>
            </a:br>
            <a:r>
              <a:rPr lang="hu-HU" b="1" dirty="0" smtClean="0"/>
              <a:t>1.Preoperatív előkészületek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Általában anesztéziát befolyásol </a:t>
            </a:r>
            <a:r>
              <a:rPr lang="hu-HU" dirty="0" err="1" smtClean="0"/>
              <a:t>belszervi</a:t>
            </a:r>
            <a:r>
              <a:rPr lang="hu-HU" dirty="0" smtClean="0"/>
              <a:t> betegség nincs, laborvizsgálat szükségtelen</a:t>
            </a:r>
          </a:p>
          <a:p>
            <a:r>
              <a:rPr lang="hu-HU" dirty="0" smtClean="0"/>
              <a:t>Műtét halasztása nagyon gyakran felső légúti infekció miatt</a:t>
            </a:r>
          </a:p>
          <a:p>
            <a:pPr lvl="1"/>
            <a:r>
              <a:rPr lang="hu-HU" dirty="0" smtClean="0"/>
              <a:t>Szövődmények számát akár hétszeresére emeli</a:t>
            </a:r>
          </a:p>
          <a:p>
            <a:pPr lvl="1"/>
            <a:r>
              <a:rPr lang="hu-HU" dirty="0" smtClean="0"/>
              <a:t>Orrlégzés akadályozott -&gt;nehéz maszkos lélegeztetés</a:t>
            </a:r>
          </a:p>
          <a:p>
            <a:pPr lvl="1"/>
            <a:r>
              <a:rPr lang="hu-HU" dirty="0" smtClean="0"/>
              <a:t>Sérülékeny orr- szájnyálkahártya: </a:t>
            </a:r>
            <a:r>
              <a:rPr lang="hu-HU" dirty="0" err="1" smtClean="0"/>
              <a:t>oedema</a:t>
            </a:r>
            <a:r>
              <a:rPr lang="hu-HU" dirty="0" smtClean="0"/>
              <a:t>, vérzés</a:t>
            </a:r>
          </a:p>
          <a:p>
            <a:pPr lvl="1"/>
            <a:r>
              <a:rPr lang="hu-HU" dirty="0" smtClean="0"/>
              <a:t>Köhögési inger, </a:t>
            </a:r>
            <a:r>
              <a:rPr lang="hu-HU" dirty="0" err="1" smtClean="0"/>
              <a:t>laryngospazmus</a:t>
            </a:r>
            <a:r>
              <a:rPr lang="hu-HU" dirty="0" smtClean="0"/>
              <a:t>, </a:t>
            </a:r>
            <a:r>
              <a:rPr lang="hu-HU" dirty="0" err="1" smtClean="0"/>
              <a:t>bronchospazmus</a:t>
            </a:r>
            <a:endParaRPr lang="hu-HU" dirty="0" smtClean="0"/>
          </a:p>
          <a:p>
            <a:pPr lvl="1"/>
            <a:r>
              <a:rPr lang="hu-HU" dirty="0" smtClean="0"/>
              <a:t>Felső légutakban levő baktériumok a mélyebb légutakba juthatnak</a:t>
            </a:r>
          </a:p>
          <a:p>
            <a:pPr lvl="1"/>
            <a:r>
              <a:rPr lang="hu-HU" dirty="0" smtClean="0"/>
              <a:t> </a:t>
            </a:r>
          </a:p>
          <a:p>
            <a:pPr lvl="1"/>
            <a:r>
              <a:rPr lang="hu-HU" dirty="0" smtClean="0"/>
              <a:t>Részletes tájékoztatás a szülőnek és a gyermeknek is!</a:t>
            </a:r>
          </a:p>
          <a:p>
            <a:pPr lvl="1"/>
            <a:r>
              <a:rPr lang="hu-HU" dirty="0" smtClean="0"/>
              <a:t>A szülő/ gondviselő írásos hozzájárulása nélkül a műtét csak a gyermek életét közvetlenül veszélyeztető helyzetben végezhető el.</a:t>
            </a:r>
          </a:p>
        </p:txBody>
      </p:sp>
    </p:spTree>
    <p:extLst>
      <p:ext uri="{BB962C8B-B14F-4D97-AF65-F5344CB8AC3E}">
        <p14:creationId xmlns:p14="http://schemas.microsoft.com/office/powerpoint/2010/main" val="3181653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issza az iskolába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1986_TF02895269" id="{14FCFCB6-A384-403A-ACD3-13232B9E74F6}" vid="{5CB7AE2B-FF76-4733-82B2-BB1DB67C680A}"/>
    </a:ext>
  </a:extLst>
</a:theme>
</file>

<file path=ppt/theme/theme2.xml><?xml version="1.0" encoding="utf-8"?>
<a:theme xmlns:a="http://schemas.openxmlformats.org/drawingml/2006/main" name="Office-téma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terms/"/>
    <ds:schemaRef ds:uri="a4f35948-e619-41b3-aa29-22878b09cfd2"/>
    <ds:schemaRef ds:uri="http://schemas.microsoft.com/office/infopath/2007/PartnerControls"/>
    <ds:schemaRef ds:uri="http://schemas.microsoft.com/office/2006/documentManagement/types"/>
    <ds:schemaRef ds:uri="40262f94-9f35-4ac3-9a90-690165a166b7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Őszi móka – iskolai bemutató (szélesvásznú)</Template>
  <TotalTime>284</TotalTime>
  <Words>885</Words>
  <Application>Microsoft Office PowerPoint</Application>
  <PresentationFormat>Szélesvásznú</PresentationFormat>
  <Paragraphs>109</Paragraphs>
  <Slides>14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Cambria</vt:lpstr>
      <vt:lpstr>Wingdings</vt:lpstr>
      <vt:lpstr>Vissza az iskolába 16x9</vt:lpstr>
      <vt:lpstr>Gyermekanesztézia</vt:lpstr>
      <vt:lpstr>Újszülöttek és gyermekek anatómiai és élettani sajátosságai 1. Légzőrendszer</vt:lpstr>
      <vt:lpstr>2. Cardiovascularis rendszer</vt:lpstr>
      <vt:lpstr>PowerPoint-bemutató</vt:lpstr>
      <vt:lpstr>3. Vér- és vérképzőrendszer</vt:lpstr>
      <vt:lpstr>4. Folyadékterek</vt:lpstr>
      <vt:lpstr>5. Hőszabályozás</vt:lpstr>
      <vt:lpstr>Gyógyszertani sajátosságok</vt:lpstr>
      <vt:lpstr>A gyermekanesztézia gyakorlata 1.Preoperatív előkészületek</vt:lpstr>
      <vt:lpstr>PowerPoint-bemutató</vt:lpstr>
      <vt:lpstr>2. Anesztézia bevezetése</vt:lpstr>
      <vt:lpstr>3. Légútbiztosítás</vt:lpstr>
      <vt:lpstr>4. Az anesztézia fenntartása</vt:lpstr>
      <vt:lpstr>5. Az anesztézia befejezése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Gyermekanesztézia</dc:title>
  <dc:creator>Kriszti</dc:creator>
  <cp:lastModifiedBy>Kriszti</cp:lastModifiedBy>
  <cp:revision>17</cp:revision>
  <dcterms:created xsi:type="dcterms:W3CDTF">2020-03-29T12:22:44Z</dcterms:created>
  <dcterms:modified xsi:type="dcterms:W3CDTF">2021-05-03T19:01:20Z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