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2"/>
  </p:notesMasterIdLst>
  <p:sldIdLst>
    <p:sldId id="256" r:id="rId3"/>
    <p:sldId id="257" r:id="rId4"/>
    <p:sldId id="258" r:id="rId5"/>
    <p:sldId id="327" r:id="rId6"/>
    <p:sldId id="260" r:id="rId7"/>
    <p:sldId id="723" r:id="rId8"/>
    <p:sldId id="326" r:id="rId9"/>
    <p:sldId id="261" r:id="rId10"/>
    <p:sldId id="263" r:id="rId11"/>
    <p:sldId id="267" r:id="rId12"/>
    <p:sldId id="506" r:id="rId13"/>
    <p:sldId id="507" r:id="rId14"/>
    <p:sldId id="509" r:id="rId15"/>
    <p:sldId id="510" r:id="rId16"/>
    <p:sldId id="511" r:id="rId17"/>
    <p:sldId id="579" r:id="rId18"/>
    <p:sldId id="580" r:id="rId19"/>
    <p:sldId id="650" r:id="rId20"/>
    <p:sldId id="269" r:id="rId21"/>
    <p:sldId id="276" r:id="rId22"/>
    <p:sldId id="278" r:id="rId23"/>
    <p:sldId id="271" r:id="rId24"/>
    <p:sldId id="270" r:id="rId25"/>
    <p:sldId id="283" r:id="rId26"/>
    <p:sldId id="374" r:id="rId27"/>
    <p:sldId id="285" r:id="rId28"/>
    <p:sldId id="286" r:id="rId29"/>
    <p:sldId id="287" r:id="rId30"/>
    <p:sldId id="288" r:id="rId31"/>
    <p:sldId id="581" r:id="rId32"/>
    <p:sldId id="375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408" r:id="rId41"/>
    <p:sldId id="265" r:id="rId42"/>
    <p:sldId id="266" r:id="rId43"/>
    <p:sldId id="409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21" r:id="rId58"/>
    <p:sldId id="317" r:id="rId59"/>
    <p:sldId id="319" r:id="rId60"/>
    <p:sldId id="320" r:id="rId61"/>
    <p:sldId id="651" r:id="rId62"/>
    <p:sldId id="652" r:id="rId63"/>
    <p:sldId id="653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96" r:id="rId79"/>
    <p:sldId id="497" r:id="rId80"/>
    <p:sldId id="498" r:id="rId81"/>
    <p:sldId id="499" r:id="rId82"/>
    <p:sldId id="500" r:id="rId83"/>
    <p:sldId id="501" r:id="rId84"/>
    <p:sldId id="502" r:id="rId85"/>
    <p:sldId id="503" r:id="rId86"/>
    <p:sldId id="504" r:id="rId87"/>
    <p:sldId id="505" r:id="rId88"/>
    <p:sldId id="647" r:id="rId89"/>
    <p:sldId id="648" r:id="rId90"/>
    <p:sldId id="649" r:id="rId91"/>
    <p:sldId id="656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6" Type="http://schemas.openxmlformats.org/officeDocument/2006/relationships/tableStyles" Target="tableStyles.xml"/><Relationship Id="rId95" Type="http://schemas.openxmlformats.org/officeDocument/2006/relationships/viewProps" Target="viewProps.xml"/><Relationship Id="rId94" Type="http://schemas.openxmlformats.org/officeDocument/2006/relationships/presProps" Target="presProps.xml"/><Relationship Id="rId93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0000"/>
            </a:gs>
            <a:gs pos="100000">
              <a:srgbClr val="76030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Véralvadás, vérzékenység, trombózis</a:t>
            </a:r>
            <a:endParaRPr lang="hu-HU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Országos Vérellátó Szolgálat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Pecze Tímea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695"/>
            <a:ext cx="10972800" cy="82105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Vérzékenység differenciáldiagnosztikája, 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érfal eredetű vérzékenységek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550035"/>
            <a:ext cx="11071225" cy="4577715"/>
          </a:xfrm>
        </p:spPr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Örökletes betegségek vascularis vérzékenységgel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Osler-Weber kór</a:t>
            </a:r>
            <a:r>
              <a:rPr lang="hu-HU" altLang="en-US"/>
              <a:t>: leggyakoribb, AD öröklésmenet, orrvérzés, az orrnyálkahártyán és szájüregben, nyelv alsó részén a és bőrön 1-3 mm átmérőjű lapos pirosas értágulatok, vashiányos anaemia alakul ki a vérzések miatt, normál alvadási szűrőtesztek a vérzések ellenére, kezelésében a vérzések ellátása elektrokauterrel, laser, plasztika, embolizálás</a:t>
            </a:r>
            <a:endParaRPr lang="hu-HU" altLang="en-US"/>
          </a:p>
          <a:p>
            <a:pPr marL="514350" indent="-514350">
              <a:buAutoNum type="arabicPeriod"/>
            </a:pPr>
            <a:endParaRPr lang="hu-HU" altLang="en-US"/>
          </a:p>
          <a:p>
            <a:pPr marL="514350" indent="-514350">
              <a:buAutoNum type="arabicPeriod"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95115" y="1931670"/>
            <a:ext cx="400050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525"/>
            <a:ext cx="10972800" cy="4721225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haemangiomák</a:t>
            </a:r>
            <a:r>
              <a:rPr lang="hu-HU" altLang="en-US"/>
              <a:t>: gyermekkorban gyakrabban fordul elő, kezdetben tömött vörösesbarna foltok, majd ibolyakék indurált és fájdalmas csomókká alakulnak át, bőrön kívül nagy parenchymás szervek is érintettek lehetnek</a:t>
            </a:r>
            <a:endParaRPr lang="hu-HU" altLang="en-US"/>
          </a:p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ataxia teleangiectasia</a:t>
            </a:r>
            <a:r>
              <a:rPr lang="hu-HU" altLang="en-US"/>
              <a:t>: AR öröklődő, kötöhártyán (5 éves kor körül), majd a bőrön teleangiectasiák, melyhez mentalis retardatio, cerebellaris ataxia, endokrin és immunzavarok társulnak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/>
              <a:t>Ataxia teleangiectasia</a:t>
            </a:r>
            <a:endParaRPr lang="hu-HU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43480" y="1593215"/>
            <a:ext cx="6951980" cy="398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Örökletes kötőszöveti betegségek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/>
              <a:t>Ehlers-Danlos sy.: hyperelasztikus, fragilis bőr és erek, vérzés kisebb traumák esetén is, hypermobilis ízületek, könyök puha pseudotumorai</a:t>
            </a:r>
            <a:endParaRPr lang="hu-HU" altLang="en-US"/>
          </a:p>
          <a:p>
            <a:endParaRPr lang="hu-HU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94400" y="1928495"/>
            <a:ext cx="5722620" cy="3446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0180"/>
            <a:ext cx="10972800" cy="4687570"/>
          </a:xfrm>
        </p:spPr>
        <p:txBody>
          <a:bodyPr/>
          <a:p>
            <a:r>
              <a:rPr lang="hu-HU" altLang="en-US"/>
              <a:t>Marfan sy.: örökletes kötőszöveti betegség, magas termet, lencseficam, mitralis billentyű hiba, aortatágulat és dissectio jellemzi, kóros fibrinmolekula, thrombocyta funkció zavara, sebészi terápia a mitralis inssufficientia és az aorta dilatatio megoldása</a:t>
            </a:r>
            <a:endParaRPr lang="hu-HU" altLang="en-US"/>
          </a:p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Pseudoxanthoma elasticum: </a:t>
            </a:r>
            <a:r>
              <a:rPr lang="hu-HU" altLang="en-US"/>
              <a:t>fokozódó kalciumlerakódás a bőr, retina és a szív- és érrendszer rugalmas rostjaiban, az artériás érelzáródások és teleangiectasiák miatt vérzés (leggyakrabban a GI rendszerben)</a:t>
            </a:r>
            <a:endParaRPr lang="hu-HU" alt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736600" y="317500"/>
            <a:ext cx="10972800" cy="963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5420"/>
            <a:ext cx="10972800" cy="4672330"/>
          </a:xfrm>
        </p:spPr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Szerzett vascularis vérzékenységek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Mechanikus purpura: külső tompa behatás az érfal integritásának megváltoztatásával vérzéshez vezet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Senilis purpura: oka a collagen csökkenése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Psychogen purpura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steroid kezelés, Cushing sy., májbetegség, uraemia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skorbut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amyloidosis: erekben lerakódó amyloid érfalgyengítő hatása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érfal eredetű vérzékenységek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9710"/>
            <a:ext cx="10972800" cy="4638040"/>
          </a:xfrm>
        </p:spPr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Szerzett vascularis vérzékenységek</a:t>
            </a:r>
            <a:endParaRPr lang="hu-HU" altLang="en-US"/>
          </a:p>
          <a:p>
            <a:r>
              <a:rPr lang="hu-HU" altLang="en-US"/>
              <a:t>Vasculitisek: immunrekció miatt kialakuló érfalgyulladás</a:t>
            </a:r>
            <a:endParaRPr lang="hu-HU" altLang="en-US"/>
          </a:p>
          <a:p>
            <a:endParaRPr lang="hu-HU" altLang="en-US"/>
          </a:p>
          <a:p>
            <a:r>
              <a:rPr lang="hu-HU" altLang="en-US"/>
              <a:t>Az antigen-antitest komplexek aktiválják a komplementrendszert, az odavándorló fehérvérsejtekből kiszabaduló lysosomalis enzimek roncsolják az érfalat.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Vasculitisek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hu-HU" altLang="en-US">
                <a:sym typeface="+mn-ea"/>
              </a:rPr>
              <a:t>Kis erek gyulladása (Wegener granulomatosis, Schönlein Henoch purpura, mikroszkópos polyangitis, essentialis cryoglobulinaemia)</a:t>
            </a:r>
            <a:endParaRPr lang="hu-HU" altLang="en-US">
              <a:sym typeface="+mn-ea"/>
            </a:endParaRPr>
          </a:p>
          <a:p>
            <a:pPr marL="514350" indent="-514350">
              <a:buAutoNum type="arabicPeriod"/>
            </a:pP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>
                <a:sym typeface="+mn-ea"/>
              </a:rPr>
              <a:t>Közepes erek gyulladása (Polyarteritis nodosa, Kawasaki- betegség)</a:t>
            </a:r>
            <a:endParaRPr lang="hu-HU" altLang="en-US">
              <a:sym typeface="+mn-ea"/>
            </a:endParaRPr>
          </a:p>
          <a:p>
            <a:pPr marL="514350" indent="-514350">
              <a:buAutoNum type="arabicPeriod"/>
            </a:pP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>
                <a:sym typeface="+mn-ea"/>
              </a:rPr>
              <a:t>Nagy erek gyulladása (Arteriitis temporalis, </a:t>
            </a:r>
            <a:r>
              <a:rPr lang="hu-HU" altLang="en-US">
                <a:sym typeface="+mn-ea"/>
              </a:rPr>
              <a:t>Takayasu arteritis</a:t>
            </a:r>
            <a:endParaRPr lang="hu-HU" alt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91235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Vérzékenység differenciáldiagnosztikája, 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thrombocyta eredetű vérzékenységek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0845"/>
            <a:ext cx="10972800" cy="4446905"/>
          </a:xfrm>
        </p:spPr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Thrombocytopenia (&lt;150 G/l)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Csökkent képzés</a:t>
            </a:r>
            <a:endParaRPr lang="hu-HU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-Veleszületett:</a:t>
            </a:r>
            <a:r>
              <a:rPr lang="hu-HU" altLang="en-US" sz="3200"/>
              <a:t> pl. Fanconi, Wiscott-Aldrich   </a:t>
            </a:r>
            <a:endParaRPr lang="hu-HU" altLang="en-US" sz="3200"/>
          </a:p>
          <a:p>
            <a:pPr marL="0" indent="0">
              <a:buNone/>
            </a:pPr>
            <a:r>
              <a:rPr lang="hu-HU" altLang="en-US" sz="3200"/>
              <a:t>                          </a:t>
            </a:r>
            <a:endParaRPr lang="hu-HU" altLang="en-US" sz="3200"/>
          </a:p>
          <a:p>
            <a:pPr marL="0" indent="0">
              <a:buNone/>
            </a:pPr>
            <a:r>
              <a:rPr lang="hu-HU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-Szerzett:</a:t>
            </a:r>
            <a:r>
              <a:rPr lang="hu-HU" altLang="en-US" sz="3200"/>
              <a:t> csontvelőkárosodás, csontvelőinfiltráció miatt, (pl. gyógyszerek, vírusok, sugárth, leukaemia, metastasis) vagy  ineffektív képzés (Folsav-B12 vitamin hiány, aethyl chr.)</a:t>
            </a:r>
            <a:endParaRPr lang="hu-HU" altLang="en-US" sz="3200"/>
          </a:p>
          <a:p>
            <a:pPr marL="457200" lvl="1" indent="0">
              <a:buNone/>
            </a:pPr>
            <a:endParaRPr lang="hu-HU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Hemosztázis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259070"/>
          </a:xfrm>
        </p:spPr>
        <p:txBody>
          <a:bodyPr/>
          <a:p>
            <a:r>
              <a:rPr lang="hu-HU" altLang="en-US">
                <a:sym typeface="+mn-ea"/>
              </a:rPr>
              <a:t>Véralvadás: “az a fizikokémiai hatásokra beinduló folyamat, melynek eredményeképpen a folyékony vér szilárd halmazállapotúvá válik”</a:t>
            </a:r>
            <a:endParaRPr lang="hu-HU" altLang="en-US">
              <a:sym typeface="+mn-ea"/>
            </a:endParaRPr>
          </a:p>
          <a:p>
            <a:r>
              <a:rPr lang="hu-HU" altLang="en-US"/>
              <a:t>Hemosztatikus rendszer feladata: vér az érpályán belül folyékony maradjon, a sérülés helyén thrombus képződés, sérült érfal szerkezetének visszaállítása</a:t>
            </a:r>
            <a:endParaRPr lang="hu-HU" altLang="en-US"/>
          </a:p>
          <a:p>
            <a:r>
              <a:rPr lang="hu-HU" altLang="en-US"/>
              <a:t>három alappillér: </a:t>
            </a:r>
            <a:endParaRPr lang="hu-HU" altLang="en-US"/>
          </a:p>
          <a:p>
            <a:pPr marL="971550" lvl="1" indent="-514350">
              <a:buAutoNum type="arabicPeriod"/>
            </a:pPr>
            <a:r>
              <a:rPr lang="hu-HU" altLang="en-US"/>
              <a:t>érrendszer (endothel)</a:t>
            </a:r>
            <a:endParaRPr lang="hu-HU" altLang="en-US"/>
          </a:p>
          <a:p>
            <a:pPr marL="971550" lvl="1" indent="-514350">
              <a:buAutoNum type="arabicPeriod"/>
            </a:pPr>
            <a:r>
              <a:rPr lang="hu-HU" altLang="en-US"/>
              <a:t>véralvadási rendszere</a:t>
            </a:r>
            <a:endParaRPr lang="hu-HU" altLang="en-US"/>
          </a:p>
          <a:p>
            <a:pPr marL="971550" lvl="1" indent="-514350">
              <a:buAutoNum type="arabicPeriod"/>
            </a:pPr>
            <a:r>
              <a:rPr lang="hu-HU" altLang="en-US"/>
              <a:t>fibrinolitikus rendszer</a:t>
            </a:r>
            <a:endParaRPr lang="hu-HU" alt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3405"/>
            <a:ext cx="10972800" cy="1346835"/>
          </a:xfrm>
        </p:spPr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thrombocyta eredetű vérzékenységek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0695"/>
            <a:ext cx="10972800" cy="4377055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Fokozott pusztulás: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-Immun eredetű</a:t>
            </a:r>
            <a:r>
              <a:rPr lang="hu-HU" altLang="en-US"/>
              <a:t>: autoimmun (pl. ITP) vagy alloimmun (pl. újszülöttek) thrombocytopenia, secunder (pl. SLE, lymphoproliteratív betegségek)</a:t>
            </a:r>
            <a:endParaRPr lang="hu-HU" altLang="en-US"/>
          </a:p>
          <a:p>
            <a:pPr marL="0" indent="0">
              <a:buNone/>
            </a:pP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-Nem immun eredetű:</a:t>
            </a:r>
            <a:r>
              <a:rPr lang="hu-HU" altLang="en-US"/>
              <a:t> TTP-HUS, HELLP, DIC, műbillentyű, splenomegalia</a:t>
            </a:r>
            <a:endParaRPr lang="hu-HU" altLang="en-US"/>
          </a:p>
          <a:p>
            <a:pPr marL="457200" lvl="1" indent="0">
              <a:buNone/>
            </a:pPr>
            <a:endParaRPr lang="hu-HU" altLang="en-US"/>
          </a:p>
          <a:p>
            <a:pPr marL="457200" lvl="1" indent="0">
              <a:buNone/>
            </a:pPr>
            <a:endParaRPr lang="hu-HU" altLang="en-US"/>
          </a:p>
          <a:p>
            <a:pPr marL="457200" lvl="1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520190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thrombocyta eredetű vérzékenységek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1325"/>
            <a:ext cx="10972800" cy="4416425"/>
          </a:xfrm>
        </p:spPr>
        <p:txBody>
          <a:bodyPr/>
          <a:p>
            <a:pPr marL="0" indent="0">
              <a:buNone/>
            </a:pPr>
            <a:r>
              <a:rPr lang="hu-HU" altLang="en-US"/>
              <a:t>A képzés és pusztulás egyidejű zavarával járó</a:t>
            </a:r>
            <a:endParaRPr lang="hu-HU" altLang="en-US"/>
          </a:p>
          <a:p>
            <a:pPr lvl="1"/>
            <a:r>
              <a:rPr lang="hu-HU" altLang="en-US"/>
              <a:t>Aethyl chr: hepatosplenomegalia (vitaminhiány, fokozott sequestratio)</a:t>
            </a:r>
            <a:endParaRPr lang="hu-HU" altLang="en-US"/>
          </a:p>
          <a:p>
            <a:pPr lvl="1"/>
            <a:r>
              <a:rPr lang="hu-HU" altLang="en-US"/>
              <a:t>alkohol direkt toxikus hatása</a:t>
            </a:r>
            <a:endParaRPr lang="hu-HU" altLang="en-US"/>
          </a:p>
          <a:p>
            <a:pPr lvl="1"/>
            <a:endParaRPr lang="hu-HU" altLang="en-US"/>
          </a:p>
          <a:p>
            <a:pPr lvl="1"/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37565"/>
            <a:ext cx="10972800" cy="1572260"/>
          </a:xfrm>
        </p:spPr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Vérzékenység differenciáldiagnosztikája, 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thrombocyta eredetű vérzékenységek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hu-HU" altLang="en-US" sz="3200">
              <a:sym typeface="+mn-ea"/>
            </a:endParaRPr>
          </a:p>
          <a:p>
            <a:pPr marL="0" indent="0">
              <a:buNone/>
            </a:pPr>
            <a:r>
              <a:rPr lang="hu-HU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Thrombocytopathia</a:t>
            </a:r>
            <a:endParaRPr lang="hu-HU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hu-HU" altLang="en-US" sz="3200">
                <a:sym typeface="+mn-ea"/>
              </a:rPr>
              <a:t>funkciózavar</a:t>
            </a:r>
            <a:endParaRPr lang="hu-HU" altLang="en-US" sz="3200"/>
          </a:p>
          <a:p>
            <a:pPr lvl="1"/>
            <a:r>
              <a:rPr lang="hu-HU" altLang="en-US" sz="3200">
                <a:sym typeface="+mn-ea"/>
              </a:rPr>
              <a:t>veleszületett: adhesio, aggregatio, secretio zavara, Bernard-Soulier, Glanzmann trombasthenia,</a:t>
            </a:r>
            <a:endParaRPr lang="hu-HU" altLang="en-US" sz="3200"/>
          </a:p>
          <a:p>
            <a:pPr lvl="1"/>
            <a:r>
              <a:rPr lang="hu-HU" altLang="en-US" sz="3200">
                <a:sym typeface="+mn-ea"/>
              </a:rPr>
              <a:t>szerzett: májcirrhosis, NSAID fájdalomcsillapítók, Aspirin, uraemia, paraproteinaemia, myeloprolferativ betegségek</a:t>
            </a:r>
            <a:endParaRPr lang="hu-HU" altLang="en-US" sz="3200"/>
          </a:p>
          <a:p>
            <a:pPr lvl="1"/>
            <a:endParaRPr lang="hu-HU" altLang="en-US" sz="3200"/>
          </a:p>
          <a:p>
            <a:pPr marL="457200" lvl="1" indent="0">
              <a:buNone/>
            </a:pPr>
            <a:endParaRPr lang="hu-HU" altLang="en-US" sz="3200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Thrombocyta eredetű vérzékenység tünetei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hu-HU" altLang="en-US" sz="3200"/>
              <a:t>petechiák, purpurák</a:t>
            </a:r>
            <a:endParaRPr lang="hu-HU" altLang="en-US" sz="3200"/>
          </a:p>
          <a:p>
            <a:pPr lvl="1"/>
            <a:r>
              <a:rPr lang="hu-HU" altLang="en-US" sz="3200"/>
              <a:t>orrvérzés</a:t>
            </a:r>
            <a:endParaRPr lang="hu-HU" altLang="en-US" sz="3200"/>
          </a:p>
          <a:p>
            <a:pPr lvl="1"/>
            <a:r>
              <a:rPr lang="hu-HU" altLang="en-US" sz="3200"/>
              <a:t>fogíny vérzés, fogászati beavatkozást követő vérzés</a:t>
            </a:r>
            <a:endParaRPr lang="hu-HU" altLang="en-US" sz="3200"/>
          </a:p>
          <a:p>
            <a:pPr lvl="1"/>
            <a:r>
              <a:rPr lang="hu-HU" altLang="en-US" sz="3200"/>
              <a:t>adenotomia/tonsillectomia utáni vérzés, </a:t>
            </a:r>
            <a:endParaRPr lang="hu-HU" altLang="en-US" sz="3200"/>
          </a:p>
          <a:p>
            <a:pPr lvl="1"/>
            <a:r>
              <a:rPr lang="hu-HU" altLang="en-US" sz="3200"/>
              <a:t>menorrhagia</a:t>
            </a:r>
            <a:endParaRPr lang="hu-HU" altLang="en-US" sz="3200"/>
          </a:p>
          <a:p>
            <a:pPr lvl="1"/>
            <a:r>
              <a:rPr lang="hu-HU" altLang="en-US" sz="3200"/>
              <a:t>GI vérzés</a:t>
            </a:r>
            <a:endParaRPr lang="hu-HU" altLang="en-US" sz="3200"/>
          </a:p>
          <a:p>
            <a:pPr lvl="1"/>
            <a:r>
              <a:rPr lang="hu-HU" altLang="en-US" sz="3200"/>
              <a:t>húgyúti vérzés</a:t>
            </a:r>
            <a:endParaRPr lang="hu-HU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930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Immun thrombocytopenia (ITP)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Kialakulása: a thrombocyták Gp receptorai ellen antitestek termelődnek (pl. malignitás, infectio hatására). Ezek a trhombocyták a lépben sequestrálódnak, elpusztulnak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/>
              <a:t>Primer: az esetek 80%-a, szerzett immun eredet!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/>
              <a:t>Secunder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ITP diagnózisa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vérzéses kórelőzmény (pl. fogászat, invazív beavatkozások)</a:t>
            </a:r>
            <a:endParaRPr lang="hu-HU" altLang="en-US"/>
          </a:p>
          <a:p>
            <a:r>
              <a:rPr lang="hu-HU" altLang="en-US"/>
              <a:t>Fizikális vizsgálat: norm. státusz</a:t>
            </a:r>
            <a:endParaRPr lang="hu-HU" altLang="en-US"/>
          </a:p>
          <a:p>
            <a:r>
              <a:rPr lang="hu-HU" altLang="en-US"/>
              <a:t>Labor: </a:t>
            </a:r>
            <a:endParaRPr lang="hu-HU" altLang="en-US"/>
          </a:p>
          <a:p>
            <a:pPr lvl="1"/>
            <a:r>
              <a:rPr lang="hu-HU" altLang="en-US"/>
              <a:t>vérkép, kenet</a:t>
            </a:r>
            <a:endParaRPr lang="hu-HU" altLang="en-US"/>
          </a:p>
          <a:p>
            <a:pPr lvl="1"/>
            <a:r>
              <a:rPr lang="hu-HU" altLang="en-US"/>
              <a:t>csontvelővizsgálat: 60 év felett, illetve ha a klinikum alapján felmerül egyéb folyamat gyanúja, splenectomia előtt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	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ITP terápia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30 G/l felett ha nincs tünete vagy nem készül beavatkozásra nem szükséges</a:t>
            </a:r>
            <a:endParaRPr lang="hu-HU" altLang="en-US"/>
          </a:p>
          <a:p>
            <a:r>
              <a:rPr lang="hu-HU" altLang="en-US"/>
              <a:t>Elsőrsorban corticosteroid (methylprednisolon, dexamethason)</a:t>
            </a:r>
            <a:endParaRPr lang="hu-HU" altLang="en-US"/>
          </a:p>
          <a:p>
            <a:r>
              <a:rPr lang="hu-HU" altLang="en-US"/>
              <a:t>Második vonalban: egyéb immunsupprimáns th.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	Azathioprine, Cyclosporin A, Danazol, Dapson, 	Rituximab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A terápiát egyénileg szükséges elbírálni!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Invazív beavatkozások: 50-100 G/L feletti tct. a célérték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Hemophilia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Örökletes vérzékenység, melynek oka bizonyos alvadási faktorok nagyon alacsony szintje.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r>
              <a:rPr lang="hu-HU" altLang="en-US"/>
              <a:t>haemophilia A (FWIII)</a:t>
            </a:r>
            <a:endParaRPr lang="hu-HU" altLang="en-US"/>
          </a:p>
          <a:p>
            <a:r>
              <a:rPr lang="hu-HU" altLang="en-US"/>
              <a:t>haemophilia B (FIX)</a:t>
            </a:r>
            <a:endParaRPr lang="hu-HU" altLang="en-US"/>
          </a:p>
          <a:p>
            <a:r>
              <a:rPr lang="hu-HU" altLang="en-US"/>
              <a:t>Von Willebrand sy.</a:t>
            </a:r>
            <a:endParaRPr lang="hu-HU" altLang="en-US"/>
          </a:p>
          <a:p>
            <a:r>
              <a:rPr lang="hu-HU" altLang="en-US"/>
              <a:t>FX, FXI, FXIII hiány</a:t>
            </a:r>
            <a:endParaRPr lang="hu-HU" altLang="en-US"/>
          </a:p>
          <a:p>
            <a:r>
              <a:rPr lang="hu-HU" altLang="en-US"/>
              <a:t>FXII hiány: thrombosisok!!!</a:t>
            </a:r>
            <a:endParaRPr lang="hu-HU" altLang="en-US"/>
          </a:p>
          <a:p>
            <a:endParaRPr lang="hu-HU" altLang="en-US"/>
          </a:p>
          <a:p>
            <a:endParaRPr lang="hu-HU" altLang="en-US"/>
          </a:p>
          <a:p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Haemophilia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Súlyos:</a:t>
            </a:r>
            <a:endParaRPr lang="hu-HU" altLang="en-US"/>
          </a:p>
          <a:p>
            <a:pPr lvl="1"/>
            <a:r>
              <a:rPr lang="hu-HU" altLang="en-US"/>
              <a:t>&lt;1% faktoraktivitás</a:t>
            </a:r>
            <a:endParaRPr lang="hu-HU" altLang="en-US"/>
          </a:p>
          <a:p>
            <a:pPr lvl="1"/>
            <a:r>
              <a:rPr lang="hu-HU" altLang="en-US"/>
              <a:t>spontán vérzések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Mérsékelt:</a:t>
            </a:r>
            <a:endParaRPr lang="hu-HU" altLang="en-US"/>
          </a:p>
          <a:p>
            <a:pPr lvl="1"/>
            <a:r>
              <a:rPr lang="hu-HU" altLang="en-US" sz="2800"/>
              <a:t>1-5%</a:t>
            </a:r>
            <a:endParaRPr lang="hu-HU" altLang="en-US" sz="2800"/>
          </a:p>
          <a:p>
            <a:pPr lvl="1"/>
            <a:r>
              <a:rPr lang="hu-HU" altLang="en-US" sz="2800"/>
              <a:t>vérzés kisebb sérüléseknél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Enyhe:</a:t>
            </a:r>
            <a:endParaRPr lang="hu-HU" altLang="en-US"/>
          </a:p>
          <a:p>
            <a:pPr lvl="1"/>
            <a:r>
              <a:rPr lang="hu-HU" altLang="en-US"/>
              <a:t>&gt;5%</a:t>
            </a:r>
            <a:endParaRPr lang="hu-HU" altLang="en-US"/>
          </a:p>
          <a:p>
            <a:pPr lvl="1"/>
            <a:r>
              <a:rPr lang="hu-HU" altLang="en-US"/>
              <a:t>főleg postop. vérzés, invazív beavatkozások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Haemophilia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HA/HB: 10:1</a:t>
            </a:r>
            <a:endParaRPr lang="hu-HU" altLang="en-US"/>
          </a:p>
          <a:p>
            <a:r>
              <a:rPr lang="hu-HU" altLang="en-US"/>
              <a:t>öröklődés: X kromoszómához kötött recesszív jelleg</a:t>
            </a:r>
            <a:endParaRPr lang="hu-HU" altLang="en-US"/>
          </a:p>
          <a:p>
            <a:pPr marL="0" indent="0">
              <a:buNone/>
            </a:pPr>
            <a:r>
              <a:rPr lang="hu-HU" altLang="en-US">
                <a:sym typeface="+mn-ea"/>
              </a:rPr>
              <a:t>A hordozó nők általában tünetmentesek.</a:t>
            </a:r>
            <a:endParaRPr lang="hu-HU" altLang="en-US"/>
          </a:p>
          <a:p>
            <a:pPr marL="0" indent="0">
              <a:buNone/>
            </a:pPr>
            <a:r>
              <a:rPr lang="hu-HU" altLang="en-US">
                <a:sym typeface="+mn-ea"/>
              </a:rPr>
              <a:t>A betegek harmadában azonban új mutáció okozza!!!!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Tünetek: spontán vérzések</a:t>
            </a:r>
            <a:endParaRPr lang="hu-HU" altLang="en-US"/>
          </a:p>
          <a:p>
            <a:pPr lvl="1"/>
            <a:r>
              <a:rPr lang="hu-HU" altLang="en-US"/>
              <a:t>ízületi bevérzések (arthropathia)</a:t>
            </a:r>
            <a:endParaRPr lang="hu-HU" altLang="en-US"/>
          </a:p>
          <a:p>
            <a:pPr lvl="1"/>
            <a:r>
              <a:rPr lang="hu-HU" altLang="en-US"/>
              <a:t>izmok bevérzése (compartment sy.)</a:t>
            </a:r>
            <a:endParaRPr lang="hu-HU" altLang="en-US"/>
          </a:p>
          <a:p>
            <a:pPr lvl="1"/>
            <a:r>
              <a:rPr lang="hu-HU" altLang="en-US"/>
              <a:t>KIR vérzések</a:t>
            </a:r>
            <a:endParaRPr lang="hu-HU" altLang="en-US"/>
          </a:p>
          <a:p>
            <a:pPr lvl="1"/>
            <a:r>
              <a:rPr lang="hu-HU" altLang="en-US"/>
              <a:t>GI vérzések, haematuria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Hemosztázis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Fázisai:</a:t>
            </a: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/>
              <a:t>érösszehúzódás</a:t>
            </a: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/>
              <a:t>primer hemosztázis: thrombusképződés</a:t>
            </a: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/>
              <a:t>másodlagos hemosztázis: thrombus stabilizálása</a:t>
            </a:r>
            <a:endParaRPr lang="hu-HU" altLang="en-US"/>
          </a:p>
          <a:p>
            <a:pPr marL="514350" indent="-514350">
              <a:buAutoNum type="arabicPeriod"/>
            </a:pPr>
            <a:r>
              <a:rPr lang="hu-HU" altLang="en-US"/>
              <a:t>Fibrinolízis</a:t>
            </a:r>
            <a:endParaRPr lang="hu-HU" altLang="en-US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Haemarthros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57525" y="1094740"/>
            <a:ext cx="6323965" cy="491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Haemophilia diagnózisa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anamnézis</a:t>
            </a:r>
            <a:endParaRPr lang="hu-HU" altLang="en-US"/>
          </a:p>
          <a:p>
            <a:r>
              <a:rPr lang="hu-HU" altLang="en-US"/>
              <a:t>labor: megnyúlt APTI, </a:t>
            </a:r>
            <a:endParaRPr lang="hu-HU" altLang="en-US"/>
          </a:p>
          <a:p>
            <a:r>
              <a:rPr lang="hu-HU" altLang="en-US"/>
              <a:t>csökkent faktoraktivitás</a:t>
            </a:r>
            <a:endParaRPr lang="hu-HU" altLang="en-US"/>
          </a:p>
          <a:p>
            <a:r>
              <a:rPr lang="hu-HU" altLang="en-US"/>
              <a:t>az egyéb szűrő jellegű véralvadási vizsgálatok, pl. prothrombin, trombinidő normális</a:t>
            </a:r>
            <a:endParaRPr lang="hu-HU" altLang="en-US"/>
          </a:p>
          <a:p>
            <a:r>
              <a:rPr lang="hu-HU" altLang="en-US"/>
              <a:t>gondozás során egyéb laborvizsgálatok, vírusszerológia!!!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Haemophilia terápia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Terápia= faktorpótlás (gondozás centrumokban!)</a:t>
            </a:r>
            <a:endParaRPr lang="hu-HU" altLang="en-US"/>
          </a:p>
          <a:p>
            <a:r>
              <a:rPr lang="hu-HU" altLang="en-US"/>
              <a:t>profilaxis: </a:t>
            </a:r>
            <a:r>
              <a:rPr lang="hu-HU" altLang="en-US" sz="3200">
                <a:sym typeface="+mn-ea"/>
              </a:rPr>
              <a:t>súlyos haemophiliás betegek heti több alkalommal történő faktorpótlása - megelőzés!!!!</a:t>
            </a:r>
            <a:endParaRPr lang="hu-HU" altLang="en-US" sz="3200"/>
          </a:p>
          <a:p>
            <a:pPr lvl="1"/>
            <a:r>
              <a:rPr lang="hu-HU" altLang="en-US" sz="3200">
                <a:sym typeface="+mn-ea"/>
              </a:rPr>
              <a:t>primer: kisgyermekeknél haemarthros megelőzése</a:t>
            </a:r>
            <a:endParaRPr lang="hu-HU" altLang="en-US" sz="3200"/>
          </a:p>
          <a:p>
            <a:pPr lvl="1"/>
            <a:r>
              <a:rPr lang="hu-HU" altLang="en-US" sz="3200">
                <a:sym typeface="+mn-ea"/>
              </a:rPr>
              <a:t>secunder: ismétlődő haemarthros megelőzése</a:t>
            </a:r>
            <a:endParaRPr lang="hu-HU" altLang="en-US"/>
          </a:p>
          <a:p>
            <a:r>
              <a:rPr lang="hu-HU" altLang="en-US"/>
              <a:t>on demand: az aktuális vérzés ellátása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>
                <a:sym typeface="+mn-ea"/>
              </a:rPr>
              <a:t>NSAID és im. injekció kerülendő!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Faktorpótlás, készítmények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Plazma eredetű faktorok: emberi plazmából</a:t>
            </a:r>
            <a:endParaRPr lang="hu-HU" altLang="en-US"/>
          </a:p>
          <a:p>
            <a:r>
              <a:rPr lang="hu-HU" altLang="en-US"/>
              <a:t>Rekombináns faktorok: géntechnológia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Az előállítás során nagy hangsúlyt fektetnek a nagyfokú tisztaságra és biztonságra!!!!(Vírusfertőzés, prion betegségek kockázata!)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HA: Refacto , Nuwiq, Immunate (P), Octanate (P), Advate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HB: Humafactor 9, (Aimafix)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Alkalmazásuk külön engedélyhez kötött, különkeretes gyógyszerkészítmények.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Elérendő faktorszintek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Kisebb vérzések: 25-40%</a:t>
            </a:r>
            <a:endParaRPr lang="hu-HU" altLang="en-US"/>
          </a:p>
          <a:p>
            <a:r>
              <a:rPr lang="hu-HU" altLang="en-US"/>
              <a:t>Kiterjedt haematomák: 40-60%</a:t>
            </a:r>
            <a:endParaRPr lang="hu-HU" altLang="en-US"/>
          </a:p>
          <a:p>
            <a:r>
              <a:rPr lang="hu-HU" altLang="en-US"/>
              <a:t>GI vérzés: 60-80%</a:t>
            </a:r>
            <a:endParaRPr lang="hu-HU" altLang="en-US"/>
          </a:p>
          <a:p>
            <a:r>
              <a:rPr lang="hu-HU" altLang="en-US"/>
              <a:t>Testüregi vérzések: 80-100%</a:t>
            </a:r>
            <a:endParaRPr lang="hu-HU" altLang="en-US"/>
          </a:p>
          <a:p>
            <a:r>
              <a:rPr lang="hu-HU" altLang="en-US"/>
              <a:t>KIR vérzések: 80-100%</a:t>
            </a:r>
            <a:endParaRPr lang="hu-HU" altLang="en-US"/>
          </a:p>
          <a:p>
            <a:r>
              <a:rPr lang="hu-HU" altLang="en-US"/>
              <a:t>Ttkg-ként adott 1 E FVIII a betegek FVIII aktivitását1,5-2 %-kal növeli (FIX esetében mindössze 1%-kal).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Gátlótestes (inhibitoros) haemophilia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gyakori faktorpótlások miatt neutralizáló antitestek keletkeznek</a:t>
            </a:r>
            <a:endParaRPr lang="hu-HU" altLang="en-US"/>
          </a:p>
          <a:p>
            <a:r>
              <a:rPr lang="hu-HU" altLang="en-US"/>
              <a:t>elsősorban HA esetén fordul elő, HB  esetén jóval ritkábban (1-2 %)</a:t>
            </a:r>
            <a:endParaRPr lang="hu-HU" altLang="en-US"/>
          </a:p>
          <a:p>
            <a:r>
              <a:rPr lang="hu-HU" altLang="en-US"/>
              <a:t>NEM HAEMOPHILIÁS betegekben is előfordulhat, (autoimmun betegek, tumor, terhesség/szülés)</a:t>
            </a:r>
            <a:endParaRPr lang="hu-HU" altLang="en-US"/>
          </a:p>
          <a:p>
            <a:r>
              <a:rPr lang="hu-HU" altLang="en-US"/>
              <a:t>Labor: megnyúlt APTI, nem korrigálható, inhibitor kimutatása</a:t>
            </a:r>
            <a:endParaRPr lang="hu-HU" altLang="en-US"/>
          </a:p>
          <a:p>
            <a:r>
              <a:rPr lang="hu-HU" altLang="en-US"/>
              <a:t>terápia: faktorpótlás (pl. Feiba), immunsuppr. th.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141605"/>
            <a:ext cx="10972800" cy="582613"/>
          </a:xfrm>
        </p:spPr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Von Willebrand betegség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5855"/>
            <a:ext cx="10972800" cy="5230495"/>
          </a:xfrm>
        </p:spPr>
        <p:txBody>
          <a:bodyPr/>
          <a:p>
            <a:r>
              <a:rPr lang="hu-HU" altLang="en-US"/>
              <a:t>von Willebrand faktor: fontos szerepet játszik a véralvadásban (thrombocyta aggregáció, FVIII hordozó fehérjéje), endothel sejtekben tárolódik és szekretálódik</a:t>
            </a:r>
            <a:endParaRPr lang="hu-HU" altLang="en-US"/>
          </a:p>
          <a:p>
            <a:r>
              <a:rPr lang="hu-HU" altLang="en-US"/>
              <a:t>Tipusai: </a:t>
            </a:r>
            <a:endParaRPr lang="hu-HU" altLang="en-US"/>
          </a:p>
          <a:p>
            <a:pPr lvl="1"/>
            <a:r>
              <a:rPr lang="hu-HU" altLang="en-US"/>
              <a:t>1: vWF mennyiségi zavara, minden multimer jelen van (80%)</a:t>
            </a:r>
            <a:endParaRPr lang="hu-HU" altLang="en-US"/>
          </a:p>
          <a:p>
            <a:pPr marL="914400" lvl="2" indent="0">
              <a:buNone/>
            </a:pPr>
            <a:r>
              <a:rPr lang="hu-HU" altLang="en-US"/>
              <a:t>autosomalis dominans öröklődés</a:t>
            </a:r>
            <a:endParaRPr lang="hu-HU" altLang="en-US"/>
          </a:p>
          <a:p>
            <a:pPr lvl="1"/>
            <a:r>
              <a:rPr lang="hu-HU" altLang="en-US"/>
              <a:t>2. vWF minőségi zavara (15-20%)</a:t>
            </a:r>
            <a:endParaRPr lang="hu-HU" altLang="en-US"/>
          </a:p>
          <a:p>
            <a:pPr lvl="1"/>
            <a:r>
              <a:rPr lang="hu-HU" altLang="en-US"/>
              <a:t>3. vWF teljes hiánya (1%): súlyos vérzések</a:t>
            </a:r>
            <a:endParaRPr lang="hu-HU" altLang="en-US"/>
          </a:p>
          <a:p>
            <a:pPr marL="457200" lvl="1" indent="0">
              <a:buNone/>
            </a:pPr>
            <a:endParaRPr lang="hu-HU" altLang="en-US"/>
          </a:p>
          <a:p>
            <a:pPr marL="457200" lvl="1" indent="0">
              <a:buNone/>
            </a:pPr>
            <a:r>
              <a:rPr lang="hu-HU" altLang="en-US"/>
              <a:t>A leggyakoribb veleszületett vérzékenység.</a:t>
            </a:r>
            <a:endParaRPr lang="hu-HU" altLang="en-US"/>
          </a:p>
          <a:p>
            <a:pPr marL="457200" lvl="1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Von Willebrand betegség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Tünetek</a:t>
            </a:r>
            <a:endParaRPr lang="hu-HU" altLang="en-US"/>
          </a:p>
          <a:p>
            <a:pPr lvl="1"/>
            <a:r>
              <a:rPr lang="hu-HU" altLang="en-US" sz="2800"/>
              <a:t>orrvérzés</a:t>
            </a:r>
            <a:endParaRPr lang="hu-HU" altLang="en-US" sz="2800"/>
          </a:p>
          <a:p>
            <a:pPr lvl="1"/>
            <a:r>
              <a:rPr lang="hu-HU" altLang="en-US" sz="2800"/>
              <a:t>bőr és nyálkahártya vérzések, suffusiok</a:t>
            </a:r>
            <a:endParaRPr lang="hu-HU" altLang="en-US" sz="2800"/>
          </a:p>
          <a:p>
            <a:pPr lvl="1"/>
            <a:r>
              <a:rPr lang="hu-HU" altLang="en-US"/>
              <a:t>postextractios vérzés (fogászat)</a:t>
            </a:r>
            <a:endParaRPr lang="hu-HU" altLang="en-US"/>
          </a:p>
          <a:p>
            <a:pPr lvl="1"/>
            <a:r>
              <a:rPr lang="hu-HU" altLang="en-US"/>
              <a:t>menorrhagia</a:t>
            </a:r>
            <a:endParaRPr lang="hu-HU" altLang="en-US"/>
          </a:p>
          <a:p>
            <a:r>
              <a:rPr lang="hu-HU" altLang="en-US"/>
              <a:t>Labor:</a:t>
            </a:r>
            <a:endParaRPr lang="hu-HU" altLang="en-US"/>
          </a:p>
          <a:p>
            <a:pPr lvl="1"/>
            <a:r>
              <a:rPr lang="hu-HU" altLang="en-US" sz="2800"/>
              <a:t>APTI megnyúlt, normál prothrombin</a:t>
            </a:r>
            <a:endParaRPr lang="hu-HU" altLang="en-US" sz="2800"/>
          </a:p>
          <a:p>
            <a:pPr lvl="1"/>
            <a:r>
              <a:rPr lang="hu-HU" altLang="en-US" sz="2800"/>
              <a:t>FVIII és vWF csökkent, ristocetin aggregáció csökkent</a:t>
            </a:r>
            <a:endParaRPr lang="hu-HU" altLang="en-US" sz="2800"/>
          </a:p>
          <a:p>
            <a:pPr lvl="1"/>
            <a:r>
              <a:rPr lang="hu-HU" altLang="en-US" sz="2800"/>
              <a:t>megnyúlt vérzési idő</a:t>
            </a:r>
            <a:endParaRPr lang="hu-HU" altLang="en-US" sz="2800"/>
          </a:p>
          <a:p>
            <a:pPr lvl="1"/>
            <a:r>
              <a:rPr lang="hu-HU" altLang="en-US" sz="2800"/>
              <a:t>TAG kóros</a:t>
            </a:r>
            <a:endParaRPr lang="hu-HU" altLang="en-US"/>
          </a:p>
          <a:p>
            <a:pPr lvl="1"/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Von Willebrand betegség kezelése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DDAVP (Octostim): elősegíti a VWF releaset az endothel sejtekből, hatására kezdeti faktorszint 3-5x növekszik, a monocytákból thrombocyta aktiváló faktort szabadít fel</a:t>
            </a:r>
            <a:endParaRPr lang="hu-HU" altLang="en-US"/>
          </a:p>
          <a:p>
            <a:r>
              <a:rPr lang="hu-HU" altLang="en-US"/>
              <a:t>Vírus inaktivált faktorkoncentrátum (Haemate P): a faktorpótlás dózisa a beavatkozás jellegétől és a vérzés típusától függ, valamint a beteg testsúlyától</a:t>
            </a:r>
            <a:endParaRPr lang="hu-HU" altLang="en-US"/>
          </a:p>
          <a:p>
            <a:r>
              <a:rPr lang="hu-HU" altLang="en-US"/>
              <a:t>kiegészítő gyógyszerek: antifibrinolyticum (tranexamsav-Exacyl)</a:t>
            </a:r>
            <a:endParaRPr lang="hu-HU" altLang="en-US"/>
          </a:p>
          <a:p>
            <a:r>
              <a:rPr lang="hu-HU" altLang="en-US"/>
              <a:t>NSAID és ASA nem ajánlott!!!!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Vérzékenység diagnosztikája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 sz="2800"/>
              <a:t>Kórelőzmény:</a:t>
            </a:r>
            <a:endParaRPr lang="hu-HU" altLang="en-US" sz="2800"/>
          </a:p>
          <a:p>
            <a:r>
              <a:rPr lang="hu-HU" altLang="en-US" sz="2800"/>
              <a:t>vérzés helye és ideje</a:t>
            </a:r>
            <a:endParaRPr lang="hu-HU" altLang="en-US" sz="2800"/>
          </a:p>
          <a:p>
            <a:r>
              <a:rPr lang="hu-HU" altLang="en-US" sz="2800"/>
              <a:t>kiváltó ok: spontán?, trauma?, műtét? </a:t>
            </a:r>
            <a:endParaRPr lang="hu-HU" altLang="en-US" sz="2800"/>
          </a:p>
          <a:p>
            <a:r>
              <a:rPr lang="hu-HU" altLang="en-US" sz="2800"/>
              <a:t>egyéni és családi anamnézis: gyermekkor, foghúzás esetleges műtétek (adenotomia, tonsillectomia), szülési anamnézis, alvadási laborok (megnyúlt APTI, alacsony prothrombin)</a:t>
            </a:r>
            <a:endParaRPr lang="hu-HU" altLang="en-US" sz="2800"/>
          </a:p>
          <a:p>
            <a:r>
              <a:rPr lang="hu-HU" altLang="en-US" sz="2800"/>
              <a:t>szisztémás betegségek: máj, vesebetegségek, hematológiai betegségek, paraproteinaemia</a:t>
            </a:r>
            <a:endParaRPr lang="hu-HU" altLang="en-US" sz="2800"/>
          </a:p>
          <a:p>
            <a:r>
              <a:rPr lang="hu-HU" altLang="en-US" sz="2800"/>
              <a:t>gyógyszerszedés: anticoagulánsok, NSAID, ASA</a:t>
            </a:r>
            <a:endParaRPr lang="hu-HU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9265"/>
            <a:ext cx="10972800" cy="532130"/>
          </a:xfrm>
        </p:spPr>
        <p:txBody>
          <a:bodyPr/>
          <a:p>
            <a:r>
              <a:rPr lang="hu-HU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Filmajánló: Egyszer volt az élet-06 A vérlemezkék</a:t>
            </a:r>
            <a:endParaRPr lang="hu-HU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IMG-56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7476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Vérzékenység diagnosztikája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Laboratóriumi vizsgálatok</a:t>
            </a:r>
            <a:endParaRPr lang="hu-HU" altLang="en-US"/>
          </a:p>
          <a:p>
            <a:r>
              <a:rPr lang="hu-HU" altLang="en-US"/>
              <a:t>Vérkép: thrombocytaszám</a:t>
            </a:r>
            <a:endParaRPr lang="hu-HU" altLang="en-US"/>
          </a:p>
          <a:p>
            <a:r>
              <a:rPr lang="hu-HU" altLang="en-US"/>
              <a:t>májfunkció, vesefunkció, összfehérje, paraproteinek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Alvadási szűrőtesztek:</a:t>
            </a:r>
            <a:endParaRPr lang="hu-HU" altLang="en-US"/>
          </a:p>
          <a:p>
            <a:r>
              <a:rPr lang="hu-HU" altLang="en-US"/>
              <a:t>Prothrombin, INR</a:t>
            </a:r>
            <a:endParaRPr lang="hu-HU" altLang="en-US"/>
          </a:p>
          <a:p>
            <a:r>
              <a:rPr lang="hu-HU" altLang="en-US"/>
              <a:t>APTI</a:t>
            </a:r>
            <a:endParaRPr lang="hu-HU" altLang="en-US"/>
          </a:p>
          <a:p>
            <a:r>
              <a:rPr lang="hu-HU" altLang="en-US"/>
              <a:t>TI</a:t>
            </a:r>
            <a:endParaRPr lang="hu-HU" altLang="en-US"/>
          </a:p>
          <a:p>
            <a:r>
              <a:rPr lang="hu-HU" altLang="en-US"/>
              <a:t>Fibrinogén</a:t>
            </a:r>
            <a:endParaRPr lang="hu-HU" altLang="en-US"/>
          </a:p>
          <a:p>
            <a:r>
              <a:rPr lang="hu-HU" altLang="en-US"/>
              <a:t>TAG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/>
              <a:t>Alvadási szűrőtesztek</a:t>
            </a:r>
            <a:endParaRPr lang="hu-HU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609600" y="1174750"/>
          <a:ext cx="10972800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Labor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Vizsgált faktor</a:t>
                      </a:r>
                      <a:endParaRPr lang="hu-HU" altLang="en-US"/>
                    </a:p>
                  </a:txBody>
                  <a:tcPr/>
                </a:tc>
              </a:tr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Prothrombin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II, V, VII, X faktor</a:t>
                      </a:r>
                      <a:endParaRPr lang="hu-HU" altLang="en-US"/>
                    </a:p>
                  </a:txBody>
                  <a:tcPr/>
                </a:tc>
              </a:tr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APTI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VIII, IX, XI, XII, V, X</a:t>
                      </a:r>
                      <a:endParaRPr lang="hu-HU" altLang="en-US"/>
                    </a:p>
                  </a:txBody>
                  <a:tcPr/>
                </a:tc>
              </a:tr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Fibrinogen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Fibrinogen</a:t>
                      </a:r>
                      <a:endParaRPr lang="hu-HU" altLang="en-US"/>
                    </a:p>
                  </a:txBody>
                  <a:tcPr/>
                </a:tc>
              </a:tr>
              <a:tr h="890905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Vérzési idő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Thrombocyta funkció, vWF</a:t>
                      </a:r>
                      <a:endParaRPr lang="hu-H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vérzékeny állapotok differenciáldiagnosztikája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/>
          <p:nvPr>
            <p:ph idx="1"/>
          </p:nvPr>
        </p:nvGraphicFramePr>
        <p:xfrm>
          <a:off x="609600" y="1174750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Állapot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TCT szám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PROTHROMBIN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APTI</a:t>
                      </a:r>
                      <a:endParaRPr lang="hu-H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/>
                        <a:t>TI</a:t>
                      </a:r>
                      <a:endParaRPr lang="hu-H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Thrombocyopenia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CS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  <a:p>
                      <a:pPr>
                        <a:buNone/>
                      </a:pPr>
                      <a:endParaRPr lang="hu-HU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Thrombocytopathia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N/CS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  <a:p>
                      <a:pPr>
                        <a:buNone/>
                      </a:pPr>
                      <a:endParaRPr lang="hu-HU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Hemofilia A és B 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E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  <a:p>
                      <a:pPr>
                        <a:buNone/>
                      </a:pPr>
                      <a:endParaRPr lang="hu-HU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von Willebrand sy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N/CS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E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</a:t>
                      </a:r>
                      <a:endParaRPr lang="hu-HU" altLang="en-US" sz="2400"/>
                    </a:p>
                    <a:p>
                      <a:pPr>
                        <a:buNone/>
                      </a:pPr>
                      <a:endParaRPr lang="hu-HU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Májbetegség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CS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CS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E</a:t>
                      </a:r>
                      <a:endParaRPr lang="hu-H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hu-HU" altLang="en-US" sz="2400"/>
                        <a:t>N/E</a:t>
                      </a:r>
                      <a:endParaRPr lang="hu-HU" altLang="en-US" sz="2400"/>
                    </a:p>
                    <a:p>
                      <a:pPr>
                        <a:buNone/>
                      </a:pPr>
                      <a:endParaRPr lang="hu-HU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Fokozott trombóziskészség okai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Veleszületett:</a:t>
            </a:r>
            <a:endParaRPr lang="hu-HU" altLang="en-US"/>
          </a:p>
          <a:p>
            <a:r>
              <a:rPr lang="hu-HU" altLang="en-US"/>
              <a:t>Leiden mutáció</a:t>
            </a:r>
            <a:endParaRPr lang="hu-HU" altLang="en-US"/>
          </a:p>
          <a:p>
            <a:r>
              <a:rPr lang="hu-HU" altLang="en-US"/>
              <a:t>prothrombin G20210A mutáció</a:t>
            </a:r>
            <a:endParaRPr lang="hu-HU" altLang="en-US"/>
          </a:p>
          <a:p>
            <a:r>
              <a:rPr lang="hu-HU" altLang="en-US"/>
              <a:t>Antitrombin III deficiencia</a:t>
            </a:r>
            <a:endParaRPr lang="hu-HU" altLang="en-US"/>
          </a:p>
          <a:p>
            <a:r>
              <a:rPr lang="hu-HU" altLang="en-US"/>
              <a:t>Protein C deficiencia</a:t>
            </a:r>
            <a:endParaRPr lang="hu-HU" altLang="en-US"/>
          </a:p>
          <a:p>
            <a:r>
              <a:rPr lang="hu-HU" altLang="en-US"/>
              <a:t>Protein S deficiencia</a:t>
            </a:r>
            <a:endParaRPr lang="hu-HU" altLang="en-US"/>
          </a:p>
          <a:p>
            <a:r>
              <a:rPr lang="hu-HU" altLang="en-US"/>
              <a:t>magas FVIII aktivitás</a:t>
            </a:r>
            <a:endParaRPr lang="hu-HU" altLang="en-US"/>
          </a:p>
          <a:p>
            <a:r>
              <a:rPr lang="hu-HU" altLang="en-US"/>
              <a:t>FXII deficir, dysfibrinogenaemia, plazminogénhiány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Leiden mutáció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heterozygóta mutáció: a trombóziskészség 6-8x-ra emelkedik a normál populációhoz képest</a:t>
            </a:r>
            <a:endParaRPr lang="hu-HU" altLang="en-US"/>
          </a:p>
          <a:p>
            <a:r>
              <a:rPr lang="hu-HU" altLang="en-US"/>
              <a:t>homozygóta mutáció: a trombózisrizikó 80-szoros!</a:t>
            </a:r>
            <a:endParaRPr lang="hu-HU" altLang="en-US"/>
          </a:p>
          <a:p>
            <a:r>
              <a:rPr lang="hu-HU" altLang="en-US"/>
              <a:t>a populáció random szűrése nem indokolt!</a:t>
            </a:r>
            <a:endParaRPr lang="hu-HU" altLang="en-US"/>
          </a:p>
          <a:p>
            <a:r>
              <a:rPr lang="hu-HU" altLang="en-US"/>
              <a:t>szűrés: &lt;50 év MVT, recidiív trombózis, többszörös családi halmozódás, MVT terheseknél vagy fogamzásgátló szedése esetén, ismétlődő vetélések, családszűrés keretén belül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Prothrombin G20210A mutáció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heterozigóta mutáció esetén a rizikó 3x</a:t>
            </a:r>
            <a:endParaRPr lang="hu-HU" altLang="en-US"/>
          </a:p>
          <a:p>
            <a:r>
              <a:rPr lang="hu-HU" altLang="en-US"/>
              <a:t>a trombózisrizikót jelentősen emeli egyéb szerzett rizikótényezők vagy társebetegségek együttes jelenléte</a:t>
            </a:r>
            <a:endParaRPr lang="hu-HU" altLang="en-US"/>
          </a:p>
          <a:p>
            <a:r>
              <a:rPr lang="hu-HU" altLang="en-US"/>
              <a:t>recidivakockázat nagyobb</a:t>
            </a:r>
            <a:endParaRPr lang="hu-HU" altLang="en-US"/>
          </a:p>
          <a:p>
            <a:r>
              <a:rPr lang="hu-HU" altLang="en-US"/>
              <a:t>nagyobb valósznűséggel fordul elő agyi vénás trombózison átesett antikoncipiens szedő nőknél és komplikált terhességek esetében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Antitrombin III deficiencia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 sz="2800"/>
              <a:t>ATIII: fő funkciója a véralvadási rendszer aktiválódása folyamán képződött tényzők egy részének inaktiválása (FIIa, FIXa, FXa, FXIa)</a:t>
            </a:r>
            <a:endParaRPr lang="hu-HU" altLang="en-US" sz="2800"/>
          </a:p>
          <a:p>
            <a:r>
              <a:rPr lang="hu-HU" altLang="en-US" sz="2800"/>
              <a:t>I. tipus: a funkcionalis aktivitás és az antigénkoncentráció is csökkent.</a:t>
            </a:r>
            <a:endParaRPr lang="hu-HU" altLang="en-US" sz="2800"/>
          </a:p>
          <a:p>
            <a:r>
              <a:rPr lang="hu-HU" altLang="en-US" sz="2800"/>
              <a:t>II: tipus: funkcionális aktivitás csökkent</a:t>
            </a:r>
            <a:endParaRPr lang="hu-HU" altLang="en-US" sz="2800"/>
          </a:p>
          <a:p>
            <a:r>
              <a:rPr lang="hu-HU" altLang="en-US" sz="2800"/>
              <a:t>20x trombózisrizikó</a:t>
            </a:r>
            <a:endParaRPr lang="hu-HU" altLang="en-US" sz="2800"/>
          </a:p>
          <a:p>
            <a:r>
              <a:rPr lang="hu-HU" altLang="en-US" sz="2800"/>
              <a:t>teljes hiány esetén a magzatok intrauterin elhalnak (homozygóta)</a:t>
            </a:r>
            <a:endParaRPr lang="hu-HU" altLang="en-US" sz="2800"/>
          </a:p>
          <a:p>
            <a:r>
              <a:rPr lang="hu-HU" altLang="en-US" sz="2800"/>
              <a:t>fiatalkori és/vagy szokatlan lokalizációjú trombózis (pl. v. mesenterica vagy sinus sagittalis trombózis), fogamzásgátló szedésekor az első hónapokban lehet MVT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Protein C deficiencia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PC: K vitamin függő glycoprotein, amely aktiváció után a trombin képződését lassítja</a:t>
            </a:r>
            <a:endParaRPr lang="hu-HU" altLang="en-US"/>
          </a:p>
          <a:p>
            <a:r>
              <a:rPr lang="hu-HU" altLang="en-US"/>
              <a:t> előfordulás 0,3 %</a:t>
            </a:r>
            <a:endParaRPr lang="hu-HU" altLang="en-US"/>
          </a:p>
          <a:p>
            <a:r>
              <a:rPr lang="hu-HU" altLang="en-US"/>
              <a:t>trombózisrizikó: mutáció jellegétől függően 2-10 %</a:t>
            </a:r>
            <a:endParaRPr lang="hu-HU" altLang="en-US"/>
          </a:p>
          <a:p>
            <a:r>
              <a:rPr lang="hu-HU" altLang="en-US"/>
              <a:t>homozygóta esetben a tünetek már újszülött korban: purpura fulminans neonatorum, bőrnecrosis, tromboemboliák,  idegrendszeri érelzáródások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Protein S deficiencia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PS: K vitamin függő glycoprotein, mely anticoagulans hatását az APC funkciójának fokozása révén fejti ki</a:t>
            </a:r>
            <a:endParaRPr lang="hu-HU" altLang="en-US"/>
          </a:p>
          <a:p>
            <a:r>
              <a:rPr lang="hu-HU" altLang="en-US"/>
              <a:t>előfordulás: 0,1-0,2%</a:t>
            </a:r>
            <a:endParaRPr lang="hu-HU" altLang="en-US"/>
          </a:p>
          <a:p>
            <a:r>
              <a:rPr lang="hu-HU" altLang="en-US"/>
              <a:t>trombózisrizikó: 15x</a:t>
            </a:r>
            <a:endParaRPr lang="hu-HU" altLang="en-US"/>
          </a:p>
          <a:p>
            <a:r>
              <a:rPr lang="hu-HU" altLang="en-US"/>
              <a:t>klinikum: MVT, PE, gyakran fiatal életkorban vagy szokatlan lokalizációban alakul ki thrombosis (pl. v. portae)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Szerzett trombózisrizikó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 sz="2800"/>
              <a:t>Immobilis állapot, gipszrögzítés, hosszú utazás</a:t>
            </a:r>
            <a:endParaRPr lang="hu-HU" altLang="en-US" sz="2800"/>
          </a:p>
          <a:p>
            <a:r>
              <a:rPr lang="hu-HU" altLang="en-US" sz="2800"/>
              <a:t>Idős életkor</a:t>
            </a:r>
            <a:endParaRPr lang="hu-HU" altLang="en-US" sz="2800"/>
          </a:p>
          <a:p>
            <a:r>
              <a:rPr lang="hu-HU" altLang="en-US" sz="2800"/>
              <a:t>Terhesség</a:t>
            </a:r>
            <a:endParaRPr lang="hu-HU" altLang="en-US" sz="2800"/>
          </a:p>
          <a:p>
            <a:r>
              <a:rPr lang="hu-HU" altLang="en-US" sz="2800"/>
              <a:t>Hormonális fogamzásgátlás, ösztrogén terápia</a:t>
            </a:r>
            <a:endParaRPr lang="hu-HU" altLang="en-US" sz="2800"/>
          </a:p>
          <a:p>
            <a:r>
              <a:rPr lang="hu-HU" altLang="en-US" sz="2800"/>
              <a:t>Trauma</a:t>
            </a:r>
            <a:endParaRPr lang="hu-HU" altLang="en-US" sz="2800"/>
          </a:p>
          <a:p>
            <a:r>
              <a:rPr lang="hu-HU" altLang="en-US" sz="2800"/>
              <a:t>Postoperatív állapot</a:t>
            </a:r>
            <a:endParaRPr lang="hu-HU" altLang="en-US" sz="2800"/>
          </a:p>
          <a:p>
            <a:r>
              <a:rPr lang="hu-HU" altLang="en-US" sz="2800"/>
              <a:t>Nephrosis sy, szívelégtelenség</a:t>
            </a:r>
            <a:endParaRPr lang="hu-HU" altLang="en-US" sz="2800"/>
          </a:p>
          <a:p>
            <a:r>
              <a:rPr lang="hu-HU" altLang="en-US" sz="2800"/>
              <a:t>myeloproliferatív betegségek</a:t>
            </a:r>
            <a:endParaRPr lang="hu-HU" altLang="en-US" sz="2800"/>
          </a:p>
          <a:p>
            <a:r>
              <a:rPr lang="hu-HU" altLang="en-US" sz="2800"/>
              <a:t>APS sy.</a:t>
            </a:r>
            <a:endParaRPr lang="hu-HU" altLang="en-US" sz="2800"/>
          </a:p>
          <a:p>
            <a:endParaRPr lang="hu-HU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Véralvadási folyamat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  <p:pic>
        <p:nvPicPr>
          <p:cNvPr id="6" name="Content Placeholder 5" descr="alvadási kaszká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15110" y="1024890"/>
            <a:ext cx="8696325" cy="51022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67665" y="47663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Trombózishajlam kivizsgálása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Egyéni és családi anamnézis</a:t>
            </a:r>
            <a:endParaRPr lang="hu-HU" altLang="en-US"/>
          </a:p>
          <a:p>
            <a:r>
              <a:rPr lang="hu-HU" altLang="en-US"/>
              <a:t>életmód, aktivitás, dohányzás, társebetegségek</a:t>
            </a:r>
            <a:endParaRPr lang="hu-HU" altLang="en-US"/>
          </a:p>
          <a:p>
            <a:r>
              <a:rPr lang="hu-HU" altLang="en-US"/>
              <a:t>terhességiés műtéti anamnézis</a:t>
            </a:r>
            <a:endParaRPr lang="hu-HU" altLang="en-US"/>
          </a:p>
          <a:p>
            <a:r>
              <a:rPr lang="hu-HU" altLang="en-US"/>
              <a:t>Laborok:</a:t>
            </a:r>
            <a:endParaRPr lang="hu-HU" altLang="en-US"/>
          </a:p>
          <a:p>
            <a:pPr lvl="1"/>
            <a:r>
              <a:rPr lang="hu-HU" altLang="en-US"/>
              <a:t>alvadási szűrőtesztek (Prothrombin, APTI, TI, fibrinogen)</a:t>
            </a:r>
            <a:endParaRPr lang="hu-HU" altLang="en-US"/>
          </a:p>
          <a:p>
            <a:pPr lvl="1"/>
            <a:r>
              <a:rPr lang="hu-HU" altLang="en-US"/>
              <a:t>D-dimer</a:t>
            </a:r>
            <a:endParaRPr lang="hu-HU" altLang="en-US"/>
          </a:p>
          <a:p>
            <a:pPr lvl="1"/>
            <a:r>
              <a:rPr lang="hu-HU" altLang="en-US"/>
              <a:t>genetika (Leiden, P20210A)</a:t>
            </a:r>
            <a:endParaRPr lang="hu-HU" altLang="en-US"/>
          </a:p>
          <a:p>
            <a:pPr lvl="1"/>
            <a:r>
              <a:rPr lang="hu-HU" altLang="en-US"/>
              <a:t>funkcionális tesztek: ATIII, PC, PS, APC-R</a:t>
            </a:r>
            <a:endParaRPr lang="hu-HU" altLang="en-US"/>
          </a:p>
          <a:p>
            <a:pPr lvl="1"/>
            <a:r>
              <a:rPr lang="hu-HU" altLang="en-US"/>
              <a:t>APS sy irányában: ANA, anti-cardiolipin</a:t>
            </a:r>
            <a:endParaRPr lang="hu-HU" altLang="en-US"/>
          </a:p>
          <a:p>
            <a:pPr lvl="1"/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 antikoaguláns kezelés szempontjai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egyéni mérlegelés az antikoaguláns kezelés fenntartása és időtartama figyelembe véve a beteg életmódját, fizikális státuszát, társebetegségeit</a:t>
            </a:r>
            <a:endParaRPr lang="hu-HU" altLang="en-US"/>
          </a:p>
          <a:p>
            <a:r>
              <a:rPr lang="hu-HU" altLang="en-US"/>
              <a:t>3-6 hónap átmeneti rizikó esetén: jól beazonosítható ok (pl. trauma, fogamzásgátló szedés, tartós immobil állapot)</a:t>
            </a:r>
            <a:endParaRPr lang="hu-HU" altLang="en-US"/>
          </a:p>
          <a:p>
            <a:r>
              <a:rPr lang="hu-HU" altLang="en-US"/>
              <a:t>6-12 hónap közepes rizikó esetén: proximalis MVT, Leiden vagy P20210 heterozygóta mutáció eseteén</a:t>
            </a:r>
            <a:endParaRPr lang="hu-HU" altLang="en-US"/>
          </a:p>
          <a:p>
            <a:r>
              <a:rPr lang="hu-HU" altLang="en-US"/>
              <a:t>12 hónap vagy tartós súlyos rizikó esetén: tartós rizikó, fiatalkori, szokatlan lokalizáció, ATIII, PC, PS deficiencia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/>
              <a:t> </a:t>
            </a: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terápia lehetőségei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Parenteralis: UFH, LMWH, a betegség akut szakaszában terpiás dózisban alkalmazva</a:t>
            </a:r>
            <a:endParaRPr lang="hu-HU" altLang="en-US"/>
          </a:p>
          <a:p>
            <a:r>
              <a:rPr lang="hu-HU" altLang="en-US"/>
              <a:t>oralis antikoagulánsok:</a:t>
            </a:r>
            <a:endParaRPr lang="hu-HU" altLang="en-US"/>
          </a:p>
          <a:p>
            <a:pPr lvl="1"/>
            <a:r>
              <a:rPr lang="hu-HU" altLang="en-US"/>
              <a:t>K-vitamin antagonista</a:t>
            </a:r>
            <a:endParaRPr lang="hu-HU" altLang="en-US"/>
          </a:p>
          <a:p>
            <a:pPr lvl="1"/>
            <a:r>
              <a:rPr lang="hu-HU" altLang="en-US"/>
              <a:t>NOAC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K-vitamin antagonista gyógyszerek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Syncumar (acenokumarol), Warfarin</a:t>
            </a:r>
            <a:endParaRPr lang="hu-HU" altLang="en-US"/>
          </a:p>
          <a:p>
            <a:r>
              <a:rPr lang="hu-HU" altLang="en-US"/>
              <a:t>régóta, több mint 50 éve alkalmazott gyógyszerek</a:t>
            </a:r>
            <a:endParaRPr lang="hu-HU" altLang="en-US"/>
          </a:p>
          <a:p>
            <a:r>
              <a:rPr lang="hu-HU" altLang="en-US"/>
              <a:t>hátrányai:</a:t>
            </a:r>
            <a:endParaRPr lang="hu-HU" altLang="en-US"/>
          </a:p>
          <a:p>
            <a:pPr lvl="1"/>
            <a:r>
              <a:rPr lang="hu-HU" altLang="en-US" sz="2800"/>
              <a:t>rendszeres kontroll, INR 2-3 között tartandó</a:t>
            </a:r>
            <a:endParaRPr lang="hu-HU" altLang="en-US" sz="2800"/>
          </a:p>
          <a:p>
            <a:pPr lvl="1"/>
            <a:r>
              <a:rPr lang="hu-HU" altLang="en-US" sz="2800"/>
              <a:t>fontos a compliance</a:t>
            </a:r>
            <a:endParaRPr lang="hu-HU" altLang="en-US" sz="2800"/>
          </a:p>
          <a:p>
            <a:pPr lvl="1"/>
            <a:r>
              <a:rPr lang="hu-HU" altLang="en-US" sz="2800"/>
              <a:t>diéta szükséges!: máj, tojás, zöldségek, gyümölcsök jelentősen befolyásolják a hatást</a:t>
            </a:r>
            <a:endParaRPr lang="hu-HU" altLang="en-US" sz="2800"/>
          </a:p>
          <a:p>
            <a:pPr lvl="1"/>
            <a:r>
              <a:rPr lang="hu-HU" altLang="en-US" sz="2800"/>
              <a:t>lassabban éri el a terápiás hatást és lassan ürül, műtéti előkészítés</a:t>
            </a:r>
            <a:endParaRPr lang="hu-HU" altLang="en-US" sz="2800"/>
          </a:p>
          <a:p>
            <a:pPr lvl="1"/>
            <a:r>
              <a:rPr lang="hu-HU" altLang="en-US" sz="2800"/>
              <a:t>túladagolás veszélye</a:t>
            </a:r>
            <a:endParaRPr lang="hu-HU" altLang="en-US" sz="2800"/>
          </a:p>
          <a:p>
            <a:pPr lvl="1"/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Új tipusú antikoagulánsok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FXa gátlók: rivaroxaban (Xarelto), apixaban (Eliquis), edoxaban (Lixiana)</a:t>
            </a:r>
            <a:endParaRPr lang="hu-HU" altLang="en-US"/>
          </a:p>
          <a:p>
            <a:r>
              <a:rPr lang="hu-HU" altLang="en-US"/>
              <a:t>direkt trombin gátlók: dabigatran (Pradaxa), ximelagatran (Exanta)</a:t>
            </a:r>
            <a:endParaRPr lang="hu-HU" altLang="en-US"/>
          </a:p>
          <a:p>
            <a:r>
              <a:rPr lang="hu-HU" altLang="en-US"/>
              <a:t>előnyei: nincs szükség folyamatos INR monitorozásra, diéta nem befolyásolja, gyors hatás, gyorsan is ürül (ez előnyös pl. fogászati beavatkozásnál</a:t>
            </a:r>
            <a:endParaRPr lang="hu-HU" altLang="en-US"/>
          </a:p>
          <a:p>
            <a:r>
              <a:rPr lang="hu-HU" altLang="en-US"/>
              <a:t>hátrány: drága, viszonylag rövid tapasztalat, vese és májfunkciót befolyásolja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Aferezis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extracorporalis rendszerrel történő vérkomponens gyűjtés</a:t>
            </a:r>
            <a:endParaRPr lang="hu-HU" altLang="en-US"/>
          </a:p>
          <a:p>
            <a:r>
              <a:rPr lang="hu-HU" altLang="en-US"/>
              <a:t>technika: centrifugalis vagy filtrációs elv</a:t>
            </a:r>
            <a:endParaRPr lang="hu-HU" altLang="en-US"/>
          </a:p>
          <a:p>
            <a:r>
              <a:rPr lang="hu-HU" altLang="en-US"/>
              <a:t>donor ferezis: citaferezis (trombocita, eritrocita, granulocitaferezis) vagy plazmaferezis,  készítményelőállítás</a:t>
            </a:r>
            <a:endParaRPr lang="hu-HU" altLang="en-US"/>
          </a:p>
          <a:p>
            <a:r>
              <a:rPr lang="hu-HU" altLang="en-US"/>
              <a:t>gépi afereziseknél ACD-A oldattal biztosítjuk az alvadásgátlást, melynek előnye, hogy a vér ionizált kalcium tartalmának megkötésévelnem csak a véralvadást, de a tct. aggregációt is gátolja (Kalciumpótlás!!!!)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Terápiás aferezis indikációi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Neurológiai: Guillan-Barre sy., Myasthenia gravis, Devic sy, Sclerosis multiplex</a:t>
            </a:r>
            <a:endParaRPr lang="hu-HU" altLang="en-US"/>
          </a:p>
          <a:p>
            <a:r>
              <a:rPr lang="hu-HU" altLang="en-US"/>
              <a:t>Haematológiai: TTP, HUS, AIHA, hyperleukocytosis</a:t>
            </a:r>
            <a:endParaRPr lang="hu-HU" altLang="en-US"/>
          </a:p>
          <a:p>
            <a:r>
              <a:rPr lang="hu-HU" altLang="en-US"/>
              <a:t>Autoimmun betegségek: SLE, RPGNS, APS</a:t>
            </a:r>
            <a:endParaRPr lang="hu-HU" altLang="en-US"/>
          </a:p>
          <a:p>
            <a:r>
              <a:rPr lang="hu-HU" altLang="en-US"/>
              <a:t>HELLP sy.</a:t>
            </a:r>
            <a:endParaRPr lang="hu-HU" altLang="en-US"/>
          </a:p>
          <a:p>
            <a:r>
              <a:rPr lang="hu-HU" altLang="en-US"/>
              <a:t>hypertriglyceridaemia (akut pancreatitis)</a:t>
            </a:r>
            <a:endParaRPr lang="hu-HU" altLang="en-US"/>
          </a:p>
          <a:p>
            <a:r>
              <a:rPr lang="hu-HU" altLang="en-US"/>
              <a:t>akut fulmináns májelégtelenség (pl. toxinok)</a:t>
            </a:r>
            <a:endParaRPr lang="hu-HU" altLang="en-US"/>
          </a:p>
          <a:p>
            <a:r>
              <a:rPr lang="hu-HU" altLang="en-US"/>
              <a:t>súlyos AI bőrgyógyászati kórképek (pl. pemphigus vulgaris)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Terápiás aferezisek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patológiás vérkomponensek eltávolítására alkalmas módszer</a:t>
            </a:r>
            <a:endParaRPr lang="hu-HU" altLang="en-US"/>
          </a:p>
          <a:p>
            <a:r>
              <a:rPr lang="hu-HU" altLang="en-US"/>
              <a:t>leggyakoribb a terápiás plazmaferezis, leukaferezis</a:t>
            </a:r>
            <a:endParaRPr lang="hu-HU" altLang="en-US"/>
          </a:p>
          <a:p>
            <a:r>
              <a:rPr lang="hu-HU" altLang="en-US"/>
              <a:t>Szombathelyi OVSZ: Fresenius Com Tec gép</a:t>
            </a:r>
            <a:endParaRPr lang="hu-HU" altLang="en-US"/>
          </a:p>
          <a:p>
            <a:r>
              <a:rPr lang="hu-HU" altLang="en-US"/>
              <a:t>Markusovszky kórház és ZEG terápiás aferezis igényét teljesítjük előzetes megbeszélést követően</a:t>
            </a:r>
            <a:endParaRPr lang="hu-HU" altLang="en-US"/>
          </a:p>
          <a:p>
            <a:r>
              <a:rPr lang="hu-HU" altLang="en-US"/>
              <a:t>perifériás vagy centralis kanül</a:t>
            </a:r>
            <a:endParaRPr lang="hu-HU" altLang="en-US"/>
          </a:p>
          <a:p>
            <a:r>
              <a:rPr lang="hu-HU" altLang="en-US"/>
              <a:t>antikoagulálás ACDA-va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Plazmaferezis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1-1,5x plazma volumen kerül kicserélésre</a:t>
            </a:r>
            <a:endParaRPr lang="hu-HU" altLang="en-US"/>
          </a:p>
          <a:p>
            <a:r>
              <a:rPr lang="hu-HU" altLang="en-US"/>
              <a:t>a plazmával együtt káros anyagok kerülnek eltávolításra (Pl. autoantitestek, keringő immuncomplexek, paraproteinek, lipoproteinek, toxinok, cytokinek)</a:t>
            </a:r>
            <a:endParaRPr lang="hu-HU" altLang="en-US"/>
          </a:p>
          <a:p>
            <a:r>
              <a:rPr lang="hu-HU" altLang="en-US"/>
              <a:t>szubsztitúciós folyadék: </a:t>
            </a:r>
            <a:endParaRPr lang="hu-HU" altLang="en-US"/>
          </a:p>
          <a:p>
            <a:pPr lvl="1"/>
            <a:r>
              <a:rPr lang="hu-HU" altLang="en-US"/>
              <a:t>infúziós folyadék: Nacl, Ringer, Rindex</a:t>
            </a:r>
            <a:endParaRPr lang="hu-HU" altLang="en-US"/>
          </a:p>
          <a:p>
            <a:pPr lvl="1"/>
            <a:r>
              <a:rPr lang="hu-HU" altLang="en-US"/>
              <a:t>Albumin</a:t>
            </a:r>
            <a:endParaRPr lang="hu-HU" altLang="en-US"/>
          </a:p>
          <a:p>
            <a:pPr lvl="1"/>
            <a:r>
              <a:rPr lang="hu-HU" altLang="en-US"/>
              <a:t>FFP</a:t>
            </a:r>
            <a:endParaRPr lang="hu-HU" altLang="en-US"/>
          </a:p>
          <a:p>
            <a:pPr marL="457200" lvl="1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Plazmaferezis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mellékhatások, szövődmények: enyhék</a:t>
            </a:r>
            <a:endParaRPr lang="hu-HU" altLang="en-US"/>
          </a:p>
          <a:p>
            <a:pPr lvl="1"/>
            <a:r>
              <a:rPr lang="hu-HU" altLang="en-US"/>
              <a:t>perifériás véna szúrása miatt haematoma, vénafal hegesedése</a:t>
            </a:r>
            <a:endParaRPr lang="hu-HU" altLang="en-US"/>
          </a:p>
          <a:p>
            <a:pPr lvl="1"/>
            <a:r>
              <a:rPr lang="hu-HU" altLang="en-US"/>
              <a:t>centralis kanül: vérzés, infekció, PTX</a:t>
            </a:r>
            <a:endParaRPr lang="hu-HU" altLang="en-US"/>
          </a:p>
          <a:p>
            <a:pPr lvl="1"/>
            <a:r>
              <a:rPr lang="hu-HU" altLang="en-US"/>
              <a:t>alvadásgátló (ACDA): zsibbadás, remegés, görcskészség</a:t>
            </a:r>
            <a:endParaRPr lang="hu-HU" altLang="en-US"/>
          </a:p>
          <a:p>
            <a:pPr lvl="1"/>
            <a:r>
              <a:rPr lang="hu-HU" altLang="en-US"/>
              <a:t>plazmapótszerek, albumin: túlérzékenység</a:t>
            </a:r>
            <a:endParaRPr lang="hu-HU" altLang="en-US"/>
          </a:p>
          <a:p>
            <a:pPr lvl="1"/>
            <a:r>
              <a:rPr lang="hu-HU" altLang="en-US"/>
              <a:t>technikai szövődmények: mechanikus haemolysis, légembolia (alarm rendszerek sokasága!!!!!)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Blood-clot-red-blood-cells-erythrocytes-trapped-fibrin-thread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54300" y="392430"/>
            <a:ext cx="6884035" cy="5615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Konvaleszcens FFP program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Ki jelentkezhet?: </a:t>
            </a:r>
            <a:endParaRPr lang="hu-HU" altLang="en-US"/>
          </a:p>
          <a:p>
            <a:r>
              <a:rPr lang="hu-HU" altLang="en-US"/>
              <a:t>betegsége során legalább egyszer, orr-garat nyálkahártyáról vett PCR mintában kimutatták a koronavírus jelenlétét</a:t>
            </a:r>
            <a:endParaRPr lang="hu-HU" altLang="en-US"/>
          </a:p>
          <a:p>
            <a:r>
              <a:rPr lang="hu-HU" altLang="en-US"/>
              <a:t>SARS-CoV-2 AG pozitív</a:t>
            </a:r>
            <a:endParaRPr lang="hu-HU" altLang="en-US"/>
          </a:p>
          <a:p>
            <a:r>
              <a:rPr lang="hu-HU" altLang="en-US"/>
              <a:t>laboratóriumi IgM vagy IgG  antitest pozitív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A LELET BEMUTATÁSA KÖTELEZŐ!</a:t>
            </a:r>
            <a:endParaRPr lang="hu-HU" altLang="en-US"/>
          </a:p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www.ovsz.hu/hu/hirek/tajekoztato-konvaleszcens-plazmadonoroknak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Konvaleszcens FFP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gyógyult: 3 hete tünetmentes, járványügyi elkülönítését feloldották</a:t>
            </a:r>
            <a:endParaRPr lang="hu-HU" altLang="en-US"/>
          </a:p>
          <a:p>
            <a:r>
              <a:rPr lang="hu-HU" altLang="en-US"/>
              <a:t>18-60 év között, ts&gt;50 kg</a:t>
            </a:r>
            <a:endParaRPr lang="hu-HU" altLang="en-US"/>
          </a:p>
          <a:p>
            <a:r>
              <a:rPr lang="hu-HU" altLang="en-US"/>
              <a:t>életmódjából adódóan nincs magas kockázatavérrel terjedő fertőzésre</a:t>
            </a:r>
            <a:endParaRPr lang="hu-HU" altLang="en-US"/>
          </a:p>
          <a:p>
            <a:r>
              <a:rPr lang="hu-HU" altLang="en-US"/>
              <a:t>nincs olyan aktív betegséges, amelyre a plazmaadás magas kockázattal járhat (epilepszia, tumor, vérzékenység, szív/tüdő/májbetegség)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Konvaleszcens FFP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apheresisre alkalmas véna</a:t>
            </a:r>
            <a:endParaRPr lang="hu-HU" altLang="en-US"/>
          </a:p>
          <a:p>
            <a:r>
              <a:rPr lang="hu-HU" altLang="en-US"/>
              <a:t>jelentkezéskor szükséges: arcképes igazolvány, TAJ és lakcímkártya és a SARS-CoV-2 ferozést igazoló lelet bemutatása</a:t>
            </a:r>
            <a:endParaRPr lang="hu-HU" altLang="en-US"/>
          </a:p>
          <a:p>
            <a:r>
              <a:rPr lang="hu-HU" altLang="en-US"/>
              <a:t>kérdőív, Hgb meghatározás</a:t>
            </a:r>
            <a:endParaRPr lang="hu-HU" altLang="en-US"/>
          </a:p>
          <a:p>
            <a:r>
              <a:rPr lang="hu-HU" altLang="en-US"/>
              <a:t>orvosi vizsgálat,  vérnyomásmérés, kérdőív megtekintése és értékelése</a:t>
            </a:r>
            <a:endParaRPr lang="hu-HU" altLang="en-US"/>
          </a:p>
          <a:p>
            <a:r>
              <a:rPr lang="hu-HU" altLang="en-US"/>
              <a:t>mintavétel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Terhesség és thrombophilia 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 sz="2800"/>
              <a:t>A terhesség élettani körülmények között is thromboticus irányú változásokat hoz, hypercoaguabilis állapot:</a:t>
            </a:r>
            <a:endParaRPr lang="hu-HU" altLang="en-US" sz="2800"/>
          </a:p>
          <a:p>
            <a:r>
              <a:rPr lang="hu-HU" altLang="en-US" sz="2800"/>
              <a:t>fibringen vWF szinthe a plazmában nő</a:t>
            </a:r>
            <a:endParaRPr lang="hu-HU" altLang="en-US" sz="2800"/>
          </a:p>
          <a:p>
            <a:r>
              <a:rPr lang="hu-HU" altLang="en-US" sz="2800"/>
              <a:t>II, VII, VIII, X mennyisége és aktivitása emelkedik</a:t>
            </a:r>
            <a:endParaRPr lang="hu-HU" altLang="en-US" sz="2800"/>
          </a:p>
          <a:p>
            <a:r>
              <a:rPr lang="hu-HU" altLang="en-US" sz="2800"/>
              <a:t>ATIII és PS mennyisége csökken</a:t>
            </a:r>
            <a:endParaRPr lang="hu-HU" altLang="en-US" sz="2800"/>
          </a:p>
          <a:p>
            <a:r>
              <a:rPr lang="hu-HU" altLang="en-US" sz="2800"/>
              <a:t>csökken a fibrinolyticus aktivitás, szöveti faktor mennyisége nő</a:t>
            </a:r>
            <a:endParaRPr lang="hu-HU" altLang="en-US" sz="2800"/>
          </a:p>
          <a:p>
            <a:r>
              <a:rPr lang="hu-HU" altLang="en-US" sz="2800"/>
              <a:t>vénás stasis</a:t>
            </a:r>
            <a:endParaRPr lang="hu-HU" altLang="en-US" sz="2800"/>
          </a:p>
          <a:p>
            <a:r>
              <a:rPr lang="hu-HU" altLang="en-US" sz="2800"/>
              <a:t>szerzett APC rezisztencia</a:t>
            </a:r>
            <a:endParaRPr lang="hu-HU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trombózis rizikófaktorai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familiaris thrombophylia</a:t>
            </a:r>
            <a:endParaRPr lang="hu-HU" altLang="en-US"/>
          </a:p>
          <a:p>
            <a:r>
              <a:rPr lang="hu-HU" altLang="en-US"/>
              <a:t>APS szindróma</a:t>
            </a:r>
            <a:endParaRPr lang="hu-HU" altLang="en-US"/>
          </a:p>
          <a:p>
            <a:r>
              <a:rPr lang="hu-HU" altLang="en-US"/>
              <a:t>VTE az anamnézisben</a:t>
            </a:r>
            <a:endParaRPr lang="hu-HU" altLang="en-US"/>
          </a:p>
          <a:p>
            <a:r>
              <a:rPr lang="hu-HU" altLang="en-US"/>
              <a:t>obesitas</a:t>
            </a:r>
            <a:endParaRPr lang="hu-HU" altLang="en-US"/>
          </a:p>
          <a:p>
            <a:r>
              <a:rPr lang="hu-HU" altLang="en-US"/>
              <a:t>nephrosis szindróma</a:t>
            </a:r>
            <a:endParaRPr lang="hu-HU" altLang="en-US"/>
          </a:p>
          <a:p>
            <a:r>
              <a:rPr lang="hu-HU" altLang="en-US"/>
              <a:t>dohányzás</a:t>
            </a:r>
            <a:endParaRPr lang="hu-HU" altLang="en-US"/>
          </a:p>
          <a:p>
            <a:r>
              <a:rPr lang="hu-HU" altLang="en-US"/>
              <a:t>kábítószer használata</a:t>
            </a:r>
            <a:endParaRPr lang="hu-HU" altLang="en-US"/>
          </a:p>
          <a:p>
            <a:r>
              <a:rPr lang="hu-HU" altLang="en-US"/>
              <a:t>magasbb anyai életkor (&gt;35 év)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trombózis rizikófaktorai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Műtét- sectio caesarea</a:t>
            </a:r>
            <a:endParaRPr lang="hu-HU" altLang="en-US"/>
          </a:p>
          <a:p>
            <a:r>
              <a:rPr lang="hu-HU" altLang="en-US"/>
              <a:t>praeeclampsia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r>
              <a:rPr lang="hu-HU" altLang="en-US"/>
              <a:t>A bal alsó végtag thrombosisa gyakoribb, amelynek anatómiai oka van: a jobb arteria iliaca keresztezi a bal vena iliacat..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/>
              <a:t>Terhességben a leggyakoribb anyai halálok a pulmonalis embolia  (0,5-1/1000 terhesség!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vénás thromboembolia megelőzése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fontos a familiaris thrombophilia gondos szűrése (családi anamnézis!!!), hiszen thrombophiliás anyáknál jelentősen megnő a magzat elvesztésének veszélye és a szülészeti komplikációk esélye</a:t>
            </a:r>
            <a:endParaRPr lang="hu-HU" altLang="en-US">
              <a:sym typeface="+mn-ea"/>
            </a:endParaRPr>
          </a:p>
          <a:p>
            <a:r>
              <a:rPr lang="hu-HU" altLang="en-US">
                <a:sym typeface="+mn-ea"/>
              </a:rPr>
              <a:t>szülészeti komplikációk: spontán abortus, placentainfarctus, kisebb születési súly, abruptio placentae</a:t>
            </a:r>
            <a:endParaRPr lang="hu-HU" altLang="en-US"/>
          </a:p>
          <a:p>
            <a:r>
              <a:rPr lang="hu-HU" altLang="en-US"/>
              <a:t>leggyakoribb a Leiden és a P20210 gén mutációja</a:t>
            </a:r>
            <a:endParaRPr lang="hu-HU" altLang="en-US"/>
          </a:p>
          <a:p>
            <a:r>
              <a:rPr lang="hu-HU" altLang="en-US"/>
              <a:t>nagyobb rizikót jelent: PC, PS, ATIII deficit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Rutinszerű thrombophilia-szűrővizsgálatnak minden terhes nő esetében  nincs értelme.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Ha azonban a gravida egyéni vagy családi anamnézisében halmozottan fordulnak elő thromboemboliás események célszerű ezirányban vizsgálni már a családtervezéskor!!!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Bizonyos vizsgálatok eredményét a terhességel összefüggő élettani változások befolyásolják, így azok terhesség alatt nem informatívak (PC, PS, ATIII)! 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Thrombosisprofilaxis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Amennyiben MVT szerepel az anamnézisben:</a:t>
            </a:r>
            <a:endParaRPr lang="hu-HU" altLang="en-US"/>
          </a:p>
          <a:p>
            <a:r>
              <a:rPr lang="hu-HU" altLang="en-US"/>
              <a:t>oralis anticoagulánsok mielőbbi LMWH-ra történő átállítása szükséges</a:t>
            </a:r>
            <a:endParaRPr lang="hu-HU" altLang="en-US"/>
          </a:p>
          <a:p>
            <a:r>
              <a:rPr lang="hu-HU" altLang="en-US"/>
              <a:t>kumarin tipusú anticoagulansok: placentán áthatolnak, a terhesség 5-12. hetében súlyos embryopathiát okoznak (chondodysplasia, törpenövés, nervus opticus  atrophia), dózisfüggő!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 LMWH alkalmazásának előnyei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HIT (heparin indukálta thrombocytopenia) ritka</a:t>
            </a:r>
            <a:endParaRPr lang="hu-HU" altLang="en-US"/>
          </a:p>
          <a:p>
            <a:r>
              <a:rPr lang="hu-HU" altLang="en-US"/>
              <a:t>osteoporosis ritka</a:t>
            </a:r>
            <a:endParaRPr lang="hu-HU" altLang="en-US"/>
          </a:p>
          <a:p>
            <a:r>
              <a:rPr lang="hu-HU" altLang="en-US"/>
              <a:t>nagyobb féléletidő a nem frakcionált heparinhoz képest</a:t>
            </a:r>
            <a:endParaRPr lang="hu-HU" altLang="en-US"/>
          </a:p>
          <a:p>
            <a:r>
              <a:rPr lang="hu-HU" altLang="en-US"/>
              <a:t>laboratóriumi ellenőrzés ritkábban szükséges (vérkép-thrombocytaszám, anti Xa)</a:t>
            </a:r>
            <a:endParaRPr lang="hu-HU" altLang="en-US"/>
          </a:p>
          <a:p>
            <a:r>
              <a:rPr lang="hu-HU" altLang="en-US"/>
              <a:t>jobb biológiai hasznosulás, effektívebb kezelés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coagulation-cascade-6-6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3460" y="454660"/>
            <a:ext cx="9918065" cy="558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LMWH alkalmazása terhességben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Célszerű a kismamákat rizikócsoportokba sorolni</a:t>
            </a:r>
            <a:endParaRPr lang="hu-HU" altLang="en-US"/>
          </a:p>
          <a:p>
            <a:r>
              <a:rPr lang="hu-HU" altLang="en-US"/>
              <a:t>közepes rizikó: Leiden heterozygóta, P20210 heterozygóta és nem volt MVT az anamnézisben (profilaktikus dózis)</a:t>
            </a:r>
            <a:endParaRPr lang="hu-HU" altLang="en-US"/>
          </a:p>
          <a:p>
            <a:r>
              <a:rPr lang="hu-HU" altLang="en-US"/>
              <a:t>nagy rizikó: PC/PS deficit, Leiden vagy P20210 homozygóta és MVT/PE szerepel az anmnézisben (nagyobb dózis pl. 2x4000NE)</a:t>
            </a:r>
            <a:endParaRPr lang="hu-HU" altLang="en-US"/>
          </a:p>
          <a:p>
            <a:r>
              <a:rPr lang="hu-HU" altLang="en-US"/>
              <a:t>extrém nagy rizikó: APS sy.( ASA kiegészítés), mechanikus műbillentyű, súlyos ATIII deficit (2x6000 NE)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Antifoszfolipid-sy. és terhesség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Olyan autoimmun megbetegedés, melyet antifoszfolipid antitestek következtében kialakult vénás vagy artériás thrombosisok és habitualis abortus jellemez.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primer: ha nem autoimmun betegséghez társul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secunder: autoimmun betegség mellett jelentkezik (pl. SLE)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Két nemkívánatos jelenséggel kell számolni: anyai thromboembolia és placentában kialakuló microthrombusok miatti magzati szövődmények.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Antifoszfolipid-sy. és terhesség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 placenta rendelkezik egy természetes anticoaguláns anyaggal (annexin-V), valószínűleg ehhez kötődnek az antifoszfolipid antitestek és közömbösítik azt. Ezzel a placenta elveszíti természetes anticoagulans hatását.</a:t>
            </a:r>
            <a:endParaRPr lang="hu-HU" altLang="en-US"/>
          </a:p>
          <a:p>
            <a:r>
              <a:rPr lang="hu-HU" altLang="en-US"/>
              <a:t>terápia: nagy dózisú LMWH és napi 100 mg ASA, rendszeres vérkép és anti Xa meghatározás mellett a terhesség és a gyermekágyas időszakban!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 újszülöttek haemostasisa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Az újszülöttel haemostasisának vizsgálata több okból problémákba ütközik: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r>
              <a:rPr lang="hu-HU" altLang="en-US"/>
              <a:t>kis vértérfogat</a:t>
            </a:r>
            <a:endParaRPr lang="hu-HU" altLang="en-US"/>
          </a:p>
          <a:p>
            <a:r>
              <a:rPr lang="hu-HU" altLang="en-US"/>
              <a:t>vérvételi technika kivitelezése</a:t>
            </a:r>
            <a:endParaRPr lang="hu-HU" altLang="en-US"/>
          </a:p>
          <a:p>
            <a:r>
              <a:rPr lang="hu-HU" altLang="en-US"/>
              <a:t>az élet első órái, napjai a méhen kívüli élethez történő adaptációt jelenti, mely érinti a haemostasist is: koraszülötteknél nehezebb és hosszabb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175"/>
            <a:ext cx="10972800" cy="58261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 újszülöttek haemostasisa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az újszülött haemostaseológiai szempontból hiperkoaguabilis állapotban van: trombin-AT komplex, fibrin monomerek, emelkedett D-dimer, majd a második napon az értékek a  felnőtt értékre csökkennek, egyensúly áll be.</a:t>
            </a:r>
            <a:endParaRPr lang="hu-HU" altLang="en-US"/>
          </a:p>
          <a:p>
            <a:r>
              <a:rPr lang="hu-HU" altLang="en-US"/>
              <a:t>Véralvadási faktorok:teljes vér alvadási ideje rövidebb, mint felnőtt korban, DE a faktorszintek koncentrációja alacsonyabb, ezért az in vitro alvadási tesztek megnyúlást mutatnak.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Az újszülöttek haemostasisa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 faktorszint a magzat érettségi fokának emelkedésével nő, már a 10. magzati héttől kimutatható, 20-30. héten éri a normál értéket</a:t>
            </a:r>
            <a:endParaRPr lang="hu-HU" altLang="en-US"/>
          </a:p>
          <a:p>
            <a:r>
              <a:rPr lang="hu-HU" altLang="en-US"/>
              <a:t>K-vitaminfüggő alvadási faktorok szintje alacsonyabb a felnőttekénél, ezért a II, VII, IX, X faktorok meghatározásánál figyelembe kell venni, hogy a gyermek K vitamin pótlást kapott e!</a:t>
            </a:r>
            <a:endParaRPr lang="hu-HU" altLang="en-US"/>
          </a:p>
          <a:p>
            <a:r>
              <a:rPr lang="hu-HU" altLang="en-US"/>
              <a:t>XI, XII faktorok: 6 hónaposan eléri a felnőtt szintet</a:t>
            </a:r>
            <a:endParaRPr lang="hu-HU" altLang="en-US"/>
          </a:p>
          <a:p>
            <a:r>
              <a:rPr lang="hu-HU" altLang="en-US"/>
              <a:t>Fibr, V, VIII, VWF szintje érett újszülötteknél normál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Az újszülöttek haemostasisa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Csökken az alvadási faktorok szintje:</a:t>
            </a:r>
            <a:endParaRPr lang="hu-HU" altLang="en-US"/>
          </a:p>
          <a:p>
            <a:r>
              <a:rPr lang="hu-HU" altLang="en-US"/>
              <a:t>koraszülöttek</a:t>
            </a:r>
            <a:endParaRPr lang="hu-HU" altLang="en-US"/>
          </a:p>
          <a:p>
            <a:r>
              <a:rPr lang="hu-HU" altLang="en-US"/>
              <a:t>ikerterhesség</a:t>
            </a:r>
            <a:endParaRPr lang="hu-HU" altLang="en-US"/>
          </a:p>
          <a:p>
            <a:r>
              <a:rPr lang="hu-HU" altLang="en-US"/>
              <a:t>intrauterin retardáció</a:t>
            </a:r>
            <a:endParaRPr lang="hu-HU" altLang="en-US"/>
          </a:p>
          <a:p>
            <a:r>
              <a:rPr lang="hu-HU" altLang="en-US"/>
              <a:t>hypoxia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Ezek az újszülöttek haemorrhagiás problémára hajlamosabbak, a faktorok szintézisének érése elhúzódóbb.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Az újszülöttek haemostasisa</a:t>
            </a:r>
            <a:endParaRPr lang="hu-H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ATIII, PC, PS szintje nagyon alacsony (felnőtteknél ez thromboticus eseményt okozna)</a:t>
            </a:r>
            <a:endParaRPr lang="hu-HU" altLang="en-US"/>
          </a:p>
          <a:p>
            <a:r>
              <a:rPr lang="hu-HU" altLang="en-US"/>
              <a:t>PC néhány éves korban éri el a felnőttek szintjét</a:t>
            </a:r>
            <a:endParaRPr lang="hu-HU" altLang="en-US"/>
          </a:p>
          <a:p>
            <a:r>
              <a:rPr lang="hu-HU" altLang="en-US"/>
              <a:t>szöveti faktor inhibitor: felnőtt értékek fele, de mégsem lesz trombózishajlam,mert a prokoaguláns faktorok szintje szintén alacsonyabb</a:t>
            </a:r>
            <a:endParaRPr lang="hu-HU" altLang="en-US"/>
          </a:p>
          <a:p>
            <a:pPr marL="0" indent="0">
              <a:buNone/>
            </a:pPr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Egyensúly: az újszülöttek esetében mind a véralvadási folyamat és annak gátlása is elmarad a felnőttekhez képest.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 újszülöttek haemostasisa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Thrombocyták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/>
              <a:t>a terhesség 20. hetétől  felnőttekére jellemző értékek mérhetőek (150-450 G/L), az életidő is azonos (7-10 nap)</a:t>
            </a:r>
            <a:endParaRPr lang="hu-HU" altLang="en-US"/>
          </a:p>
          <a:p>
            <a:r>
              <a:rPr lang="hu-HU" altLang="en-US"/>
              <a:t>a vérzési idő rövidebb, mert a vWF nagy molekulasúlyú multimerjeinek koncentrációja és aktivitása magasabb</a:t>
            </a:r>
            <a:endParaRPr lang="hu-HU" altLang="en-US"/>
          </a:p>
          <a:p>
            <a:r>
              <a:rPr lang="hu-HU" altLang="en-US"/>
              <a:t>az aggregáció csaknem megközelíti a felnőttekét a 10-14. napra</a:t>
            </a:r>
            <a:endParaRPr lang="hu-HU" altLang="en-US"/>
          </a:p>
          <a:p>
            <a:r>
              <a:rPr lang="hu-HU" altLang="en-US"/>
              <a:t>szülés alatt a trombocyták aktivált állapotban vannak, melyet fokoz pl. a hypoxia, magzatvíz aspiráció 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az alvadási faktorok  hiánya súlyos vérzéses állapotot eredményezhet</a:t>
            </a:r>
            <a:endParaRPr lang="hu-HU" altLang="en-US"/>
          </a:p>
          <a:p>
            <a:r>
              <a:rPr lang="hu-HU" altLang="en-US"/>
              <a:t>adott faktorszintek mellett a felnőttekhez képest a vérzések enyhébbek (VWF nagy molekulsúlyú multimerjeinek emelkedett szintje, antitrombotikus faktorok és a fibrinolízis csökkent aktivitása)</a:t>
            </a:r>
            <a:endParaRPr lang="hu-HU" altLang="en-US"/>
          </a:p>
          <a:p>
            <a:r>
              <a:rPr lang="hu-HU" altLang="en-US"/>
              <a:t>EZEK MIATT: több veleszületett vérzékenységet később ismernek fel.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Fibrinolitikus rendszer, az alvadási folyamat inhibitorai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Biztosítja, hogy az alvadási folyamat az érsérülés helyére korlátozódjon.</a:t>
            </a:r>
            <a:endParaRPr lang="hu-HU" altLang="en-US"/>
          </a:p>
          <a:p>
            <a:r>
              <a:rPr lang="hu-HU" altLang="en-US"/>
              <a:t>ATIII</a:t>
            </a:r>
            <a:endParaRPr lang="hu-HU" altLang="en-US"/>
          </a:p>
          <a:p>
            <a:r>
              <a:rPr lang="hu-HU" altLang="en-US"/>
              <a:t>Protein C</a:t>
            </a:r>
            <a:endParaRPr lang="hu-HU" altLang="en-US"/>
          </a:p>
          <a:p>
            <a:r>
              <a:rPr lang="hu-HU" altLang="en-US"/>
              <a:t>Protein S</a:t>
            </a:r>
            <a:endParaRPr lang="hu-HU" altLang="en-US"/>
          </a:p>
          <a:p>
            <a:r>
              <a:rPr lang="hu-HU" altLang="en-US"/>
              <a:t>TFPI </a:t>
            </a:r>
            <a:endParaRPr lang="hu-HU" altLang="en-US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Nem várt vérzéseknél fel kell vetődnie a congenitalis haemostasis zavaroknak (laborvizsgálatok, pontos diagnózis, spec. kezelés)</a:t>
            </a:r>
            <a:endParaRPr lang="hu-HU" altLang="en-US"/>
          </a:p>
          <a:p>
            <a:r>
              <a:rPr lang="hu-HU" altLang="en-US"/>
              <a:t>tünetek: köldökvérzés, bőrvérzés, extra vagy intracranialis vérzés, gyomor/bél/tüdő vérzés, DIC</a:t>
            </a:r>
            <a:endParaRPr lang="hu-HU" altLang="en-US"/>
          </a:p>
          <a:p>
            <a:r>
              <a:rPr lang="hu-HU" altLang="en-US"/>
              <a:t>vérzéses folyamat állhat az apnoe, izomhypotonia, idegrendszeri convulsio, elődomborodó kutacs, hypovolaemiás sokk hátterében.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</a:t>
            </a:r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FVIII hiány </a:t>
            </a:r>
            <a:endParaRPr lang="hu-HU" altLang="en-US"/>
          </a:p>
          <a:p>
            <a:r>
              <a:rPr lang="hu-HU" altLang="en-US"/>
              <a:t>prenatalis diagnózis lehetséges a chorionboholyból a 11-13. terhességi héten</a:t>
            </a:r>
            <a:endParaRPr lang="hu-HU" altLang="en-US"/>
          </a:p>
          <a:p>
            <a:r>
              <a:rPr lang="hu-HU" altLang="en-US"/>
              <a:t>PI, APTI megnyúlás, FVIII megnyúlás</a:t>
            </a:r>
            <a:endParaRPr lang="hu-HU" altLang="en-US"/>
          </a:p>
          <a:p>
            <a:r>
              <a:rPr lang="hu-HU" altLang="en-US"/>
              <a:t>születés mechanizmusa: inkább sectio caesarea</a:t>
            </a:r>
            <a:endParaRPr lang="hu-HU" altLang="en-US"/>
          </a:p>
          <a:p>
            <a:r>
              <a:rPr lang="hu-HU" altLang="en-US"/>
              <a:t>újszülöttnél több lokalizációjú vérzés, mely végül sokkhoz vezethet, KIR vérzés</a:t>
            </a:r>
            <a:endParaRPr lang="hu-HU" altLang="en-US"/>
          </a:p>
          <a:p>
            <a:r>
              <a:rPr lang="hu-HU" altLang="en-US"/>
              <a:t>faktorpótlás elsősorban rekombináns készítményekkel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korban-szerzett okok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Klasszikus haemorrhagia neonatorum</a:t>
            </a:r>
            <a:endParaRPr lang="hu-HU" altLang="en-US"/>
          </a:p>
          <a:p>
            <a:r>
              <a:rPr lang="hu-HU" altLang="en-US"/>
              <a:t>K vitaminhiány (</a:t>
            </a:r>
            <a:r>
              <a:rPr lang="hu-HU" altLang="en-US">
                <a:sym typeface="+mn-ea"/>
              </a:rPr>
              <a:t>II, VII, IX, X): </a:t>
            </a:r>
            <a:r>
              <a:rPr lang="hu-HU" altLang="en-US"/>
              <a:t> a placentán alig jut át és az anyatejben levő mennyiség sem elegendő</a:t>
            </a:r>
            <a:endParaRPr lang="hu-HU" altLang="en-US"/>
          </a:p>
          <a:p>
            <a:r>
              <a:rPr lang="hu-HU" altLang="en-US"/>
              <a:t>vérzés az első 24 óra után jelentkezhet: Gi vérzés, bőr/nyálkahártya/subconjunctivalis bevérzés</a:t>
            </a:r>
            <a:endParaRPr lang="hu-HU" altLang="en-US"/>
          </a:p>
          <a:p>
            <a:r>
              <a:rPr lang="hu-HU" altLang="en-US"/>
              <a:t>nagy vérzés ritka</a:t>
            </a:r>
            <a:endParaRPr lang="hu-HU" altLang="en-US"/>
          </a:p>
          <a:p>
            <a:r>
              <a:rPr lang="hu-HU" altLang="en-US"/>
              <a:t>APTI és PI megnyúlik</a:t>
            </a:r>
            <a:endParaRPr lang="hu-HU" altLang="en-US"/>
          </a:p>
          <a:p>
            <a:r>
              <a:rPr lang="hu-HU" altLang="en-US"/>
              <a:t>PROFILAXIS: Konakion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korban-szerzett okok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Korai tipusú haemorrhagia neonatorum</a:t>
            </a:r>
            <a:endParaRPr lang="hu-HU" altLang="en-US"/>
          </a:p>
          <a:p>
            <a:r>
              <a:rPr lang="hu-HU" altLang="en-US"/>
              <a:t>első életnapon bekövetkező K vitaminhiányos vérzés</a:t>
            </a:r>
            <a:endParaRPr lang="hu-HU" altLang="en-US"/>
          </a:p>
          <a:p>
            <a:r>
              <a:rPr lang="hu-HU" altLang="en-US"/>
              <a:t>anyai gyógyszerek: antiepileptikumok, antituberkulotikus szerek, kumarin tipusú antikoagulánsok (LMWH-ra váltás)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Késői típusú haemorrhagia neonatorum</a:t>
            </a:r>
            <a:endParaRPr lang="hu-HU" altLang="en-US"/>
          </a:p>
          <a:p>
            <a:r>
              <a:rPr lang="hu-HU" altLang="en-US"/>
              <a:t>2-8. hét között, K vitamin hiánya miatt</a:t>
            </a:r>
            <a:endParaRPr lang="hu-HU" altLang="en-US"/>
          </a:p>
          <a:p>
            <a:r>
              <a:rPr lang="hu-HU" altLang="en-US"/>
              <a:t>K vitamin felszívódása szenved zavart: malabsorptios sy, AB szedés miatti enteralis dysbacteriosis, bélfejlődési rendellenességek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Alvadási zavarok újszülött korban-szerzett okok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Májbetegségekhez társuló vérzékenység</a:t>
            </a:r>
            <a:endParaRPr lang="hu-HU" altLang="en-US"/>
          </a:p>
          <a:p>
            <a:r>
              <a:rPr lang="hu-HU" altLang="en-US"/>
              <a:t>komplex zavar a haemostasisban, ehhez adódik az újszülött/koraszülött éretlen májfunkciója, a fibrinolitikus rendszer immaturitása</a:t>
            </a:r>
            <a:endParaRPr lang="hu-HU" altLang="en-US"/>
          </a:p>
          <a:p>
            <a:r>
              <a:rPr lang="hu-HU" altLang="en-US"/>
              <a:t>foetalis hydrops</a:t>
            </a:r>
            <a:endParaRPr lang="hu-HU" altLang="en-US"/>
          </a:p>
          <a:p>
            <a:r>
              <a:rPr lang="hu-HU" altLang="en-US"/>
              <a:t>máj keringési zavara (artériás, portalis, vénás)</a:t>
            </a:r>
            <a:endParaRPr lang="hu-HU" altLang="en-US"/>
          </a:p>
          <a:p>
            <a:r>
              <a:rPr lang="hu-HU" altLang="en-US"/>
              <a:t>vírushepatitis, idipathias neonatalis hepatitis, biliaris atresia</a:t>
            </a:r>
            <a:endParaRPr lang="hu-HU" altLang="en-US"/>
          </a:p>
          <a:p>
            <a:r>
              <a:rPr lang="hu-HU" altLang="en-US"/>
              <a:t>Labor: PI megnyúlik, faktorszintek csökkennek</a:t>
            </a:r>
            <a:endParaRPr lang="hu-HU" altLang="en-US"/>
          </a:p>
          <a:p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Újszülöttkori DIC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/>
              <a:t>Az endothelium funkciójának megváltozása következtében alakul ki, az antikoagulánsvascularis endothelium prokoagulánssá válik, aktiválódik az alvadási kaszkád, majd a fibrinolízis. Felhasználódnak az alvadási faktorok és a thrombocyták és a keringésben megjelennek a fibrin degradációs termékek.</a:t>
            </a:r>
            <a:endParaRPr lang="hu-HU" altLang="en-US"/>
          </a:p>
          <a:p>
            <a:r>
              <a:rPr lang="hu-HU" altLang="en-US"/>
              <a:t>I. szakasz: hyperkoaguláció</a:t>
            </a:r>
            <a:endParaRPr lang="hu-HU" altLang="en-US"/>
          </a:p>
          <a:p>
            <a:r>
              <a:rPr lang="hu-HU" altLang="en-US"/>
              <a:t>II. szakasz: vérzékenység</a:t>
            </a:r>
            <a:endParaRPr lang="hu-HU" altLang="en-US"/>
          </a:p>
          <a:p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Újszülöttkori DIC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etiológia: sokk, szepszis, születési trauma, hypoxia, hypotermia</a:t>
            </a:r>
            <a:endParaRPr lang="hu-HU" altLang="en-US"/>
          </a:p>
          <a:p>
            <a:r>
              <a:rPr lang="hu-HU" altLang="en-US"/>
              <a:t>tünetek: az alapbetegség tünetei, haemorrhagia, petechiák, purpura, GI vérzés</a:t>
            </a:r>
            <a:endParaRPr lang="hu-HU" altLang="en-US"/>
          </a:p>
          <a:p>
            <a:r>
              <a:rPr lang="hu-HU" altLang="en-US"/>
              <a:t>labor: tct csökken, microangiopathias haemolyticus anaemia, PI és APTI megnyúlik, alacsony fibrinogen/FV/ FVIII szintek, alacsony ATIII/PC/PS</a:t>
            </a:r>
            <a:endParaRPr lang="hu-HU" altLang="en-US"/>
          </a:p>
          <a:p>
            <a:r>
              <a:rPr lang="hu-HU" altLang="en-US"/>
              <a:t>terápia: alapfolyamat!!!, tct pótlása, FFP, vércsere, heparin (thromboticus események esetén)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Trombotikus betegségek újszülöttkorban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PC/PS deficiencia már néhány órás életkorban purpura fulminans klinikai képét mutathatja: a bőr ereinek trombózisa következményes, rapidan progrediáló haemorrhagiás necrosissal</a:t>
            </a:r>
            <a:endParaRPr lang="hu-HU" altLang="en-US"/>
          </a:p>
          <a:p>
            <a:r>
              <a:rPr lang="hu-HU" altLang="en-US"/>
              <a:t>A bőrön bevérzések, majd felette fekete színű bullák alakulnak ki</a:t>
            </a:r>
            <a:endParaRPr lang="hu-HU" altLang="en-US"/>
          </a:p>
          <a:p>
            <a:r>
              <a:rPr lang="hu-HU" altLang="en-US"/>
              <a:t>a bulla megreped, necrosis, gangrena következik, elsősorban a nyomásnak kitett helyek érintettek</a:t>
            </a:r>
            <a:endParaRPr lang="hu-HU" altLang="en-US"/>
          </a:p>
          <a:p>
            <a:r>
              <a:rPr lang="hu-HU" altLang="en-US"/>
              <a:t>KIR vascularis thrombosisa is előfordulhat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Trombotikus betegségek újszülöttkorban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u-HU" altLang="en-US"/>
              <a:t>ATIII hiány: artériás és vénás thrombosis</a:t>
            </a:r>
            <a:endParaRPr lang="hu-HU" altLang="en-US"/>
          </a:p>
          <a:p>
            <a:r>
              <a:rPr lang="hu-HU" altLang="en-US"/>
              <a:t>Labor: ATIII, PC, PS, genetikai vizsgálat, lupus anticoaglans szűrőteszt</a:t>
            </a:r>
            <a:endParaRPr lang="hu-HU" altLang="en-US"/>
          </a:p>
          <a:p>
            <a:r>
              <a:rPr lang="hu-HU" altLang="en-US"/>
              <a:t>Szerzett tényezők az újszülöttkori thrombosisok kialakulásában: köldökartéria- és vénakakéteter trombózisa, CV/perifériás vénakanül, infekciók</a:t>
            </a:r>
            <a:endParaRPr lang="hu-HU" altLang="en-US"/>
          </a:p>
          <a:p>
            <a:r>
              <a:rPr lang="hu-HU" altLang="en-US"/>
              <a:t>Anyai tényezők: antifoszfolipid antitest, anticardiolipin antitest</a:t>
            </a: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Neonatalis alloimmun thrombocytopenia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 a magzat thrombocytái rendelkeznek PLA1 antigénnel, de az anya nem, akkor maternalis ellenanyagok képződhetnek ellen, melyen a placentán átjutva magzati/újszülöttkori thrombocytopeniát okoznak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tünetek: lehet bőr/nyh. vérzés (&lt;30G/l)  KIR vérzés, akár in utero agyvérzés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Labor: alacsony tct., anya és újszülött vérében PLA1-antitestek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anya újabb terhessége mindig veszélyeztetett!</a:t>
            </a:r>
            <a:endParaRPr lang="hu-H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Véralvadási zavarok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Vérzékenység</a:t>
            </a: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hu-HU" altLang="en-US"/>
              <a:t>Érfal eredetű</a:t>
            </a:r>
            <a:endParaRPr lang="hu-HU" altLang="en-US"/>
          </a:p>
          <a:p>
            <a:r>
              <a:rPr lang="hu-HU" altLang="en-US"/>
              <a:t>Thrombocyta eredetű: </a:t>
            </a:r>
            <a:endParaRPr lang="hu-HU" altLang="en-US"/>
          </a:p>
          <a:p>
            <a:pPr marL="457200" lvl="1" indent="0">
              <a:buNone/>
            </a:pPr>
            <a:r>
              <a:rPr lang="hu-HU" altLang="en-US"/>
              <a:t>thrombocytopathia: vérlemezkefunkció zavara</a:t>
            </a:r>
            <a:endParaRPr lang="hu-HU" altLang="en-US"/>
          </a:p>
          <a:p>
            <a:pPr marL="457200" lvl="1" indent="0">
              <a:buNone/>
            </a:pPr>
            <a:r>
              <a:rPr lang="hu-HU" altLang="en-US"/>
              <a:t>thrombocytopenia: alacsony vérlemezkeszám</a:t>
            </a:r>
            <a:endParaRPr lang="hu-HU" altLang="en-US"/>
          </a:p>
          <a:p>
            <a:r>
              <a:rPr lang="hu-HU" altLang="en-US"/>
              <a:t>Coagulopathia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r>
              <a:rPr lang="hu-H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Trombózis</a:t>
            </a: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u-H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altLang="en-US" sz="7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Köszönöm a figyelmet!</a:t>
            </a:r>
            <a:endParaRPr lang="hu-HU" altLang="en-US" sz="7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26585</Words>
  <Application>WPS Presentation</Application>
  <PresentationFormat>Widescreen</PresentationFormat>
  <Paragraphs>807</Paragraphs>
  <Slides>90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99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Segoe Print</vt:lpstr>
      <vt:lpstr>Orange Waves</vt:lpstr>
      <vt:lpstr>Véralvadás, vérzékenység, trombózis</vt:lpstr>
      <vt:lpstr>Hemosztázis</vt:lpstr>
      <vt:lpstr>Hemosztázis</vt:lpstr>
      <vt:lpstr>Filmajánló: Egyszer volt az élet-06 A vérlemezkék</vt:lpstr>
      <vt:lpstr>Véralvadási folyamat</vt:lpstr>
      <vt:lpstr>PowerPoint 演示文稿</vt:lpstr>
      <vt:lpstr>PowerPoint 演示文稿</vt:lpstr>
      <vt:lpstr>Fibrinolitikus rendszer, az alvadási folyamat inhibitorai</vt:lpstr>
      <vt:lpstr>Véralvadási zavarok</vt:lpstr>
      <vt:lpstr>Vérzékenység differenciáldiagnosztikája,  érfal eredetű vérzékenységek</vt:lpstr>
      <vt:lpstr>  Vérzékenység differenciáldiagnosztikája, érfal eredetű vérzékenységek </vt:lpstr>
      <vt:lpstr>  Vérzékenység differenciáldiagnosztikája, érfal eredetű vérzékenységek </vt:lpstr>
      <vt:lpstr>Ataxia teleangiectasia</vt:lpstr>
      <vt:lpstr> Vérzékenység differenciáldiagnosztikája, érfal eredetű vérzékenységek</vt:lpstr>
      <vt:lpstr>PowerPoint 演示文稿</vt:lpstr>
      <vt:lpstr>  Vérzékenység differenciáldiagnosztikája, érfal eredetű vérzékenységek </vt:lpstr>
      <vt:lpstr> Vérzékenység differenciáldiagnosztikája, érfal eredetű vérzékenységek</vt:lpstr>
      <vt:lpstr>Vasculitisek</vt:lpstr>
      <vt:lpstr>Vérzékenység differenciáldiagnosztikája,  thrombocyta eredetű vérzékenységek</vt:lpstr>
      <vt:lpstr>    Vérzékenység differenciáldiagnosztikája,  thrombocyta eredetű vérzékenységek </vt:lpstr>
      <vt:lpstr>Vérzékenység differenciáldiagnosztikája,  thrombocyta eredetű vérzékenységek </vt:lpstr>
      <vt:lpstr>    Vérzékenység differenciáldiagnosztikája,  thrombocyta eredetű vérzékenységek </vt:lpstr>
      <vt:lpstr>Thrombocyta eredetű vérzékenység tünetei</vt:lpstr>
      <vt:lpstr>Immun thrombocytopenia (ITP)</vt:lpstr>
      <vt:lpstr>ITP diagnózisa</vt:lpstr>
      <vt:lpstr>ITP terápia</vt:lpstr>
      <vt:lpstr>Hemophilia</vt:lpstr>
      <vt:lpstr>Haemophilia</vt:lpstr>
      <vt:lpstr>Haemophilia</vt:lpstr>
      <vt:lpstr>Haemarthros</vt:lpstr>
      <vt:lpstr>Haemophilia diagnózisa</vt:lpstr>
      <vt:lpstr>Haemophilia terápia</vt:lpstr>
      <vt:lpstr>Faktorpótlás, készítmények</vt:lpstr>
      <vt:lpstr>Elérendő faktorszintek</vt:lpstr>
      <vt:lpstr>Gátlótestes (inhibitoros) haemophilia</vt:lpstr>
      <vt:lpstr>Von Willebrand betegség</vt:lpstr>
      <vt:lpstr>Von Willebrand betegség</vt:lpstr>
      <vt:lpstr>Von Willebrand betegség kezelése</vt:lpstr>
      <vt:lpstr>Vérzékenység diagnosztikája</vt:lpstr>
      <vt:lpstr>Vérzékenység diagnosztikája</vt:lpstr>
      <vt:lpstr>Alvadási szűrőtesztek</vt:lpstr>
      <vt:lpstr>A vérzékeny állapotok differenciáldiagnosztikája</vt:lpstr>
      <vt:lpstr>Fokozott trombóziskészség okai</vt:lpstr>
      <vt:lpstr>Leiden mutáció</vt:lpstr>
      <vt:lpstr>Prothrombin G20210A mutáció</vt:lpstr>
      <vt:lpstr>Antitrombin III deficiencia</vt:lpstr>
      <vt:lpstr>Protein C deficiencia</vt:lpstr>
      <vt:lpstr>Protein S deficiencia</vt:lpstr>
      <vt:lpstr>Szerzett trombózisrizikó</vt:lpstr>
      <vt:lpstr>Trombózishajlam kivizsgálása</vt:lpstr>
      <vt:lpstr>Az antikoaguláns kezelés szempontjai</vt:lpstr>
      <vt:lpstr> A terápia lehetőségei</vt:lpstr>
      <vt:lpstr>K-vitamin antagonista gyógyszerek</vt:lpstr>
      <vt:lpstr>Új tipusú antikoagulánsok</vt:lpstr>
      <vt:lpstr>Aferezis</vt:lpstr>
      <vt:lpstr>Terápiás aferezis indikációi</vt:lpstr>
      <vt:lpstr>Terápiás aferezisek</vt:lpstr>
      <vt:lpstr>Plazmaferezis</vt:lpstr>
      <vt:lpstr>Plazmaferezis</vt:lpstr>
      <vt:lpstr>Konvaleszcens FFP program</vt:lpstr>
      <vt:lpstr>Konvaleszcens FFP program</vt:lpstr>
      <vt:lpstr>Konvaleszcens FFP program</vt:lpstr>
      <vt:lpstr>Terhesség és thrombophilia </vt:lpstr>
      <vt:lpstr>A trombózis rizikófaktorai terhességben</vt:lpstr>
      <vt:lpstr>A trombózis rizikófaktorai terhességben</vt:lpstr>
      <vt:lpstr>A vénás thromboembolia megelőzése terhességben</vt:lpstr>
      <vt:lpstr>PowerPoint 演示文稿</vt:lpstr>
      <vt:lpstr>Thrombosisprofilaxis terhességben</vt:lpstr>
      <vt:lpstr>Az LMWH alkalmazásának előnyei terhességben</vt:lpstr>
      <vt:lpstr>LMWH alkalmazása terhességben</vt:lpstr>
      <vt:lpstr>Antifoszfolipid-sy. és terhesség</vt:lpstr>
      <vt:lpstr>Antifoszfolipid-sy. és terhesség</vt:lpstr>
      <vt:lpstr>Az újszülöttek haemostasisa</vt:lpstr>
      <vt:lpstr>Az újszülöttek haemostasisa</vt:lpstr>
      <vt:lpstr> Az újszülöttek haemostasisa </vt:lpstr>
      <vt:lpstr>Az újszülöttek haemostasisa</vt:lpstr>
      <vt:lpstr>Az újszülöttek haemostasisa</vt:lpstr>
      <vt:lpstr>Az újszülöttek haemostasisa</vt:lpstr>
      <vt:lpstr>Alvadási zavarok újszülött korban</vt:lpstr>
      <vt:lpstr>Alvadási zavarok újszülött korban</vt:lpstr>
      <vt:lpstr> Alvadási zavarok újszülött korban </vt:lpstr>
      <vt:lpstr>Alvadási zavarok újszülött korban-szerzett okok</vt:lpstr>
      <vt:lpstr>Alvadási zavarok újszülött korban-szerzett okok</vt:lpstr>
      <vt:lpstr> Alvadási zavarok újszülött korban-szerzett okok </vt:lpstr>
      <vt:lpstr>Újszülöttkori DIC</vt:lpstr>
      <vt:lpstr>Újszülöttkori DIC</vt:lpstr>
      <vt:lpstr>Trombotikus betegségek újszülöttkorban</vt:lpstr>
      <vt:lpstr>Trombotikus betegségek újszülöttkorban</vt:lpstr>
      <vt:lpstr>Neonatalis alloimmun thrombocytopenia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Véralvadás, vérzékenység, trombózis</dc:title>
  <dc:creator/>
  <cp:lastModifiedBy>pecze</cp:lastModifiedBy>
  <cp:revision>86</cp:revision>
  <dcterms:created xsi:type="dcterms:W3CDTF">2020-10-06T09:58:00Z</dcterms:created>
  <dcterms:modified xsi:type="dcterms:W3CDTF">2021-02-05T09:00:43Z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