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58"/>
  </p:notesMasterIdLst>
  <p:sldIdLst>
    <p:sldId id="262" r:id="rId2"/>
    <p:sldId id="386" r:id="rId3"/>
    <p:sldId id="416" r:id="rId4"/>
    <p:sldId id="486" r:id="rId5"/>
    <p:sldId id="510" r:id="rId6"/>
    <p:sldId id="538" r:id="rId7"/>
    <p:sldId id="539" r:id="rId8"/>
    <p:sldId id="493" r:id="rId9"/>
    <p:sldId id="495" r:id="rId10"/>
    <p:sldId id="494" r:id="rId11"/>
    <p:sldId id="508" r:id="rId12"/>
    <p:sldId id="498" r:id="rId13"/>
    <p:sldId id="511" r:id="rId14"/>
    <p:sldId id="415" r:id="rId15"/>
    <p:sldId id="499" r:id="rId16"/>
    <p:sldId id="487" r:id="rId17"/>
    <p:sldId id="428" r:id="rId18"/>
    <p:sldId id="500" r:id="rId19"/>
    <p:sldId id="490" r:id="rId20"/>
    <p:sldId id="419" r:id="rId21"/>
    <p:sldId id="505" r:id="rId22"/>
    <p:sldId id="503" r:id="rId23"/>
    <p:sldId id="440" r:id="rId24"/>
    <p:sldId id="519" r:id="rId25"/>
    <p:sldId id="453" r:id="rId26"/>
    <p:sldId id="526" r:id="rId27"/>
    <p:sldId id="521" r:id="rId28"/>
    <p:sldId id="522" r:id="rId29"/>
    <p:sldId id="525" r:id="rId30"/>
    <p:sldId id="452" r:id="rId31"/>
    <p:sldId id="421" r:id="rId32"/>
    <p:sldId id="439" r:id="rId33"/>
    <p:sldId id="424" r:id="rId34"/>
    <p:sldId id="509" r:id="rId35"/>
    <p:sldId id="488" r:id="rId36"/>
    <p:sldId id="501" r:id="rId37"/>
    <p:sldId id="430" r:id="rId38"/>
    <p:sldId id="504" r:id="rId39"/>
    <p:sldId id="506" r:id="rId40"/>
    <p:sldId id="512" r:id="rId41"/>
    <p:sldId id="513" r:id="rId42"/>
    <p:sldId id="520" r:id="rId43"/>
    <p:sldId id="448" r:id="rId44"/>
    <p:sldId id="463" r:id="rId45"/>
    <p:sldId id="464" r:id="rId46"/>
    <p:sldId id="466" r:id="rId47"/>
    <p:sldId id="467" r:id="rId48"/>
    <p:sldId id="469" r:id="rId49"/>
    <p:sldId id="540" r:id="rId50"/>
    <p:sldId id="472" r:id="rId51"/>
    <p:sldId id="340" r:id="rId52"/>
    <p:sldId id="474" r:id="rId53"/>
    <p:sldId id="541" r:id="rId54"/>
    <p:sldId id="450" r:id="rId55"/>
    <p:sldId id="518" r:id="rId56"/>
    <p:sldId id="282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166F-CA84-444A-8784-AFEDEE51F345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AD8F-B438-408A-A607-E3419C9E71C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ED98B-2427-43D8-95D4-42BBECAE16E4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eaLnBrk="0" hangingPunct="0"/>
            <a:fld id="{9F0941C0-335D-4A65-A68C-27E5B0AF597E}" type="slidenum">
              <a:rPr lang="en-US" sz="1200">
                <a:latin typeface="Calibri" pitchFamily="34" charset="0"/>
              </a:rPr>
              <a:pPr algn="r" eaLnBrk="0" hangingPunct="0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2461-5DC6-48AB-A0E4-28F15F177DD9}" type="slidenum">
              <a:rPr lang="hu-HU"/>
              <a:pPr/>
              <a:t>54</a:t>
            </a:fld>
            <a:endParaRPr lang="hu-H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29000"/>
          </a:xfrm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47" y="4343181"/>
            <a:ext cx="6068708" cy="4114359"/>
          </a:xfrm>
          <a:noFill/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Diabetes and consequent increased blood glucose levels are associated with severe and life-threatening complications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1–4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. These may either be macrovascular (including stroke, myocardial infarction or peripheral arterial disease) or microvascular (including diabetic retinopathy, kidney function deterioration or neuropathy): </a:t>
            </a:r>
          </a:p>
          <a:p>
            <a:pPr marL="685800" lvl="1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Diabetic retinopathy: present in 21% of people at the time 2-es típusú  diabéteszes is diagnosed,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diabetic retinopathy is the leading cause of new blindness among adults aged 20–74 years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85800" lvl="1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Diabetic nephropathy: present in 18% of people diagnosed with diabetes.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Diabetes is a leading cause of endstage renal disease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85800" lvl="1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Stroke: diabetes is associated with a two- to four-fold increase in CV mortality and stroke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5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85800" lvl="1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Cardiovascular disease: 75% of individuals with 2-es típusú  diabéteszes die from CV causes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6</a:t>
            </a:r>
          </a:p>
          <a:p>
            <a:pPr marL="685800" lvl="1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Diabetic neuropathy: present in 12% of people at diagnosis,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diabetic neuropathy affects approximately 70% of people with diabetes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7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and is a leading cause of non-traumatic lower extremity amputations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In the UKPDS, 50% of individuals with diabetes already had complications at diagnosis.</a:t>
            </a:r>
            <a:r>
              <a:rPr lang="en-GB" sz="800" baseline="30000" smtClean="0">
                <a:latin typeface="Arial" pitchFamily="34" charset="0"/>
                <a:cs typeface="Arial" pitchFamily="34" charset="0"/>
              </a:rPr>
              <a:t>9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Early detection and treatment of diabetes is essential in order to reduce the impact of its serious complications</a:t>
            </a:r>
          </a:p>
          <a:p>
            <a:pPr marL="228600" indent="-228600">
              <a:lnSpc>
                <a:spcPct val="80000"/>
              </a:lnSpc>
              <a:buFontTx/>
              <a:buChar char="•"/>
            </a:pPr>
            <a:endParaRPr lang="en-GB" sz="80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GB" sz="800" b="1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UK Prospective Diabetes Study 6. Complications in newly diagnosed type 2 diabetic patients and their association with different clinical and biochemical risk factors.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Diabetes Res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1990;13(1):1–11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Fong DS, Aiello L, Gardner TW,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és mtsai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. Diabetic retinopathy.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Diabetes Care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2003;26(Suppl 1):S99–S102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The Hypertension in Diabetes Study (HDS): I. Prevalence of hypertension in newly presenting type 2 diabetic patients and the association with risk factors for cardiovascular and diabetic complications.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J Hypertens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1993;11(3):309–317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Molitch ME, DeFronzo RA, Franz MJ,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és mtsai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. Diabetic nephropathy.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Diabetes Care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2003;26(Suppl 1):S94–S98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Kannel WB, D’Agostino RB, Wilson PW,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és mtsai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. Diabetes, fibrinogen, and risk of cardiovascular disease: the Framingham experience.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Am Heart J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1990;120(3):672–676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Gray RP and Yudkin JS. Cardiovascular disease in diabetes mellitus. In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Textbook of Diabetes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2nd Edition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, 1997. Blackwell Sciences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King’s Fund. Counting the cost. The real impact of non-insulin dependent diabetes. London: British Diabetic Association, 1996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Mayfield JA, Reiber GE, Sanders LJ,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és mtsai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. Preventive foot care in people with diabetes.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Diabetes Care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2003;26(Suppl 1):S78–S79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GB" sz="800" smtClean="0">
                <a:latin typeface="Arial" pitchFamily="34" charset="0"/>
                <a:cs typeface="Arial" pitchFamily="34" charset="0"/>
              </a:rPr>
              <a:t>UKPDS Group. VIII. Study design, progress and performance. </a:t>
            </a:r>
            <a:r>
              <a:rPr lang="en-GB" sz="800" i="1" smtClean="0">
                <a:latin typeface="Arial" pitchFamily="34" charset="0"/>
                <a:cs typeface="Arial" pitchFamily="34" charset="0"/>
              </a:rPr>
              <a:t>Diabetologia</a:t>
            </a:r>
            <a:r>
              <a:rPr lang="en-GB" sz="800" smtClean="0">
                <a:latin typeface="Arial" pitchFamily="34" charset="0"/>
                <a:cs typeface="Arial" pitchFamily="34" charset="0"/>
              </a:rPr>
              <a:t> 1991;34(12):877–890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B6524-F138-4709-B3E5-C885E316D0E9}" type="slidenum">
              <a:rPr lang="hu-HU" smtClean="0">
                <a:latin typeface="Arial" pitchFamily="34" charset="0"/>
              </a:rPr>
              <a:pPr/>
              <a:t>24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Basal insulin alone is usually the optimal initial regimen, beginning at 0.1-0.2 U/kg body weight, depending on the degree of hyperglycemia. It is usually prescribed in conjunction with 1-2 non-insulin agents. In patients willing to take &gt;1 injection and who have higher A1c levels (≥9.0%), BID pre-mixed insulin or a more advanced basal plus mealtime insulin regimen could also be considered (curved dashed arrow lines). 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When basal insulin has been titrated to an acceptable FPG but A1c remains above target, consider proceeding to basal + meal-time insulin, consisting of 1-3 injections of rapid-acting analogues. A less studied alternative—progression from basal insulin to a twice daily pre-mixed insulin—could be also considered (straight dashed arrow line); if this is unsuccessful, move to basal + mealtime insulin. 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The figure describes the number of injections required at each stage, together with the relative complexity and flexibility. Once a strategy is initiated, titration of the insulin dose is important, with dose adjustments made based on the prevailing BG levels as reported by the patient. 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Non-insulin agents may be continued, although insulin secretagogues (sulfonylureas, meglitinides) are typically stopped once more complex regimens beyond basal insulin are utilized. 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Comprehensive education regarding self-monitoring of BG, diet, exercise, and the avoidance of, and response to, hypoglycemia are critical in any patient on insulin therapy. 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27CF0-8250-47B3-8F95-864D4B792D3E}" type="slidenum"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26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D6EBE3-86CC-4C3E-B261-E4D9EE5EF78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--- much attention to this epidemic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Just a new media phenomena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29000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47" y="4343181"/>
            <a:ext cx="6068708" cy="4114359"/>
          </a:xfrm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DA4E4C-8523-46E2-8E46-2A1C38B9A3C3}" type="slidenum">
              <a:rPr lang="en-US" altLang="hu-HU" sz="1200">
                <a:cs typeface="Arial" pitchFamily="34" charset="0"/>
              </a:rPr>
              <a:pPr algn="r"/>
              <a:t>36</a:t>
            </a:fld>
            <a:endParaRPr lang="en-US" altLang="hu-HU" sz="1200"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hu-HU" smtClean="0"/>
              <a:t>DISCUSSION: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hu-HU" smtClean="0"/>
              <a:t>Classic understanding of the pathogenesis of type 2 diabetes consists or progressive insulin resistance coupled with gradual deterioration of beta cell function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hu-HU" smtClean="0"/>
              <a:t>The literature makes it clear there is another fundamental defect in the pathogenesis of type 2 diabetes: dysregulation of incretin hormones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hu-HU" smtClean="0"/>
              <a:t>The acute effects of incretin hormones play a major role in insulin secretion from the beta cell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2FBBB-D49A-4A6F-80D5-36DF74E4AE3B}" type="slidenum">
              <a:rPr lang="hu-HU" smtClean="0">
                <a:latin typeface="Arial" pitchFamily="34" charset="0"/>
              </a:rPr>
              <a:pPr/>
              <a:t>41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1F78A-D007-4C2B-88A1-ED0C9FD547C5}" type="slidenum">
              <a:rPr lang="hu-HU"/>
              <a:pPr/>
              <a:t>43</a:t>
            </a:fld>
            <a:endParaRPr lang="hu-HU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858125" cy="841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27063" y="1390650"/>
            <a:ext cx="7862887" cy="424815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5165725" y="6427788"/>
            <a:ext cx="2895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8086725" y="6424613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D0AF2DBA-4075-4D1C-9A06-B24F589C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04544C-755D-475E-B6AC-54574327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/>
              <a:t>Gyógyszertan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</a:t>
            </a:r>
            <a:r>
              <a:rPr lang="hu-HU" sz="2400" dirty="0" smtClean="0">
                <a:latin typeface="Georgia" pitchFamily="18" charset="0"/>
              </a:rPr>
              <a:t>Katalin</a:t>
            </a:r>
          </a:p>
          <a:p>
            <a:r>
              <a:rPr lang="hu-HU" sz="2400" dirty="0" smtClean="0">
                <a:latin typeface="Georgia" pitchFamily="18" charset="0"/>
              </a:rPr>
              <a:t>2019</a:t>
            </a:r>
            <a:r>
              <a:rPr lang="hu-HU" sz="2400" dirty="0" smtClean="0">
                <a:latin typeface="Georgia" pitchFamily="18" charset="0"/>
              </a:rPr>
              <a:t>.</a:t>
            </a: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 txBox="1">
            <a:spLocks noGrp="1"/>
          </p:cNvSpPr>
          <p:nvPr/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en-US" sz="80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80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|</a:t>
            </a:r>
            <a:r>
              <a:rPr lang="en-US" sz="900" baseline="1600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       </a:t>
            </a:r>
            <a:fld id="{6C920941-5766-46AE-BC8D-84C7600BFD6C}" type="slidenum">
              <a:rPr lang="en-US" sz="80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pPr algn="r"/>
              <a:t>10</a:t>
            </a:fld>
            <a:endParaRPr lang="en-US" sz="80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1556792"/>
            <a:ext cx="8266112" cy="4082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 cukorbetegség oka</a:t>
            </a:r>
          </a:p>
          <a:p>
            <a:pPr>
              <a:lnSpc>
                <a:spcPct val="90000"/>
              </a:lnSpc>
              <a:buNone/>
            </a:pPr>
            <a:endParaRPr lang="en-US" sz="2000" b="1" i="1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az inzulin viszonylagos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hiánya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az inzulin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teljes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hiánya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az inzulinhatás elmaradása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ezek együttes előfordulása</a:t>
            </a:r>
          </a:p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  <a:buFont typeface="Verdana" pitchFamily="34" charset="0"/>
              <a:buNone/>
            </a:pPr>
            <a:endParaRPr lang="hu-H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2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4" descr="Kép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32321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Állandó fáradtság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55963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95513" y="2997200"/>
            <a:ext cx="22320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Megnövekedett </a:t>
            </a:r>
          </a:p>
          <a:p>
            <a:pPr algn="ctr"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folyadék igény, </a:t>
            </a:r>
          </a:p>
          <a:p>
            <a:pPr algn="ctr" eaLnBrk="0" hangingPunct="0"/>
            <a:r>
              <a:rPr lang="hu-HU" sz="1400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(több mint 10 pohár/nap)</a:t>
            </a:r>
          </a:p>
          <a:p>
            <a:pPr algn="ctr" eaLnBrk="0" hangingPunct="0"/>
            <a:endParaRPr lang="en-US" dirty="0"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835150" y="188913"/>
            <a:ext cx="568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A cukorbetegség tünetei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356100" y="2944813"/>
            <a:ext cx="3386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Gyakori vizeletürítés</a:t>
            </a:r>
          </a:p>
          <a:p>
            <a:pPr eaLnBrk="0" hangingPunct="0"/>
            <a:r>
              <a:rPr lang="hu-HU" sz="1400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        ( főleg éjszaka)</a:t>
            </a:r>
            <a:endParaRPr lang="en-US" sz="1400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164288" y="2873375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Zsibbadás és bizsergés      </a:t>
            </a:r>
          </a:p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a </a:t>
            </a:r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lábakban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0" y="5949950"/>
            <a:ext cx="241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Állandó éhségérzet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83768" y="5969000"/>
            <a:ext cx="1943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Tisztázatlan fogyás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716463" y="5897563"/>
            <a:ext cx="2087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dirty="0">
                <a:ea typeface="Arial Unicode MS" pitchFamily="34" charset="-128"/>
                <a:cs typeface="Arial" pitchFamily="34" charset="0"/>
              </a:rPr>
              <a:t>    </a:t>
            </a:r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Homályos </a:t>
            </a:r>
            <a:r>
              <a:rPr lang="hu-HU" dirty="0" smtClean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	látás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67625" y="5897563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  Potencia     </a:t>
            </a:r>
          </a:p>
          <a:p>
            <a:pPr eaLnBrk="0" hangingPunct="0"/>
            <a:r>
              <a:rPr lang="hu-HU" dirty="0">
                <a:solidFill>
                  <a:schemeClr val="accent4"/>
                </a:solidFill>
                <a:ea typeface="Arial Unicode MS" pitchFamily="34" charset="-128"/>
                <a:cs typeface="Arial" pitchFamily="34" charset="0"/>
              </a:rPr>
              <a:t>   zavarok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 txBox="1">
            <a:spLocks noGrp="1"/>
          </p:cNvSpPr>
          <p:nvPr/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900" baseline="160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   </a:t>
            </a:r>
            <a:endParaRPr lang="en-US" sz="800" dirty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58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US" sz="31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340768"/>
            <a:ext cx="7862887" cy="4991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Felosztása</a:t>
            </a:r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1-es típusú diabetes mellitus (T1DM)</a:t>
            </a:r>
            <a:endParaRPr lang="en-US" sz="2000" b="1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autoimmun mechanizmusú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idiopathiás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2-es típusú diabetes mellitus (T2DM)</a:t>
            </a:r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Gestatios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diabetes</a:t>
            </a:r>
          </a:p>
          <a:p>
            <a:pPr eaLnBrk="1" hangingPunct="1">
              <a:lnSpc>
                <a:spcPct val="80000"/>
              </a:lnSpc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egyéb speciális típusok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béta sejt működés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vagy inzulinhatás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genetikai zavara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pancreas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exocrin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részének megbetegedéseihez társuló formák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gyógyszerek, kémiai anyagok kiváltotta formák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infectiokhoz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társuló</a:t>
            </a: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endParaRPr lang="hu-HU" sz="1800" dirty="0" smtClean="0">
              <a:solidFill>
                <a:srgbClr val="4A515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endParaRPr lang="hu-H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4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cke am Strand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403350" y="2276475"/>
            <a:ext cx="1752600" cy="32131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5603" name="Picture 3" descr="Dicke am Strand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962400" y="2317750"/>
            <a:ext cx="4191000" cy="318135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403350" y="5289550"/>
            <a:ext cx="628650" cy="196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140200" y="3068638"/>
            <a:ext cx="1239838" cy="24701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400175" y="2076450"/>
            <a:ext cx="1588" cy="34194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1333500" y="5495925"/>
            <a:ext cx="666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1333500" y="4638675"/>
            <a:ext cx="666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1333500" y="3790950"/>
            <a:ext cx="666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1333500" y="2933700"/>
            <a:ext cx="666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333500" y="2076450"/>
            <a:ext cx="666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1047750" y="5311775"/>
            <a:ext cx="144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latin typeface="Tahoma" pitchFamily="34" charset="0"/>
              </a:rPr>
              <a:t>0</a:t>
            </a:r>
            <a:endParaRPr lang="de-DE" sz="2000">
              <a:latin typeface="Tahoma" pitchFamily="34" charset="0"/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933450" y="3606800"/>
            <a:ext cx="144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chemeClr val="bg1"/>
                </a:solidFill>
                <a:latin typeface="Tahoma" pitchFamily="34" charset="0"/>
              </a:rPr>
              <a:t>5</a:t>
            </a:r>
            <a:endParaRPr lang="de-DE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933450" y="1892300"/>
            <a:ext cx="288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latin typeface="Tahoma" pitchFamily="34" charset="0"/>
              </a:rPr>
              <a:t>10</a:t>
            </a:r>
            <a:endParaRPr lang="de-DE" sz="2000">
              <a:latin typeface="Tahoma" pitchFamily="34" charset="0"/>
            </a:endParaRP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533400" y="1828800"/>
            <a:ext cx="4572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Tahoma" pitchFamily="34" charset="0"/>
              </a:rPr>
              <a:t>%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1066800" y="4860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  <a:latin typeface="Tahoma" pitchFamily="34" charset="0"/>
              </a:rPr>
              <a:t>0.1 %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4038600" y="2590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  <a:latin typeface="Tahoma" pitchFamily="34" charset="0"/>
              </a:rPr>
              <a:t> 5-8 %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995738" y="5638800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2-es </a:t>
            </a:r>
            <a:r>
              <a:rPr lang="de-DE" sz="2000" dirty="0" err="1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típusú</a:t>
            </a:r>
            <a:r>
              <a:rPr lang="de-DE" sz="2000" dirty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diabetes</a:t>
            </a:r>
            <a:endParaRPr lang="de-DE" sz="2000" dirty="0">
              <a:solidFill>
                <a:schemeClr val="accent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539750" y="5661025"/>
            <a:ext cx="331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1-es </a:t>
            </a:r>
            <a:r>
              <a:rPr lang="de-DE" sz="2000" dirty="0" err="1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típusú</a:t>
            </a:r>
            <a:r>
              <a:rPr lang="de-DE" sz="2000" dirty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diabetes</a:t>
            </a:r>
            <a:endParaRPr lang="de-DE" sz="2000" dirty="0">
              <a:solidFill>
                <a:schemeClr val="accent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Az 1-es és a 2-es típusú </a:t>
            </a:r>
            <a:endParaRPr lang="hu-HU" sz="2800" b="1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hu-HU" sz="2800" b="1" dirty="0">
                <a:solidFill>
                  <a:srgbClr val="FF0000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diabetes mellitus előfordulása</a:t>
            </a:r>
            <a:endParaRPr lang="en-US" sz="2800" b="1" dirty="0">
              <a:solidFill>
                <a:srgbClr val="FF0000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600" b="1" i="1" u="sng" dirty="0" smtClean="0">
              <a:latin typeface="Century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>
              <a:latin typeface="Century Schoolbook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1268760"/>
            <a:ext cx="3597275" cy="800219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/>
              <a:t>1</a:t>
            </a:r>
            <a:r>
              <a:rPr lang="hu-HU" sz="2800"/>
              <a:t> tipus  (8:%)</a:t>
            </a:r>
            <a:r>
              <a:rPr lang="hu-HU" sz="1800"/>
              <a:t>:</a:t>
            </a:r>
          </a:p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23528" y="2348880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2"/>
                </a:solidFill>
                <a:latin typeface="Century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INZULIN HIÁNY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Ok :autoimmun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hasnyálmirigy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sejt 	pusztulás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sovány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fiatal korban kezdődik 	75%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Hirtelen kezdődik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Polyuria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poliphagia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polidipsia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6056" y="1268760"/>
            <a:ext cx="3352800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  <a:r>
              <a:rPr lang="hu-HU" sz="2800" dirty="0"/>
              <a:t> </a:t>
            </a:r>
            <a:r>
              <a:rPr lang="hu-HU" sz="2800" dirty="0" err="1"/>
              <a:t>tipus</a:t>
            </a:r>
            <a:r>
              <a:rPr lang="hu-HU" sz="2800" dirty="0"/>
              <a:t> (85%)</a:t>
            </a:r>
          </a:p>
          <a:p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5076056" y="2348880"/>
            <a:ext cx="3888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INZULIN REZISZTENCIA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&gt;40 év felett (de gyerekeknél is 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!)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kövér (8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0%)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metabolikus X szindróma: magas triglicerid, </a:t>
            </a:r>
          </a:p>
          <a:p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hypertónia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alacsony HDL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koleszterol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polyuria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Gyakran klinikai tünet   	nélkül- szűrés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58125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0769"/>
            <a:ext cx="8266112" cy="484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gestációs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diabetes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olyan, különböző súlyosságú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hyperglycaemiát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okozó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szénhidrátanyagcsere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- zavar, amely a terhesség során kezdődik, vagy kerül felismerésre</a:t>
            </a:r>
          </a:p>
          <a:p>
            <a:pPr lvl="1"/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terhesek általános diabetes szűrését a terhesség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lvl="1">
              <a:buFont typeface="Verdana" pitchFamily="34" charset="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24–28. hetében indokolt elvégezni</a:t>
            </a:r>
          </a:p>
          <a:p>
            <a:pPr lvl="1"/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zülés után leghamarabb 6 héttel</a:t>
            </a:r>
          </a:p>
          <a:p>
            <a:pPr lvl="1">
              <a:buFont typeface="Verdana" pitchFamily="34" charset="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   újabb OGTT elvégzése szükséges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6811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32" descr="C:\Documents and Settings\MikeBarker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8713"/>
            <a:ext cx="2921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artalom helye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 diabetes mellitus súlyos szövődményekkel járó, élethosszig tartó betegség</a:t>
            </a:r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4162425" y="1331913"/>
            <a:ext cx="2462213" cy="1343025"/>
          </a:xfrm>
          <a:custGeom>
            <a:avLst/>
            <a:gdLst>
              <a:gd name="T0" fmla="*/ 2147483647 w 1365"/>
              <a:gd name="T1" fmla="*/ 2147483647 h 492"/>
              <a:gd name="T2" fmla="*/ 2147483647 w 1365"/>
              <a:gd name="T3" fmla="*/ 0 h 492"/>
              <a:gd name="T4" fmla="*/ 2147483647 w 1365"/>
              <a:gd name="T5" fmla="*/ 2147483647 h 492"/>
              <a:gd name="T6" fmla="*/ 0 w 1365"/>
              <a:gd name="T7" fmla="*/ 2147483647 h 492"/>
              <a:gd name="T8" fmla="*/ 2147483647 w 1365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5"/>
              <a:gd name="T16" fmla="*/ 0 h 492"/>
              <a:gd name="T17" fmla="*/ 1365 w 1365"/>
              <a:gd name="T18" fmla="*/ 492 h 492"/>
              <a:gd name="connsiteX0" fmla="*/ 16 w 1365"/>
              <a:gd name="connsiteY0" fmla="*/ 0 h 757"/>
              <a:gd name="connsiteX1" fmla="*/ 1249 w 1365"/>
              <a:gd name="connsiteY1" fmla="*/ 265 h 757"/>
              <a:gd name="connsiteX2" fmla="*/ 1365 w 1365"/>
              <a:gd name="connsiteY2" fmla="*/ 757 h 757"/>
              <a:gd name="connsiteX3" fmla="*/ 0 w 1365"/>
              <a:gd name="connsiteY3" fmla="*/ 293 h 757"/>
              <a:gd name="connsiteX4" fmla="*/ 16 w 1365"/>
              <a:gd name="connsiteY4" fmla="*/ 0 h 757"/>
              <a:gd name="connsiteX0" fmla="*/ 0 w 1349"/>
              <a:gd name="connsiteY0" fmla="*/ 0 h 757"/>
              <a:gd name="connsiteX1" fmla="*/ 1233 w 1349"/>
              <a:gd name="connsiteY1" fmla="*/ 265 h 757"/>
              <a:gd name="connsiteX2" fmla="*/ 1349 w 1349"/>
              <a:gd name="connsiteY2" fmla="*/ 757 h 757"/>
              <a:gd name="connsiteX3" fmla="*/ 0 w 1349"/>
              <a:gd name="connsiteY3" fmla="*/ 0 h 757"/>
              <a:gd name="connsiteX0" fmla="*/ 0 w 1272"/>
              <a:gd name="connsiteY0" fmla="*/ 0 h 875"/>
              <a:gd name="connsiteX1" fmla="*/ 1233 w 1272"/>
              <a:gd name="connsiteY1" fmla="*/ 265 h 875"/>
              <a:gd name="connsiteX2" fmla="*/ 1081 w 1272"/>
              <a:gd name="connsiteY2" fmla="*/ 875 h 875"/>
              <a:gd name="connsiteX3" fmla="*/ 0 w 1272"/>
              <a:gd name="connsiteY3" fmla="*/ 0 h 875"/>
              <a:gd name="connsiteX0" fmla="*/ 0 w 1356"/>
              <a:gd name="connsiteY0" fmla="*/ 0 h 875"/>
              <a:gd name="connsiteX1" fmla="*/ 1317 w 1356"/>
              <a:gd name="connsiteY1" fmla="*/ 656 h 875"/>
              <a:gd name="connsiteX2" fmla="*/ 1081 w 1356"/>
              <a:gd name="connsiteY2" fmla="*/ 875 h 875"/>
              <a:gd name="connsiteX3" fmla="*/ 0 w 1356"/>
              <a:gd name="connsiteY3" fmla="*/ 0 h 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" h="875">
                <a:moveTo>
                  <a:pt x="0" y="0"/>
                </a:moveTo>
                <a:lnTo>
                  <a:pt x="1317" y="656"/>
                </a:lnTo>
                <a:cubicBezTo>
                  <a:pt x="1356" y="820"/>
                  <a:pt x="1042" y="711"/>
                  <a:pt x="1081" y="8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100263" y="1504950"/>
            <a:ext cx="2009775" cy="676275"/>
          </a:xfrm>
          <a:custGeom>
            <a:avLst/>
            <a:gdLst>
              <a:gd name="T0" fmla="*/ 2147483647 w 1376"/>
              <a:gd name="T1" fmla="*/ 2147483647 h 546"/>
              <a:gd name="T2" fmla="*/ 0 w 1376"/>
              <a:gd name="T3" fmla="*/ 0 h 546"/>
              <a:gd name="T4" fmla="*/ 2147483647 w 1376"/>
              <a:gd name="T5" fmla="*/ 2147483647 h 546"/>
              <a:gd name="T6" fmla="*/ 2147483647 w 1376"/>
              <a:gd name="T7" fmla="*/ 2147483647 h 546"/>
              <a:gd name="T8" fmla="*/ 2147483647 w 1376"/>
              <a:gd name="T9" fmla="*/ 2147483647 h 5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546"/>
              <a:gd name="T17" fmla="*/ 1376 w 1376"/>
              <a:gd name="T18" fmla="*/ 546 h 546"/>
              <a:gd name="connsiteX0" fmla="*/ 1013 w 1376"/>
              <a:gd name="connsiteY0" fmla="*/ 251 h 546"/>
              <a:gd name="connsiteX1" fmla="*/ 0 w 1376"/>
              <a:gd name="connsiteY1" fmla="*/ 0 h 546"/>
              <a:gd name="connsiteX2" fmla="*/ 26 w 1376"/>
              <a:gd name="connsiteY2" fmla="*/ 546 h 546"/>
              <a:gd name="connsiteX3" fmla="*/ 1376 w 1376"/>
              <a:gd name="connsiteY3" fmla="*/ 114 h 546"/>
              <a:gd name="connsiteX4" fmla="*/ 1013 w 1376"/>
              <a:gd name="connsiteY4" fmla="*/ 251 h 546"/>
              <a:gd name="connsiteX0" fmla="*/ 1376 w 1376"/>
              <a:gd name="connsiteY0" fmla="*/ 114 h 546"/>
              <a:gd name="connsiteX1" fmla="*/ 0 w 1376"/>
              <a:gd name="connsiteY1" fmla="*/ 0 h 546"/>
              <a:gd name="connsiteX2" fmla="*/ 26 w 1376"/>
              <a:gd name="connsiteY2" fmla="*/ 546 h 546"/>
              <a:gd name="connsiteX3" fmla="*/ 1376 w 1376"/>
              <a:gd name="connsiteY3" fmla="*/ 114 h 546"/>
              <a:gd name="connsiteX0" fmla="*/ 1376 w 1376"/>
              <a:gd name="connsiteY0" fmla="*/ 250 h 546"/>
              <a:gd name="connsiteX1" fmla="*/ 0 w 1376"/>
              <a:gd name="connsiteY1" fmla="*/ 0 h 546"/>
              <a:gd name="connsiteX2" fmla="*/ 26 w 1376"/>
              <a:gd name="connsiteY2" fmla="*/ 546 h 546"/>
              <a:gd name="connsiteX3" fmla="*/ 1376 w 1376"/>
              <a:gd name="connsiteY3" fmla="*/ 250 h 546"/>
              <a:gd name="connsiteX0" fmla="*/ 1266 w 1266"/>
              <a:gd name="connsiteY0" fmla="*/ 0 h 643"/>
              <a:gd name="connsiteX1" fmla="*/ 0 w 1266"/>
              <a:gd name="connsiteY1" fmla="*/ 97 h 643"/>
              <a:gd name="connsiteX2" fmla="*/ 26 w 1266"/>
              <a:gd name="connsiteY2" fmla="*/ 643 h 643"/>
              <a:gd name="connsiteX3" fmla="*/ 1266 w 1266"/>
              <a:gd name="connsiteY3" fmla="*/ 0 h 643"/>
              <a:gd name="connsiteX0" fmla="*/ 1266 w 1266"/>
              <a:gd name="connsiteY0" fmla="*/ 35 h 678"/>
              <a:gd name="connsiteX1" fmla="*/ 0 w 1266"/>
              <a:gd name="connsiteY1" fmla="*/ 0 h 678"/>
              <a:gd name="connsiteX2" fmla="*/ 26 w 1266"/>
              <a:gd name="connsiteY2" fmla="*/ 678 h 678"/>
              <a:gd name="connsiteX3" fmla="*/ 1266 w 1266"/>
              <a:gd name="connsiteY3" fmla="*/ 35 h 678"/>
              <a:gd name="connsiteX0" fmla="*/ 1266 w 1266"/>
              <a:gd name="connsiteY0" fmla="*/ 35 h 426"/>
              <a:gd name="connsiteX1" fmla="*/ 0 w 1266"/>
              <a:gd name="connsiteY1" fmla="*/ 0 h 426"/>
              <a:gd name="connsiteX2" fmla="*/ 26 w 1266"/>
              <a:gd name="connsiteY2" fmla="*/ 426 h 426"/>
              <a:gd name="connsiteX3" fmla="*/ 1266 w 1266"/>
              <a:gd name="connsiteY3" fmla="*/ 35 h 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" h="426">
                <a:moveTo>
                  <a:pt x="1266" y="35"/>
                </a:moveTo>
                <a:lnTo>
                  <a:pt x="0" y="0"/>
                </a:lnTo>
                <a:cubicBezTo>
                  <a:pt x="9" y="182"/>
                  <a:pt x="17" y="244"/>
                  <a:pt x="26" y="426"/>
                </a:cubicBezTo>
                <a:lnTo>
                  <a:pt x="1266" y="3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4241800" y="2398713"/>
            <a:ext cx="2151063" cy="2487612"/>
          </a:xfrm>
          <a:custGeom>
            <a:avLst/>
            <a:gdLst>
              <a:gd name="T0" fmla="*/ 0 w 1035"/>
              <a:gd name="T1" fmla="*/ 0 h 896"/>
              <a:gd name="T2" fmla="*/ 2147483647 w 1035"/>
              <a:gd name="T3" fmla="*/ 2147483647 h 896"/>
              <a:gd name="T4" fmla="*/ 2147483647 w 1035"/>
              <a:gd name="T5" fmla="*/ 2147483647 h 896"/>
              <a:gd name="T6" fmla="*/ 2147483647 w 1035"/>
              <a:gd name="T7" fmla="*/ 2147483647 h 896"/>
              <a:gd name="T8" fmla="*/ 0 w 1035"/>
              <a:gd name="T9" fmla="*/ 0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896"/>
              <a:gd name="T17" fmla="*/ 1035 w 1035"/>
              <a:gd name="T18" fmla="*/ 896 h 896"/>
              <a:gd name="connsiteX0" fmla="*/ 163 w 1032"/>
              <a:gd name="connsiteY0" fmla="*/ 299 h 875"/>
              <a:gd name="connsiteX1" fmla="*/ 1032 w 1032"/>
              <a:gd name="connsiteY1" fmla="*/ 149 h 875"/>
              <a:gd name="connsiteX2" fmla="*/ 1022 w 1032"/>
              <a:gd name="connsiteY2" fmla="*/ 875 h 875"/>
              <a:gd name="connsiteX3" fmla="*/ 2 w 1032"/>
              <a:gd name="connsiteY3" fmla="*/ 11 h 875"/>
              <a:gd name="connsiteX4" fmla="*/ 163 w 1032"/>
              <a:gd name="connsiteY4" fmla="*/ 299 h 875"/>
              <a:gd name="connsiteX0" fmla="*/ 0 w 1030"/>
              <a:gd name="connsiteY0" fmla="*/ 121 h 985"/>
              <a:gd name="connsiteX1" fmla="*/ 1030 w 1030"/>
              <a:gd name="connsiteY1" fmla="*/ 259 h 985"/>
              <a:gd name="connsiteX2" fmla="*/ 1020 w 1030"/>
              <a:gd name="connsiteY2" fmla="*/ 985 h 985"/>
              <a:gd name="connsiteX3" fmla="*/ 0 w 1030"/>
              <a:gd name="connsiteY3" fmla="*/ 121 h 985"/>
              <a:gd name="connsiteX0" fmla="*/ 0 w 1030"/>
              <a:gd name="connsiteY0" fmla="*/ 6 h 870"/>
              <a:gd name="connsiteX1" fmla="*/ 1030 w 1030"/>
              <a:gd name="connsiteY1" fmla="*/ 144 h 870"/>
              <a:gd name="connsiteX2" fmla="*/ 1020 w 1030"/>
              <a:gd name="connsiteY2" fmla="*/ 870 h 870"/>
              <a:gd name="connsiteX3" fmla="*/ 0 w 1030"/>
              <a:gd name="connsiteY3" fmla="*/ 6 h 870"/>
              <a:gd name="connsiteX0" fmla="*/ 0 w 1163"/>
              <a:gd name="connsiteY0" fmla="*/ 142 h 870"/>
              <a:gd name="connsiteX1" fmla="*/ 1163 w 1163"/>
              <a:gd name="connsiteY1" fmla="*/ 144 h 870"/>
              <a:gd name="connsiteX2" fmla="*/ 1153 w 1163"/>
              <a:gd name="connsiteY2" fmla="*/ 870 h 870"/>
              <a:gd name="connsiteX3" fmla="*/ 0 w 1163"/>
              <a:gd name="connsiteY3" fmla="*/ 142 h 870"/>
              <a:gd name="connsiteX0" fmla="*/ 0 w 1163"/>
              <a:gd name="connsiteY0" fmla="*/ 142 h 870"/>
              <a:gd name="connsiteX1" fmla="*/ 1163 w 1163"/>
              <a:gd name="connsiteY1" fmla="*/ 144 h 870"/>
              <a:gd name="connsiteX2" fmla="*/ 1153 w 1163"/>
              <a:gd name="connsiteY2" fmla="*/ 870 h 870"/>
              <a:gd name="connsiteX3" fmla="*/ 0 w 1163"/>
              <a:gd name="connsiteY3" fmla="*/ 142 h 870"/>
              <a:gd name="connsiteX0" fmla="*/ 0 w 1163"/>
              <a:gd name="connsiteY0" fmla="*/ 23 h 751"/>
              <a:gd name="connsiteX1" fmla="*/ 1163 w 1163"/>
              <a:gd name="connsiteY1" fmla="*/ 25 h 751"/>
              <a:gd name="connsiteX2" fmla="*/ 1153 w 1163"/>
              <a:gd name="connsiteY2" fmla="*/ 751 h 751"/>
              <a:gd name="connsiteX3" fmla="*/ 0 w 1163"/>
              <a:gd name="connsiteY3" fmla="*/ 23 h 751"/>
              <a:gd name="connsiteX0" fmla="*/ 0 w 1163"/>
              <a:gd name="connsiteY0" fmla="*/ 23 h 1098"/>
              <a:gd name="connsiteX1" fmla="*/ 1163 w 1163"/>
              <a:gd name="connsiteY1" fmla="*/ 372 h 1098"/>
              <a:gd name="connsiteX2" fmla="*/ 1153 w 1163"/>
              <a:gd name="connsiteY2" fmla="*/ 1098 h 1098"/>
              <a:gd name="connsiteX3" fmla="*/ 0 w 1163"/>
              <a:gd name="connsiteY3" fmla="*/ 23 h 1098"/>
              <a:gd name="connsiteX0" fmla="*/ 0 w 1163"/>
              <a:gd name="connsiteY0" fmla="*/ 0 h 1075"/>
              <a:gd name="connsiteX1" fmla="*/ 1163 w 1163"/>
              <a:gd name="connsiteY1" fmla="*/ 349 h 1075"/>
              <a:gd name="connsiteX2" fmla="*/ 1153 w 1163"/>
              <a:gd name="connsiteY2" fmla="*/ 1075 h 1075"/>
              <a:gd name="connsiteX3" fmla="*/ 0 w 1163"/>
              <a:gd name="connsiteY3" fmla="*/ 0 h 1075"/>
              <a:gd name="connsiteX0" fmla="*/ 0 w 1299"/>
              <a:gd name="connsiteY0" fmla="*/ 0 h 1075"/>
              <a:gd name="connsiteX1" fmla="*/ 1163 w 1299"/>
              <a:gd name="connsiteY1" fmla="*/ 349 h 1075"/>
              <a:gd name="connsiteX2" fmla="*/ 1296 w 1299"/>
              <a:gd name="connsiteY2" fmla="*/ 1075 h 1075"/>
              <a:gd name="connsiteX3" fmla="*/ 0 w 1299"/>
              <a:gd name="connsiteY3" fmla="*/ 0 h 1075"/>
              <a:gd name="connsiteX0" fmla="*/ 0 w 1299"/>
              <a:gd name="connsiteY0" fmla="*/ 0 h 1075"/>
              <a:gd name="connsiteX1" fmla="*/ 1163 w 1299"/>
              <a:gd name="connsiteY1" fmla="*/ 349 h 1075"/>
              <a:gd name="connsiteX2" fmla="*/ 1296 w 1299"/>
              <a:gd name="connsiteY2" fmla="*/ 1075 h 1075"/>
              <a:gd name="connsiteX3" fmla="*/ 0 w 1299"/>
              <a:gd name="connsiteY3" fmla="*/ 0 h 1075"/>
              <a:gd name="connsiteX0" fmla="*/ 0 w 1299"/>
              <a:gd name="connsiteY0" fmla="*/ 0 h 1567"/>
              <a:gd name="connsiteX1" fmla="*/ 1163 w 1299"/>
              <a:gd name="connsiteY1" fmla="*/ 349 h 1567"/>
              <a:gd name="connsiteX2" fmla="*/ 1296 w 1299"/>
              <a:gd name="connsiteY2" fmla="*/ 1567 h 1567"/>
              <a:gd name="connsiteX3" fmla="*/ 0 w 1299"/>
              <a:gd name="connsiteY3" fmla="*/ 0 h 1567"/>
              <a:gd name="connsiteX0" fmla="*/ 0 w 1355"/>
              <a:gd name="connsiteY0" fmla="*/ 0 h 1567"/>
              <a:gd name="connsiteX1" fmla="*/ 1355 w 1355"/>
              <a:gd name="connsiteY1" fmla="*/ 1039 h 1567"/>
              <a:gd name="connsiteX2" fmla="*/ 1296 w 1355"/>
              <a:gd name="connsiteY2" fmla="*/ 1567 h 1567"/>
              <a:gd name="connsiteX3" fmla="*/ 0 w 1355"/>
              <a:gd name="connsiteY3" fmla="*/ 0 h 1567"/>
              <a:gd name="connsiteX0" fmla="*/ 0 w 1355"/>
              <a:gd name="connsiteY0" fmla="*/ 0 h 1567"/>
              <a:gd name="connsiteX1" fmla="*/ 1355 w 1355"/>
              <a:gd name="connsiteY1" fmla="*/ 1039 h 1567"/>
              <a:gd name="connsiteX2" fmla="*/ 1296 w 1355"/>
              <a:gd name="connsiteY2" fmla="*/ 1567 h 1567"/>
              <a:gd name="connsiteX3" fmla="*/ 0 w 1355"/>
              <a:gd name="connsiteY3" fmla="*/ 0 h 1567"/>
              <a:gd name="connsiteX0" fmla="*/ 0 w 1355"/>
              <a:gd name="connsiteY0" fmla="*/ 0 h 1567"/>
              <a:gd name="connsiteX1" fmla="*/ 1355 w 1355"/>
              <a:gd name="connsiteY1" fmla="*/ 1039 h 1567"/>
              <a:gd name="connsiteX2" fmla="*/ 1296 w 1355"/>
              <a:gd name="connsiteY2" fmla="*/ 1567 h 1567"/>
              <a:gd name="connsiteX3" fmla="*/ 0 w 1355"/>
              <a:gd name="connsiteY3" fmla="*/ 0 h 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" h="1567">
                <a:moveTo>
                  <a:pt x="0" y="0"/>
                </a:moveTo>
                <a:cubicBezTo>
                  <a:pt x="1069" y="771"/>
                  <a:pt x="293" y="173"/>
                  <a:pt x="1355" y="1039"/>
                </a:cubicBezTo>
                <a:cubicBezTo>
                  <a:pt x="1352" y="1281"/>
                  <a:pt x="1299" y="1325"/>
                  <a:pt x="1296" y="15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1900238" y="3062288"/>
            <a:ext cx="2087562" cy="747712"/>
          </a:xfrm>
          <a:custGeom>
            <a:avLst/>
            <a:gdLst>
              <a:gd name="T0" fmla="*/ 2147483647 w 1381"/>
              <a:gd name="T1" fmla="*/ 0 h 984"/>
              <a:gd name="T2" fmla="*/ 0 w 1381"/>
              <a:gd name="T3" fmla="*/ 2147483647 h 984"/>
              <a:gd name="T4" fmla="*/ 2147483647 w 1381"/>
              <a:gd name="T5" fmla="*/ 2147483647 h 984"/>
              <a:gd name="T6" fmla="*/ 2147483647 w 1381"/>
              <a:gd name="T7" fmla="*/ 2147483647 h 984"/>
              <a:gd name="T8" fmla="*/ 2147483647 w 1381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1"/>
              <a:gd name="T16" fmla="*/ 0 h 984"/>
              <a:gd name="T17" fmla="*/ 1381 w 1381"/>
              <a:gd name="T18" fmla="*/ 984 h 984"/>
              <a:gd name="connsiteX0" fmla="*/ 1370 w 1370"/>
              <a:gd name="connsiteY0" fmla="*/ 91 h 1045"/>
              <a:gd name="connsiteX1" fmla="*/ 0 w 1370"/>
              <a:gd name="connsiteY1" fmla="*/ 499 h 1045"/>
              <a:gd name="connsiteX2" fmla="*/ 26 w 1370"/>
              <a:gd name="connsiteY2" fmla="*/ 1045 h 1045"/>
              <a:gd name="connsiteX3" fmla="*/ 1370 w 1370"/>
              <a:gd name="connsiteY3" fmla="*/ 91 h 1045"/>
              <a:gd name="connsiteX0" fmla="*/ 1370 w 1370"/>
              <a:gd name="connsiteY0" fmla="*/ 0 h 954"/>
              <a:gd name="connsiteX1" fmla="*/ 0 w 1370"/>
              <a:gd name="connsiteY1" fmla="*/ 408 h 954"/>
              <a:gd name="connsiteX2" fmla="*/ 26 w 1370"/>
              <a:gd name="connsiteY2" fmla="*/ 954 h 954"/>
              <a:gd name="connsiteX3" fmla="*/ 1370 w 1370"/>
              <a:gd name="connsiteY3" fmla="*/ 0 h 954"/>
              <a:gd name="connsiteX0" fmla="*/ 1370 w 1370"/>
              <a:gd name="connsiteY0" fmla="*/ 0 h 954"/>
              <a:gd name="connsiteX1" fmla="*/ 0 w 1370"/>
              <a:gd name="connsiteY1" fmla="*/ 408 h 954"/>
              <a:gd name="connsiteX2" fmla="*/ 26 w 1370"/>
              <a:gd name="connsiteY2" fmla="*/ 954 h 954"/>
              <a:gd name="connsiteX3" fmla="*/ 1370 w 1370"/>
              <a:gd name="connsiteY3" fmla="*/ 0 h 954"/>
              <a:gd name="connsiteX0" fmla="*/ 1313 w 1313"/>
              <a:gd name="connsiteY0" fmla="*/ 0 h 888"/>
              <a:gd name="connsiteX1" fmla="*/ 76 w 1313"/>
              <a:gd name="connsiteY1" fmla="*/ 180 h 888"/>
              <a:gd name="connsiteX2" fmla="*/ 102 w 1313"/>
              <a:gd name="connsiteY2" fmla="*/ 726 h 888"/>
              <a:gd name="connsiteX3" fmla="*/ 1313 w 1313"/>
              <a:gd name="connsiteY3" fmla="*/ 0 h 888"/>
              <a:gd name="connsiteX0" fmla="*/ 1280 w 1280"/>
              <a:gd name="connsiteY0" fmla="*/ 0 h 888"/>
              <a:gd name="connsiteX1" fmla="*/ 43 w 1280"/>
              <a:gd name="connsiteY1" fmla="*/ 180 h 888"/>
              <a:gd name="connsiteX2" fmla="*/ 69 w 1280"/>
              <a:gd name="connsiteY2" fmla="*/ 726 h 888"/>
              <a:gd name="connsiteX3" fmla="*/ 1280 w 1280"/>
              <a:gd name="connsiteY3" fmla="*/ 0 h 888"/>
              <a:gd name="connsiteX0" fmla="*/ 1237 w 1237"/>
              <a:gd name="connsiteY0" fmla="*/ 0 h 726"/>
              <a:gd name="connsiteX1" fmla="*/ 0 w 1237"/>
              <a:gd name="connsiteY1" fmla="*/ 180 h 726"/>
              <a:gd name="connsiteX2" fmla="*/ 26 w 1237"/>
              <a:gd name="connsiteY2" fmla="*/ 726 h 726"/>
              <a:gd name="connsiteX3" fmla="*/ 1237 w 1237"/>
              <a:gd name="connsiteY3" fmla="*/ 0 h 726"/>
              <a:gd name="connsiteX0" fmla="*/ 1237 w 1237"/>
              <a:gd name="connsiteY0" fmla="*/ 0 h 726"/>
              <a:gd name="connsiteX1" fmla="*/ 0 w 1237"/>
              <a:gd name="connsiteY1" fmla="*/ 180 h 726"/>
              <a:gd name="connsiteX2" fmla="*/ 26 w 1237"/>
              <a:gd name="connsiteY2" fmla="*/ 726 h 726"/>
              <a:gd name="connsiteX3" fmla="*/ 1237 w 1237"/>
              <a:gd name="connsiteY3" fmla="*/ 0 h 726"/>
              <a:gd name="connsiteX0" fmla="*/ 1237 w 1237"/>
              <a:gd name="connsiteY0" fmla="*/ 0 h 726"/>
              <a:gd name="connsiteX1" fmla="*/ 0 w 1237"/>
              <a:gd name="connsiteY1" fmla="*/ 180 h 726"/>
              <a:gd name="connsiteX2" fmla="*/ 26 w 1237"/>
              <a:gd name="connsiteY2" fmla="*/ 726 h 726"/>
              <a:gd name="connsiteX3" fmla="*/ 1237 w 1237"/>
              <a:gd name="connsiteY3" fmla="*/ 0 h 726"/>
              <a:gd name="connsiteX0" fmla="*/ 1237 w 1237"/>
              <a:gd name="connsiteY0" fmla="*/ 0 h 726"/>
              <a:gd name="connsiteX1" fmla="*/ 0 w 1237"/>
              <a:gd name="connsiteY1" fmla="*/ 180 h 726"/>
              <a:gd name="connsiteX2" fmla="*/ 26 w 1237"/>
              <a:gd name="connsiteY2" fmla="*/ 726 h 726"/>
              <a:gd name="connsiteX3" fmla="*/ 1237 w 1237"/>
              <a:gd name="connsiteY3" fmla="*/ 0 h 726"/>
              <a:gd name="connsiteX0" fmla="*/ 1237 w 1237"/>
              <a:gd name="connsiteY0" fmla="*/ 0 h 912"/>
              <a:gd name="connsiteX1" fmla="*/ 0 w 1237"/>
              <a:gd name="connsiteY1" fmla="*/ 366 h 912"/>
              <a:gd name="connsiteX2" fmla="*/ 26 w 1237"/>
              <a:gd name="connsiteY2" fmla="*/ 912 h 912"/>
              <a:gd name="connsiteX3" fmla="*/ 1237 w 1237"/>
              <a:gd name="connsiteY3" fmla="*/ 0 h 912"/>
              <a:gd name="connsiteX0" fmla="*/ 1237 w 1237"/>
              <a:gd name="connsiteY0" fmla="*/ 0 h 912"/>
              <a:gd name="connsiteX1" fmla="*/ 0 w 1237"/>
              <a:gd name="connsiteY1" fmla="*/ 366 h 912"/>
              <a:gd name="connsiteX2" fmla="*/ 26 w 1237"/>
              <a:gd name="connsiteY2" fmla="*/ 912 h 912"/>
              <a:gd name="connsiteX3" fmla="*/ 1237 w 1237"/>
              <a:gd name="connsiteY3" fmla="*/ 0 h 912"/>
              <a:gd name="connsiteX0" fmla="*/ 1237 w 1237"/>
              <a:gd name="connsiteY0" fmla="*/ 0 h 912"/>
              <a:gd name="connsiteX1" fmla="*/ 0 w 1237"/>
              <a:gd name="connsiteY1" fmla="*/ 366 h 912"/>
              <a:gd name="connsiteX2" fmla="*/ 26 w 1237"/>
              <a:gd name="connsiteY2" fmla="*/ 912 h 912"/>
              <a:gd name="connsiteX3" fmla="*/ 1237 w 1237"/>
              <a:gd name="connsiteY3" fmla="*/ 0 h 912"/>
              <a:gd name="connsiteX0" fmla="*/ 1315 w 1315"/>
              <a:gd name="connsiteY0" fmla="*/ 176 h 1088"/>
              <a:gd name="connsiteX1" fmla="*/ 0 w 1315"/>
              <a:gd name="connsiteY1" fmla="*/ 110 h 1088"/>
              <a:gd name="connsiteX2" fmla="*/ 104 w 1315"/>
              <a:gd name="connsiteY2" fmla="*/ 1088 h 1088"/>
              <a:gd name="connsiteX3" fmla="*/ 1315 w 1315"/>
              <a:gd name="connsiteY3" fmla="*/ 176 h 1088"/>
              <a:gd name="connsiteX0" fmla="*/ 1315 w 1315"/>
              <a:gd name="connsiteY0" fmla="*/ 66 h 978"/>
              <a:gd name="connsiteX1" fmla="*/ 0 w 1315"/>
              <a:gd name="connsiteY1" fmla="*/ 0 h 978"/>
              <a:gd name="connsiteX2" fmla="*/ 104 w 1315"/>
              <a:gd name="connsiteY2" fmla="*/ 978 h 978"/>
              <a:gd name="connsiteX3" fmla="*/ 1315 w 1315"/>
              <a:gd name="connsiteY3" fmla="*/ 66 h 978"/>
              <a:gd name="connsiteX0" fmla="*/ 1315 w 1315"/>
              <a:gd name="connsiteY0" fmla="*/ 66 h 978"/>
              <a:gd name="connsiteX1" fmla="*/ 0 w 1315"/>
              <a:gd name="connsiteY1" fmla="*/ 0 h 978"/>
              <a:gd name="connsiteX2" fmla="*/ 104 w 1315"/>
              <a:gd name="connsiteY2" fmla="*/ 978 h 978"/>
              <a:gd name="connsiteX3" fmla="*/ 1315 w 1315"/>
              <a:gd name="connsiteY3" fmla="*/ 66 h 978"/>
              <a:gd name="connsiteX0" fmla="*/ 1315 w 1315"/>
              <a:gd name="connsiteY0" fmla="*/ 66 h 978"/>
              <a:gd name="connsiteX1" fmla="*/ 0 w 1315"/>
              <a:gd name="connsiteY1" fmla="*/ 0 h 978"/>
              <a:gd name="connsiteX2" fmla="*/ 104 w 1315"/>
              <a:gd name="connsiteY2" fmla="*/ 978 h 978"/>
              <a:gd name="connsiteX3" fmla="*/ 1315 w 1315"/>
              <a:gd name="connsiteY3" fmla="*/ 66 h 978"/>
              <a:gd name="connsiteX0" fmla="*/ 1315 w 1315"/>
              <a:gd name="connsiteY0" fmla="*/ 66 h 978"/>
              <a:gd name="connsiteX1" fmla="*/ 0 w 1315"/>
              <a:gd name="connsiteY1" fmla="*/ 0 h 978"/>
              <a:gd name="connsiteX2" fmla="*/ 104 w 1315"/>
              <a:gd name="connsiteY2" fmla="*/ 978 h 978"/>
              <a:gd name="connsiteX3" fmla="*/ 1315 w 1315"/>
              <a:gd name="connsiteY3" fmla="*/ 66 h 978"/>
              <a:gd name="connsiteX0" fmla="*/ 1315 w 1315"/>
              <a:gd name="connsiteY0" fmla="*/ 66 h 978"/>
              <a:gd name="connsiteX1" fmla="*/ 0 w 1315"/>
              <a:gd name="connsiteY1" fmla="*/ 0 h 978"/>
              <a:gd name="connsiteX2" fmla="*/ 104 w 1315"/>
              <a:gd name="connsiteY2" fmla="*/ 978 h 978"/>
              <a:gd name="connsiteX3" fmla="*/ 1315 w 1315"/>
              <a:gd name="connsiteY3" fmla="*/ 66 h 978"/>
              <a:gd name="connsiteX0" fmla="*/ 1315 w 1315"/>
              <a:gd name="connsiteY0" fmla="*/ 75 h 987"/>
              <a:gd name="connsiteX1" fmla="*/ 0 w 1315"/>
              <a:gd name="connsiteY1" fmla="*/ 9 h 987"/>
              <a:gd name="connsiteX2" fmla="*/ 104 w 1315"/>
              <a:gd name="connsiteY2" fmla="*/ 987 h 987"/>
              <a:gd name="connsiteX3" fmla="*/ 1315 w 1315"/>
              <a:gd name="connsiteY3" fmla="*/ 75 h 987"/>
              <a:gd name="connsiteX0" fmla="*/ 1315 w 1315"/>
              <a:gd name="connsiteY0" fmla="*/ 75 h 987"/>
              <a:gd name="connsiteX1" fmla="*/ 0 w 1315"/>
              <a:gd name="connsiteY1" fmla="*/ 9 h 987"/>
              <a:gd name="connsiteX2" fmla="*/ 104 w 1315"/>
              <a:gd name="connsiteY2" fmla="*/ 987 h 987"/>
              <a:gd name="connsiteX3" fmla="*/ 1315 w 1315"/>
              <a:gd name="connsiteY3" fmla="*/ 75 h 987"/>
              <a:gd name="connsiteX0" fmla="*/ 1315 w 1315"/>
              <a:gd name="connsiteY0" fmla="*/ 75 h 471"/>
              <a:gd name="connsiteX1" fmla="*/ 0 w 1315"/>
              <a:gd name="connsiteY1" fmla="*/ 9 h 471"/>
              <a:gd name="connsiteX2" fmla="*/ 20 w 1315"/>
              <a:gd name="connsiteY2" fmla="*/ 471 h 471"/>
              <a:gd name="connsiteX3" fmla="*/ 1315 w 1315"/>
              <a:gd name="connsiteY3" fmla="*/ 75 h 471"/>
              <a:gd name="connsiteX0" fmla="*/ 1315 w 1315"/>
              <a:gd name="connsiteY0" fmla="*/ 75 h 471"/>
              <a:gd name="connsiteX1" fmla="*/ 0 w 1315"/>
              <a:gd name="connsiteY1" fmla="*/ 9 h 471"/>
              <a:gd name="connsiteX2" fmla="*/ 20 w 1315"/>
              <a:gd name="connsiteY2" fmla="*/ 471 h 471"/>
              <a:gd name="connsiteX3" fmla="*/ 1315 w 1315"/>
              <a:gd name="connsiteY3" fmla="*/ 75 h 471"/>
              <a:gd name="connsiteX0" fmla="*/ 1315 w 1315"/>
              <a:gd name="connsiteY0" fmla="*/ 75 h 471"/>
              <a:gd name="connsiteX1" fmla="*/ 0 w 1315"/>
              <a:gd name="connsiteY1" fmla="*/ 9 h 471"/>
              <a:gd name="connsiteX2" fmla="*/ 20 w 1315"/>
              <a:gd name="connsiteY2" fmla="*/ 471 h 471"/>
              <a:gd name="connsiteX3" fmla="*/ 1315 w 1315"/>
              <a:gd name="connsiteY3" fmla="*/ 75 h 471"/>
              <a:gd name="connsiteX0" fmla="*/ 1315 w 1315"/>
              <a:gd name="connsiteY0" fmla="*/ 75 h 471"/>
              <a:gd name="connsiteX1" fmla="*/ 0 w 1315"/>
              <a:gd name="connsiteY1" fmla="*/ 9 h 471"/>
              <a:gd name="connsiteX2" fmla="*/ 20 w 1315"/>
              <a:gd name="connsiteY2" fmla="*/ 471 h 471"/>
              <a:gd name="connsiteX3" fmla="*/ 1315 w 1315"/>
              <a:gd name="connsiteY3" fmla="*/ 75 h 471"/>
              <a:gd name="connsiteX0" fmla="*/ 1315 w 1315"/>
              <a:gd name="connsiteY0" fmla="*/ 75 h 471"/>
              <a:gd name="connsiteX1" fmla="*/ 0 w 1315"/>
              <a:gd name="connsiteY1" fmla="*/ 9 h 471"/>
              <a:gd name="connsiteX2" fmla="*/ 20 w 1315"/>
              <a:gd name="connsiteY2" fmla="*/ 471 h 471"/>
              <a:gd name="connsiteX3" fmla="*/ 1315 w 1315"/>
              <a:gd name="connsiteY3" fmla="*/ 75 h 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" h="471">
                <a:moveTo>
                  <a:pt x="1315" y="75"/>
                </a:moveTo>
                <a:cubicBezTo>
                  <a:pt x="71" y="0"/>
                  <a:pt x="1246" y="61"/>
                  <a:pt x="0" y="9"/>
                </a:cubicBezTo>
                <a:cubicBezTo>
                  <a:pt x="9" y="191"/>
                  <a:pt x="11" y="289"/>
                  <a:pt x="20" y="471"/>
                </a:cubicBezTo>
                <a:cubicBezTo>
                  <a:pt x="1234" y="95"/>
                  <a:pt x="119" y="434"/>
                  <a:pt x="1315" y="7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 flipH="1">
            <a:off x="2081213" y="4930775"/>
            <a:ext cx="1352550" cy="941388"/>
          </a:xfrm>
          <a:custGeom>
            <a:avLst/>
            <a:gdLst>
              <a:gd name="T0" fmla="*/ 0 w 1155"/>
              <a:gd name="T1" fmla="*/ 2147483647 h 673"/>
              <a:gd name="T2" fmla="*/ 2147483647 w 1155"/>
              <a:gd name="T3" fmla="*/ 0 h 673"/>
              <a:gd name="T4" fmla="*/ 2147483647 w 1155"/>
              <a:gd name="T5" fmla="*/ 2147483647 h 673"/>
              <a:gd name="T6" fmla="*/ 2147483647 w 1155"/>
              <a:gd name="T7" fmla="*/ 2147483647 h 673"/>
              <a:gd name="T8" fmla="*/ 0 w 1155"/>
              <a:gd name="T9" fmla="*/ 2147483647 h 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5"/>
              <a:gd name="T16" fmla="*/ 0 h 673"/>
              <a:gd name="T17" fmla="*/ 1155 w 1155"/>
              <a:gd name="T18" fmla="*/ 673 h 673"/>
              <a:gd name="connsiteX0" fmla="*/ 369 w 1151"/>
              <a:gd name="connsiteY0" fmla="*/ 719 h 719"/>
              <a:gd name="connsiteX1" fmla="*/ 1151 w 1151"/>
              <a:gd name="connsiteY1" fmla="*/ 0 h 719"/>
              <a:gd name="connsiteX2" fmla="*/ 1146 w 1151"/>
              <a:gd name="connsiteY2" fmla="*/ 673 h 719"/>
              <a:gd name="connsiteX3" fmla="*/ 0 w 1151"/>
              <a:gd name="connsiteY3" fmla="*/ 587 h 719"/>
              <a:gd name="connsiteX4" fmla="*/ 369 w 1151"/>
              <a:gd name="connsiteY4" fmla="*/ 719 h 719"/>
              <a:gd name="connsiteX0" fmla="*/ 0 w 782"/>
              <a:gd name="connsiteY0" fmla="*/ 719 h 719"/>
              <a:gd name="connsiteX1" fmla="*/ 782 w 782"/>
              <a:gd name="connsiteY1" fmla="*/ 0 h 719"/>
              <a:gd name="connsiteX2" fmla="*/ 777 w 782"/>
              <a:gd name="connsiteY2" fmla="*/ 673 h 719"/>
              <a:gd name="connsiteX3" fmla="*/ 0 w 782"/>
              <a:gd name="connsiteY3" fmla="*/ 719 h 719"/>
              <a:gd name="connsiteX0" fmla="*/ 0 w 907"/>
              <a:gd name="connsiteY0" fmla="*/ 719 h 719"/>
              <a:gd name="connsiteX1" fmla="*/ 782 w 907"/>
              <a:gd name="connsiteY1" fmla="*/ 0 h 719"/>
              <a:gd name="connsiteX2" fmla="*/ 905 w 907"/>
              <a:gd name="connsiteY2" fmla="*/ 511 h 719"/>
              <a:gd name="connsiteX3" fmla="*/ 0 w 907"/>
              <a:gd name="connsiteY3" fmla="*/ 719 h 719"/>
              <a:gd name="connsiteX0" fmla="*/ 0 w 907"/>
              <a:gd name="connsiteY0" fmla="*/ 521 h 521"/>
              <a:gd name="connsiteX1" fmla="*/ 814 w 907"/>
              <a:gd name="connsiteY1" fmla="*/ 0 h 521"/>
              <a:gd name="connsiteX2" fmla="*/ 905 w 907"/>
              <a:gd name="connsiteY2" fmla="*/ 313 h 521"/>
              <a:gd name="connsiteX3" fmla="*/ 0 w 907"/>
              <a:gd name="connsiteY3" fmla="*/ 521 h 521"/>
              <a:gd name="connsiteX0" fmla="*/ 0 w 907"/>
              <a:gd name="connsiteY0" fmla="*/ 521 h 521"/>
              <a:gd name="connsiteX1" fmla="*/ 680 w 907"/>
              <a:gd name="connsiteY1" fmla="*/ 0 h 521"/>
              <a:gd name="connsiteX2" fmla="*/ 905 w 907"/>
              <a:gd name="connsiteY2" fmla="*/ 313 h 521"/>
              <a:gd name="connsiteX3" fmla="*/ 0 w 907"/>
              <a:gd name="connsiteY3" fmla="*/ 521 h 521"/>
              <a:gd name="connsiteX0" fmla="*/ 0 w 907"/>
              <a:gd name="connsiteY0" fmla="*/ 593 h 593"/>
              <a:gd name="connsiteX1" fmla="*/ 603 w 907"/>
              <a:gd name="connsiteY1" fmla="*/ 0 h 593"/>
              <a:gd name="connsiteX2" fmla="*/ 905 w 907"/>
              <a:gd name="connsiteY2" fmla="*/ 385 h 593"/>
              <a:gd name="connsiteX3" fmla="*/ 0 w 907"/>
              <a:gd name="connsiteY3" fmla="*/ 593 h 593"/>
              <a:gd name="connsiteX0" fmla="*/ 0 w 907"/>
              <a:gd name="connsiteY0" fmla="*/ 593 h 593"/>
              <a:gd name="connsiteX1" fmla="*/ 603 w 907"/>
              <a:gd name="connsiteY1" fmla="*/ 0 h 593"/>
              <a:gd name="connsiteX2" fmla="*/ 905 w 907"/>
              <a:gd name="connsiteY2" fmla="*/ 385 h 593"/>
              <a:gd name="connsiteX3" fmla="*/ 0 w 907"/>
              <a:gd name="connsiteY3" fmla="*/ 593 h 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" h="593">
                <a:moveTo>
                  <a:pt x="0" y="593"/>
                </a:moveTo>
                <a:lnTo>
                  <a:pt x="603" y="0"/>
                </a:lnTo>
                <a:cubicBezTo>
                  <a:pt x="786" y="128"/>
                  <a:pt x="907" y="161"/>
                  <a:pt x="905" y="385"/>
                </a:cubicBezTo>
                <a:lnTo>
                  <a:pt x="0" y="59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11689" name="Text Box 8"/>
          <p:cNvSpPr txBox="1">
            <a:spLocks noChangeArrowheads="1"/>
          </p:cNvSpPr>
          <p:nvPr/>
        </p:nvSpPr>
        <p:spPr bwMode="auto">
          <a:xfrm>
            <a:off x="236538" y="1450975"/>
            <a:ext cx="149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rgbClr val="1F60A9"/>
                </a:solidFill>
              </a:rPr>
              <a:t>Diabéteszes </a:t>
            </a:r>
            <a:r>
              <a:rPr lang="hu-HU" sz="1600" b="1" dirty="0" err="1" smtClean="0">
                <a:solidFill>
                  <a:srgbClr val="1F60A9"/>
                </a:solidFill>
              </a:rPr>
              <a:t>retinopátia</a:t>
            </a:r>
            <a:endParaRPr lang="hu-HU" sz="1600" b="1" dirty="0" smtClean="0">
              <a:solidFill>
                <a:srgbClr val="1F60A9"/>
              </a:solidFill>
            </a:endParaRPr>
          </a:p>
        </p:txBody>
      </p:sp>
      <p:sp>
        <p:nvSpPr>
          <p:cNvPr id="711690" name="Text Box 9"/>
          <p:cNvSpPr txBox="1">
            <a:spLocks noChangeArrowheads="1"/>
          </p:cNvSpPr>
          <p:nvPr/>
        </p:nvSpPr>
        <p:spPr bwMode="auto">
          <a:xfrm>
            <a:off x="227013" y="1984375"/>
            <a:ext cx="1820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1F60A9"/>
                </a:solidFill>
              </a:rPr>
              <a:t>A vakság vezető oka a felnőtteknél</a:t>
            </a:r>
            <a:r>
              <a:rPr lang="en-GB" sz="1200" baseline="30000" smtClean="0">
                <a:solidFill>
                  <a:srgbClr val="1F60A9"/>
                </a:solidFill>
              </a:rPr>
              <a:t>1,2</a:t>
            </a:r>
          </a:p>
        </p:txBody>
      </p:sp>
      <p:sp>
        <p:nvSpPr>
          <p:cNvPr id="711691" name="Text Box 10"/>
          <p:cNvSpPr txBox="1">
            <a:spLocks noChangeArrowheads="1"/>
          </p:cNvSpPr>
          <p:nvPr/>
        </p:nvSpPr>
        <p:spPr bwMode="auto">
          <a:xfrm>
            <a:off x="269875" y="3076575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smtClean="0">
                <a:solidFill>
                  <a:srgbClr val="1F60A9"/>
                </a:solidFill>
              </a:rPr>
              <a:t>Diabéteszes nefropátia</a:t>
            </a:r>
          </a:p>
        </p:txBody>
      </p:sp>
      <p:sp>
        <p:nvSpPr>
          <p:cNvPr id="711692" name="Text Box 11"/>
          <p:cNvSpPr txBox="1">
            <a:spLocks noChangeArrowheads="1"/>
          </p:cNvSpPr>
          <p:nvPr/>
        </p:nvSpPr>
        <p:spPr bwMode="auto">
          <a:xfrm>
            <a:off x="269875" y="3630613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1F60A9"/>
                </a:solidFill>
              </a:rPr>
              <a:t>A végstádiumú vesebetegség vezető oka</a:t>
            </a:r>
            <a:r>
              <a:rPr lang="en-GB" sz="1200" baseline="30000" smtClean="0">
                <a:solidFill>
                  <a:srgbClr val="1F60A9"/>
                </a:solidFill>
              </a:rPr>
              <a:t>3</a:t>
            </a:r>
          </a:p>
        </p:txBody>
      </p:sp>
      <p:sp>
        <p:nvSpPr>
          <p:cNvPr id="711693" name="Text Box 12"/>
          <p:cNvSpPr txBox="1">
            <a:spLocks noChangeArrowheads="1"/>
          </p:cNvSpPr>
          <p:nvPr/>
        </p:nvSpPr>
        <p:spPr bwMode="auto">
          <a:xfrm>
            <a:off x="6948488" y="4005263"/>
            <a:ext cx="1990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smtClean="0">
                <a:solidFill>
                  <a:srgbClr val="1F60A9"/>
                </a:solidFill>
              </a:rPr>
              <a:t>Szív-érrendszeri betegség</a:t>
            </a:r>
            <a:endParaRPr lang="en-GB" sz="1600" b="1" smtClean="0">
              <a:solidFill>
                <a:srgbClr val="1F60A9"/>
              </a:solidFill>
            </a:endParaRPr>
          </a:p>
        </p:txBody>
      </p:sp>
      <p:sp>
        <p:nvSpPr>
          <p:cNvPr id="711694" name="Text Box 13"/>
          <p:cNvSpPr txBox="1">
            <a:spLocks noChangeArrowheads="1"/>
          </p:cNvSpPr>
          <p:nvPr/>
        </p:nvSpPr>
        <p:spPr bwMode="auto">
          <a:xfrm>
            <a:off x="6950075" y="2170113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1F60A9"/>
                </a:solidFill>
              </a:rPr>
              <a:t>Stroke</a:t>
            </a:r>
          </a:p>
        </p:txBody>
      </p:sp>
      <p:sp>
        <p:nvSpPr>
          <p:cNvPr id="711695" name="Text Box 14"/>
          <p:cNvSpPr txBox="1">
            <a:spLocks noChangeArrowheads="1"/>
          </p:cNvSpPr>
          <p:nvPr/>
        </p:nvSpPr>
        <p:spPr bwMode="auto">
          <a:xfrm>
            <a:off x="6950075" y="2516188"/>
            <a:ext cx="1597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1F60A9"/>
                </a:solidFill>
              </a:rPr>
              <a:t>A kardiovaszkuláris mortalitás és a stroke két- vagy négyszeres növekedése</a:t>
            </a:r>
            <a:r>
              <a:rPr lang="hu-HU" sz="1200" baseline="30000" smtClean="0">
                <a:solidFill>
                  <a:srgbClr val="1F60A9"/>
                </a:solidFill>
              </a:rPr>
              <a:t>4,5</a:t>
            </a:r>
            <a:endParaRPr lang="en-GB" sz="1200" baseline="30000" smtClean="0">
              <a:solidFill>
                <a:srgbClr val="1F60A9"/>
              </a:solidFill>
            </a:endParaRPr>
          </a:p>
        </p:txBody>
      </p:sp>
      <p:sp>
        <p:nvSpPr>
          <p:cNvPr id="711696" name="Text Box 15"/>
          <p:cNvSpPr txBox="1">
            <a:spLocks noChangeArrowheads="1"/>
          </p:cNvSpPr>
          <p:nvPr/>
        </p:nvSpPr>
        <p:spPr bwMode="auto">
          <a:xfrm>
            <a:off x="209550" y="4365625"/>
            <a:ext cx="171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smtClean="0">
                <a:solidFill>
                  <a:srgbClr val="1F60A9"/>
                </a:solidFill>
              </a:rPr>
              <a:t>Diabéteszes angiopatia</a:t>
            </a:r>
          </a:p>
        </p:txBody>
      </p:sp>
      <p:sp>
        <p:nvSpPr>
          <p:cNvPr id="711697" name="Text Box 16"/>
          <p:cNvSpPr txBox="1">
            <a:spLocks noChangeArrowheads="1"/>
          </p:cNvSpPr>
          <p:nvPr/>
        </p:nvSpPr>
        <p:spPr bwMode="auto">
          <a:xfrm>
            <a:off x="209550" y="4868863"/>
            <a:ext cx="16986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1F60A9"/>
                </a:solidFill>
              </a:rPr>
              <a:t>A nagy amputációk száma ötször-tízszer nagyabb a diabéteszes érbeteg- csoportnál </a:t>
            </a:r>
            <a:r>
              <a:rPr lang="hu-HU" sz="1200" baseline="30000" smtClean="0">
                <a:solidFill>
                  <a:srgbClr val="1F60A9"/>
                </a:solidFill>
              </a:rPr>
              <a:t>6</a:t>
            </a:r>
            <a:endParaRPr lang="en-GB" sz="1200" baseline="30000" smtClean="0">
              <a:solidFill>
                <a:srgbClr val="1F60A9"/>
              </a:solidFill>
            </a:endParaRPr>
          </a:p>
        </p:txBody>
      </p:sp>
      <p:sp>
        <p:nvSpPr>
          <p:cNvPr id="711698" name="Text Box 17"/>
          <p:cNvSpPr txBox="1">
            <a:spLocks noChangeArrowheads="1"/>
          </p:cNvSpPr>
          <p:nvPr/>
        </p:nvSpPr>
        <p:spPr bwMode="auto">
          <a:xfrm>
            <a:off x="6934200" y="4541838"/>
            <a:ext cx="19589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444492"/>
                </a:solidFill>
              </a:rPr>
              <a:t>A 2-es típusú diabétesz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444492"/>
                </a:solidFill>
              </a:rPr>
              <a:t>olyan cardiovascularis megbetegedés, amelyet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srgbClr val="444492"/>
                </a:solidFill>
              </a:rPr>
              <a:t>hyperglikaemia jelenléte kísér</a:t>
            </a:r>
            <a:r>
              <a:rPr lang="en-GB" sz="1200" baseline="30000" smtClean="0">
                <a:solidFill>
                  <a:srgbClr val="1F60A9"/>
                </a:solidFill>
              </a:rPr>
              <a:t>6</a:t>
            </a:r>
          </a:p>
        </p:txBody>
      </p:sp>
      <p:pic>
        <p:nvPicPr>
          <p:cNvPr id="71169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49" b="33296"/>
          <a:stretch>
            <a:fillRect/>
          </a:stretch>
        </p:blipFill>
        <p:spPr bwMode="auto">
          <a:xfrm>
            <a:off x="1691680" y="2636912"/>
            <a:ext cx="787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700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44" t="34186" r="17972" b="-6726"/>
          <a:stretch>
            <a:fillRect/>
          </a:stretch>
        </p:blipFill>
        <p:spPr bwMode="auto">
          <a:xfrm>
            <a:off x="1763688" y="1196752"/>
            <a:ext cx="11890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701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871913"/>
            <a:ext cx="13604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70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168525"/>
            <a:ext cx="11239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703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1547813" y="4508500"/>
            <a:ext cx="1492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96" name="Freeform 24"/>
          <p:cNvSpPr>
            <a:spLocks/>
          </p:cNvSpPr>
          <p:nvPr/>
        </p:nvSpPr>
        <p:spPr bwMode="auto">
          <a:xfrm>
            <a:off x="3305175" y="5776913"/>
            <a:ext cx="177800" cy="180975"/>
          </a:xfrm>
          <a:custGeom>
            <a:avLst/>
            <a:gdLst/>
            <a:ahLst/>
            <a:cxnLst>
              <a:cxn ang="0">
                <a:pos x="251" y="224"/>
              </a:cxn>
              <a:cxn ang="0">
                <a:pos x="256" y="373"/>
              </a:cxn>
              <a:cxn ang="0">
                <a:pos x="182" y="240"/>
              </a:cxn>
              <a:cxn ang="0">
                <a:pos x="51" y="290"/>
              </a:cxn>
              <a:cxn ang="0">
                <a:pos x="134" y="202"/>
              </a:cxn>
              <a:cxn ang="0">
                <a:pos x="0" y="141"/>
              </a:cxn>
              <a:cxn ang="0">
                <a:pos x="136" y="133"/>
              </a:cxn>
              <a:cxn ang="0">
                <a:pos x="128" y="0"/>
              </a:cxn>
              <a:cxn ang="0">
                <a:pos x="198" y="109"/>
              </a:cxn>
              <a:cxn ang="0">
                <a:pos x="302" y="18"/>
              </a:cxn>
              <a:cxn ang="0">
                <a:pos x="259" y="152"/>
              </a:cxn>
              <a:cxn ang="0">
                <a:pos x="367" y="200"/>
              </a:cxn>
              <a:cxn ang="0">
                <a:pos x="251" y="224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87097" name="Freeform 25"/>
          <p:cNvSpPr>
            <a:spLocks/>
          </p:cNvSpPr>
          <p:nvPr/>
        </p:nvSpPr>
        <p:spPr bwMode="auto">
          <a:xfrm>
            <a:off x="3878263" y="3100388"/>
            <a:ext cx="177800" cy="180975"/>
          </a:xfrm>
          <a:custGeom>
            <a:avLst/>
            <a:gdLst/>
            <a:ahLst/>
            <a:cxnLst>
              <a:cxn ang="0">
                <a:pos x="251" y="224"/>
              </a:cxn>
              <a:cxn ang="0">
                <a:pos x="256" y="373"/>
              </a:cxn>
              <a:cxn ang="0">
                <a:pos x="182" y="240"/>
              </a:cxn>
              <a:cxn ang="0">
                <a:pos x="51" y="290"/>
              </a:cxn>
              <a:cxn ang="0">
                <a:pos x="134" y="202"/>
              </a:cxn>
              <a:cxn ang="0">
                <a:pos x="0" y="141"/>
              </a:cxn>
              <a:cxn ang="0">
                <a:pos x="136" y="133"/>
              </a:cxn>
              <a:cxn ang="0">
                <a:pos x="128" y="0"/>
              </a:cxn>
              <a:cxn ang="0">
                <a:pos x="198" y="109"/>
              </a:cxn>
              <a:cxn ang="0">
                <a:pos x="302" y="18"/>
              </a:cxn>
              <a:cxn ang="0">
                <a:pos x="259" y="152"/>
              </a:cxn>
              <a:cxn ang="0">
                <a:pos x="367" y="200"/>
              </a:cxn>
              <a:cxn ang="0">
                <a:pos x="251" y="224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87098" name="Freeform 26"/>
          <p:cNvSpPr>
            <a:spLocks/>
          </p:cNvSpPr>
          <p:nvPr/>
        </p:nvSpPr>
        <p:spPr bwMode="auto">
          <a:xfrm>
            <a:off x="4060825" y="2297113"/>
            <a:ext cx="177800" cy="180975"/>
          </a:xfrm>
          <a:custGeom>
            <a:avLst/>
            <a:gdLst/>
            <a:ahLst/>
            <a:cxnLst>
              <a:cxn ang="0">
                <a:pos x="251" y="224"/>
              </a:cxn>
              <a:cxn ang="0">
                <a:pos x="256" y="373"/>
              </a:cxn>
              <a:cxn ang="0">
                <a:pos x="182" y="240"/>
              </a:cxn>
              <a:cxn ang="0">
                <a:pos x="51" y="290"/>
              </a:cxn>
              <a:cxn ang="0">
                <a:pos x="134" y="202"/>
              </a:cxn>
              <a:cxn ang="0">
                <a:pos x="0" y="141"/>
              </a:cxn>
              <a:cxn ang="0">
                <a:pos x="136" y="133"/>
              </a:cxn>
              <a:cxn ang="0">
                <a:pos x="128" y="0"/>
              </a:cxn>
              <a:cxn ang="0">
                <a:pos x="198" y="109"/>
              </a:cxn>
              <a:cxn ang="0">
                <a:pos x="302" y="18"/>
              </a:cxn>
              <a:cxn ang="0">
                <a:pos x="259" y="152"/>
              </a:cxn>
              <a:cxn ang="0">
                <a:pos x="367" y="200"/>
              </a:cxn>
              <a:cxn ang="0">
                <a:pos x="251" y="224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87099" name="Freeform 27"/>
          <p:cNvSpPr>
            <a:spLocks/>
          </p:cNvSpPr>
          <p:nvPr/>
        </p:nvSpPr>
        <p:spPr bwMode="auto">
          <a:xfrm>
            <a:off x="4065588" y="1457325"/>
            <a:ext cx="177800" cy="180975"/>
          </a:xfrm>
          <a:custGeom>
            <a:avLst/>
            <a:gdLst/>
            <a:ahLst/>
            <a:cxnLst>
              <a:cxn ang="0">
                <a:pos x="251" y="224"/>
              </a:cxn>
              <a:cxn ang="0">
                <a:pos x="256" y="373"/>
              </a:cxn>
              <a:cxn ang="0">
                <a:pos x="182" y="240"/>
              </a:cxn>
              <a:cxn ang="0">
                <a:pos x="51" y="290"/>
              </a:cxn>
              <a:cxn ang="0">
                <a:pos x="134" y="202"/>
              </a:cxn>
              <a:cxn ang="0">
                <a:pos x="0" y="141"/>
              </a:cxn>
              <a:cxn ang="0">
                <a:pos x="136" y="133"/>
              </a:cxn>
              <a:cxn ang="0">
                <a:pos x="128" y="0"/>
              </a:cxn>
              <a:cxn ang="0">
                <a:pos x="198" y="109"/>
              </a:cxn>
              <a:cxn ang="0">
                <a:pos x="302" y="18"/>
              </a:cxn>
              <a:cxn ang="0">
                <a:pos x="259" y="152"/>
              </a:cxn>
              <a:cxn ang="0">
                <a:pos x="367" y="200"/>
              </a:cxn>
              <a:cxn ang="0">
                <a:pos x="251" y="224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387100" name="Freeform 28"/>
          <p:cNvSpPr>
            <a:spLocks/>
          </p:cNvSpPr>
          <p:nvPr/>
        </p:nvSpPr>
        <p:spPr bwMode="auto">
          <a:xfrm>
            <a:off x="4060825" y="1238250"/>
            <a:ext cx="177800" cy="180975"/>
          </a:xfrm>
          <a:custGeom>
            <a:avLst/>
            <a:gdLst/>
            <a:ahLst/>
            <a:cxnLst>
              <a:cxn ang="0">
                <a:pos x="251" y="224"/>
              </a:cxn>
              <a:cxn ang="0">
                <a:pos x="256" y="373"/>
              </a:cxn>
              <a:cxn ang="0">
                <a:pos x="182" y="240"/>
              </a:cxn>
              <a:cxn ang="0">
                <a:pos x="51" y="290"/>
              </a:cxn>
              <a:cxn ang="0">
                <a:pos x="134" y="202"/>
              </a:cxn>
              <a:cxn ang="0">
                <a:pos x="0" y="141"/>
              </a:cxn>
              <a:cxn ang="0">
                <a:pos x="136" y="133"/>
              </a:cxn>
              <a:cxn ang="0">
                <a:pos x="128" y="0"/>
              </a:cxn>
              <a:cxn ang="0">
                <a:pos x="198" y="109"/>
              </a:cxn>
              <a:cxn ang="0">
                <a:pos x="302" y="18"/>
              </a:cxn>
              <a:cxn ang="0">
                <a:pos x="259" y="152"/>
              </a:cxn>
              <a:cxn ang="0">
                <a:pos x="367" y="200"/>
              </a:cxn>
              <a:cxn ang="0">
                <a:pos x="251" y="224"/>
              </a:cxn>
            </a:cxnLst>
            <a:rect l="0" t="0" r="r" b="b"/>
            <a:pathLst>
              <a:path w="367" h="373">
                <a:moveTo>
                  <a:pt x="251" y="224"/>
                </a:moveTo>
                <a:lnTo>
                  <a:pt x="256" y="373"/>
                </a:lnTo>
                <a:lnTo>
                  <a:pt x="182" y="240"/>
                </a:lnTo>
                <a:lnTo>
                  <a:pt x="51" y="290"/>
                </a:lnTo>
                <a:lnTo>
                  <a:pt x="134" y="202"/>
                </a:lnTo>
                <a:lnTo>
                  <a:pt x="0" y="141"/>
                </a:lnTo>
                <a:lnTo>
                  <a:pt x="136" y="133"/>
                </a:lnTo>
                <a:lnTo>
                  <a:pt x="128" y="0"/>
                </a:lnTo>
                <a:lnTo>
                  <a:pt x="198" y="109"/>
                </a:lnTo>
                <a:lnTo>
                  <a:pt x="302" y="18"/>
                </a:lnTo>
                <a:lnTo>
                  <a:pt x="259" y="152"/>
                </a:lnTo>
                <a:lnTo>
                  <a:pt x="367" y="200"/>
                </a:lnTo>
                <a:lnTo>
                  <a:pt x="251" y="2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957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6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Következmények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ketoacidózis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ketontestek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acetonos lehelet)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neuropathia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lvl="1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keringést beidegző idegek  károsodása: lábfekély </a:t>
            </a:r>
          </a:p>
          <a:p>
            <a:pPr lvl="1"/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autonom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idegek károsodása: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impotencia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mikrovaszkuláris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komplikációk </a:t>
            </a:r>
          </a:p>
          <a:p>
            <a:pPr lvl="1"/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retinopathia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mikrotrombusok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új törékeny kapillárisok keletkeznek</a:t>
            </a:r>
          </a:p>
          <a:p>
            <a:pPr lvl="1"/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nephropathia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lvl="1"/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makrovaszkuláris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komplikációk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infarktus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agyvérzés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gangréna lábon</a:t>
            </a:r>
          </a:p>
          <a:p>
            <a:pPr lvl="1">
              <a:buNone/>
            </a:pPr>
            <a:endParaRPr lang="hu-HU" sz="2400" dirty="0" smtClean="0"/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02" name="Rectangle 46"/>
          <p:cNvSpPr>
            <a:spLocks noGrp="1" noChangeArrowheads="1"/>
          </p:cNvSpPr>
          <p:nvPr>
            <p:ph type="title"/>
          </p:nvPr>
        </p:nvSpPr>
        <p:spPr>
          <a:xfrm>
            <a:off x="611188" y="332656"/>
            <a:ext cx="7858125" cy="6976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7573" name="Group 117"/>
          <p:cNvGraphicFramePr>
            <a:graphicFrameLocks noGrp="1"/>
          </p:cNvGraphicFramePr>
          <p:nvPr>
            <p:ph sz="half" idx="2"/>
          </p:nvPr>
        </p:nvGraphicFramePr>
        <p:xfrm>
          <a:off x="539750" y="1688060"/>
          <a:ext cx="8135938" cy="4669268"/>
        </p:xfrm>
        <a:graphic>
          <a:graphicData uri="http://schemas.openxmlformats.org/drawingml/2006/table">
            <a:tbl>
              <a:tblPr/>
              <a:tblGrid>
                <a:gridCol w="4103688"/>
                <a:gridCol w="2016125"/>
                <a:gridCol w="2016125"/>
              </a:tblGrid>
              <a:tr h="1008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Diagnózis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Éhomi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vércukor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(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mmol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/l)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OGTT 120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‘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(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mmol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/l)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normál CH anyagcsere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≤ 6.0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5158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515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kóros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éhomi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vércukorszint IFG</a:t>
                      </a:r>
                    </a:p>
                    <a:p>
                      <a:endParaRPr lang="hu-HU" sz="1800" b="1" dirty="0" smtClean="0">
                        <a:solidFill>
                          <a:schemeClr val="accent4"/>
                        </a:solidFill>
                        <a:latin typeface="Century Schoolbook" pitchFamily="18" charset="0"/>
                      </a:endParaRPr>
                    </a:p>
                    <a:p>
                      <a:r>
                        <a:rPr lang="hu-HU" sz="1800" b="1" i="1" dirty="0" smtClean="0">
                          <a:solidFill>
                            <a:schemeClr val="accent4"/>
                          </a:solidFill>
                          <a:latin typeface="Century Schoolbook" pitchFamily="18" charset="0"/>
                        </a:rPr>
                        <a:t>emelkedett éhgyomri vércukor</a:t>
                      </a:r>
                      <a:endParaRPr lang="hu-HU" sz="1800" i="1" dirty="0">
                        <a:solidFill>
                          <a:schemeClr val="accent4"/>
                        </a:solidFill>
                        <a:latin typeface="Century Schoolbook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6.1-6.9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515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csökkent cukortűrő képesség  IGT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lang="hu-HU" sz="1800" b="1" i="1" dirty="0" smtClean="0">
                          <a:solidFill>
                            <a:schemeClr val="accent4"/>
                          </a:solidFill>
                          <a:latin typeface="Century Schoolbook" pitchFamily="18" charset="0"/>
                        </a:rPr>
                        <a:t>csökkent </a:t>
                      </a:r>
                      <a:r>
                        <a:rPr lang="hu-HU" sz="1800" b="1" i="1" dirty="0" err="1" smtClean="0">
                          <a:solidFill>
                            <a:schemeClr val="accent4"/>
                          </a:solidFill>
                          <a:latin typeface="Century Schoolbook" pitchFamily="18" charset="0"/>
                        </a:rPr>
                        <a:t>glükóztolerancia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&lt;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7.8-11.0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entury Schoolbook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Diabetes Mellitus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entury Schoolbook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≥ 7.0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≥ 11.1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11560" y="119675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Szénhidrát anyagcsere - zavarok diagnosztikus kritériumai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haemoglobin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A1c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hemoglobin egy alegysége, amely képes glükózt megkötni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utolsó 2-3 hónap átlagos vércukorszintje,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glikozilált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hemoglobin koncentrációja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minél magasabb a vércukorszint, annál több hemoglobin alegység köt cukrot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kötés kezdetben instabil, de néhány óra múlva stabilizálódik és vissza nem fordíthatóvá válik, azaz a cukor nem tud többé leválni a hemoglobinról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100" dirty="0" smtClean="0">
                <a:latin typeface="Century Schoolbook" pitchFamily="18" charset="0"/>
              </a:rPr>
              <a:t/>
            </a:r>
            <a:br>
              <a:rPr lang="hu-HU" sz="3100" dirty="0" smtClean="0">
                <a:latin typeface="Century Schoolbook" pitchFamily="18" charset="0"/>
              </a:rPr>
            </a:br>
            <a:endParaRPr lang="hu-HU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115"/>
            <a:ext cx="8229600" cy="470218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hu-HU" sz="4000" b="1" i="1" dirty="0" smtClean="0">
              <a:latin typeface="Century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sz="4000" b="1" i="1" dirty="0" smtClean="0">
              <a:latin typeface="Century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hu-HU" sz="4000" b="1" i="1" dirty="0" smtClean="0">
                <a:solidFill>
                  <a:schemeClr val="accent4"/>
                </a:solidFill>
                <a:latin typeface="Century Schoolbook" pitchFamily="18" charset="0"/>
              </a:rPr>
              <a:t>DIABETES MELLITUS KEZELÉSE</a:t>
            </a:r>
            <a:endParaRPr lang="hu-HU" sz="4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800" dirty="0" smtClean="0">
              <a:latin typeface="Century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/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Kezelés célja</a:t>
            </a: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hyperglycaemia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tüneteinek mérséklése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szövődmények kialakulásának, progressziójának csökkentése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fennálló CV rizikófaktorok csökkentése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életminőség javítása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vércukorszint optimalizálása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egyénre szabott terápia</a:t>
            </a:r>
          </a:p>
          <a:p>
            <a:pPr marL="624078" indent="-514350">
              <a:buFont typeface="Wingdings" pitchFamily="2" charset="2"/>
              <a:buChar char="Ø"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dirty="0">
              <a:latin typeface="Century Schoolbook" pitchFamily="18" charset="0"/>
            </a:endParaRPr>
          </a:p>
        </p:txBody>
      </p:sp>
      <p:graphicFrame>
        <p:nvGraphicFramePr>
          <p:cNvPr id="4" name="Tartalom helye 4"/>
          <p:cNvGraphicFramePr>
            <a:graphicFrameLocks/>
          </p:cNvGraphicFramePr>
          <p:nvPr/>
        </p:nvGraphicFramePr>
        <p:xfrm>
          <a:off x="3707904" y="1243557"/>
          <a:ext cx="4968552" cy="247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484276"/>
              </a:tblGrid>
              <a:tr h="381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HbA1c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≤6.5%</a:t>
                      </a:r>
                    </a:p>
                  </a:txBody>
                  <a:tcPr horzOverflow="overflow"/>
                </a:tc>
              </a:tr>
              <a:tr h="1010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Éhgyomri plazma glukóz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≤6.0 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mmol</a:t>
                      </a: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/l</a:t>
                      </a:r>
                    </a:p>
                  </a:txBody>
                  <a:tcPr horzOverflow="overflow"/>
                </a:tc>
              </a:tr>
              <a:tr h="696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Étkezés utáni glukóz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7.5 </a:t>
                      </a:r>
                      <a:r>
                        <a:rPr kumimoji="0" lang="hu-H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mmol</a:t>
                      </a: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/l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b="1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3" descr="beolvasás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88840"/>
            <a:ext cx="7704137" cy="4032548"/>
          </a:xfrm>
          <a:noFill/>
        </p:spPr>
      </p:pic>
      <p:sp>
        <p:nvSpPr>
          <p:cNvPr id="5" name="Téglalap 4"/>
          <p:cNvSpPr/>
          <p:nvPr/>
        </p:nvSpPr>
        <p:spPr>
          <a:xfrm>
            <a:off x="611560" y="126876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Az inzulin teljes hiánya: 1-es típusú cukorbetegség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284162"/>
            <a:ext cx="7710487" cy="9125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600" dirty="0" smtClean="0">
                <a:latin typeface="Century Schoolbook" pitchFamily="18" charset="0"/>
              </a:rPr>
              <a:t/>
            </a:r>
            <a:br>
              <a:rPr lang="hu-HU" sz="3600" dirty="0" smtClean="0">
                <a:latin typeface="Century Schoolbook" pitchFamily="18" charset="0"/>
              </a:rPr>
            </a:br>
            <a:endParaRPr lang="hu-HU" sz="36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91512" cy="4895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1-es típusú diabetes jellemzői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jellemző életkor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40 év alatt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tünetek kifejlődése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hirtelen, napok-hetek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testsúly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normális vagy csökkent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ketoacidosis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jellemző, gyakori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insulin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elválasztás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megszűnik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insulin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függőség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általában abszolút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anyagcsere –állapot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labilis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jellemző szövődmény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microangiopathia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OAD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hatástalanok</a:t>
            </a:r>
          </a:p>
        </p:txBody>
      </p:sp>
      <p:pic>
        <p:nvPicPr>
          <p:cNvPr id="19460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916113"/>
            <a:ext cx="21129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k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4640" y="2174399"/>
            <a:ext cx="347472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755576" y="2708920"/>
            <a:ext cx="1080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Inzulin</a:t>
            </a:r>
            <a:endParaRPr lang="en-US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5576" y="4149080"/>
            <a:ext cx="1277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Vércukor</a:t>
            </a:r>
            <a:endParaRPr lang="en-US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55576" y="141277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g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észséges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ember cukor és inzulin szint ingadozása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Flasche und Spritze"/>
          <p:cNvPicPr>
            <a:picLocks noChangeAspect="1" noChangeArrowheads="1"/>
          </p:cNvPicPr>
          <p:nvPr/>
        </p:nvPicPr>
        <p:blipFill>
          <a:blip r:embed="rId4" cstate="print"/>
          <a:srcRect l="8943" t="28438"/>
          <a:stretch>
            <a:fillRect/>
          </a:stretch>
        </p:blipFill>
        <p:spPr bwMode="auto">
          <a:xfrm rot="637421">
            <a:off x="3522663" y="2971800"/>
            <a:ext cx="3598862" cy="25336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36538" y="1676400"/>
          <a:ext cx="2913062" cy="4724400"/>
        </p:xfrm>
        <a:graphic>
          <a:graphicData uri="http://schemas.openxmlformats.org/presentationml/2006/ole">
            <p:oleObj spid="_x0000_s118786" name="Photo Editor Photo" r:id="rId5" imgW="1752381" imgH="2666667" progId="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7721600" y="685800"/>
          <a:ext cx="1354138" cy="1676400"/>
        </p:xfrm>
        <a:graphic>
          <a:graphicData uri="http://schemas.openxmlformats.org/presentationml/2006/ole">
            <p:oleObj spid="_x0000_s118787" name="Photo Editor Photo" r:id="rId6" imgW="752381" imgH="933580" progId="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096000" y="1828800"/>
          <a:ext cx="1422400" cy="1676400"/>
        </p:xfrm>
        <a:graphic>
          <a:graphicData uri="http://schemas.openxmlformats.org/presentationml/2006/ole">
            <p:oleObj spid="_x0000_s118788" name="Photo Editor Photo" r:id="rId7" imgW="905001" imgH="914286" progId="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black">
          <a:xfrm>
            <a:off x="3203848" y="6237312"/>
            <a:ext cx="5507037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1" dirty="0">
                <a:cs typeface="Arial" pitchFamily="34" charset="0"/>
              </a:rPr>
              <a:t>The breakthrough: Toronto 1921 – Banting &amp; Best</a:t>
            </a:r>
            <a:endParaRPr lang="en-GB" sz="2000" b="1" i="1" dirty="0">
              <a:cs typeface="Arial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 smtClean="0"/>
          </a:p>
        </p:txBody>
      </p:sp>
      <p:sp>
        <p:nvSpPr>
          <p:cNvPr id="2056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hu-HU" dirty="0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308975" cy="44674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39552" y="1196752"/>
            <a:ext cx="3522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Az inzulinok hatásgörbéi</a:t>
            </a: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073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lumMod val="90000"/>
                <a:alpha val="9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400" dirty="0" smtClean="0">
                <a:solidFill>
                  <a:srgbClr val="FF0000"/>
                </a:solidFill>
                <a:latin typeface="Century Schoolbook" pitchFamily="18" charset="0"/>
                <a:ea typeface="Times" pitchFamily="18" charset="0"/>
                <a:cs typeface="Times New Roman" pitchFamily="18" charset="0"/>
              </a:rPr>
              <a:t>Az inzulinok hatásprofilja</a:t>
            </a:r>
            <a:endParaRPr lang="en-US" sz="2400" dirty="0" smtClean="0">
              <a:solidFill>
                <a:srgbClr val="FF0000"/>
              </a:solidFill>
              <a:latin typeface="Century Schoolbook" pitchFamily="18" charset="0"/>
              <a:ea typeface="Times" pitchFamily="18" charset="0"/>
              <a:cs typeface="Times New Roman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683569" y="476675"/>
          <a:ext cx="7758757" cy="6251784"/>
        </p:xfrm>
        <a:graphic>
          <a:graphicData uri="http://schemas.openxmlformats.org/drawingml/2006/table">
            <a:tbl>
              <a:tblPr/>
              <a:tblGrid>
                <a:gridCol w="2181642"/>
                <a:gridCol w="1706790"/>
                <a:gridCol w="1462961"/>
                <a:gridCol w="2407364"/>
              </a:tblGrid>
              <a:tr h="33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Készítmény</a:t>
                      </a:r>
                      <a:endParaRPr lang="hu-HU" sz="20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Hatáskezdet</a:t>
                      </a:r>
                      <a:endParaRPr lang="hu-HU" sz="20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Hatáscsúcs</a:t>
                      </a:r>
                      <a:endParaRPr lang="hu-HU" sz="20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Hatástartam</a:t>
                      </a:r>
                      <a:endParaRPr lang="hu-HU" sz="20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hu-H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Rövid hatású </a:t>
                      </a: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humán reguláris inzulinok</a:t>
                      </a:r>
                      <a:endParaRPr lang="hu-HU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73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Insuman</a:t>
                      </a:r>
                      <a:r>
                        <a:rPr lang="hu-HU" sz="1800" b="1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Rapid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Actrapid</a:t>
                      </a:r>
                      <a:r>
                        <a:rPr lang="hu-HU" sz="1800" b="1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Humulin</a:t>
                      </a:r>
                      <a:r>
                        <a:rPr lang="hu-HU" sz="1800" b="1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15-30 perc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1-3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5-7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Közepes hatástartamú, humán, </a:t>
                      </a:r>
                      <a:r>
                        <a:rPr lang="hu-HU" sz="20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NPH-típusú</a:t>
                      </a: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készítmények</a:t>
                      </a:r>
                      <a:endParaRPr lang="hu-H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73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Insulatard</a:t>
                      </a:r>
                      <a:r>
                        <a:rPr lang="hu-HU" sz="1800" b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Humulin</a:t>
                      </a:r>
                      <a:r>
                        <a:rPr lang="hu-HU" sz="1800" b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Insuman</a:t>
                      </a:r>
                      <a:r>
                        <a:rPr lang="hu-HU" sz="1800" b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Basal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4-10 óra 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10-16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(Ultra) gyors hatású </a:t>
                      </a:r>
                      <a:r>
                        <a:rPr lang="hu-HU" sz="20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inzulinanalógok</a:t>
                      </a: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73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lispro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800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Humalog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8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aspart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800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NovoRapid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8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glulisine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800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Apidra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8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5-15 perc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½-1,5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Hosszú hatású </a:t>
                      </a:r>
                      <a:r>
                        <a:rPr lang="hu-HU" sz="20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inzulinanalógok</a:t>
                      </a:r>
                      <a:endParaRPr lang="hu-H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glargin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100 </a:t>
                      </a:r>
                      <a:r>
                        <a:rPr lang="hu-HU" sz="1800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(Lantus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glargin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300 (Toujeo)</a:t>
                      </a:r>
                      <a:endParaRPr lang="hu-HU" sz="18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detemir</a:t>
                      </a:r>
                      <a:r>
                        <a:rPr lang="hu-HU" sz="1800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800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Levemir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Degludec</a:t>
                      </a:r>
                      <a:r>
                        <a:rPr lang="hu-HU" sz="1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-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-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20,5-24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10-16 óra</a:t>
                      </a:r>
                      <a:endParaRPr lang="hu-HU" sz="1800" b="1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28" marR="47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628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US" sz="2800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772817"/>
            <a:ext cx="6867525" cy="4104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827584" y="112474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Humán </a:t>
            </a:r>
            <a:r>
              <a:rPr lang="hu-HU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bázis-bólus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rezsim és a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hypoglykaemia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kockázat</a:t>
            </a: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US" sz="2800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6759575" cy="403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95536" y="112474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Inzulinpótlás 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analóg </a:t>
            </a:r>
            <a:r>
              <a:rPr lang="hu-HU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bázis-bólus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rendszerben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(fiziológiást megközelítő )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496944" cy="788988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40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40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40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7"/>
            <a:ext cx="9144000" cy="580526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Humán</a:t>
            </a:r>
          </a:p>
          <a:p>
            <a:pP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Inzulin: 6.00-6.30 (gyors hatású)</a:t>
            </a:r>
            <a:r>
              <a:rPr lang="hu-HU" sz="2000" b="1" i="1" dirty="0" smtClean="0">
                <a:solidFill>
                  <a:srgbClr val="09DCE7"/>
                </a:solidFill>
                <a:latin typeface="Times New Roman" pitchFamily="18" charset="0"/>
                <a:cs typeface="Times New Roman" pitchFamily="18" charset="0"/>
              </a:rPr>
              <a:t>	       reggeli: 6.30-7.00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25-35 g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10-14 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								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tízórai:  9.00-9.30	        15-20 g</a:t>
            </a:r>
          </a:p>
          <a:p>
            <a:pPr>
              <a:buFontTx/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Inzulin: 12.00-12.30 (gyors hatású)    </a:t>
            </a:r>
            <a:r>
              <a:rPr lang="hu-HU" sz="2000" b="1" i="1" dirty="0" smtClean="0">
                <a:solidFill>
                  <a:srgbClr val="09DCE7"/>
                </a:solidFill>
                <a:latin typeface="Times New Roman" pitchFamily="18" charset="0"/>
                <a:cs typeface="Times New Roman" pitchFamily="18" charset="0"/>
              </a:rPr>
              <a:t>ebéd: 12.15-12.45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45-55 g</a:t>
            </a:r>
          </a:p>
          <a:p>
            <a:pPr>
              <a:buFontTx/>
              <a:buNone/>
            </a:pPr>
            <a:r>
              <a:rPr lang="hu-H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8-12 E</a:t>
            </a:r>
            <a:r>
              <a:rPr lang="hu-H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               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uzsonna: 14.45-15.15          15- 20 g</a:t>
            </a:r>
          </a:p>
          <a:p>
            <a:pPr>
              <a:buFontTx/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Inzulin: 17.00-17.30 (gyors hatású) </a:t>
            </a:r>
            <a:r>
              <a:rPr lang="hu-HU" sz="2000" b="1" i="1" dirty="0" smtClean="0">
                <a:solidFill>
                  <a:srgbClr val="09DCE7"/>
                </a:solidFill>
                <a:latin typeface="Times New Roman" pitchFamily="18" charset="0"/>
                <a:cs typeface="Times New Roman" pitchFamily="18" charset="0"/>
              </a:rPr>
              <a:t>    vacsora: 17.15-17.45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30-40 g </a:t>
            </a:r>
          </a:p>
          <a:p>
            <a:pPr>
              <a:buFontTx/>
              <a:buNone/>
            </a:pPr>
            <a:r>
              <a:rPr lang="hu-H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8-14 E</a:t>
            </a:r>
            <a:r>
              <a:rPr lang="hu-H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                      </a:t>
            </a:r>
            <a:r>
              <a:rPr lang="hu-H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utóvacsora: 19.45-20.15       15-20 g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Inzulin (bázis): 	</a:t>
            </a:r>
            <a:r>
              <a:rPr lang="hu-HU" sz="2000" b="1" i="1" dirty="0" smtClean="0">
                <a:solidFill>
                  <a:srgbClr val="09DCE7"/>
                </a:solidFill>
                <a:latin typeface="Times New Roman" pitchFamily="18" charset="0"/>
                <a:cs typeface="Times New Roman" pitchFamily="18" charset="0"/>
              </a:rPr>
              <a:t>		        22.00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hu-H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8-16 E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3L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643981"/>
            <a:ext cx="4762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726" name="Group 7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911695195"/>
              </p:ext>
            </p:extLst>
          </p:nvPr>
        </p:nvGraphicFramePr>
        <p:xfrm>
          <a:off x="0" y="0"/>
          <a:ext cx="9109075" cy="6934587"/>
        </p:xfrm>
        <a:graphic>
          <a:graphicData uri="http://schemas.openxmlformats.org/drawingml/2006/table">
            <a:tbl>
              <a:tblPr/>
              <a:tblGrid>
                <a:gridCol w="1806575"/>
                <a:gridCol w="1651000"/>
                <a:gridCol w="1871663"/>
                <a:gridCol w="1944687"/>
                <a:gridCol w="1835150"/>
              </a:tblGrid>
              <a:tr h="700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Inzulin  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típusok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Lilly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Novo Nordisk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D1ED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D1ED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D1ED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D1E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bázis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D1ED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Insuman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Basal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Humulin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Insulatard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D1E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HUMÁN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D1E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étkezési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Insuman Rapid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Humulin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Actrapid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DCE7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1F09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1F09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Insuman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Comb (25;50)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1F09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Humulin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M3            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bázis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Lantus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Levemir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ANALÓG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étkezési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Apidra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Humalog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NovoRapid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HumalogMix (25;50)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NovoMix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62" name="Picture 56" descr="HumaPen_Lux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644900"/>
            <a:ext cx="19446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3" name="Picture 57" descr="n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068638"/>
            <a:ext cx="18351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4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35982" y="4569619"/>
            <a:ext cx="2230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5" name="Picture 59" descr="penn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949950"/>
            <a:ext cx="2305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6" name="Picture 61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37" y="122368"/>
            <a:ext cx="1224737" cy="51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7" name="Picture 62" descr="Novo-Nordi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6208"/>
            <a:ext cx="1475929" cy="6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8" name="Picture 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5" y="268193"/>
            <a:ext cx="1662807" cy="3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0" name="Picture 80" descr="62430 (1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1268413"/>
            <a:ext cx="358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58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Inzulin mellékhatások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Hypoglikémia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hypoglikémiás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kóma</a:t>
            </a:r>
          </a:p>
          <a:p>
            <a:pPr lvl="1"/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fizikai aktivitás, étkezés kihagyása</a:t>
            </a:r>
          </a:p>
          <a:p>
            <a:pPr lvl="1"/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tünetek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éhség, tenyér izzadás, zavart beszéd</a:t>
            </a:r>
          </a:p>
          <a:p>
            <a:pPr lvl="2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éber: kockacukor, narancslé</a:t>
            </a:r>
          </a:p>
          <a:p>
            <a:pPr lvl="2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elveszti a tudatát: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glukagon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sc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.(10 perc múlva , hányás veszély !! Szabad légút)</a:t>
            </a:r>
          </a:p>
          <a:p>
            <a:pPr lvl="2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gyakori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hypoglycemia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-  hozzászokik a szervezet, elmaradhatnak a tünetek, hirtelen kóma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Hízás (diabetes II)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Lypodystrophia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(változtatni az injekciót helyét)</a:t>
            </a:r>
          </a:p>
          <a:p>
            <a:pPr marL="0" algn="just">
              <a:buNone/>
            </a:pPr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pPr marL="0" algn="just">
              <a:buNone/>
            </a:pPr>
            <a:endParaRPr lang="hu-HU" sz="24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dirty="0">
              <a:latin typeface="Century Schoolbook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26972"/>
            <a:ext cx="2051720" cy="29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4029268" cy="27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1187624" y="501317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Felszívódás  sebessége  has &gt; kar &gt; láb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Célszerű váltani (bal, jobb)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59632" y="1484784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Inzulin beadási helyek</a:t>
            </a: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200" dirty="0" smtClean="0">
                <a:latin typeface="Century Schoolbook" pitchFamily="18" charset="0"/>
              </a:rPr>
              <a:t/>
            </a:r>
            <a:br>
              <a:rPr lang="hu-HU" sz="3200" dirty="0" smtClean="0">
                <a:latin typeface="Century Schoolbook" pitchFamily="18" charset="0"/>
              </a:rPr>
            </a:b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II. Típusú diabetes kezelése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pic>
        <p:nvPicPr>
          <p:cNvPr id="6" name="Picture 3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818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 smtClean="0">
                <a:solidFill>
                  <a:srgbClr val="7F7F7F"/>
                </a:solidFill>
              </a:rPr>
              <a:t>A NÉMA GYILKOS</a:t>
            </a:r>
            <a:br>
              <a:rPr lang="hu-HU" b="1" smtClean="0">
                <a:solidFill>
                  <a:srgbClr val="7F7F7F"/>
                </a:solidFill>
              </a:rPr>
            </a:br>
            <a:r>
              <a:rPr lang="en-US" b="1" smtClean="0">
                <a:solidFill>
                  <a:srgbClr val="7F7F7F"/>
                </a:solidFill>
              </a:rPr>
              <a:t>An American Epidemic</a:t>
            </a:r>
            <a:r>
              <a:rPr lang="hu-HU" b="1" smtClean="0">
                <a:solidFill>
                  <a:srgbClr val="7F7F7F"/>
                </a:solidFill>
              </a:rPr>
              <a:t/>
            </a:r>
            <a:br>
              <a:rPr lang="hu-HU" b="1" smtClean="0">
                <a:solidFill>
                  <a:srgbClr val="7F7F7F"/>
                </a:solidFill>
              </a:rPr>
            </a:br>
            <a:endParaRPr lang="en-US" b="1" smtClean="0">
              <a:solidFill>
                <a:srgbClr val="7F7F7F"/>
              </a:solidFill>
            </a:endParaRPr>
          </a:p>
        </p:txBody>
      </p:sp>
      <p:pic>
        <p:nvPicPr>
          <p:cNvPr id="25603" name="Picture 3" descr="diabetes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38" y="2330450"/>
            <a:ext cx="3805237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88" y="2233613"/>
            <a:ext cx="254476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diabetes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3411538"/>
            <a:ext cx="214788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0"/>
            <a:ext cx="7858125" cy="62068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GB" sz="2800" dirty="0" smtClean="0">
              <a:latin typeface="Century Schoolbook" pitchFamily="18" charset="0"/>
            </a:endParaRPr>
          </a:p>
        </p:txBody>
      </p:sp>
      <p:sp>
        <p:nvSpPr>
          <p:cNvPr id="703491" name="Freeform 11"/>
          <p:cNvSpPr>
            <a:spLocks/>
          </p:cNvSpPr>
          <p:nvPr/>
        </p:nvSpPr>
        <p:spPr bwMode="auto">
          <a:xfrm>
            <a:off x="1044575" y="3781425"/>
            <a:ext cx="6626225" cy="1655763"/>
          </a:xfrm>
          <a:custGeom>
            <a:avLst/>
            <a:gdLst>
              <a:gd name="T0" fmla="*/ 3242 w 4144"/>
              <a:gd name="T1" fmla="*/ 346 h 1354"/>
              <a:gd name="T2" fmla="*/ 3474 w 4144"/>
              <a:gd name="T3" fmla="*/ 216 h 1354"/>
              <a:gd name="T4" fmla="*/ 3598 w 4144"/>
              <a:gd name="T5" fmla="*/ 152 h 1354"/>
              <a:gd name="T6" fmla="*/ 3728 w 4144"/>
              <a:gd name="T7" fmla="*/ 94 h 1354"/>
              <a:gd name="T8" fmla="*/ 3862 w 4144"/>
              <a:gd name="T9" fmla="*/ 46 h 1354"/>
              <a:gd name="T10" fmla="*/ 4000 w 4144"/>
              <a:gd name="T11" fmla="*/ 14 h 1354"/>
              <a:gd name="T12" fmla="*/ 4072 w 4144"/>
              <a:gd name="T13" fmla="*/ 6 h 1354"/>
              <a:gd name="T14" fmla="*/ 4144 w 4144"/>
              <a:gd name="T15" fmla="*/ 0 h 1354"/>
              <a:gd name="T16" fmla="*/ 2986 w 4144"/>
              <a:gd name="T17" fmla="*/ 16 h 1354"/>
              <a:gd name="T18" fmla="*/ 2836 w 4144"/>
              <a:gd name="T19" fmla="*/ 90 h 1354"/>
              <a:gd name="T20" fmla="*/ 2692 w 4144"/>
              <a:gd name="T21" fmla="*/ 170 h 1354"/>
              <a:gd name="T22" fmla="*/ 2532 w 4144"/>
              <a:gd name="T23" fmla="*/ 274 h 1354"/>
              <a:gd name="T24" fmla="*/ 2452 w 4144"/>
              <a:gd name="T25" fmla="*/ 336 h 1354"/>
              <a:gd name="T26" fmla="*/ 2372 w 4144"/>
              <a:gd name="T27" fmla="*/ 402 h 1354"/>
              <a:gd name="T28" fmla="*/ 2296 w 4144"/>
              <a:gd name="T29" fmla="*/ 472 h 1354"/>
              <a:gd name="T30" fmla="*/ 2226 w 4144"/>
              <a:gd name="T31" fmla="*/ 548 h 1354"/>
              <a:gd name="T32" fmla="*/ 2164 w 4144"/>
              <a:gd name="T33" fmla="*/ 628 h 1354"/>
              <a:gd name="T34" fmla="*/ 2112 w 4144"/>
              <a:gd name="T35" fmla="*/ 712 h 1354"/>
              <a:gd name="T36" fmla="*/ 2072 w 4144"/>
              <a:gd name="T37" fmla="*/ 800 h 1354"/>
              <a:gd name="T38" fmla="*/ 2032 w 4144"/>
              <a:gd name="T39" fmla="*/ 712 h 1354"/>
              <a:gd name="T40" fmla="*/ 1980 w 4144"/>
              <a:gd name="T41" fmla="*/ 628 h 1354"/>
              <a:gd name="T42" fmla="*/ 1918 w 4144"/>
              <a:gd name="T43" fmla="*/ 548 h 1354"/>
              <a:gd name="T44" fmla="*/ 1848 w 4144"/>
              <a:gd name="T45" fmla="*/ 472 h 1354"/>
              <a:gd name="T46" fmla="*/ 1774 w 4144"/>
              <a:gd name="T47" fmla="*/ 402 h 1354"/>
              <a:gd name="T48" fmla="*/ 1694 w 4144"/>
              <a:gd name="T49" fmla="*/ 336 h 1354"/>
              <a:gd name="T50" fmla="*/ 1612 w 4144"/>
              <a:gd name="T51" fmla="*/ 274 h 1354"/>
              <a:gd name="T52" fmla="*/ 1452 w 4144"/>
              <a:gd name="T53" fmla="*/ 170 h 1354"/>
              <a:gd name="T54" fmla="*/ 1308 w 4144"/>
              <a:gd name="T55" fmla="*/ 90 h 1354"/>
              <a:gd name="T56" fmla="*/ 1158 w 4144"/>
              <a:gd name="T57" fmla="*/ 16 h 1354"/>
              <a:gd name="T58" fmla="*/ 0 w 4144"/>
              <a:gd name="T59" fmla="*/ 0 h 1354"/>
              <a:gd name="T60" fmla="*/ 74 w 4144"/>
              <a:gd name="T61" fmla="*/ 6 h 1354"/>
              <a:gd name="T62" fmla="*/ 144 w 4144"/>
              <a:gd name="T63" fmla="*/ 14 h 1354"/>
              <a:gd name="T64" fmla="*/ 284 w 4144"/>
              <a:gd name="T65" fmla="*/ 46 h 1354"/>
              <a:gd name="T66" fmla="*/ 418 w 4144"/>
              <a:gd name="T67" fmla="*/ 94 h 1354"/>
              <a:gd name="T68" fmla="*/ 548 w 4144"/>
              <a:gd name="T69" fmla="*/ 152 h 1354"/>
              <a:gd name="T70" fmla="*/ 672 w 4144"/>
              <a:gd name="T71" fmla="*/ 216 h 1354"/>
              <a:gd name="T72" fmla="*/ 902 w 4144"/>
              <a:gd name="T73" fmla="*/ 346 h 1354"/>
              <a:gd name="T74" fmla="*/ 1070 w 4144"/>
              <a:gd name="T75" fmla="*/ 440 h 1354"/>
              <a:gd name="T76" fmla="*/ 1184 w 4144"/>
              <a:gd name="T77" fmla="*/ 508 h 1354"/>
              <a:gd name="T78" fmla="*/ 1288 w 4144"/>
              <a:gd name="T79" fmla="*/ 580 h 1354"/>
              <a:gd name="T80" fmla="*/ 1386 w 4144"/>
              <a:gd name="T81" fmla="*/ 652 h 1354"/>
              <a:gd name="T82" fmla="*/ 1514 w 4144"/>
              <a:gd name="T83" fmla="*/ 760 h 1354"/>
              <a:gd name="T84" fmla="*/ 1662 w 4144"/>
              <a:gd name="T85" fmla="*/ 898 h 1354"/>
              <a:gd name="T86" fmla="*/ 1486 w 4144"/>
              <a:gd name="T87" fmla="*/ 962 h 1354"/>
              <a:gd name="T88" fmla="*/ 2616 w 4144"/>
              <a:gd name="T89" fmla="*/ 962 h 1354"/>
              <a:gd name="T90" fmla="*/ 2484 w 4144"/>
              <a:gd name="T91" fmla="*/ 898 h 1354"/>
              <a:gd name="T92" fmla="*/ 2630 w 4144"/>
              <a:gd name="T93" fmla="*/ 760 h 1354"/>
              <a:gd name="T94" fmla="*/ 2760 w 4144"/>
              <a:gd name="T95" fmla="*/ 652 h 1354"/>
              <a:gd name="T96" fmla="*/ 2856 w 4144"/>
              <a:gd name="T97" fmla="*/ 580 h 1354"/>
              <a:gd name="T98" fmla="*/ 2962 w 4144"/>
              <a:gd name="T99" fmla="*/ 508 h 1354"/>
              <a:gd name="T100" fmla="*/ 3076 w 4144"/>
              <a:gd name="T101" fmla="*/ 440 h 13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144"/>
              <a:gd name="T154" fmla="*/ 0 h 1354"/>
              <a:gd name="T155" fmla="*/ 4144 w 4144"/>
              <a:gd name="T156" fmla="*/ 1354 h 13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144" h="1354">
                <a:moveTo>
                  <a:pt x="3136" y="406"/>
                </a:moveTo>
                <a:lnTo>
                  <a:pt x="3242" y="346"/>
                </a:lnTo>
                <a:lnTo>
                  <a:pt x="3354" y="282"/>
                </a:lnTo>
                <a:lnTo>
                  <a:pt x="3474" y="216"/>
                </a:lnTo>
                <a:lnTo>
                  <a:pt x="3536" y="182"/>
                </a:lnTo>
                <a:lnTo>
                  <a:pt x="3598" y="152"/>
                </a:lnTo>
                <a:lnTo>
                  <a:pt x="3662" y="122"/>
                </a:lnTo>
                <a:lnTo>
                  <a:pt x="3728" y="94"/>
                </a:lnTo>
                <a:lnTo>
                  <a:pt x="3794" y="68"/>
                </a:lnTo>
                <a:lnTo>
                  <a:pt x="3862" y="46"/>
                </a:lnTo>
                <a:lnTo>
                  <a:pt x="3930" y="28"/>
                </a:lnTo>
                <a:lnTo>
                  <a:pt x="4000" y="14"/>
                </a:lnTo>
                <a:lnTo>
                  <a:pt x="4036" y="10"/>
                </a:lnTo>
                <a:lnTo>
                  <a:pt x="4072" y="6"/>
                </a:lnTo>
                <a:lnTo>
                  <a:pt x="4108" y="2"/>
                </a:lnTo>
                <a:lnTo>
                  <a:pt x="4144" y="0"/>
                </a:lnTo>
                <a:lnTo>
                  <a:pt x="3020" y="0"/>
                </a:lnTo>
                <a:lnTo>
                  <a:pt x="2986" y="16"/>
                </a:lnTo>
                <a:lnTo>
                  <a:pt x="2896" y="58"/>
                </a:lnTo>
                <a:lnTo>
                  <a:pt x="2836" y="90"/>
                </a:lnTo>
                <a:lnTo>
                  <a:pt x="2768" y="126"/>
                </a:lnTo>
                <a:lnTo>
                  <a:pt x="2692" y="170"/>
                </a:lnTo>
                <a:lnTo>
                  <a:pt x="2614" y="220"/>
                </a:lnTo>
                <a:lnTo>
                  <a:pt x="2532" y="274"/>
                </a:lnTo>
                <a:lnTo>
                  <a:pt x="2492" y="304"/>
                </a:lnTo>
                <a:lnTo>
                  <a:pt x="2452" y="336"/>
                </a:lnTo>
                <a:lnTo>
                  <a:pt x="2412" y="368"/>
                </a:lnTo>
                <a:lnTo>
                  <a:pt x="2372" y="402"/>
                </a:lnTo>
                <a:lnTo>
                  <a:pt x="2334" y="436"/>
                </a:lnTo>
                <a:lnTo>
                  <a:pt x="2296" y="472"/>
                </a:lnTo>
                <a:lnTo>
                  <a:pt x="2260" y="510"/>
                </a:lnTo>
                <a:lnTo>
                  <a:pt x="2226" y="548"/>
                </a:lnTo>
                <a:lnTo>
                  <a:pt x="2194" y="588"/>
                </a:lnTo>
                <a:lnTo>
                  <a:pt x="2164" y="628"/>
                </a:lnTo>
                <a:lnTo>
                  <a:pt x="2138" y="670"/>
                </a:lnTo>
                <a:lnTo>
                  <a:pt x="2112" y="712"/>
                </a:lnTo>
                <a:lnTo>
                  <a:pt x="2092" y="756"/>
                </a:lnTo>
                <a:lnTo>
                  <a:pt x="2072" y="800"/>
                </a:lnTo>
                <a:lnTo>
                  <a:pt x="2054" y="756"/>
                </a:lnTo>
                <a:lnTo>
                  <a:pt x="2032" y="712"/>
                </a:lnTo>
                <a:lnTo>
                  <a:pt x="2008" y="670"/>
                </a:lnTo>
                <a:lnTo>
                  <a:pt x="1980" y="628"/>
                </a:lnTo>
                <a:lnTo>
                  <a:pt x="1950" y="588"/>
                </a:lnTo>
                <a:lnTo>
                  <a:pt x="1918" y="548"/>
                </a:lnTo>
                <a:lnTo>
                  <a:pt x="1884" y="510"/>
                </a:lnTo>
                <a:lnTo>
                  <a:pt x="1848" y="472"/>
                </a:lnTo>
                <a:lnTo>
                  <a:pt x="1812" y="436"/>
                </a:lnTo>
                <a:lnTo>
                  <a:pt x="1774" y="402"/>
                </a:lnTo>
                <a:lnTo>
                  <a:pt x="1734" y="368"/>
                </a:lnTo>
                <a:lnTo>
                  <a:pt x="1694" y="336"/>
                </a:lnTo>
                <a:lnTo>
                  <a:pt x="1654" y="304"/>
                </a:lnTo>
                <a:lnTo>
                  <a:pt x="1612" y="274"/>
                </a:lnTo>
                <a:lnTo>
                  <a:pt x="1532" y="220"/>
                </a:lnTo>
                <a:lnTo>
                  <a:pt x="1452" y="170"/>
                </a:lnTo>
                <a:lnTo>
                  <a:pt x="1378" y="126"/>
                </a:lnTo>
                <a:lnTo>
                  <a:pt x="1308" y="90"/>
                </a:lnTo>
                <a:lnTo>
                  <a:pt x="1248" y="58"/>
                </a:lnTo>
                <a:lnTo>
                  <a:pt x="1158" y="16"/>
                </a:lnTo>
                <a:lnTo>
                  <a:pt x="1126" y="0"/>
                </a:lnTo>
                <a:lnTo>
                  <a:pt x="0" y="0"/>
                </a:lnTo>
                <a:lnTo>
                  <a:pt x="38" y="2"/>
                </a:lnTo>
                <a:lnTo>
                  <a:pt x="74" y="6"/>
                </a:lnTo>
                <a:lnTo>
                  <a:pt x="108" y="10"/>
                </a:lnTo>
                <a:lnTo>
                  <a:pt x="144" y="14"/>
                </a:lnTo>
                <a:lnTo>
                  <a:pt x="214" y="28"/>
                </a:lnTo>
                <a:lnTo>
                  <a:pt x="284" y="46"/>
                </a:lnTo>
                <a:lnTo>
                  <a:pt x="352" y="68"/>
                </a:lnTo>
                <a:lnTo>
                  <a:pt x="418" y="94"/>
                </a:lnTo>
                <a:lnTo>
                  <a:pt x="484" y="122"/>
                </a:lnTo>
                <a:lnTo>
                  <a:pt x="548" y="152"/>
                </a:lnTo>
                <a:lnTo>
                  <a:pt x="610" y="182"/>
                </a:lnTo>
                <a:lnTo>
                  <a:pt x="672" y="216"/>
                </a:lnTo>
                <a:lnTo>
                  <a:pt x="790" y="282"/>
                </a:lnTo>
                <a:lnTo>
                  <a:pt x="902" y="346"/>
                </a:lnTo>
                <a:lnTo>
                  <a:pt x="1010" y="406"/>
                </a:lnTo>
                <a:lnTo>
                  <a:pt x="1070" y="440"/>
                </a:lnTo>
                <a:lnTo>
                  <a:pt x="1128" y="474"/>
                </a:lnTo>
                <a:lnTo>
                  <a:pt x="1184" y="508"/>
                </a:lnTo>
                <a:lnTo>
                  <a:pt x="1238" y="544"/>
                </a:lnTo>
                <a:lnTo>
                  <a:pt x="1288" y="580"/>
                </a:lnTo>
                <a:lnTo>
                  <a:pt x="1338" y="616"/>
                </a:lnTo>
                <a:lnTo>
                  <a:pt x="1386" y="652"/>
                </a:lnTo>
                <a:lnTo>
                  <a:pt x="1430" y="688"/>
                </a:lnTo>
                <a:lnTo>
                  <a:pt x="1514" y="760"/>
                </a:lnTo>
                <a:lnTo>
                  <a:pt x="1592" y="830"/>
                </a:lnTo>
                <a:lnTo>
                  <a:pt x="1662" y="898"/>
                </a:lnTo>
                <a:lnTo>
                  <a:pt x="1726" y="962"/>
                </a:lnTo>
                <a:lnTo>
                  <a:pt x="1486" y="962"/>
                </a:lnTo>
                <a:lnTo>
                  <a:pt x="2052" y="1354"/>
                </a:lnTo>
                <a:lnTo>
                  <a:pt x="2616" y="962"/>
                </a:lnTo>
                <a:lnTo>
                  <a:pt x="2420" y="962"/>
                </a:lnTo>
                <a:lnTo>
                  <a:pt x="2484" y="898"/>
                </a:lnTo>
                <a:lnTo>
                  <a:pt x="2554" y="830"/>
                </a:lnTo>
                <a:lnTo>
                  <a:pt x="2630" y="760"/>
                </a:lnTo>
                <a:lnTo>
                  <a:pt x="2714" y="688"/>
                </a:lnTo>
                <a:lnTo>
                  <a:pt x="2760" y="652"/>
                </a:lnTo>
                <a:lnTo>
                  <a:pt x="2808" y="616"/>
                </a:lnTo>
                <a:lnTo>
                  <a:pt x="2856" y="580"/>
                </a:lnTo>
                <a:lnTo>
                  <a:pt x="2908" y="544"/>
                </a:lnTo>
                <a:lnTo>
                  <a:pt x="2962" y="508"/>
                </a:lnTo>
                <a:lnTo>
                  <a:pt x="3018" y="474"/>
                </a:lnTo>
                <a:lnTo>
                  <a:pt x="3076" y="440"/>
                </a:lnTo>
                <a:lnTo>
                  <a:pt x="3136" y="406"/>
                </a:lnTo>
                <a:close/>
              </a:path>
            </a:pathLst>
          </a:custGeom>
          <a:solidFill>
            <a:srgbClr val="0053A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492" name="Rectangle 12"/>
          <p:cNvSpPr>
            <a:spLocks noChangeArrowheads="1"/>
          </p:cNvSpPr>
          <p:nvPr/>
        </p:nvSpPr>
        <p:spPr bwMode="auto">
          <a:xfrm>
            <a:off x="463550" y="3103563"/>
            <a:ext cx="1984375" cy="982662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27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493" name="Rectangle 13"/>
          <p:cNvSpPr>
            <a:spLocks noChangeArrowheads="1"/>
          </p:cNvSpPr>
          <p:nvPr/>
        </p:nvSpPr>
        <p:spPr bwMode="auto">
          <a:xfrm>
            <a:off x="467544" y="3250794"/>
            <a:ext cx="151216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sym typeface="Symbol" pitchFamily="18" charset="2"/>
              </a:rPr>
              <a:t>In</a:t>
            </a:r>
            <a:r>
              <a:rPr lang="hu-HU" b="1" smtClean="0">
                <a:solidFill>
                  <a:srgbClr val="FFFFFF"/>
                </a:solidFill>
                <a:sym typeface="Symbol" pitchFamily="18" charset="2"/>
              </a:rPr>
              <a:t>z</a:t>
            </a:r>
            <a:r>
              <a:rPr lang="en-GB" b="1" smtClean="0">
                <a:solidFill>
                  <a:srgbClr val="FFFFFF"/>
                </a:solidFill>
                <a:sym typeface="Symbol" pitchFamily="18" charset="2"/>
              </a:rPr>
              <a:t>ulin</a:t>
            </a:r>
            <a:r>
              <a:rPr lang="hu-HU" b="1" smtClean="0">
                <a:solidFill>
                  <a:srgbClr val="FFFFFF"/>
                </a:solidFill>
                <a:sym typeface="Symbol" pitchFamily="18" charset="2"/>
              </a:rPr>
              <a:t>-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FFFFFF"/>
                </a:solidFill>
                <a:sym typeface="Symbol" pitchFamily="18" charset="2"/>
              </a:rPr>
              <a:t>rezisztencia</a:t>
            </a:r>
            <a:endParaRPr lang="en-GB" b="1" smtClean="0">
              <a:solidFill>
                <a:srgbClr val="FFFFFF"/>
              </a:solidFill>
            </a:endParaRPr>
          </a:p>
        </p:txBody>
      </p:sp>
      <p:sp>
        <p:nvSpPr>
          <p:cNvPr id="703494" name="Rectangle 14"/>
          <p:cNvSpPr>
            <a:spLocks noChangeArrowheads="1"/>
          </p:cNvSpPr>
          <p:nvPr/>
        </p:nvSpPr>
        <p:spPr bwMode="auto">
          <a:xfrm>
            <a:off x="2930525" y="1582739"/>
            <a:ext cx="288925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B050"/>
                </a:solidFill>
              </a:rPr>
              <a:t>Genetikai háttér, </a:t>
            </a:r>
            <a:r>
              <a:rPr lang="hu-HU" b="1" dirty="0" err="1" smtClean="0">
                <a:solidFill>
                  <a:srgbClr val="00B050"/>
                </a:solidFill>
              </a:rPr>
              <a:t>obezitás</a:t>
            </a:r>
            <a:r>
              <a:rPr lang="hu-HU" b="1" dirty="0" smtClean="0">
                <a:solidFill>
                  <a:srgbClr val="00B050"/>
                </a:solidFill>
              </a:rPr>
              <a:t>, nyugati életstílus</a:t>
            </a:r>
          </a:p>
        </p:txBody>
      </p:sp>
      <p:sp>
        <p:nvSpPr>
          <p:cNvPr id="703495" name="Freeform 15"/>
          <p:cNvSpPr>
            <a:spLocks/>
          </p:cNvSpPr>
          <p:nvPr/>
        </p:nvSpPr>
        <p:spPr bwMode="auto">
          <a:xfrm>
            <a:off x="5402263" y="2030413"/>
            <a:ext cx="1906587" cy="1008062"/>
          </a:xfrm>
          <a:custGeom>
            <a:avLst/>
            <a:gdLst>
              <a:gd name="T0" fmla="*/ 610 w 1994"/>
              <a:gd name="T1" fmla="*/ 2 h 1240"/>
              <a:gd name="T2" fmla="*/ 700 w 1994"/>
              <a:gd name="T3" fmla="*/ 10 h 1240"/>
              <a:gd name="T4" fmla="*/ 790 w 1994"/>
              <a:gd name="T5" fmla="*/ 24 h 1240"/>
              <a:gd name="T6" fmla="*/ 878 w 1994"/>
              <a:gd name="T7" fmla="*/ 46 h 1240"/>
              <a:gd name="T8" fmla="*/ 962 w 1994"/>
              <a:gd name="T9" fmla="*/ 76 h 1240"/>
              <a:gd name="T10" fmla="*/ 1044 w 1994"/>
              <a:gd name="T11" fmla="*/ 112 h 1240"/>
              <a:gd name="T12" fmla="*/ 1124 w 1994"/>
              <a:gd name="T13" fmla="*/ 154 h 1240"/>
              <a:gd name="T14" fmla="*/ 1200 w 1994"/>
              <a:gd name="T15" fmla="*/ 202 h 1240"/>
              <a:gd name="T16" fmla="*/ 1272 w 1994"/>
              <a:gd name="T17" fmla="*/ 256 h 1240"/>
              <a:gd name="T18" fmla="*/ 1340 w 1994"/>
              <a:gd name="T19" fmla="*/ 316 h 1240"/>
              <a:gd name="T20" fmla="*/ 1404 w 1994"/>
              <a:gd name="T21" fmla="*/ 382 h 1240"/>
              <a:gd name="T22" fmla="*/ 1462 w 1994"/>
              <a:gd name="T23" fmla="*/ 452 h 1240"/>
              <a:gd name="T24" fmla="*/ 1516 w 1994"/>
              <a:gd name="T25" fmla="*/ 528 h 1240"/>
              <a:gd name="T26" fmla="*/ 1566 w 1994"/>
              <a:gd name="T27" fmla="*/ 608 h 1240"/>
              <a:gd name="T28" fmla="*/ 1608 w 1994"/>
              <a:gd name="T29" fmla="*/ 692 h 1240"/>
              <a:gd name="T30" fmla="*/ 1646 w 1994"/>
              <a:gd name="T31" fmla="*/ 782 h 1240"/>
              <a:gd name="T32" fmla="*/ 1994 w 1994"/>
              <a:gd name="T33" fmla="*/ 828 h 1240"/>
              <a:gd name="T34" fmla="*/ 664 w 1994"/>
              <a:gd name="T35" fmla="*/ 828 h 1240"/>
              <a:gd name="T36" fmla="*/ 972 w 1994"/>
              <a:gd name="T37" fmla="*/ 758 h 1240"/>
              <a:gd name="T38" fmla="*/ 910 w 1994"/>
              <a:gd name="T39" fmla="*/ 626 h 1240"/>
              <a:gd name="T40" fmla="*/ 836 w 1994"/>
              <a:gd name="T41" fmla="*/ 504 h 1240"/>
              <a:gd name="T42" fmla="*/ 748 w 1994"/>
              <a:gd name="T43" fmla="*/ 394 h 1240"/>
              <a:gd name="T44" fmla="*/ 650 w 1994"/>
              <a:gd name="T45" fmla="*/ 294 h 1240"/>
              <a:gd name="T46" fmla="*/ 542 w 1994"/>
              <a:gd name="T47" fmla="*/ 208 h 1240"/>
              <a:gd name="T48" fmla="*/ 424 w 1994"/>
              <a:gd name="T49" fmla="*/ 134 h 1240"/>
              <a:gd name="T50" fmla="*/ 298 w 1994"/>
              <a:gd name="T51" fmla="*/ 76 h 1240"/>
              <a:gd name="T52" fmla="*/ 232 w 1994"/>
              <a:gd name="T53" fmla="*/ 52 h 1240"/>
              <a:gd name="T54" fmla="*/ 228 w 1994"/>
              <a:gd name="T55" fmla="*/ 54 h 1240"/>
              <a:gd name="T56" fmla="*/ 174 w 1994"/>
              <a:gd name="T57" fmla="*/ 34 h 1240"/>
              <a:gd name="T58" fmla="*/ 118 w 1994"/>
              <a:gd name="T59" fmla="*/ 20 h 1240"/>
              <a:gd name="T60" fmla="*/ 60 w 1994"/>
              <a:gd name="T61" fmla="*/ 12 h 1240"/>
              <a:gd name="T62" fmla="*/ 0 w 1994"/>
              <a:gd name="T63" fmla="*/ 8 h 1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94"/>
              <a:gd name="T97" fmla="*/ 0 h 1240"/>
              <a:gd name="T98" fmla="*/ 1994 w 1994"/>
              <a:gd name="T99" fmla="*/ 1240 h 1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94" h="1240">
                <a:moveTo>
                  <a:pt x="564" y="0"/>
                </a:moveTo>
                <a:lnTo>
                  <a:pt x="610" y="2"/>
                </a:lnTo>
                <a:lnTo>
                  <a:pt x="656" y="4"/>
                </a:lnTo>
                <a:lnTo>
                  <a:pt x="700" y="10"/>
                </a:lnTo>
                <a:lnTo>
                  <a:pt x="746" y="16"/>
                </a:lnTo>
                <a:lnTo>
                  <a:pt x="790" y="24"/>
                </a:lnTo>
                <a:lnTo>
                  <a:pt x="834" y="34"/>
                </a:lnTo>
                <a:lnTo>
                  <a:pt x="878" y="46"/>
                </a:lnTo>
                <a:lnTo>
                  <a:pt x="920" y="60"/>
                </a:lnTo>
                <a:lnTo>
                  <a:pt x="962" y="76"/>
                </a:lnTo>
                <a:lnTo>
                  <a:pt x="1004" y="92"/>
                </a:lnTo>
                <a:lnTo>
                  <a:pt x="1044" y="112"/>
                </a:lnTo>
                <a:lnTo>
                  <a:pt x="1084" y="132"/>
                </a:lnTo>
                <a:lnTo>
                  <a:pt x="1124" y="154"/>
                </a:lnTo>
                <a:lnTo>
                  <a:pt x="1162" y="176"/>
                </a:lnTo>
                <a:lnTo>
                  <a:pt x="1200" y="202"/>
                </a:lnTo>
                <a:lnTo>
                  <a:pt x="1236" y="228"/>
                </a:lnTo>
                <a:lnTo>
                  <a:pt x="1272" y="256"/>
                </a:lnTo>
                <a:lnTo>
                  <a:pt x="1306" y="286"/>
                </a:lnTo>
                <a:lnTo>
                  <a:pt x="1340" y="316"/>
                </a:lnTo>
                <a:lnTo>
                  <a:pt x="1372" y="348"/>
                </a:lnTo>
                <a:lnTo>
                  <a:pt x="1404" y="382"/>
                </a:lnTo>
                <a:lnTo>
                  <a:pt x="1434" y="416"/>
                </a:lnTo>
                <a:lnTo>
                  <a:pt x="1462" y="452"/>
                </a:lnTo>
                <a:lnTo>
                  <a:pt x="1490" y="490"/>
                </a:lnTo>
                <a:lnTo>
                  <a:pt x="1516" y="528"/>
                </a:lnTo>
                <a:lnTo>
                  <a:pt x="1542" y="568"/>
                </a:lnTo>
                <a:lnTo>
                  <a:pt x="1566" y="608"/>
                </a:lnTo>
                <a:lnTo>
                  <a:pt x="1588" y="650"/>
                </a:lnTo>
                <a:lnTo>
                  <a:pt x="1608" y="692"/>
                </a:lnTo>
                <a:lnTo>
                  <a:pt x="1628" y="736"/>
                </a:lnTo>
                <a:lnTo>
                  <a:pt x="1646" y="782"/>
                </a:lnTo>
                <a:lnTo>
                  <a:pt x="1662" y="828"/>
                </a:lnTo>
                <a:lnTo>
                  <a:pt x="1994" y="828"/>
                </a:lnTo>
                <a:lnTo>
                  <a:pt x="1396" y="1240"/>
                </a:lnTo>
                <a:lnTo>
                  <a:pt x="664" y="828"/>
                </a:lnTo>
                <a:lnTo>
                  <a:pt x="996" y="828"/>
                </a:lnTo>
                <a:lnTo>
                  <a:pt x="972" y="758"/>
                </a:lnTo>
                <a:lnTo>
                  <a:pt x="942" y="692"/>
                </a:lnTo>
                <a:lnTo>
                  <a:pt x="910" y="626"/>
                </a:lnTo>
                <a:lnTo>
                  <a:pt x="874" y="564"/>
                </a:lnTo>
                <a:lnTo>
                  <a:pt x="836" y="504"/>
                </a:lnTo>
                <a:lnTo>
                  <a:pt x="794" y="448"/>
                </a:lnTo>
                <a:lnTo>
                  <a:pt x="748" y="394"/>
                </a:lnTo>
                <a:lnTo>
                  <a:pt x="702" y="342"/>
                </a:lnTo>
                <a:lnTo>
                  <a:pt x="650" y="294"/>
                </a:lnTo>
                <a:lnTo>
                  <a:pt x="598" y="248"/>
                </a:lnTo>
                <a:lnTo>
                  <a:pt x="542" y="208"/>
                </a:lnTo>
                <a:lnTo>
                  <a:pt x="484" y="168"/>
                </a:lnTo>
                <a:lnTo>
                  <a:pt x="424" y="134"/>
                </a:lnTo>
                <a:lnTo>
                  <a:pt x="362" y="102"/>
                </a:lnTo>
                <a:lnTo>
                  <a:pt x="298" y="76"/>
                </a:lnTo>
                <a:lnTo>
                  <a:pt x="264" y="64"/>
                </a:lnTo>
                <a:lnTo>
                  <a:pt x="232" y="52"/>
                </a:lnTo>
                <a:lnTo>
                  <a:pt x="230" y="52"/>
                </a:lnTo>
                <a:lnTo>
                  <a:pt x="228" y="54"/>
                </a:lnTo>
                <a:lnTo>
                  <a:pt x="202" y="42"/>
                </a:lnTo>
                <a:lnTo>
                  <a:pt x="174" y="34"/>
                </a:lnTo>
                <a:lnTo>
                  <a:pt x="146" y="26"/>
                </a:lnTo>
                <a:lnTo>
                  <a:pt x="118" y="20"/>
                </a:lnTo>
                <a:lnTo>
                  <a:pt x="90" y="14"/>
                </a:lnTo>
                <a:lnTo>
                  <a:pt x="60" y="12"/>
                </a:lnTo>
                <a:lnTo>
                  <a:pt x="30" y="8"/>
                </a:lnTo>
                <a:lnTo>
                  <a:pt x="0" y="8"/>
                </a:lnTo>
                <a:lnTo>
                  <a:pt x="564" y="0"/>
                </a:lnTo>
                <a:close/>
              </a:path>
            </a:pathLst>
          </a:custGeom>
          <a:solidFill>
            <a:srgbClr val="0053A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496" name="Freeform 16"/>
          <p:cNvSpPr>
            <a:spLocks/>
          </p:cNvSpPr>
          <p:nvPr/>
        </p:nvSpPr>
        <p:spPr bwMode="auto">
          <a:xfrm>
            <a:off x="1512888" y="2032000"/>
            <a:ext cx="1862137" cy="1006475"/>
          </a:xfrm>
          <a:custGeom>
            <a:avLst/>
            <a:gdLst>
              <a:gd name="T0" fmla="*/ 1382 w 1990"/>
              <a:gd name="T1" fmla="*/ 2 h 1240"/>
              <a:gd name="T2" fmla="*/ 1290 w 1990"/>
              <a:gd name="T3" fmla="*/ 10 h 1240"/>
              <a:gd name="T4" fmla="*/ 1200 w 1990"/>
              <a:gd name="T5" fmla="*/ 24 h 1240"/>
              <a:gd name="T6" fmla="*/ 1114 w 1990"/>
              <a:gd name="T7" fmla="*/ 46 h 1240"/>
              <a:gd name="T8" fmla="*/ 1028 w 1990"/>
              <a:gd name="T9" fmla="*/ 76 h 1240"/>
              <a:gd name="T10" fmla="*/ 946 w 1990"/>
              <a:gd name="T11" fmla="*/ 112 h 1240"/>
              <a:gd name="T12" fmla="*/ 868 w 1990"/>
              <a:gd name="T13" fmla="*/ 154 h 1240"/>
              <a:gd name="T14" fmla="*/ 792 w 1990"/>
              <a:gd name="T15" fmla="*/ 202 h 1240"/>
              <a:gd name="T16" fmla="*/ 724 w 1990"/>
              <a:gd name="T17" fmla="*/ 256 h 1240"/>
              <a:gd name="T18" fmla="*/ 656 w 1990"/>
              <a:gd name="T19" fmla="*/ 316 h 1240"/>
              <a:gd name="T20" fmla="*/ 592 w 1990"/>
              <a:gd name="T21" fmla="*/ 382 h 1240"/>
              <a:gd name="T22" fmla="*/ 532 w 1990"/>
              <a:gd name="T23" fmla="*/ 452 h 1240"/>
              <a:gd name="T24" fmla="*/ 478 w 1990"/>
              <a:gd name="T25" fmla="*/ 528 h 1240"/>
              <a:gd name="T26" fmla="*/ 430 w 1990"/>
              <a:gd name="T27" fmla="*/ 608 h 1240"/>
              <a:gd name="T28" fmla="*/ 386 w 1990"/>
              <a:gd name="T29" fmla="*/ 692 h 1240"/>
              <a:gd name="T30" fmla="*/ 350 w 1990"/>
              <a:gd name="T31" fmla="*/ 782 h 1240"/>
              <a:gd name="T32" fmla="*/ 0 w 1990"/>
              <a:gd name="T33" fmla="*/ 828 h 1240"/>
              <a:gd name="T34" fmla="*/ 1328 w 1990"/>
              <a:gd name="T35" fmla="*/ 828 h 1240"/>
              <a:gd name="T36" fmla="*/ 1020 w 1990"/>
              <a:gd name="T37" fmla="*/ 758 h 1240"/>
              <a:gd name="T38" fmla="*/ 1080 w 1990"/>
              <a:gd name="T39" fmla="*/ 626 h 1240"/>
              <a:gd name="T40" fmla="*/ 1156 w 1990"/>
              <a:gd name="T41" fmla="*/ 504 h 1240"/>
              <a:gd name="T42" fmla="*/ 1242 w 1990"/>
              <a:gd name="T43" fmla="*/ 394 h 1240"/>
              <a:gd name="T44" fmla="*/ 1340 w 1990"/>
              <a:gd name="T45" fmla="*/ 294 h 1240"/>
              <a:gd name="T46" fmla="*/ 1450 w 1990"/>
              <a:gd name="T47" fmla="*/ 208 h 1240"/>
              <a:gd name="T48" fmla="*/ 1568 w 1990"/>
              <a:gd name="T49" fmla="*/ 134 h 1240"/>
              <a:gd name="T50" fmla="*/ 1694 w 1990"/>
              <a:gd name="T51" fmla="*/ 76 h 1240"/>
              <a:gd name="T52" fmla="*/ 1760 w 1990"/>
              <a:gd name="T53" fmla="*/ 52 h 1240"/>
              <a:gd name="T54" fmla="*/ 1790 w 1990"/>
              <a:gd name="T55" fmla="*/ 42 h 1240"/>
              <a:gd name="T56" fmla="*/ 1844 w 1990"/>
              <a:gd name="T57" fmla="*/ 26 h 1240"/>
              <a:gd name="T58" fmla="*/ 1902 w 1990"/>
              <a:gd name="T59" fmla="*/ 14 h 1240"/>
              <a:gd name="T60" fmla="*/ 1960 w 1990"/>
              <a:gd name="T61" fmla="*/ 8 h 1240"/>
              <a:gd name="T62" fmla="*/ 1428 w 1990"/>
              <a:gd name="T63" fmla="*/ 0 h 1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90"/>
              <a:gd name="T97" fmla="*/ 0 h 1240"/>
              <a:gd name="T98" fmla="*/ 1990 w 1990"/>
              <a:gd name="T99" fmla="*/ 1240 h 1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90" h="1240">
                <a:moveTo>
                  <a:pt x="1428" y="0"/>
                </a:moveTo>
                <a:lnTo>
                  <a:pt x="1382" y="2"/>
                </a:lnTo>
                <a:lnTo>
                  <a:pt x="1336" y="4"/>
                </a:lnTo>
                <a:lnTo>
                  <a:pt x="1290" y="10"/>
                </a:lnTo>
                <a:lnTo>
                  <a:pt x="1246" y="16"/>
                </a:lnTo>
                <a:lnTo>
                  <a:pt x="1200" y="24"/>
                </a:lnTo>
                <a:lnTo>
                  <a:pt x="1156" y="34"/>
                </a:lnTo>
                <a:lnTo>
                  <a:pt x="1114" y="46"/>
                </a:lnTo>
                <a:lnTo>
                  <a:pt x="1070" y="60"/>
                </a:lnTo>
                <a:lnTo>
                  <a:pt x="1028" y="76"/>
                </a:lnTo>
                <a:lnTo>
                  <a:pt x="986" y="92"/>
                </a:lnTo>
                <a:lnTo>
                  <a:pt x="946" y="112"/>
                </a:lnTo>
                <a:lnTo>
                  <a:pt x="906" y="132"/>
                </a:lnTo>
                <a:lnTo>
                  <a:pt x="868" y="154"/>
                </a:lnTo>
                <a:lnTo>
                  <a:pt x="828" y="176"/>
                </a:lnTo>
                <a:lnTo>
                  <a:pt x="792" y="202"/>
                </a:lnTo>
                <a:lnTo>
                  <a:pt x="758" y="228"/>
                </a:lnTo>
                <a:lnTo>
                  <a:pt x="724" y="256"/>
                </a:lnTo>
                <a:lnTo>
                  <a:pt x="688" y="286"/>
                </a:lnTo>
                <a:lnTo>
                  <a:pt x="656" y="316"/>
                </a:lnTo>
                <a:lnTo>
                  <a:pt x="622" y="348"/>
                </a:lnTo>
                <a:lnTo>
                  <a:pt x="592" y="382"/>
                </a:lnTo>
                <a:lnTo>
                  <a:pt x="562" y="416"/>
                </a:lnTo>
                <a:lnTo>
                  <a:pt x="532" y="452"/>
                </a:lnTo>
                <a:lnTo>
                  <a:pt x="504" y="490"/>
                </a:lnTo>
                <a:lnTo>
                  <a:pt x="478" y="528"/>
                </a:lnTo>
                <a:lnTo>
                  <a:pt x="454" y="568"/>
                </a:lnTo>
                <a:lnTo>
                  <a:pt x="430" y="608"/>
                </a:lnTo>
                <a:lnTo>
                  <a:pt x="408" y="650"/>
                </a:lnTo>
                <a:lnTo>
                  <a:pt x="386" y="692"/>
                </a:lnTo>
                <a:lnTo>
                  <a:pt x="368" y="736"/>
                </a:lnTo>
                <a:lnTo>
                  <a:pt x="350" y="782"/>
                </a:lnTo>
                <a:lnTo>
                  <a:pt x="334" y="828"/>
                </a:lnTo>
                <a:lnTo>
                  <a:pt x="0" y="828"/>
                </a:lnTo>
                <a:lnTo>
                  <a:pt x="600" y="1240"/>
                </a:lnTo>
                <a:lnTo>
                  <a:pt x="1328" y="828"/>
                </a:lnTo>
                <a:lnTo>
                  <a:pt x="994" y="828"/>
                </a:lnTo>
                <a:lnTo>
                  <a:pt x="1020" y="758"/>
                </a:lnTo>
                <a:lnTo>
                  <a:pt x="1048" y="692"/>
                </a:lnTo>
                <a:lnTo>
                  <a:pt x="1080" y="626"/>
                </a:lnTo>
                <a:lnTo>
                  <a:pt x="1116" y="564"/>
                </a:lnTo>
                <a:lnTo>
                  <a:pt x="1156" y="504"/>
                </a:lnTo>
                <a:lnTo>
                  <a:pt x="1198" y="448"/>
                </a:lnTo>
                <a:lnTo>
                  <a:pt x="1242" y="394"/>
                </a:lnTo>
                <a:lnTo>
                  <a:pt x="1290" y="342"/>
                </a:lnTo>
                <a:lnTo>
                  <a:pt x="1340" y="294"/>
                </a:lnTo>
                <a:lnTo>
                  <a:pt x="1394" y="248"/>
                </a:lnTo>
                <a:lnTo>
                  <a:pt x="1450" y="208"/>
                </a:lnTo>
                <a:lnTo>
                  <a:pt x="1508" y="168"/>
                </a:lnTo>
                <a:lnTo>
                  <a:pt x="1568" y="134"/>
                </a:lnTo>
                <a:lnTo>
                  <a:pt x="1630" y="102"/>
                </a:lnTo>
                <a:lnTo>
                  <a:pt x="1694" y="76"/>
                </a:lnTo>
                <a:lnTo>
                  <a:pt x="1726" y="64"/>
                </a:lnTo>
                <a:lnTo>
                  <a:pt x="1760" y="52"/>
                </a:lnTo>
                <a:lnTo>
                  <a:pt x="1762" y="54"/>
                </a:lnTo>
                <a:lnTo>
                  <a:pt x="1790" y="42"/>
                </a:lnTo>
                <a:lnTo>
                  <a:pt x="1816" y="34"/>
                </a:lnTo>
                <a:lnTo>
                  <a:pt x="1844" y="26"/>
                </a:lnTo>
                <a:lnTo>
                  <a:pt x="1872" y="20"/>
                </a:lnTo>
                <a:lnTo>
                  <a:pt x="1902" y="14"/>
                </a:lnTo>
                <a:lnTo>
                  <a:pt x="1930" y="12"/>
                </a:lnTo>
                <a:lnTo>
                  <a:pt x="1960" y="8"/>
                </a:lnTo>
                <a:lnTo>
                  <a:pt x="1990" y="8"/>
                </a:lnTo>
                <a:lnTo>
                  <a:pt x="1428" y="0"/>
                </a:lnTo>
                <a:close/>
              </a:path>
            </a:pathLst>
          </a:custGeom>
          <a:solidFill>
            <a:srgbClr val="0053A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497" name="Rectangle 17"/>
          <p:cNvSpPr>
            <a:spLocks noChangeArrowheads="1"/>
          </p:cNvSpPr>
          <p:nvPr/>
        </p:nvSpPr>
        <p:spPr bwMode="auto">
          <a:xfrm>
            <a:off x="3281363" y="5535613"/>
            <a:ext cx="2144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smtClean="0">
                <a:solidFill>
                  <a:srgbClr val="1F60A9"/>
                </a:solidFill>
              </a:rPr>
              <a:t>2-es típusú</a:t>
            </a:r>
            <a:r>
              <a:rPr lang="en-GB" sz="2400" b="1" smtClean="0">
                <a:solidFill>
                  <a:srgbClr val="1F60A9"/>
                </a:solidFill>
              </a:rPr>
              <a:t> diabetes</a:t>
            </a:r>
            <a:endParaRPr lang="en-GB" sz="2000" b="1" smtClean="0">
              <a:solidFill>
                <a:srgbClr val="1F60A9"/>
              </a:solidFill>
            </a:endParaRPr>
          </a:p>
        </p:txBody>
      </p:sp>
      <p:sp>
        <p:nvSpPr>
          <p:cNvPr id="703498" name="Freeform 18"/>
          <p:cNvSpPr>
            <a:spLocks/>
          </p:cNvSpPr>
          <p:nvPr/>
        </p:nvSpPr>
        <p:spPr bwMode="auto">
          <a:xfrm>
            <a:off x="4508500" y="3084513"/>
            <a:ext cx="7938" cy="22225"/>
          </a:xfrm>
          <a:custGeom>
            <a:avLst/>
            <a:gdLst>
              <a:gd name="T0" fmla="*/ 6 w 6"/>
              <a:gd name="T1" fmla="*/ 16 h 16"/>
              <a:gd name="T2" fmla="*/ 4 w 6"/>
              <a:gd name="T3" fmla="*/ 6 h 16"/>
              <a:gd name="T4" fmla="*/ 0 w 6"/>
              <a:gd name="T5" fmla="*/ 0 h 16"/>
              <a:gd name="T6" fmla="*/ 6 w 6"/>
              <a:gd name="T7" fmla="*/ 16 h 1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6"/>
              <a:gd name="T14" fmla="*/ 6 w 6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6">
                <a:moveTo>
                  <a:pt x="6" y="16"/>
                </a:moveTo>
                <a:lnTo>
                  <a:pt x="4" y="6"/>
                </a:lnTo>
                <a:lnTo>
                  <a:pt x="0" y="0"/>
                </a:lnTo>
                <a:lnTo>
                  <a:pt x="6" y="16"/>
                </a:lnTo>
                <a:close/>
              </a:path>
            </a:pathLst>
          </a:custGeom>
          <a:solidFill>
            <a:srgbClr val="81178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499" name="Freeform 19"/>
          <p:cNvSpPr>
            <a:spLocks/>
          </p:cNvSpPr>
          <p:nvPr/>
        </p:nvSpPr>
        <p:spPr bwMode="auto">
          <a:xfrm>
            <a:off x="4673600" y="3548063"/>
            <a:ext cx="66675" cy="6350"/>
          </a:xfrm>
          <a:custGeom>
            <a:avLst/>
            <a:gdLst>
              <a:gd name="T0" fmla="*/ 0 w 48"/>
              <a:gd name="T1" fmla="*/ 0 h 4"/>
              <a:gd name="T2" fmla="*/ 26 w 48"/>
              <a:gd name="T3" fmla="*/ 4 h 4"/>
              <a:gd name="T4" fmla="*/ 48 w 48"/>
              <a:gd name="T5" fmla="*/ 2 h 4"/>
              <a:gd name="T6" fmla="*/ 24 w 48"/>
              <a:gd name="T7" fmla="*/ 4 h 4"/>
              <a:gd name="T8" fmla="*/ 0 w 4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"/>
              <a:gd name="T17" fmla="*/ 48 w 4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">
                <a:moveTo>
                  <a:pt x="0" y="0"/>
                </a:moveTo>
                <a:lnTo>
                  <a:pt x="26" y="4"/>
                </a:lnTo>
                <a:lnTo>
                  <a:pt x="48" y="2"/>
                </a:lnTo>
                <a:lnTo>
                  <a:pt x="24" y="4"/>
                </a:lnTo>
                <a:lnTo>
                  <a:pt x="0" y="0"/>
                </a:lnTo>
                <a:close/>
              </a:path>
            </a:pathLst>
          </a:custGeom>
          <a:solidFill>
            <a:srgbClr val="C31A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 rot="1615378">
            <a:off x="1911350" y="3127375"/>
            <a:ext cx="1150938" cy="11080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5887806" algn="ctr" rotWithShape="0">
              <a:srgbClr val="00183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pic>
        <p:nvPicPr>
          <p:cNvPr id="703501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008">
            <a:off x="6156325" y="3849688"/>
            <a:ext cx="18272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02" name="Oval 25"/>
          <p:cNvSpPr>
            <a:spLocks noChangeArrowheads="1"/>
          </p:cNvSpPr>
          <p:nvPr/>
        </p:nvSpPr>
        <p:spPr bwMode="auto">
          <a:xfrm>
            <a:off x="5862638" y="3019425"/>
            <a:ext cx="1854200" cy="1922463"/>
          </a:xfrm>
          <a:prstGeom prst="ellipse">
            <a:avLst/>
          </a:prstGeom>
          <a:solidFill>
            <a:srgbClr val="00407F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503" name="Rectangle 26"/>
          <p:cNvSpPr>
            <a:spLocks noChangeArrowheads="1"/>
          </p:cNvSpPr>
          <p:nvPr/>
        </p:nvSpPr>
        <p:spPr bwMode="auto">
          <a:xfrm>
            <a:off x="6362700" y="3103563"/>
            <a:ext cx="2206625" cy="982662"/>
          </a:xfrm>
          <a:prstGeom prst="rect">
            <a:avLst/>
          </a:prstGeom>
          <a:gradFill rotWithShape="0">
            <a:gsLst>
              <a:gs pos="0">
                <a:srgbClr val="00274F"/>
              </a:gs>
              <a:gs pos="100000">
                <a:srgbClr val="0033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504" name="Rectangle 27"/>
          <p:cNvSpPr>
            <a:spLocks noChangeArrowheads="1"/>
          </p:cNvSpPr>
          <p:nvPr/>
        </p:nvSpPr>
        <p:spPr bwMode="auto">
          <a:xfrm>
            <a:off x="6848475" y="3267075"/>
            <a:ext cx="1438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en-GB" b="1" smtClean="0">
                <a:solidFill>
                  <a:srgbClr val="FFFFFF"/>
                </a:solidFill>
              </a:rPr>
              <a:t>-</a:t>
            </a:r>
            <a:r>
              <a:rPr lang="hu-HU" b="1" smtClean="0">
                <a:solidFill>
                  <a:srgbClr val="FFFFFF"/>
                </a:solidFill>
              </a:rPr>
              <a:t>sejt</a:t>
            </a:r>
            <a:endParaRPr lang="en-GB" b="1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smtClean="0">
                <a:solidFill>
                  <a:srgbClr val="FFFFFF"/>
                </a:solidFill>
              </a:rPr>
              <a:t>diszfunkció</a:t>
            </a:r>
            <a:endParaRPr lang="en-GB" b="1" smtClean="0">
              <a:solidFill>
                <a:srgbClr val="FFFFFF"/>
              </a:solidFill>
            </a:endParaRPr>
          </a:p>
        </p:txBody>
      </p:sp>
      <p:sp>
        <p:nvSpPr>
          <p:cNvPr id="703505" name="AutoShape 28"/>
          <p:cNvSpPr>
            <a:spLocks noChangeArrowheads="1"/>
          </p:cNvSpPr>
          <p:nvPr/>
        </p:nvSpPr>
        <p:spPr bwMode="auto">
          <a:xfrm rot="8550825">
            <a:off x="6188075" y="3652838"/>
            <a:ext cx="854075" cy="860425"/>
          </a:xfrm>
          <a:prstGeom prst="triangle">
            <a:avLst>
              <a:gd name="adj" fmla="val 17231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54301" name="Oval 29"/>
          <p:cNvSpPr>
            <a:spLocks noChangeArrowheads="1"/>
          </p:cNvSpPr>
          <p:nvPr/>
        </p:nvSpPr>
        <p:spPr bwMode="auto">
          <a:xfrm rot="1615378">
            <a:off x="5829300" y="3148013"/>
            <a:ext cx="1046163" cy="952500"/>
          </a:xfrm>
          <a:prstGeom prst="ellipse">
            <a:avLst/>
          </a:prstGeom>
          <a:solidFill>
            <a:srgbClr val="D7B07A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7251" dir="5967739" algn="ctr" rotWithShape="0">
              <a:srgbClr val="00183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507" name="Oval 30"/>
          <p:cNvSpPr>
            <a:spLocks noChangeArrowheads="1"/>
          </p:cNvSpPr>
          <p:nvPr/>
        </p:nvSpPr>
        <p:spPr bwMode="auto">
          <a:xfrm>
            <a:off x="6107113" y="3351213"/>
            <a:ext cx="533400" cy="531812"/>
          </a:xfrm>
          <a:prstGeom prst="ellipse">
            <a:avLst/>
          </a:prstGeom>
          <a:solidFill>
            <a:srgbClr val="B595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F60A9"/>
              </a:solidFill>
            </a:endParaRPr>
          </a:p>
        </p:txBody>
      </p:sp>
      <p:sp>
        <p:nvSpPr>
          <p:cNvPr id="703508" name="Text Box 31"/>
          <p:cNvSpPr txBox="1">
            <a:spLocks noChangeArrowheads="1"/>
          </p:cNvSpPr>
          <p:nvPr/>
        </p:nvSpPr>
        <p:spPr bwMode="auto">
          <a:xfrm>
            <a:off x="6176963" y="3270250"/>
            <a:ext cx="37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1F60A9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703509" name="Rectangle 34"/>
          <p:cNvSpPr>
            <a:spLocks noChangeArrowheads="1"/>
          </p:cNvSpPr>
          <p:nvPr/>
        </p:nvSpPr>
        <p:spPr bwMode="auto">
          <a:xfrm>
            <a:off x="5867400" y="4984750"/>
            <a:ext cx="297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err="1" smtClean="0">
                <a:solidFill>
                  <a:srgbClr val="00B050"/>
                </a:solidFill>
                <a:cs typeface="Lucida Sans Unicode" pitchFamily="34" charset="0"/>
              </a:rPr>
              <a:t>Hiperglikémia</a:t>
            </a:r>
            <a:r>
              <a:rPr lang="hu-HU" sz="1600" b="1" dirty="0" smtClean="0">
                <a:solidFill>
                  <a:srgbClr val="00B050"/>
                </a:solidFill>
                <a:cs typeface="Lucida Sans Unicode" pitchFamily="34" charset="0"/>
              </a:rPr>
              <a:t> esetén a </a:t>
            </a:r>
            <a:r>
              <a:rPr lang="hu-HU" sz="1600" b="1" dirty="0" err="1" smtClean="0">
                <a:solidFill>
                  <a:srgbClr val="00B050"/>
                </a:solidFill>
                <a:latin typeface="Helvetica" pitchFamily="34" charset="0"/>
                <a:cs typeface="Lucida Sans Unicode" pitchFamily="34" charset="0"/>
              </a:rPr>
              <a:t>β</a:t>
            </a:r>
            <a:r>
              <a:rPr lang="hu-HU" sz="1600" b="1" dirty="0" err="1" smtClean="0">
                <a:solidFill>
                  <a:srgbClr val="00B050"/>
                </a:solidFill>
                <a:cs typeface="Lucida Sans Unicode" pitchFamily="34" charset="0"/>
              </a:rPr>
              <a:t>-sejtek</a:t>
            </a:r>
            <a:r>
              <a:rPr lang="hu-HU" sz="1600" b="1" dirty="0" smtClean="0">
                <a:solidFill>
                  <a:srgbClr val="00B050"/>
                </a:solidFill>
                <a:cs typeface="Lucida Sans Unicode" pitchFamily="34" charset="0"/>
              </a:rPr>
              <a:t> nem képesek elegendő inzulint termelni</a:t>
            </a:r>
          </a:p>
        </p:txBody>
      </p:sp>
      <p:sp>
        <p:nvSpPr>
          <p:cNvPr id="703510" name="Rectangle 35"/>
          <p:cNvSpPr>
            <a:spLocks noChangeArrowheads="1"/>
          </p:cNvSpPr>
          <p:nvPr/>
        </p:nvSpPr>
        <p:spPr bwMode="auto">
          <a:xfrm>
            <a:off x="457200" y="4418013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rgbClr val="00B050"/>
                </a:solidFill>
                <a:cs typeface="Lucida Sans Unicode" pitchFamily="34" charset="0"/>
              </a:rPr>
              <a:t>Csökkent biológiai válasz az inzulinra</a:t>
            </a:r>
            <a:endParaRPr lang="en-GB" sz="1600" b="1" baseline="30000" dirty="0" smtClean="0">
              <a:solidFill>
                <a:srgbClr val="00B050"/>
              </a:solidFill>
              <a:cs typeface="Lucida Sans Unicode" pitchFamily="34" charset="0"/>
            </a:endParaRPr>
          </a:p>
        </p:txBody>
      </p:sp>
      <p:sp>
        <p:nvSpPr>
          <p:cNvPr id="703511" name="AutoShape 23"/>
          <p:cNvSpPr>
            <a:spLocks noChangeArrowheads="1"/>
          </p:cNvSpPr>
          <p:nvPr/>
        </p:nvSpPr>
        <p:spPr bwMode="auto">
          <a:xfrm>
            <a:off x="3276600" y="3068638"/>
            <a:ext cx="2160588" cy="719137"/>
          </a:xfrm>
          <a:prstGeom prst="leftArrow">
            <a:avLst>
              <a:gd name="adj1" fmla="val 46574"/>
              <a:gd name="adj2" fmla="val 81022"/>
            </a:avLst>
          </a:prstGeom>
          <a:solidFill>
            <a:srgbClr val="3366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444492"/>
              </a:solidFill>
            </a:endParaRPr>
          </a:p>
        </p:txBody>
      </p:sp>
      <p:sp>
        <p:nvSpPr>
          <p:cNvPr id="703512" name="Oval 24"/>
          <p:cNvSpPr>
            <a:spLocks noChangeArrowheads="1"/>
          </p:cNvSpPr>
          <p:nvPr/>
        </p:nvSpPr>
        <p:spPr bwMode="auto">
          <a:xfrm>
            <a:off x="2195513" y="3357563"/>
            <a:ext cx="576262" cy="57626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444492"/>
              </a:solidFill>
            </a:endParaRPr>
          </a:p>
        </p:txBody>
      </p:sp>
      <p:sp>
        <p:nvSpPr>
          <p:cNvPr id="703513" name="Text Box 23"/>
          <p:cNvSpPr txBox="1">
            <a:spLocks noChangeArrowheads="1"/>
          </p:cNvSpPr>
          <p:nvPr/>
        </p:nvSpPr>
        <p:spPr bwMode="auto">
          <a:xfrm>
            <a:off x="2193925" y="33496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1F60A9"/>
                </a:solidFill>
              </a:rPr>
              <a:t>IR</a:t>
            </a:r>
            <a:endParaRPr lang="en-GB" sz="2400" smtClean="0">
              <a:solidFill>
                <a:srgbClr val="1F60A9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755576" y="76470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hu-HU" sz="2000" b="1" dirty="0" smtClean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A 2-es típusú diabétesszel járó két legfontosabb probléma: inzulin-rezisztencia és </a:t>
            </a:r>
            <a:r>
              <a:rPr lang="en-GB" sz="2000" b="1" dirty="0" smtClean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lang="en-GB" sz="2000" b="1" dirty="0" smtClean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-</a:t>
            </a:r>
            <a:r>
              <a:rPr lang="hu-HU" sz="2000" b="1" dirty="0" smtClean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sejt diszfunkció</a:t>
            </a:r>
            <a:endParaRPr lang="en-GB" sz="2000" b="1" dirty="0" smtClean="0"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9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8423275" y="6530975"/>
            <a:ext cx="60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</a:pPr>
            <a:endParaRPr lang="en-GB" altLang="hu-HU" sz="1400">
              <a:solidFill>
                <a:srgbClr val="808080"/>
              </a:solidFill>
              <a:cs typeface="Arial" pitchFamily="34" charset="0"/>
              <a:sym typeface="Garamond" pitchFamily="18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712968" cy="1368152"/>
          </a:xfrm>
        </p:spPr>
        <p:txBody>
          <a:bodyPr lIns="0" tIns="0" rIns="0" bIns="0" anchor="b">
            <a:normAutofit fontScale="90000"/>
          </a:bodyPr>
          <a:lstStyle/>
          <a:p>
            <a:pPr>
              <a:buClr>
                <a:srgbClr val="FFFFFF"/>
              </a:buClr>
              <a:defRPr/>
            </a:pP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6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6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altLang="hu-HU" sz="2200" dirty="0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  <a:t>A 2-es </a:t>
            </a:r>
            <a:r>
              <a:rPr lang="en-GB" altLang="hu-HU" sz="2200" dirty="0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  <a:t> </a:t>
            </a:r>
            <a:r>
              <a:rPr lang="hu-HU" altLang="hu-HU" sz="2200" dirty="0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  <a:t>típusú diabetes </a:t>
            </a:r>
            <a:r>
              <a:rPr lang="hu-HU" altLang="hu-HU" sz="2200" dirty="0" err="1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  <a:t>patofiziológiája</a:t>
            </a:r>
            <a:r>
              <a:rPr lang="hu-HU" altLang="hu-HU" sz="2200" dirty="0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  <a:t/>
            </a:r>
            <a:br>
              <a:rPr lang="hu-HU" altLang="hu-HU" sz="2200" dirty="0" smtClean="0">
                <a:solidFill>
                  <a:schemeClr val="accent4"/>
                </a:solidFill>
                <a:effectLst/>
                <a:latin typeface="Century Schoolbook" pitchFamily="18" charset="0"/>
                <a:sym typeface="Arial" pitchFamily="34" charset="0"/>
              </a:rPr>
            </a:br>
            <a:endParaRPr lang="en-GB" altLang="hu-HU" sz="2200" dirty="0" smtClean="0">
              <a:solidFill>
                <a:schemeClr val="accent4"/>
              </a:solidFill>
              <a:effectLst/>
              <a:latin typeface="Century Schoolbook" pitchFamily="18" charset="0"/>
              <a:sym typeface="Arial" pitchFamily="34" charset="0"/>
            </a:endParaRPr>
          </a:p>
        </p:txBody>
      </p:sp>
      <p:sp>
        <p:nvSpPr>
          <p:cNvPr id="147460" name="Oval 3"/>
          <p:cNvSpPr>
            <a:spLocks noChangeArrowheads="1"/>
          </p:cNvSpPr>
          <p:nvPr/>
        </p:nvSpPr>
        <p:spPr bwMode="auto">
          <a:xfrm>
            <a:off x="552450" y="2708275"/>
            <a:ext cx="2568575" cy="13509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GB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In</a:t>
            </a:r>
            <a:r>
              <a:rPr lang="hu-HU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z</a:t>
            </a:r>
            <a:r>
              <a:rPr lang="en-GB" altLang="hu-H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ulin</a:t>
            </a:r>
            <a:r>
              <a:rPr lang="en-GB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 </a:t>
            </a:r>
            <a:br>
              <a:rPr lang="en-GB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</a:br>
            <a:r>
              <a:rPr lang="hu-HU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r</a:t>
            </a:r>
            <a:r>
              <a:rPr lang="en-GB" altLang="hu-H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e</a:t>
            </a:r>
            <a:r>
              <a:rPr lang="hu-HU" altLang="hu-HU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zisztencia</a:t>
            </a:r>
            <a:endParaRPr lang="en-GB" altLang="hu-HU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Garamond" pitchFamily="18" charset="0"/>
            </a:endParaRPr>
          </a:p>
        </p:txBody>
      </p:sp>
      <p:sp>
        <p:nvSpPr>
          <p:cNvPr id="147461" name="Oval 4"/>
          <p:cNvSpPr>
            <a:spLocks noChangeArrowheads="1"/>
          </p:cNvSpPr>
          <p:nvPr/>
        </p:nvSpPr>
        <p:spPr bwMode="auto">
          <a:xfrm>
            <a:off x="3494088" y="1763713"/>
            <a:ext cx="2220912" cy="122078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GB" alt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Incretin</a:t>
            </a:r>
            <a:br>
              <a:rPr lang="en-GB" alt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</a:br>
            <a:r>
              <a:rPr lang="en-GB" alt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“</a:t>
            </a:r>
            <a:r>
              <a:rPr lang="hu-HU" alt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defectus</a:t>
            </a:r>
            <a:r>
              <a:rPr lang="en-GB" altLang="hu-HU" sz="2000" b="1">
                <a:solidFill>
                  <a:srgbClr val="FFFF00"/>
                </a:solidFill>
                <a:sym typeface="Garamond" pitchFamily="18" charset="0"/>
              </a:rPr>
              <a:t>”</a:t>
            </a:r>
          </a:p>
        </p:txBody>
      </p:sp>
      <p:sp>
        <p:nvSpPr>
          <p:cNvPr id="147462" name="Oval 5"/>
          <p:cNvSpPr>
            <a:spLocks noChangeArrowheads="1"/>
          </p:cNvSpPr>
          <p:nvPr/>
        </p:nvSpPr>
        <p:spPr bwMode="auto">
          <a:xfrm>
            <a:off x="6030913" y="2809875"/>
            <a:ext cx="2568575" cy="1350963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GB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Relat</a:t>
            </a:r>
            <a:r>
              <a:rPr lang="hu-HU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í</a:t>
            </a:r>
            <a:r>
              <a:rPr lang="en-GB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v</a:t>
            </a:r>
            <a:r>
              <a:rPr lang="hu-HU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 i</a:t>
            </a:r>
            <a:r>
              <a:rPr lang="en-GB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nsulin </a:t>
            </a:r>
            <a:br>
              <a:rPr lang="en-GB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</a:br>
            <a:r>
              <a:rPr lang="hu-HU" altLang="hu-H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aramond" pitchFamily="18" charset="0"/>
              </a:rPr>
              <a:t>hiány</a:t>
            </a:r>
            <a:endParaRPr lang="en-GB" altLang="hu-HU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Garamond" pitchFamily="18" charset="0"/>
            </a:endParaRP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719388" y="4729163"/>
            <a:ext cx="3990975" cy="79851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GB" altLang="hu-HU" sz="2400" b="1">
                <a:solidFill>
                  <a:srgbClr val="FFFFFF"/>
                </a:solidFill>
                <a:sym typeface="Garamond" pitchFamily="18" charset="0"/>
              </a:rPr>
              <a:t>Hyperglycemia</a:t>
            </a:r>
            <a:br>
              <a:rPr lang="en-GB" altLang="hu-HU" sz="2400" b="1">
                <a:solidFill>
                  <a:srgbClr val="FFFFFF"/>
                </a:solidFill>
                <a:sym typeface="Garamond" pitchFamily="18" charset="0"/>
              </a:rPr>
            </a:br>
            <a:r>
              <a:rPr lang="hu-HU" altLang="hu-HU" sz="2000" b="1">
                <a:solidFill>
                  <a:srgbClr val="FFFFFF"/>
                </a:solidFill>
                <a:sym typeface="Garamond" pitchFamily="18" charset="0"/>
              </a:rPr>
              <a:t>2-es típusú diabetes</a:t>
            </a:r>
            <a:endParaRPr lang="en-GB" altLang="hu-HU" sz="2000" b="1">
              <a:solidFill>
                <a:srgbClr val="FFFFFF"/>
              </a:solidFill>
              <a:sym typeface="Garamond" pitchFamily="18" charset="0"/>
            </a:endParaRP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4643438" y="2976563"/>
            <a:ext cx="0" cy="147955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7" name="Arc 8"/>
          <p:cNvSpPr>
            <a:spLocks/>
          </p:cNvSpPr>
          <p:nvPr/>
        </p:nvSpPr>
        <p:spPr bwMode="auto">
          <a:xfrm>
            <a:off x="3106738" y="3425825"/>
            <a:ext cx="1538287" cy="754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18" name="Arc 9"/>
          <p:cNvSpPr>
            <a:spLocks/>
          </p:cNvSpPr>
          <p:nvPr/>
        </p:nvSpPr>
        <p:spPr bwMode="auto">
          <a:xfrm flipH="1">
            <a:off x="4630738" y="3554413"/>
            <a:ext cx="1422400" cy="552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iab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8934" y="2060849"/>
            <a:ext cx="593940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dirty="0">
              <a:latin typeface="Century Schoolbook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134076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2 es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tipusú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diabetes :lassan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progrediáló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megbetegedés</a:t>
            </a: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2-es típusú diabetes jellemzői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jellemző életkor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40 év felett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tünetek kifejlődése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évek, évtizedek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klasszikus tünetek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gyakran hiányoznak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testsúly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többnyire súlyfelesleg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ketoacidosis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nem jellemző, ritka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insulin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elválasztás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fokozott, majd csökkent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insulin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függőség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relatív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anyagcsere – állapot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többnyire stabil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jellemző szövődmény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macroangiopathia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OAD (orális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antidiabetikumok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: hatásosak lehetnek</a:t>
            </a:r>
          </a:p>
          <a:p>
            <a:pPr>
              <a:buFont typeface="Verdana" pitchFamily="34" charset="0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58125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3100" dirty="0" smtClean="0">
                <a:latin typeface="Century Schoolbook" pitchFamily="18" charset="0"/>
              </a:rPr>
              <a:t/>
            </a:r>
            <a:br>
              <a:rPr lang="hu-HU" sz="3100" dirty="0" smtClean="0">
                <a:latin typeface="Century Schoolbook" pitchFamily="18" charset="0"/>
              </a:rPr>
            </a:br>
            <a:r>
              <a:rPr lang="hu-H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hu-HU" sz="36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291623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304801"/>
            <a:ext cx="8136904" cy="96396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hu-HU" sz="2800" dirty="0" smtClean="0">
              <a:latin typeface="Lucida Calligraphy" pitchFamily="66" charset="0"/>
            </a:endParaRPr>
          </a:p>
        </p:txBody>
      </p:sp>
      <p:pic>
        <p:nvPicPr>
          <p:cNvPr id="22532" name="Picture 3" descr="beolvasás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060848"/>
            <a:ext cx="7632700" cy="4608513"/>
          </a:xfrm>
          <a:noFill/>
        </p:spPr>
      </p:pic>
      <p:sp>
        <p:nvSpPr>
          <p:cNvPr id="5" name="Téglalap 4"/>
          <p:cNvSpPr/>
          <p:nvPr/>
        </p:nvSpPr>
        <p:spPr>
          <a:xfrm>
            <a:off x="395536" y="105273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Az inzulin viszonylagos hiánya – 2-es típusú cukorbetegség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inzulinrezisztencia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5%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lakosságnak, de 65  év felett 20 %  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15% az összes egészségügyi kiadásnak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1/3 nem diagnosztizált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vakság vezető oka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50%-ban oka  a nem traumás végtag elvesztésnek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35%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felelős a halálos végű vese megbetegedésért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24 szeresre növeli a kardiovaszkuláris halálozást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I. Típus esetén 7-12x nagyobb az esély a végleges rokkantságra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II. Típus felelős az összes halálozás 17%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-ért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25 év felett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188913"/>
          <a:ext cx="4968875" cy="3095625"/>
        </p:xfrm>
        <a:graphic>
          <a:graphicData uri="http://schemas.openxmlformats.org/presentationml/2006/ole">
            <p:oleObj spid="_x0000_s117762" name="Photo Editor Photo" r:id="rId3" imgW="4753639" imgH="2876190" progId="">
              <p:embed/>
            </p:oleObj>
          </a:graphicData>
        </a:graphic>
      </p:graphicFrame>
      <p:pic>
        <p:nvPicPr>
          <p:cNvPr id="1027" name="Picture 3" descr="WALKINGTHE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924175"/>
            <a:ext cx="4032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10800000" flipV="1">
            <a:off x="5511799" y="2305199"/>
            <a:ext cx="330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2063AC"/>
                </a:solidFill>
                <a:latin typeface="Century Schoolbook" pitchFamily="18" charset="0"/>
                <a:cs typeface="Arial" pitchFamily="34" charset="0"/>
              </a:rPr>
              <a:t>Táplálkozási hiba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50825" y="3573463"/>
            <a:ext cx="432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2063AC"/>
                </a:solidFill>
                <a:latin typeface="Century Schoolbook" pitchFamily="18" charset="0"/>
                <a:cs typeface="Arial" pitchFamily="34" charset="0"/>
              </a:rPr>
              <a:t>Mozgásszegény életmód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219700" y="0"/>
            <a:ext cx="3943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  <a:latin typeface="Century Schoolbook" pitchFamily="18" charset="0"/>
                <a:ea typeface="Arial Unicode MS" pitchFamily="34" charset="-128"/>
                <a:cs typeface="Arial" pitchFamily="34" charset="0"/>
              </a:rPr>
              <a:t>2-es típusú diabetes fő okai</a:t>
            </a:r>
          </a:p>
        </p:txBody>
      </p:sp>
      <p:pic>
        <p:nvPicPr>
          <p:cNvPr id="1031" name="Picture 7" descr="se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3733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ellness.neadjafel.hu/kepek/diagrammok/duci%20neni%20feliratokk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8204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11560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br>
              <a:rPr lang="hu-HU" sz="2800" b="1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hu-H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effectLst/>
                <a:latin typeface="Century Schoolbook" pitchFamily="18" charset="0"/>
              </a:rPr>
              <a:t>Antidiabetikumok</a:t>
            </a:r>
            <a:r>
              <a:rPr lang="hu-HU" sz="3100" dirty="0" smtClean="0">
                <a:solidFill>
                  <a:srgbClr val="FF0000"/>
                </a:solidFill>
                <a:effectLst/>
                <a:latin typeface="Century Schoolbook" pitchFamily="18" charset="0"/>
              </a:rPr>
              <a:t> </a:t>
            </a:r>
            <a:br>
              <a:rPr lang="hu-HU" sz="3100" dirty="0" smtClean="0">
                <a:solidFill>
                  <a:srgbClr val="FF0000"/>
                </a:solidFill>
                <a:effectLst/>
                <a:latin typeface="Century Schoolbook" pitchFamily="18" charset="0"/>
              </a:rPr>
            </a:br>
            <a:r>
              <a:rPr lang="hu-HU" sz="4400" dirty="0" smtClean="0"/>
              <a:t/>
            </a:r>
            <a:br>
              <a:rPr lang="hu-HU" sz="4400" dirty="0" smtClean="0"/>
            </a:br>
            <a:endParaRPr lang="en-US" sz="22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Terápia </a:t>
            </a:r>
            <a:r>
              <a:rPr lang="en-US" sz="2000" b="1" dirty="0" smtClean="0">
                <a:solidFill>
                  <a:schemeClr val="accent4"/>
                </a:solidFill>
                <a:latin typeface="Century Schoolbook" pitchFamily="18" charset="0"/>
              </a:rPr>
              <a:t>2-es </a:t>
            </a:r>
            <a:r>
              <a:rPr lang="en-US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típusú</a:t>
            </a:r>
            <a:r>
              <a:rPr lang="en-US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diabéteszben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letmódkezelés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orális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antidiabeticum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három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hónap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elteltével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ha n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em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biztosítja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a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kívánt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glykaemiás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kontrollt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(HbA1c &lt;7,0%), 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inzulin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bevezetés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szükséges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kezelés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korai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fázisában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akár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bázisinzulin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formájában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–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alternatív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választási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lehetőség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38FBD-A048-4972-8CAB-036B1AEB0FD0}" type="slidenum">
              <a:rPr lang="hu-HU"/>
              <a:pPr/>
              <a:t>43</a:t>
            </a:fld>
            <a:endParaRPr lang="hu-HU"/>
          </a:p>
        </p:txBody>
      </p:sp>
      <p:sp>
        <p:nvSpPr>
          <p:cNvPr id="46093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914400"/>
          </a:xfrm>
          <a:noFill/>
        </p:spPr>
        <p:txBody>
          <a:bodyPr lIns="45720"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Century Schoolbook" pitchFamily="18" charset="0"/>
              </a:rPr>
              <a:t>2 es </a:t>
            </a:r>
            <a:r>
              <a:rPr lang="hu-HU" sz="2800" b="1" dirty="0" err="1" smtClean="0">
                <a:solidFill>
                  <a:srgbClr val="FF0000"/>
                </a:solidFill>
                <a:latin typeface="Century Schoolbook" pitchFamily="18" charset="0"/>
              </a:rPr>
              <a:t>tipusú</a:t>
            </a:r>
            <a:r>
              <a:rPr lang="hu-HU" sz="2800" b="1" dirty="0" smtClean="0">
                <a:solidFill>
                  <a:srgbClr val="FF0000"/>
                </a:solidFill>
                <a:latin typeface="Century Schoolbook" pitchFamily="18" charset="0"/>
              </a:rPr>
              <a:t> diabetes orálisan adott gyógyszereinek hatásmódja</a:t>
            </a:r>
            <a:endParaRPr lang="en-US" sz="28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513387" y="6309320"/>
            <a:ext cx="3630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26988" rIns="19050" bIns="26988" anchor="b"/>
          <a:lstStyle/>
          <a:p>
            <a:pPr algn="r">
              <a:lnSpc>
                <a:spcPts val="1600"/>
              </a:lnSpc>
              <a:spcBef>
                <a:spcPts val="2400"/>
              </a:spcBef>
              <a:tabLst>
                <a:tab pos="3365500" algn="l"/>
                <a:tab pos="4572000" algn="l"/>
                <a:tab pos="6515100" algn="l"/>
              </a:tabLst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1400">
                <a:solidFill>
                  <a:srgbClr val="FFFFFF"/>
                </a:solidFill>
                <a:latin typeface="Verdana" pitchFamily="34" charset="0"/>
              </a:rPr>
            </a:br>
            <a:endParaRPr lang="en-US" sz="14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084" name="Freeform 5"/>
          <p:cNvSpPr>
            <a:spLocks/>
          </p:cNvSpPr>
          <p:nvPr/>
        </p:nvSpPr>
        <p:spPr bwMode="blackWhite">
          <a:xfrm>
            <a:off x="5257180" y="1052736"/>
            <a:ext cx="3886820" cy="1512168"/>
          </a:xfrm>
          <a:custGeom>
            <a:avLst/>
            <a:gdLst>
              <a:gd name="T0" fmla="*/ 2182 w 2183"/>
              <a:gd name="T1" fmla="*/ 939 h 940"/>
              <a:gd name="T2" fmla="*/ 2182 w 2183"/>
              <a:gd name="T3" fmla="*/ 0 h 940"/>
              <a:gd name="T4" fmla="*/ 0 w 2183"/>
              <a:gd name="T5" fmla="*/ 0 h 940"/>
              <a:gd name="T6" fmla="*/ 0 w 2183"/>
              <a:gd name="T7" fmla="*/ 939 h 940"/>
              <a:gd name="T8" fmla="*/ 2182 w 2183"/>
              <a:gd name="T9" fmla="*/ 939 h 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3"/>
              <a:gd name="T16" fmla="*/ 0 h 940"/>
              <a:gd name="T17" fmla="*/ 2183 w 2183"/>
              <a:gd name="T18" fmla="*/ 940 h 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3" h="940">
                <a:moveTo>
                  <a:pt x="2182" y="939"/>
                </a:moveTo>
                <a:lnTo>
                  <a:pt x="2182" y="0"/>
                </a:lnTo>
                <a:lnTo>
                  <a:pt x="0" y="0"/>
                </a:lnTo>
                <a:lnTo>
                  <a:pt x="0" y="939"/>
                </a:lnTo>
                <a:lnTo>
                  <a:pt x="2182" y="939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085" name="Freeform 6"/>
          <p:cNvSpPr>
            <a:spLocks/>
          </p:cNvSpPr>
          <p:nvPr/>
        </p:nvSpPr>
        <p:spPr bwMode="blackWhite">
          <a:xfrm>
            <a:off x="395536" y="980728"/>
            <a:ext cx="4464496" cy="1152128"/>
          </a:xfrm>
          <a:custGeom>
            <a:avLst/>
            <a:gdLst>
              <a:gd name="T0" fmla="*/ 1503 w 1504"/>
              <a:gd name="T1" fmla="*/ 789 h 790"/>
              <a:gd name="T2" fmla="*/ 1503 w 1504"/>
              <a:gd name="T3" fmla="*/ 0 h 790"/>
              <a:gd name="T4" fmla="*/ 0 w 1504"/>
              <a:gd name="T5" fmla="*/ 0 h 790"/>
              <a:gd name="T6" fmla="*/ 0 w 1504"/>
              <a:gd name="T7" fmla="*/ 789 h 790"/>
              <a:gd name="T8" fmla="*/ 1503 w 1504"/>
              <a:gd name="T9" fmla="*/ 789 h 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4"/>
              <a:gd name="T16" fmla="*/ 0 h 790"/>
              <a:gd name="T17" fmla="*/ 1504 w 1504"/>
              <a:gd name="T18" fmla="*/ 790 h 7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4" h="790">
                <a:moveTo>
                  <a:pt x="1503" y="789"/>
                </a:moveTo>
                <a:lnTo>
                  <a:pt x="1503" y="0"/>
                </a:lnTo>
                <a:lnTo>
                  <a:pt x="0" y="0"/>
                </a:lnTo>
                <a:lnTo>
                  <a:pt x="0" y="789"/>
                </a:lnTo>
                <a:lnTo>
                  <a:pt x="1503" y="789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086" name="Freeform 7"/>
          <p:cNvSpPr>
            <a:spLocks/>
          </p:cNvSpPr>
          <p:nvPr/>
        </p:nvSpPr>
        <p:spPr bwMode="auto">
          <a:xfrm>
            <a:off x="2862263" y="3019425"/>
            <a:ext cx="1287462" cy="420688"/>
          </a:xfrm>
          <a:custGeom>
            <a:avLst/>
            <a:gdLst>
              <a:gd name="T0" fmla="*/ 840 w 843"/>
              <a:gd name="T1" fmla="*/ 232 h 291"/>
              <a:gd name="T2" fmla="*/ 779 w 843"/>
              <a:gd name="T3" fmla="*/ 234 h 291"/>
              <a:gd name="T4" fmla="*/ 721 w 843"/>
              <a:gd name="T5" fmla="*/ 232 h 291"/>
              <a:gd name="T6" fmla="*/ 665 w 843"/>
              <a:gd name="T7" fmla="*/ 230 h 291"/>
              <a:gd name="T8" fmla="*/ 614 w 843"/>
              <a:gd name="T9" fmla="*/ 227 h 291"/>
              <a:gd name="T10" fmla="*/ 564 w 843"/>
              <a:gd name="T11" fmla="*/ 221 h 291"/>
              <a:gd name="T12" fmla="*/ 518 w 843"/>
              <a:gd name="T13" fmla="*/ 215 h 291"/>
              <a:gd name="T14" fmla="*/ 474 w 843"/>
              <a:gd name="T15" fmla="*/ 209 h 291"/>
              <a:gd name="T16" fmla="*/ 431 w 843"/>
              <a:gd name="T17" fmla="*/ 200 h 291"/>
              <a:gd name="T18" fmla="*/ 393 w 843"/>
              <a:gd name="T19" fmla="*/ 192 h 291"/>
              <a:gd name="T20" fmla="*/ 358 w 843"/>
              <a:gd name="T21" fmla="*/ 182 h 291"/>
              <a:gd name="T22" fmla="*/ 324 w 843"/>
              <a:gd name="T23" fmla="*/ 173 h 291"/>
              <a:gd name="T24" fmla="*/ 293 w 843"/>
              <a:gd name="T25" fmla="*/ 161 h 291"/>
              <a:gd name="T26" fmla="*/ 264 w 843"/>
              <a:gd name="T27" fmla="*/ 152 h 291"/>
              <a:gd name="T28" fmla="*/ 238 w 843"/>
              <a:gd name="T29" fmla="*/ 140 h 291"/>
              <a:gd name="T30" fmla="*/ 213 w 843"/>
              <a:gd name="T31" fmla="*/ 129 h 291"/>
              <a:gd name="T32" fmla="*/ 192 w 843"/>
              <a:gd name="T33" fmla="*/ 117 h 291"/>
              <a:gd name="T34" fmla="*/ 153 w 843"/>
              <a:gd name="T35" fmla="*/ 94 h 291"/>
              <a:gd name="T36" fmla="*/ 121 w 843"/>
              <a:gd name="T37" fmla="*/ 73 h 291"/>
              <a:gd name="T38" fmla="*/ 96 w 843"/>
              <a:gd name="T39" fmla="*/ 52 h 291"/>
              <a:gd name="T40" fmla="*/ 78 w 843"/>
              <a:gd name="T41" fmla="*/ 35 h 291"/>
              <a:gd name="T42" fmla="*/ 55 w 843"/>
              <a:gd name="T43" fmla="*/ 8 h 291"/>
              <a:gd name="T44" fmla="*/ 50 w 843"/>
              <a:gd name="T45" fmla="*/ 0 h 291"/>
              <a:gd name="T46" fmla="*/ 0 w 843"/>
              <a:gd name="T47" fmla="*/ 25 h 291"/>
              <a:gd name="T48" fmla="*/ 11 w 843"/>
              <a:gd name="T49" fmla="*/ 42 h 291"/>
              <a:gd name="T50" fmla="*/ 36 w 843"/>
              <a:gd name="T51" fmla="*/ 73 h 291"/>
              <a:gd name="T52" fmla="*/ 59 w 843"/>
              <a:gd name="T53" fmla="*/ 94 h 291"/>
              <a:gd name="T54" fmla="*/ 88 w 843"/>
              <a:gd name="T55" fmla="*/ 117 h 291"/>
              <a:gd name="T56" fmla="*/ 123 w 843"/>
              <a:gd name="T57" fmla="*/ 142 h 291"/>
              <a:gd name="T58" fmla="*/ 165 w 843"/>
              <a:gd name="T59" fmla="*/ 167 h 291"/>
              <a:gd name="T60" fmla="*/ 190 w 843"/>
              <a:gd name="T61" fmla="*/ 179 h 291"/>
              <a:gd name="T62" fmla="*/ 215 w 843"/>
              <a:gd name="T63" fmla="*/ 192 h 291"/>
              <a:gd name="T64" fmla="*/ 243 w 843"/>
              <a:gd name="T65" fmla="*/ 204 h 291"/>
              <a:gd name="T66" fmla="*/ 274 w 843"/>
              <a:gd name="T67" fmla="*/ 215 h 291"/>
              <a:gd name="T68" fmla="*/ 307 w 843"/>
              <a:gd name="T69" fmla="*/ 227 h 291"/>
              <a:gd name="T70" fmla="*/ 343 w 843"/>
              <a:gd name="T71" fmla="*/ 236 h 291"/>
              <a:gd name="T72" fmla="*/ 381 w 843"/>
              <a:gd name="T73" fmla="*/ 246 h 291"/>
              <a:gd name="T74" fmla="*/ 420 w 843"/>
              <a:gd name="T75" fmla="*/ 255 h 291"/>
              <a:gd name="T76" fmla="*/ 464 w 843"/>
              <a:gd name="T77" fmla="*/ 263 h 291"/>
              <a:gd name="T78" fmla="*/ 508 w 843"/>
              <a:gd name="T79" fmla="*/ 271 h 291"/>
              <a:gd name="T80" fmla="*/ 558 w 843"/>
              <a:gd name="T81" fmla="*/ 276 h 291"/>
              <a:gd name="T82" fmla="*/ 608 w 843"/>
              <a:gd name="T83" fmla="*/ 282 h 291"/>
              <a:gd name="T84" fmla="*/ 662 w 843"/>
              <a:gd name="T85" fmla="*/ 286 h 291"/>
              <a:gd name="T86" fmla="*/ 719 w 843"/>
              <a:gd name="T87" fmla="*/ 288 h 291"/>
              <a:gd name="T88" fmla="*/ 779 w 843"/>
              <a:gd name="T89" fmla="*/ 290 h 291"/>
              <a:gd name="T90" fmla="*/ 842 w 843"/>
              <a:gd name="T91" fmla="*/ 288 h 291"/>
              <a:gd name="T92" fmla="*/ 840 w 843"/>
              <a:gd name="T93" fmla="*/ 232 h 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3"/>
              <a:gd name="T142" fmla="*/ 0 h 291"/>
              <a:gd name="T143" fmla="*/ 843 w 843"/>
              <a:gd name="T144" fmla="*/ 291 h 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3" h="291">
                <a:moveTo>
                  <a:pt x="840" y="232"/>
                </a:moveTo>
                <a:lnTo>
                  <a:pt x="779" y="234"/>
                </a:lnTo>
                <a:lnTo>
                  <a:pt x="721" y="232"/>
                </a:lnTo>
                <a:lnTo>
                  <a:pt x="665" y="230"/>
                </a:lnTo>
                <a:lnTo>
                  <a:pt x="614" y="227"/>
                </a:lnTo>
                <a:lnTo>
                  <a:pt x="564" y="221"/>
                </a:lnTo>
                <a:lnTo>
                  <a:pt x="518" y="215"/>
                </a:lnTo>
                <a:lnTo>
                  <a:pt x="474" y="209"/>
                </a:lnTo>
                <a:lnTo>
                  <a:pt x="431" y="200"/>
                </a:lnTo>
                <a:lnTo>
                  <a:pt x="393" y="192"/>
                </a:lnTo>
                <a:lnTo>
                  <a:pt x="358" y="182"/>
                </a:lnTo>
                <a:lnTo>
                  <a:pt x="324" y="173"/>
                </a:lnTo>
                <a:lnTo>
                  <a:pt x="293" y="161"/>
                </a:lnTo>
                <a:lnTo>
                  <a:pt x="264" y="152"/>
                </a:lnTo>
                <a:lnTo>
                  <a:pt x="238" y="140"/>
                </a:lnTo>
                <a:lnTo>
                  <a:pt x="213" y="129"/>
                </a:lnTo>
                <a:lnTo>
                  <a:pt x="192" y="117"/>
                </a:lnTo>
                <a:lnTo>
                  <a:pt x="153" y="94"/>
                </a:lnTo>
                <a:lnTo>
                  <a:pt x="121" y="73"/>
                </a:lnTo>
                <a:lnTo>
                  <a:pt x="96" y="52"/>
                </a:lnTo>
                <a:lnTo>
                  <a:pt x="78" y="35"/>
                </a:lnTo>
                <a:lnTo>
                  <a:pt x="55" y="8"/>
                </a:lnTo>
                <a:lnTo>
                  <a:pt x="50" y="0"/>
                </a:lnTo>
                <a:lnTo>
                  <a:pt x="0" y="25"/>
                </a:lnTo>
                <a:lnTo>
                  <a:pt x="11" y="42"/>
                </a:lnTo>
                <a:lnTo>
                  <a:pt x="36" y="73"/>
                </a:lnTo>
                <a:lnTo>
                  <a:pt x="59" y="94"/>
                </a:lnTo>
                <a:lnTo>
                  <a:pt x="88" y="117"/>
                </a:lnTo>
                <a:lnTo>
                  <a:pt x="123" y="142"/>
                </a:lnTo>
                <a:lnTo>
                  <a:pt x="165" y="167"/>
                </a:lnTo>
                <a:lnTo>
                  <a:pt x="190" y="179"/>
                </a:lnTo>
                <a:lnTo>
                  <a:pt x="215" y="192"/>
                </a:lnTo>
                <a:lnTo>
                  <a:pt x="243" y="204"/>
                </a:lnTo>
                <a:lnTo>
                  <a:pt x="274" y="215"/>
                </a:lnTo>
                <a:lnTo>
                  <a:pt x="307" y="227"/>
                </a:lnTo>
                <a:lnTo>
                  <a:pt x="343" y="236"/>
                </a:lnTo>
                <a:lnTo>
                  <a:pt x="381" y="246"/>
                </a:lnTo>
                <a:lnTo>
                  <a:pt x="420" y="255"/>
                </a:lnTo>
                <a:lnTo>
                  <a:pt x="464" y="263"/>
                </a:lnTo>
                <a:lnTo>
                  <a:pt x="508" y="271"/>
                </a:lnTo>
                <a:lnTo>
                  <a:pt x="558" y="276"/>
                </a:lnTo>
                <a:lnTo>
                  <a:pt x="608" y="282"/>
                </a:lnTo>
                <a:lnTo>
                  <a:pt x="662" y="286"/>
                </a:lnTo>
                <a:lnTo>
                  <a:pt x="719" y="288"/>
                </a:lnTo>
                <a:lnTo>
                  <a:pt x="779" y="290"/>
                </a:lnTo>
                <a:lnTo>
                  <a:pt x="842" y="288"/>
                </a:lnTo>
                <a:lnTo>
                  <a:pt x="840" y="232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087" name="Freeform 8"/>
          <p:cNvSpPr>
            <a:spLocks/>
          </p:cNvSpPr>
          <p:nvPr/>
        </p:nvSpPr>
        <p:spPr bwMode="auto">
          <a:xfrm>
            <a:off x="4065588" y="3314700"/>
            <a:ext cx="317500" cy="160338"/>
          </a:xfrm>
          <a:custGeom>
            <a:avLst/>
            <a:gdLst>
              <a:gd name="T0" fmla="*/ 2 w 208"/>
              <a:gd name="T1" fmla="*/ 111 h 112"/>
              <a:gd name="T2" fmla="*/ 207 w 208"/>
              <a:gd name="T3" fmla="*/ 51 h 112"/>
              <a:gd name="T4" fmla="*/ 0 w 208"/>
              <a:gd name="T5" fmla="*/ 0 h 112"/>
              <a:gd name="T6" fmla="*/ 2 w 208"/>
              <a:gd name="T7" fmla="*/ 111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12"/>
              <a:gd name="T14" fmla="*/ 208 w 20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12">
                <a:moveTo>
                  <a:pt x="2" y="111"/>
                </a:moveTo>
                <a:lnTo>
                  <a:pt x="207" y="51"/>
                </a:lnTo>
                <a:lnTo>
                  <a:pt x="0" y="0"/>
                </a:lnTo>
                <a:lnTo>
                  <a:pt x="2" y="111"/>
                </a:lnTo>
              </a:path>
            </a:pathLst>
          </a:custGeom>
          <a:solidFill>
            <a:srgbClr val="29FFF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4283968" y="3200400"/>
            <a:ext cx="1440160" cy="6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/>
            <a:r>
              <a:rPr lang="hu-HU" sz="1700" b="1" dirty="0" err="1" smtClean="0">
                <a:solidFill>
                  <a:schemeClr val="accent4"/>
                </a:solidFill>
                <a:latin typeface="Verdana" pitchFamily="34" charset="0"/>
              </a:rPr>
              <a:t>Vércukor</a:t>
            </a:r>
            <a:r>
              <a:rPr lang="hu-HU" sz="1700" b="1" dirty="0" err="1" smtClean="0">
                <a:solidFill>
                  <a:srgbClr val="FFFFFF"/>
                </a:solidFill>
                <a:latin typeface="Verdana" pitchFamily="34" charset="0"/>
              </a:rPr>
              <a:t>or</a:t>
            </a:r>
            <a:endParaRPr lang="en-US" sz="17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683568" y="1556792"/>
            <a:ext cx="18065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228600" indent="-228600" eaLnBrk="1" hangingPunct="1">
              <a:tabLst>
                <a:tab pos="220663" algn="l"/>
              </a:tabLs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	</a:t>
            </a:r>
            <a:r>
              <a:rPr lang="hu-HU" sz="2000" dirty="0">
                <a:solidFill>
                  <a:srgbClr val="FFFFFF"/>
                </a:solidFill>
                <a:latin typeface="Verdana" pitchFamily="34" charset="0"/>
              </a:rPr>
              <a:t>Bél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: glucose </a:t>
            </a:r>
            <a:r>
              <a:rPr lang="hu-HU" sz="2000" b="1" dirty="0">
                <a:solidFill>
                  <a:srgbClr val="FFFFFF"/>
                </a:solidFill>
                <a:latin typeface="Verdana" pitchFamily="34" charset="0"/>
              </a:rPr>
              <a:t>felszívódás</a:t>
            </a:r>
            <a:endParaRPr lang="en-US" sz="17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5921375" y="5540375"/>
            <a:ext cx="15065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228600" indent="-228600" eaLnBrk="1" hangingPunct="1">
              <a:tabLst>
                <a:tab pos="220663" algn="l"/>
              </a:tabLst>
            </a:pPr>
            <a:r>
              <a:rPr lang="en-US" sz="2000">
                <a:solidFill>
                  <a:srgbClr val="FFFFFF"/>
                </a:solidFill>
                <a:latin typeface="Verdana" pitchFamily="34" charset="0"/>
              </a:rPr>
              <a:t>	</a:t>
            </a:r>
            <a:endParaRPr lang="en-US" sz="20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6172200" y="1066800"/>
            <a:ext cx="321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7150" indent="-57150" defTabSz="285750" eaLnBrk="1" hangingPunct="1">
              <a:tabLst>
                <a:tab pos="285750" algn="l"/>
                <a:tab pos="514350" algn="l"/>
              </a:tabLst>
            </a:pPr>
            <a:r>
              <a:rPr lang="hu-HU" sz="2000" b="1" dirty="0" err="1">
                <a:solidFill>
                  <a:srgbClr val="FFCC00"/>
                </a:solidFill>
                <a:latin typeface="Verdana" pitchFamily="34" charset="0"/>
              </a:rPr>
              <a:t>Glitazonok</a:t>
            </a:r>
            <a:r>
              <a:rPr lang="en-US" sz="2000" b="1" dirty="0">
                <a:solidFill>
                  <a:srgbClr val="FFCC00"/>
                </a:solidFill>
                <a:latin typeface="Verdana" pitchFamily="34" charset="0"/>
              </a:rPr>
              <a:t>	</a:t>
            </a:r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467544" y="990600"/>
            <a:ext cx="4176464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57150" indent="-57150" defTabSz="342900" eaLnBrk="1" hangingPunct="1">
              <a:tabLst>
                <a:tab pos="111125" algn="l"/>
                <a:tab pos="457200" algn="l"/>
              </a:tabLst>
            </a:pPr>
            <a:r>
              <a:rPr lang="en-US" sz="1800" b="1" dirty="0">
                <a:solidFill>
                  <a:srgbClr val="FFCC00"/>
                </a:solidFill>
                <a:latin typeface="Verdana" pitchFamily="34" charset="0"/>
              </a:rPr>
              <a:t>  </a:t>
            </a:r>
            <a:r>
              <a:rPr lang="en-US" sz="2000" b="1" dirty="0">
                <a:solidFill>
                  <a:srgbClr val="FFCC00"/>
                </a:solidFill>
                <a:latin typeface="Verdana" pitchFamily="34" charset="0"/>
                <a:sym typeface="Symbol" pitchFamily="18" charset="2"/>
              </a:rPr>
              <a:t>-</a:t>
            </a:r>
            <a:r>
              <a:rPr lang="en-US" sz="2000" b="1" dirty="0" err="1">
                <a:solidFill>
                  <a:srgbClr val="FFCC00"/>
                </a:solidFill>
                <a:latin typeface="Verdana" pitchFamily="34" charset="0"/>
                <a:sym typeface="Symbol" pitchFamily="18" charset="2"/>
              </a:rPr>
              <a:t>glucosidase</a:t>
            </a:r>
            <a:r>
              <a:rPr lang="en-US" sz="2000" b="1" dirty="0">
                <a:solidFill>
                  <a:srgbClr val="FFCC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2000" b="1" dirty="0">
                <a:solidFill>
                  <a:srgbClr val="FFCC00"/>
                </a:solidFill>
                <a:latin typeface="Verdana" pitchFamily="34" charset="0"/>
                <a:sym typeface="Symbol" pitchFamily="18" charset="2"/>
              </a:rPr>
              <a:t>gátlók</a:t>
            </a:r>
            <a:endParaRPr lang="en-US" sz="2000" b="1" dirty="0">
              <a:solidFill>
                <a:srgbClr val="FFCC00"/>
              </a:solidFill>
              <a:latin typeface="Verdana" pitchFamily="34" charset="0"/>
            </a:endParaRPr>
          </a:p>
          <a:p>
            <a:pPr marL="57150" indent="-57150" defTabSz="342900" eaLnBrk="1" hangingPunct="1">
              <a:tabLst>
                <a:tab pos="111125" algn="l"/>
                <a:tab pos="457200" algn="l"/>
              </a:tabLst>
            </a:pPr>
            <a:r>
              <a:rPr lang="en-US" sz="1800" b="1" dirty="0">
                <a:solidFill>
                  <a:srgbClr val="FFCC00"/>
                </a:solidFill>
                <a:latin typeface="Verdana" pitchFamily="34" charset="0"/>
              </a:rPr>
              <a:t>		</a:t>
            </a:r>
          </a:p>
        </p:txBody>
      </p:sp>
      <p:sp>
        <p:nvSpPr>
          <p:cNvPr id="46094" name="Freeform 15"/>
          <p:cNvSpPr>
            <a:spLocks/>
          </p:cNvSpPr>
          <p:nvPr/>
        </p:nvSpPr>
        <p:spPr bwMode="auto">
          <a:xfrm rot="4152638">
            <a:off x="7753350" y="3981450"/>
            <a:ext cx="917575" cy="422275"/>
          </a:xfrm>
          <a:custGeom>
            <a:avLst/>
            <a:gdLst>
              <a:gd name="T0" fmla="*/ 32 w 354"/>
              <a:gd name="T1" fmla="*/ 38 h 161"/>
              <a:gd name="T2" fmla="*/ 155 w 354"/>
              <a:gd name="T3" fmla="*/ 37 h 161"/>
              <a:gd name="T4" fmla="*/ 266 w 354"/>
              <a:gd name="T5" fmla="*/ 26 h 161"/>
              <a:gd name="T6" fmla="*/ 334 w 354"/>
              <a:gd name="T7" fmla="*/ 14 h 161"/>
              <a:gd name="T8" fmla="*/ 353 w 354"/>
              <a:gd name="T9" fmla="*/ 5 h 161"/>
              <a:gd name="T10" fmla="*/ 340 w 354"/>
              <a:gd name="T11" fmla="*/ 43 h 161"/>
              <a:gd name="T12" fmla="*/ 332 w 354"/>
              <a:gd name="T13" fmla="*/ 86 h 161"/>
              <a:gd name="T14" fmla="*/ 332 w 354"/>
              <a:gd name="T15" fmla="*/ 100 h 161"/>
              <a:gd name="T16" fmla="*/ 319 w 354"/>
              <a:gd name="T17" fmla="*/ 106 h 161"/>
              <a:gd name="T18" fmla="*/ 229 w 354"/>
              <a:gd name="T19" fmla="*/ 127 h 161"/>
              <a:gd name="T20" fmla="*/ 112 w 354"/>
              <a:gd name="T21" fmla="*/ 149 h 161"/>
              <a:gd name="T22" fmla="*/ 23 w 354"/>
              <a:gd name="T23" fmla="*/ 158 h 161"/>
              <a:gd name="T24" fmla="*/ 1 w 354"/>
              <a:gd name="T25" fmla="*/ 128 h 161"/>
              <a:gd name="T26" fmla="*/ 32 w 354"/>
              <a:gd name="T27" fmla="*/ 38 h 1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4"/>
              <a:gd name="T43" fmla="*/ 0 h 161"/>
              <a:gd name="T44" fmla="*/ 354 w 354"/>
              <a:gd name="T45" fmla="*/ 161 h 1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4" h="161">
                <a:moveTo>
                  <a:pt x="32" y="38"/>
                </a:moveTo>
                <a:cubicBezTo>
                  <a:pt x="58" y="23"/>
                  <a:pt x="116" y="39"/>
                  <a:pt x="155" y="37"/>
                </a:cubicBezTo>
                <a:cubicBezTo>
                  <a:pt x="194" y="35"/>
                  <a:pt x="236" y="30"/>
                  <a:pt x="266" y="26"/>
                </a:cubicBezTo>
                <a:cubicBezTo>
                  <a:pt x="296" y="22"/>
                  <a:pt x="320" y="17"/>
                  <a:pt x="334" y="14"/>
                </a:cubicBezTo>
                <a:cubicBezTo>
                  <a:pt x="348" y="11"/>
                  <a:pt x="352" y="0"/>
                  <a:pt x="353" y="5"/>
                </a:cubicBezTo>
                <a:cubicBezTo>
                  <a:pt x="354" y="10"/>
                  <a:pt x="343" y="30"/>
                  <a:pt x="340" y="43"/>
                </a:cubicBezTo>
                <a:cubicBezTo>
                  <a:pt x="337" y="56"/>
                  <a:pt x="333" y="77"/>
                  <a:pt x="332" y="86"/>
                </a:cubicBezTo>
                <a:cubicBezTo>
                  <a:pt x="331" y="95"/>
                  <a:pt x="334" y="97"/>
                  <a:pt x="332" y="100"/>
                </a:cubicBezTo>
                <a:cubicBezTo>
                  <a:pt x="330" y="103"/>
                  <a:pt x="336" y="102"/>
                  <a:pt x="319" y="106"/>
                </a:cubicBezTo>
                <a:cubicBezTo>
                  <a:pt x="302" y="110"/>
                  <a:pt x="263" y="120"/>
                  <a:pt x="229" y="127"/>
                </a:cubicBezTo>
                <a:cubicBezTo>
                  <a:pt x="195" y="134"/>
                  <a:pt x="146" y="144"/>
                  <a:pt x="112" y="149"/>
                </a:cubicBezTo>
                <a:cubicBezTo>
                  <a:pt x="78" y="154"/>
                  <a:pt x="41" y="161"/>
                  <a:pt x="23" y="158"/>
                </a:cubicBezTo>
                <a:cubicBezTo>
                  <a:pt x="5" y="155"/>
                  <a:pt x="0" y="148"/>
                  <a:pt x="1" y="128"/>
                </a:cubicBezTo>
                <a:cubicBezTo>
                  <a:pt x="2" y="108"/>
                  <a:pt x="6" y="53"/>
                  <a:pt x="32" y="38"/>
                </a:cubicBezTo>
                <a:close/>
              </a:path>
            </a:pathLst>
          </a:custGeom>
          <a:solidFill>
            <a:srgbClr val="FFCC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95" name="Freeform 16"/>
          <p:cNvSpPr>
            <a:spLocks/>
          </p:cNvSpPr>
          <p:nvPr/>
        </p:nvSpPr>
        <p:spPr bwMode="auto">
          <a:xfrm rot="4525227" flipH="1" flipV="1">
            <a:off x="7142956" y="2534444"/>
            <a:ext cx="917575" cy="420688"/>
          </a:xfrm>
          <a:custGeom>
            <a:avLst/>
            <a:gdLst>
              <a:gd name="T0" fmla="*/ 32 w 354"/>
              <a:gd name="T1" fmla="*/ 38 h 161"/>
              <a:gd name="T2" fmla="*/ 155 w 354"/>
              <a:gd name="T3" fmla="*/ 37 h 161"/>
              <a:gd name="T4" fmla="*/ 266 w 354"/>
              <a:gd name="T5" fmla="*/ 26 h 161"/>
              <a:gd name="T6" fmla="*/ 334 w 354"/>
              <a:gd name="T7" fmla="*/ 14 h 161"/>
              <a:gd name="T8" fmla="*/ 353 w 354"/>
              <a:gd name="T9" fmla="*/ 5 h 161"/>
              <a:gd name="T10" fmla="*/ 340 w 354"/>
              <a:gd name="T11" fmla="*/ 43 h 161"/>
              <a:gd name="T12" fmla="*/ 332 w 354"/>
              <a:gd name="T13" fmla="*/ 86 h 161"/>
              <a:gd name="T14" fmla="*/ 332 w 354"/>
              <a:gd name="T15" fmla="*/ 100 h 161"/>
              <a:gd name="T16" fmla="*/ 319 w 354"/>
              <a:gd name="T17" fmla="*/ 106 h 161"/>
              <a:gd name="T18" fmla="*/ 229 w 354"/>
              <a:gd name="T19" fmla="*/ 127 h 161"/>
              <a:gd name="T20" fmla="*/ 112 w 354"/>
              <a:gd name="T21" fmla="*/ 149 h 161"/>
              <a:gd name="T22" fmla="*/ 23 w 354"/>
              <a:gd name="T23" fmla="*/ 158 h 161"/>
              <a:gd name="T24" fmla="*/ 1 w 354"/>
              <a:gd name="T25" fmla="*/ 128 h 161"/>
              <a:gd name="T26" fmla="*/ 32 w 354"/>
              <a:gd name="T27" fmla="*/ 38 h 1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4"/>
              <a:gd name="T43" fmla="*/ 0 h 161"/>
              <a:gd name="T44" fmla="*/ 354 w 354"/>
              <a:gd name="T45" fmla="*/ 161 h 1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4" h="161">
                <a:moveTo>
                  <a:pt x="32" y="38"/>
                </a:moveTo>
                <a:cubicBezTo>
                  <a:pt x="58" y="23"/>
                  <a:pt x="116" y="39"/>
                  <a:pt x="155" y="37"/>
                </a:cubicBezTo>
                <a:cubicBezTo>
                  <a:pt x="194" y="35"/>
                  <a:pt x="236" y="30"/>
                  <a:pt x="266" y="26"/>
                </a:cubicBezTo>
                <a:cubicBezTo>
                  <a:pt x="296" y="22"/>
                  <a:pt x="320" y="17"/>
                  <a:pt x="334" y="14"/>
                </a:cubicBezTo>
                <a:cubicBezTo>
                  <a:pt x="348" y="11"/>
                  <a:pt x="352" y="0"/>
                  <a:pt x="353" y="5"/>
                </a:cubicBezTo>
                <a:cubicBezTo>
                  <a:pt x="354" y="10"/>
                  <a:pt x="343" y="30"/>
                  <a:pt x="340" y="43"/>
                </a:cubicBezTo>
                <a:cubicBezTo>
                  <a:pt x="337" y="56"/>
                  <a:pt x="333" y="77"/>
                  <a:pt x="332" y="86"/>
                </a:cubicBezTo>
                <a:cubicBezTo>
                  <a:pt x="331" y="95"/>
                  <a:pt x="334" y="97"/>
                  <a:pt x="332" y="100"/>
                </a:cubicBezTo>
                <a:cubicBezTo>
                  <a:pt x="330" y="103"/>
                  <a:pt x="336" y="102"/>
                  <a:pt x="319" y="106"/>
                </a:cubicBezTo>
                <a:cubicBezTo>
                  <a:pt x="302" y="110"/>
                  <a:pt x="263" y="120"/>
                  <a:pt x="229" y="127"/>
                </a:cubicBezTo>
                <a:cubicBezTo>
                  <a:pt x="195" y="134"/>
                  <a:pt x="146" y="144"/>
                  <a:pt x="112" y="149"/>
                </a:cubicBezTo>
                <a:cubicBezTo>
                  <a:pt x="78" y="154"/>
                  <a:pt x="41" y="161"/>
                  <a:pt x="23" y="158"/>
                </a:cubicBezTo>
                <a:cubicBezTo>
                  <a:pt x="5" y="155"/>
                  <a:pt x="0" y="148"/>
                  <a:pt x="1" y="128"/>
                </a:cubicBezTo>
                <a:cubicBezTo>
                  <a:pt x="2" y="108"/>
                  <a:pt x="6" y="53"/>
                  <a:pt x="32" y="38"/>
                </a:cubicBezTo>
                <a:close/>
              </a:path>
            </a:pathLst>
          </a:custGeom>
          <a:solidFill>
            <a:srgbClr val="FFCC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96" name="Freeform 17"/>
          <p:cNvSpPr>
            <a:spLocks/>
          </p:cNvSpPr>
          <p:nvPr/>
        </p:nvSpPr>
        <p:spPr bwMode="black">
          <a:xfrm rot="4152638">
            <a:off x="7154863" y="3284537"/>
            <a:ext cx="1600200" cy="517525"/>
          </a:xfrm>
          <a:custGeom>
            <a:avLst/>
            <a:gdLst>
              <a:gd name="T0" fmla="*/ 19 w 617"/>
              <a:gd name="T1" fmla="*/ 104 h 197"/>
              <a:gd name="T2" fmla="*/ 1 w 617"/>
              <a:gd name="T3" fmla="*/ 90 h 197"/>
              <a:gd name="T4" fmla="*/ 26 w 617"/>
              <a:gd name="T5" fmla="*/ 77 h 197"/>
              <a:gd name="T6" fmla="*/ 137 w 617"/>
              <a:gd name="T7" fmla="*/ 24 h 197"/>
              <a:gd name="T8" fmla="*/ 266 w 617"/>
              <a:gd name="T9" fmla="*/ 2 h 197"/>
              <a:gd name="T10" fmla="*/ 412 w 617"/>
              <a:gd name="T11" fmla="*/ 11 h 197"/>
              <a:gd name="T12" fmla="*/ 524 w 617"/>
              <a:gd name="T13" fmla="*/ 51 h 197"/>
              <a:gd name="T14" fmla="*/ 598 w 617"/>
              <a:gd name="T15" fmla="*/ 93 h 197"/>
              <a:gd name="T16" fmla="*/ 616 w 617"/>
              <a:gd name="T17" fmla="*/ 102 h 197"/>
              <a:gd name="T18" fmla="*/ 590 w 617"/>
              <a:gd name="T19" fmla="*/ 117 h 197"/>
              <a:gd name="T20" fmla="*/ 488 w 617"/>
              <a:gd name="T21" fmla="*/ 170 h 197"/>
              <a:gd name="T22" fmla="*/ 371 w 617"/>
              <a:gd name="T23" fmla="*/ 194 h 197"/>
              <a:gd name="T24" fmla="*/ 224 w 617"/>
              <a:gd name="T25" fmla="*/ 186 h 197"/>
              <a:gd name="T26" fmla="*/ 92 w 617"/>
              <a:gd name="T27" fmla="*/ 138 h 197"/>
              <a:gd name="T28" fmla="*/ 19 w 617"/>
              <a:gd name="T29" fmla="*/ 104 h 1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7"/>
              <a:gd name="T46" fmla="*/ 0 h 197"/>
              <a:gd name="T47" fmla="*/ 617 w 617"/>
              <a:gd name="T48" fmla="*/ 197 h 1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7" h="197">
                <a:moveTo>
                  <a:pt x="19" y="104"/>
                </a:moveTo>
                <a:cubicBezTo>
                  <a:pt x="4" y="96"/>
                  <a:pt x="0" y="94"/>
                  <a:pt x="1" y="90"/>
                </a:cubicBezTo>
                <a:cubicBezTo>
                  <a:pt x="2" y="86"/>
                  <a:pt x="3" y="88"/>
                  <a:pt x="26" y="77"/>
                </a:cubicBezTo>
                <a:cubicBezTo>
                  <a:pt x="49" y="66"/>
                  <a:pt x="97" y="36"/>
                  <a:pt x="137" y="24"/>
                </a:cubicBezTo>
                <a:cubicBezTo>
                  <a:pt x="177" y="12"/>
                  <a:pt x="220" y="4"/>
                  <a:pt x="266" y="2"/>
                </a:cubicBezTo>
                <a:cubicBezTo>
                  <a:pt x="312" y="0"/>
                  <a:pt x="369" y="3"/>
                  <a:pt x="412" y="11"/>
                </a:cubicBezTo>
                <a:cubicBezTo>
                  <a:pt x="455" y="19"/>
                  <a:pt x="493" y="37"/>
                  <a:pt x="524" y="51"/>
                </a:cubicBezTo>
                <a:cubicBezTo>
                  <a:pt x="555" y="65"/>
                  <a:pt x="583" y="84"/>
                  <a:pt x="598" y="93"/>
                </a:cubicBezTo>
                <a:cubicBezTo>
                  <a:pt x="613" y="102"/>
                  <a:pt x="617" y="98"/>
                  <a:pt x="616" y="102"/>
                </a:cubicBezTo>
                <a:cubicBezTo>
                  <a:pt x="615" y="106"/>
                  <a:pt x="611" y="106"/>
                  <a:pt x="590" y="117"/>
                </a:cubicBezTo>
                <a:cubicBezTo>
                  <a:pt x="569" y="128"/>
                  <a:pt x="525" y="157"/>
                  <a:pt x="488" y="170"/>
                </a:cubicBezTo>
                <a:cubicBezTo>
                  <a:pt x="451" y="183"/>
                  <a:pt x="415" y="191"/>
                  <a:pt x="371" y="194"/>
                </a:cubicBezTo>
                <a:cubicBezTo>
                  <a:pt x="327" y="197"/>
                  <a:pt x="270" y="195"/>
                  <a:pt x="224" y="186"/>
                </a:cubicBezTo>
                <a:cubicBezTo>
                  <a:pt x="178" y="177"/>
                  <a:pt x="126" y="152"/>
                  <a:pt x="92" y="138"/>
                </a:cubicBezTo>
                <a:cubicBezTo>
                  <a:pt x="58" y="124"/>
                  <a:pt x="34" y="112"/>
                  <a:pt x="19" y="104"/>
                </a:cubicBezTo>
                <a:close/>
              </a:path>
            </a:pathLst>
          </a:custGeom>
          <a:gradFill rotWithShape="0">
            <a:gsLst>
              <a:gs pos="0">
                <a:srgbClr val="FF4B03"/>
              </a:gs>
              <a:gs pos="100000">
                <a:srgbClr val="762301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07704" y="4221088"/>
            <a:ext cx="1969765" cy="1169988"/>
            <a:chOff x="1672" y="2855"/>
            <a:chExt cx="601" cy="409"/>
          </a:xfrm>
        </p:grpSpPr>
        <p:sp>
          <p:nvSpPr>
            <p:cNvPr id="46201" name="Freeform 19"/>
            <p:cNvSpPr>
              <a:spLocks/>
            </p:cNvSpPr>
            <p:nvPr/>
          </p:nvSpPr>
          <p:spPr bwMode="black">
            <a:xfrm>
              <a:off x="1672" y="2855"/>
              <a:ext cx="380" cy="409"/>
            </a:xfrm>
            <a:custGeom>
              <a:avLst/>
              <a:gdLst>
                <a:gd name="T0" fmla="*/ 83 w 380"/>
                <a:gd name="T1" fmla="*/ 384 h 409"/>
                <a:gd name="T2" fmla="*/ 46 w 380"/>
                <a:gd name="T3" fmla="*/ 409 h 409"/>
                <a:gd name="T4" fmla="*/ 14 w 380"/>
                <a:gd name="T5" fmla="*/ 387 h 409"/>
                <a:gd name="T6" fmla="*/ 4 w 380"/>
                <a:gd name="T7" fmla="*/ 295 h 409"/>
                <a:gd name="T8" fmla="*/ 11 w 380"/>
                <a:gd name="T9" fmla="*/ 144 h 409"/>
                <a:gd name="T10" fmla="*/ 71 w 380"/>
                <a:gd name="T11" fmla="*/ 54 h 409"/>
                <a:gd name="T12" fmla="*/ 169 w 380"/>
                <a:gd name="T13" fmla="*/ 9 h 409"/>
                <a:gd name="T14" fmla="*/ 266 w 380"/>
                <a:gd name="T15" fmla="*/ 1 h 409"/>
                <a:gd name="T16" fmla="*/ 335 w 380"/>
                <a:gd name="T17" fmla="*/ 16 h 409"/>
                <a:gd name="T18" fmla="*/ 371 w 380"/>
                <a:gd name="T19" fmla="*/ 40 h 409"/>
                <a:gd name="T20" fmla="*/ 380 w 380"/>
                <a:gd name="T21" fmla="*/ 79 h 409"/>
                <a:gd name="T22" fmla="*/ 370 w 380"/>
                <a:gd name="T23" fmla="*/ 196 h 409"/>
                <a:gd name="T24" fmla="*/ 349 w 380"/>
                <a:gd name="T25" fmla="*/ 232 h 409"/>
                <a:gd name="T26" fmla="*/ 269 w 380"/>
                <a:gd name="T27" fmla="*/ 271 h 409"/>
                <a:gd name="T28" fmla="*/ 203 w 380"/>
                <a:gd name="T29" fmla="*/ 294 h 409"/>
                <a:gd name="T30" fmla="*/ 154 w 380"/>
                <a:gd name="T31" fmla="*/ 333 h 409"/>
                <a:gd name="T32" fmla="*/ 106 w 380"/>
                <a:gd name="T33" fmla="*/ 361 h 409"/>
                <a:gd name="T34" fmla="*/ 83 w 380"/>
                <a:gd name="T35" fmla="*/ 384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0"/>
                <a:gd name="T55" fmla="*/ 0 h 409"/>
                <a:gd name="T56" fmla="*/ 380 w 380"/>
                <a:gd name="T57" fmla="*/ 409 h 4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0" h="409">
                  <a:moveTo>
                    <a:pt x="83" y="384"/>
                  </a:moveTo>
                  <a:cubicBezTo>
                    <a:pt x="73" y="392"/>
                    <a:pt x="57" y="409"/>
                    <a:pt x="46" y="409"/>
                  </a:cubicBezTo>
                  <a:cubicBezTo>
                    <a:pt x="35" y="409"/>
                    <a:pt x="21" y="406"/>
                    <a:pt x="14" y="387"/>
                  </a:cubicBezTo>
                  <a:cubicBezTo>
                    <a:pt x="7" y="368"/>
                    <a:pt x="4" y="335"/>
                    <a:pt x="4" y="295"/>
                  </a:cubicBezTo>
                  <a:cubicBezTo>
                    <a:pt x="4" y="255"/>
                    <a:pt x="0" y="184"/>
                    <a:pt x="11" y="144"/>
                  </a:cubicBezTo>
                  <a:cubicBezTo>
                    <a:pt x="22" y="104"/>
                    <a:pt x="45" y="76"/>
                    <a:pt x="71" y="54"/>
                  </a:cubicBezTo>
                  <a:cubicBezTo>
                    <a:pt x="97" y="32"/>
                    <a:pt x="137" y="18"/>
                    <a:pt x="169" y="9"/>
                  </a:cubicBezTo>
                  <a:cubicBezTo>
                    <a:pt x="201" y="0"/>
                    <a:pt x="238" y="0"/>
                    <a:pt x="266" y="1"/>
                  </a:cubicBezTo>
                  <a:cubicBezTo>
                    <a:pt x="294" y="2"/>
                    <a:pt x="318" y="10"/>
                    <a:pt x="335" y="16"/>
                  </a:cubicBezTo>
                  <a:cubicBezTo>
                    <a:pt x="352" y="22"/>
                    <a:pt x="364" y="29"/>
                    <a:pt x="371" y="40"/>
                  </a:cubicBezTo>
                  <a:cubicBezTo>
                    <a:pt x="378" y="51"/>
                    <a:pt x="380" y="53"/>
                    <a:pt x="380" y="79"/>
                  </a:cubicBezTo>
                  <a:cubicBezTo>
                    <a:pt x="380" y="105"/>
                    <a:pt x="375" y="171"/>
                    <a:pt x="370" y="196"/>
                  </a:cubicBezTo>
                  <a:cubicBezTo>
                    <a:pt x="365" y="221"/>
                    <a:pt x="366" y="219"/>
                    <a:pt x="349" y="232"/>
                  </a:cubicBezTo>
                  <a:cubicBezTo>
                    <a:pt x="332" y="245"/>
                    <a:pt x="293" y="261"/>
                    <a:pt x="269" y="271"/>
                  </a:cubicBezTo>
                  <a:cubicBezTo>
                    <a:pt x="245" y="281"/>
                    <a:pt x="222" y="284"/>
                    <a:pt x="203" y="294"/>
                  </a:cubicBezTo>
                  <a:cubicBezTo>
                    <a:pt x="184" y="304"/>
                    <a:pt x="170" y="322"/>
                    <a:pt x="154" y="333"/>
                  </a:cubicBezTo>
                  <a:cubicBezTo>
                    <a:pt x="138" y="344"/>
                    <a:pt x="119" y="352"/>
                    <a:pt x="106" y="361"/>
                  </a:cubicBezTo>
                  <a:cubicBezTo>
                    <a:pt x="93" y="370"/>
                    <a:pt x="93" y="376"/>
                    <a:pt x="83" y="38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4B03"/>
                </a:gs>
                <a:gs pos="100000">
                  <a:srgbClr val="762301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2" name="Freeform 20"/>
            <p:cNvSpPr>
              <a:spLocks/>
            </p:cNvSpPr>
            <p:nvPr/>
          </p:nvSpPr>
          <p:spPr bwMode="black">
            <a:xfrm>
              <a:off x="2016" y="2888"/>
              <a:ext cx="257" cy="189"/>
            </a:xfrm>
            <a:custGeom>
              <a:avLst/>
              <a:gdLst>
                <a:gd name="T0" fmla="*/ 16 w 269"/>
                <a:gd name="T1" fmla="*/ 46 h 189"/>
                <a:gd name="T2" fmla="*/ 34 w 269"/>
                <a:gd name="T3" fmla="*/ 10 h 189"/>
                <a:gd name="T4" fmla="*/ 63 w 269"/>
                <a:gd name="T5" fmla="*/ 1 h 189"/>
                <a:gd name="T6" fmla="*/ 151 w 269"/>
                <a:gd name="T7" fmla="*/ 4 h 189"/>
                <a:gd name="T8" fmla="*/ 223 w 269"/>
                <a:gd name="T9" fmla="*/ 28 h 189"/>
                <a:gd name="T10" fmla="*/ 252 w 269"/>
                <a:gd name="T11" fmla="*/ 43 h 189"/>
                <a:gd name="T12" fmla="*/ 268 w 269"/>
                <a:gd name="T13" fmla="*/ 42 h 189"/>
                <a:gd name="T14" fmla="*/ 259 w 269"/>
                <a:gd name="T15" fmla="*/ 64 h 189"/>
                <a:gd name="T16" fmla="*/ 225 w 269"/>
                <a:gd name="T17" fmla="*/ 88 h 189"/>
                <a:gd name="T18" fmla="*/ 190 w 269"/>
                <a:gd name="T19" fmla="*/ 118 h 189"/>
                <a:gd name="T20" fmla="*/ 136 w 269"/>
                <a:gd name="T21" fmla="*/ 154 h 189"/>
                <a:gd name="T22" fmla="*/ 64 w 269"/>
                <a:gd name="T23" fmla="*/ 184 h 189"/>
                <a:gd name="T24" fmla="*/ 25 w 269"/>
                <a:gd name="T25" fmla="*/ 184 h 189"/>
                <a:gd name="T26" fmla="*/ 1 w 269"/>
                <a:gd name="T27" fmla="*/ 163 h 189"/>
                <a:gd name="T28" fmla="*/ 16 w 269"/>
                <a:gd name="T29" fmla="*/ 46 h 1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9"/>
                <a:gd name="T46" fmla="*/ 0 h 189"/>
                <a:gd name="T47" fmla="*/ 269 w 269"/>
                <a:gd name="T48" fmla="*/ 189 h 1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9" h="189">
                  <a:moveTo>
                    <a:pt x="16" y="46"/>
                  </a:moveTo>
                  <a:cubicBezTo>
                    <a:pt x="21" y="21"/>
                    <a:pt x="26" y="17"/>
                    <a:pt x="34" y="10"/>
                  </a:cubicBezTo>
                  <a:cubicBezTo>
                    <a:pt x="42" y="3"/>
                    <a:pt x="44" y="2"/>
                    <a:pt x="63" y="1"/>
                  </a:cubicBezTo>
                  <a:cubicBezTo>
                    <a:pt x="82" y="0"/>
                    <a:pt x="124" y="0"/>
                    <a:pt x="151" y="4"/>
                  </a:cubicBezTo>
                  <a:cubicBezTo>
                    <a:pt x="178" y="8"/>
                    <a:pt x="206" y="22"/>
                    <a:pt x="223" y="28"/>
                  </a:cubicBezTo>
                  <a:cubicBezTo>
                    <a:pt x="240" y="34"/>
                    <a:pt x="245" y="41"/>
                    <a:pt x="252" y="43"/>
                  </a:cubicBezTo>
                  <a:cubicBezTo>
                    <a:pt x="259" y="45"/>
                    <a:pt x="267" y="39"/>
                    <a:pt x="268" y="42"/>
                  </a:cubicBezTo>
                  <a:cubicBezTo>
                    <a:pt x="269" y="45"/>
                    <a:pt x="266" y="56"/>
                    <a:pt x="259" y="64"/>
                  </a:cubicBezTo>
                  <a:cubicBezTo>
                    <a:pt x="252" y="72"/>
                    <a:pt x="236" y="79"/>
                    <a:pt x="225" y="88"/>
                  </a:cubicBezTo>
                  <a:cubicBezTo>
                    <a:pt x="214" y="97"/>
                    <a:pt x="205" y="107"/>
                    <a:pt x="190" y="118"/>
                  </a:cubicBezTo>
                  <a:cubicBezTo>
                    <a:pt x="175" y="129"/>
                    <a:pt x="157" y="143"/>
                    <a:pt x="136" y="154"/>
                  </a:cubicBezTo>
                  <a:cubicBezTo>
                    <a:pt x="115" y="165"/>
                    <a:pt x="82" y="179"/>
                    <a:pt x="64" y="184"/>
                  </a:cubicBezTo>
                  <a:cubicBezTo>
                    <a:pt x="46" y="189"/>
                    <a:pt x="35" y="187"/>
                    <a:pt x="25" y="184"/>
                  </a:cubicBezTo>
                  <a:cubicBezTo>
                    <a:pt x="15" y="181"/>
                    <a:pt x="2" y="186"/>
                    <a:pt x="1" y="163"/>
                  </a:cubicBezTo>
                  <a:cubicBezTo>
                    <a:pt x="0" y="140"/>
                    <a:pt x="11" y="71"/>
                    <a:pt x="16" y="4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4B03"/>
                </a:gs>
                <a:gs pos="100000">
                  <a:srgbClr val="762301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92250" y="2374900"/>
            <a:ext cx="1568450" cy="754063"/>
            <a:chOff x="234" y="1248"/>
            <a:chExt cx="1331" cy="597"/>
          </a:xfrm>
        </p:grpSpPr>
        <p:sp>
          <p:nvSpPr>
            <p:cNvPr id="46193" name="Freeform 22"/>
            <p:cNvSpPr>
              <a:spLocks/>
            </p:cNvSpPr>
            <p:nvPr/>
          </p:nvSpPr>
          <p:spPr bwMode="auto">
            <a:xfrm>
              <a:off x="234" y="1248"/>
              <a:ext cx="1331" cy="597"/>
            </a:xfrm>
            <a:custGeom>
              <a:avLst/>
              <a:gdLst>
                <a:gd name="T0" fmla="*/ 0 w 1331"/>
                <a:gd name="T1" fmla="*/ 87 h 597"/>
                <a:gd name="T2" fmla="*/ 9 w 1331"/>
                <a:gd name="T3" fmla="*/ 48 h 597"/>
                <a:gd name="T4" fmla="*/ 126 w 1331"/>
                <a:gd name="T5" fmla="*/ 0 h 597"/>
                <a:gd name="T6" fmla="*/ 231 w 1331"/>
                <a:gd name="T7" fmla="*/ 12 h 597"/>
                <a:gd name="T8" fmla="*/ 258 w 1331"/>
                <a:gd name="T9" fmla="*/ 24 h 597"/>
                <a:gd name="T10" fmla="*/ 276 w 1331"/>
                <a:gd name="T11" fmla="*/ 36 h 597"/>
                <a:gd name="T12" fmla="*/ 315 w 1331"/>
                <a:gd name="T13" fmla="*/ 129 h 597"/>
                <a:gd name="T14" fmla="*/ 375 w 1331"/>
                <a:gd name="T15" fmla="*/ 228 h 597"/>
                <a:gd name="T16" fmla="*/ 393 w 1331"/>
                <a:gd name="T17" fmla="*/ 255 h 597"/>
                <a:gd name="T18" fmla="*/ 414 w 1331"/>
                <a:gd name="T19" fmla="*/ 276 h 597"/>
                <a:gd name="T20" fmla="*/ 471 w 1331"/>
                <a:gd name="T21" fmla="*/ 327 h 597"/>
                <a:gd name="T22" fmla="*/ 621 w 1331"/>
                <a:gd name="T23" fmla="*/ 369 h 597"/>
                <a:gd name="T24" fmla="*/ 768 w 1331"/>
                <a:gd name="T25" fmla="*/ 369 h 597"/>
                <a:gd name="T26" fmla="*/ 810 w 1331"/>
                <a:gd name="T27" fmla="*/ 357 h 597"/>
                <a:gd name="T28" fmla="*/ 852 w 1331"/>
                <a:gd name="T29" fmla="*/ 330 h 597"/>
                <a:gd name="T30" fmla="*/ 912 w 1331"/>
                <a:gd name="T31" fmla="*/ 306 h 597"/>
                <a:gd name="T32" fmla="*/ 1080 w 1331"/>
                <a:gd name="T33" fmla="*/ 261 h 597"/>
                <a:gd name="T34" fmla="*/ 1113 w 1331"/>
                <a:gd name="T35" fmla="*/ 252 h 597"/>
                <a:gd name="T36" fmla="*/ 1131 w 1331"/>
                <a:gd name="T37" fmla="*/ 246 h 597"/>
                <a:gd name="T38" fmla="*/ 1269 w 1331"/>
                <a:gd name="T39" fmla="*/ 285 h 597"/>
                <a:gd name="T40" fmla="*/ 1320 w 1331"/>
                <a:gd name="T41" fmla="*/ 336 h 597"/>
                <a:gd name="T42" fmla="*/ 1323 w 1331"/>
                <a:gd name="T43" fmla="*/ 426 h 597"/>
                <a:gd name="T44" fmla="*/ 1284 w 1331"/>
                <a:gd name="T45" fmla="*/ 477 h 597"/>
                <a:gd name="T46" fmla="*/ 1266 w 1331"/>
                <a:gd name="T47" fmla="*/ 483 h 597"/>
                <a:gd name="T48" fmla="*/ 1173 w 1331"/>
                <a:gd name="T49" fmla="*/ 465 h 597"/>
                <a:gd name="T50" fmla="*/ 1089 w 1331"/>
                <a:gd name="T51" fmla="*/ 465 h 597"/>
                <a:gd name="T52" fmla="*/ 1077 w 1331"/>
                <a:gd name="T53" fmla="*/ 483 h 597"/>
                <a:gd name="T54" fmla="*/ 1014 w 1331"/>
                <a:gd name="T55" fmla="*/ 522 h 597"/>
                <a:gd name="T56" fmla="*/ 864 w 1331"/>
                <a:gd name="T57" fmla="*/ 576 h 597"/>
                <a:gd name="T58" fmla="*/ 765 w 1331"/>
                <a:gd name="T59" fmla="*/ 597 h 597"/>
                <a:gd name="T60" fmla="*/ 522 w 1331"/>
                <a:gd name="T61" fmla="*/ 579 h 597"/>
                <a:gd name="T62" fmla="*/ 492 w 1331"/>
                <a:gd name="T63" fmla="*/ 567 h 597"/>
                <a:gd name="T64" fmla="*/ 468 w 1331"/>
                <a:gd name="T65" fmla="*/ 561 h 597"/>
                <a:gd name="T66" fmla="*/ 378 w 1331"/>
                <a:gd name="T67" fmla="*/ 531 h 597"/>
                <a:gd name="T68" fmla="*/ 297 w 1331"/>
                <a:gd name="T69" fmla="*/ 504 h 597"/>
                <a:gd name="T70" fmla="*/ 249 w 1331"/>
                <a:gd name="T71" fmla="*/ 483 h 597"/>
                <a:gd name="T72" fmla="*/ 198 w 1331"/>
                <a:gd name="T73" fmla="*/ 444 h 597"/>
                <a:gd name="T74" fmla="*/ 84 w 1331"/>
                <a:gd name="T75" fmla="*/ 348 h 597"/>
                <a:gd name="T76" fmla="*/ 60 w 1331"/>
                <a:gd name="T77" fmla="*/ 309 h 597"/>
                <a:gd name="T78" fmla="*/ 36 w 1331"/>
                <a:gd name="T79" fmla="*/ 258 h 597"/>
                <a:gd name="T80" fmla="*/ 18 w 1331"/>
                <a:gd name="T81" fmla="*/ 204 h 597"/>
                <a:gd name="T82" fmla="*/ 3 w 1331"/>
                <a:gd name="T83" fmla="*/ 120 h 597"/>
                <a:gd name="T84" fmla="*/ 0 w 1331"/>
                <a:gd name="T85" fmla="*/ 87 h 5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1"/>
                <a:gd name="T130" fmla="*/ 0 h 597"/>
                <a:gd name="T131" fmla="*/ 1331 w 1331"/>
                <a:gd name="T132" fmla="*/ 597 h 5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1" h="597">
                  <a:moveTo>
                    <a:pt x="0" y="87"/>
                  </a:moveTo>
                  <a:cubicBezTo>
                    <a:pt x="1" y="81"/>
                    <a:pt x="4" y="53"/>
                    <a:pt x="9" y="48"/>
                  </a:cubicBezTo>
                  <a:cubicBezTo>
                    <a:pt x="40" y="17"/>
                    <a:pt x="84" y="4"/>
                    <a:pt x="126" y="0"/>
                  </a:cubicBezTo>
                  <a:cubicBezTo>
                    <a:pt x="161" y="2"/>
                    <a:pt x="197" y="2"/>
                    <a:pt x="231" y="12"/>
                  </a:cubicBezTo>
                  <a:cubicBezTo>
                    <a:pt x="240" y="15"/>
                    <a:pt x="250" y="20"/>
                    <a:pt x="258" y="24"/>
                  </a:cubicBezTo>
                  <a:cubicBezTo>
                    <a:pt x="264" y="28"/>
                    <a:pt x="276" y="36"/>
                    <a:pt x="276" y="36"/>
                  </a:cubicBezTo>
                  <a:cubicBezTo>
                    <a:pt x="288" y="83"/>
                    <a:pt x="271" y="107"/>
                    <a:pt x="315" y="129"/>
                  </a:cubicBezTo>
                  <a:cubicBezTo>
                    <a:pt x="335" y="162"/>
                    <a:pt x="353" y="197"/>
                    <a:pt x="375" y="228"/>
                  </a:cubicBezTo>
                  <a:cubicBezTo>
                    <a:pt x="381" y="237"/>
                    <a:pt x="385" y="247"/>
                    <a:pt x="393" y="255"/>
                  </a:cubicBezTo>
                  <a:cubicBezTo>
                    <a:pt x="400" y="262"/>
                    <a:pt x="414" y="276"/>
                    <a:pt x="414" y="276"/>
                  </a:cubicBezTo>
                  <a:cubicBezTo>
                    <a:pt x="422" y="300"/>
                    <a:pt x="451" y="314"/>
                    <a:pt x="471" y="327"/>
                  </a:cubicBezTo>
                  <a:cubicBezTo>
                    <a:pt x="515" y="357"/>
                    <a:pt x="568" y="366"/>
                    <a:pt x="621" y="369"/>
                  </a:cubicBezTo>
                  <a:cubicBezTo>
                    <a:pt x="678" y="379"/>
                    <a:pt x="654" y="376"/>
                    <a:pt x="768" y="369"/>
                  </a:cubicBezTo>
                  <a:cubicBezTo>
                    <a:pt x="783" y="368"/>
                    <a:pt x="810" y="357"/>
                    <a:pt x="810" y="357"/>
                  </a:cubicBezTo>
                  <a:cubicBezTo>
                    <a:pt x="822" y="345"/>
                    <a:pt x="835" y="334"/>
                    <a:pt x="852" y="330"/>
                  </a:cubicBezTo>
                  <a:cubicBezTo>
                    <a:pt x="872" y="318"/>
                    <a:pt x="892" y="316"/>
                    <a:pt x="912" y="306"/>
                  </a:cubicBezTo>
                  <a:cubicBezTo>
                    <a:pt x="967" y="278"/>
                    <a:pt x="1018" y="264"/>
                    <a:pt x="1080" y="261"/>
                  </a:cubicBezTo>
                  <a:cubicBezTo>
                    <a:pt x="1091" y="257"/>
                    <a:pt x="1102" y="256"/>
                    <a:pt x="1113" y="252"/>
                  </a:cubicBezTo>
                  <a:cubicBezTo>
                    <a:pt x="1119" y="250"/>
                    <a:pt x="1131" y="246"/>
                    <a:pt x="1131" y="246"/>
                  </a:cubicBezTo>
                  <a:cubicBezTo>
                    <a:pt x="1208" y="250"/>
                    <a:pt x="1214" y="246"/>
                    <a:pt x="1269" y="285"/>
                  </a:cubicBezTo>
                  <a:cubicBezTo>
                    <a:pt x="1290" y="300"/>
                    <a:pt x="1307" y="314"/>
                    <a:pt x="1320" y="336"/>
                  </a:cubicBezTo>
                  <a:cubicBezTo>
                    <a:pt x="1329" y="371"/>
                    <a:pt x="1331" y="371"/>
                    <a:pt x="1323" y="426"/>
                  </a:cubicBezTo>
                  <a:cubicBezTo>
                    <a:pt x="1322" y="434"/>
                    <a:pt x="1292" y="473"/>
                    <a:pt x="1284" y="477"/>
                  </a:cubicBezTo>
                  <a:cubicBezTo>
                    <a:pt x="1278" y="480"/>
                    <a:pt x="1266" y="483"/>
                    <a:pt x="1266" y="483"/>
                  </a:cubicBezTo>
                  <a:cubicBezTo>
                    <a:pt x="1232" y="480"/>
                    <a:pt x="1206" y="468"/>
                    <a:pt x="1173" y="465"/>
                  </a:cubicBezTo>
                  <a:cubicBezTo>
                    <a:pt x="1143" y="459"/>
                    <a:pt x="1128" y="455"/>
                    <a:pt x="1089" y="465"/>
                  </a:cubicBezTo>
                  <a:cubicBezTo>
                    <a:pt x="1082" y="467"/>
                    <a:pt x="1083" y="480"/>
                    <a:pt x="1077" y="483"/>
                  </a:cubicBezTo>
                  <a:cubicBezTo>
                    <a:pt x="1054" y="494"/>
                    <a:pt x="1035" y="508"/>
                    <a:pt x="1014" y="522"/>
                  </a:cubicBezTo>
                  <a:cubicBezTo>
                    <a:pt x="981" y="544"/>
                    <a:pt x="904" y="570"/>
                    <a:pt x="864" y="576"/>
                  </a:cubicBezTo>
                  <a:cubicBezTo>
                    <a:pt x="832" y="587"/>
                    <a:pt x="797" y="589"/>
                    <a:pt x="765" y="597"/>
                  </a:cubicBezTo>
                  <a:cubicBezTo>
                    <a:pt x="668" y="595"/>
                    <a:pt x="608" y="593"/>
                    <a:pt x="522" y="579"/>
                  </a:cubicBezTo>
                  <a:cubicBezTo>
                    <a:pt x="510" y="573"/>
                    <a:pt x="507" y="571"/>
                    <a:pt x="492" y="567"/>
                  </a:cubicBezTo>
                  <a:cubicBezTo>
                    <a:pt x="484" y="565"/>
                    <a:pt x="468" y="561"/>
                    <a:pt x="468" y="561"/>
                  </a:cubicBezTo>
                  <a:cubicBezTo>
                    <a:pt x="443" y="544"/>
                    <a:pt x="407" y="541"/>
                    <a:pt x="378" y="531"/>
                  </a:cubicBezTo>
                  <a:cubicBezTo>
                    <a:pt x="351" y="522"/>
                    <a:pt x="324" y="509"/>
                    <a:pt x="297" y="504"/>
                  </a:cubicBezTo>
                  <a:cubicBezTo>
                    <a:pt x="281" y="496"/>
                    <a:pt x="265" y="491"/>
                    <a:pt x="249" y="483"/>
                  </a:cubicBezTo>
                  <a:cubicBezTo>
                    <a:pt x="229" y="473"/>
                    <a:pt x="216" y="456"/>
                    <a:pt x="198" y="444"/>
                  </a:cubicBezTo>
                  <a:cubicBezTo>
                    <a:pt x="158" y="417"/>
                    <a:pt x="119" y="383"/>
                    <a:pt x="84" y="348"/>
                  </a:cubicBezTo>
                  <a:cubicBezTo>
                    <a:pt x="79" y="333"/>
                    <a:pt x="68" y="322"/>
                    <a:pt x="60" y="309"/>
                  </a:cubicBezTo>
                  <a:cubicBezTo>
                    <a:pt x="50" y="293"/>
                    <a:pt x="47" y="274"/>
                    <a:pt x="36" y="258"/>
                  </a:cubicBezTo>
                  <a:cubicBezTo>
                    <a:pt x="31" y="239"/>
                    <a:pt x="22" y="223"/>
                    <a:pt x="18" y="204"/>
                  </a:cubicBezTo>
                  <a:cubicBezTo>
                    <a:pt x="15" y="174"/>
                    <a:pt x="6" y="150"/>
                    <a:pt x="3" y="120"/>
                  </a:cubicBezTo>
                  <a:cubicBezTo>
                    <a:pt x="0" y="91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4" name="Freeform 23"/>
            <p:cNvSpPr>
              <a:spLocks/>
            </p:cNvSpPr>
            <p:nvPr/>
          </p:nvSpPr>
          <p:spPr bwMode="auto">
            <a:xfrm>
              <a:off x="1416" y="1505"/>
              <a:ext cx="136" cy="218"/>
            </a:xfrm>
            <a:custGeom>
              <a:avLst/>
              <a:gdLst>
                <a:gd name="T0" fmla="*/ 90 w 136"/>
                <a:gd name="T1" fmla="*/ 205 h 218"/>
                <a:gd name="T2" fmla="*/ 30 w 136"/>
                <a:gd name="T3" fmla="*/ 196 h 218"/>
                <a:gd name="T4" fmla="*/ 15 w 136"/>
                <a:gd name="T5" fmla="*/ 112 h 218"/>
                <a:gd name="T6" fmla="*/ 12 w 136"/>
                <a:gd name="T7" fmla="*/ 49 h 218"/>
                <a:gd name="T8" fmla="*/ 3 w 136"/>
                <a:gd name="T9" fmla="*/ 28 h 218"/>
                <a:gd name="T10" fmla="*/ 33 w 136"/>
                <a:gd name="T11" fmla="*/ 4 h 218"/>
                <a:gd name="T12" fmla="*/ 96 w 136"/>
                <a:gd name="T13" fmla="*/ 52 h 218"/>
                <a:gd name="T14" fmla="*/ 135 w 136"/>
                <a:gd name="T15" fmla="*/ 115 h 218"/>
                <a:gd name="T16" fmla="*/ 90 w 136"/>
                <a:gd name="T17" fmla="*/ 205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18"/>
                <a:gd name="T29" fmla="*/ 136 w 136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18">
                  <a:moveTo>
                    <a:pt x="90" y="205"/>
                  </a:moveTo>
                  <a:cubicBezTo>
                    <a:pt x="73" y="218"/>
                    <a:pt x="42" y="211"/>
                    <a:pt x="30" y="196"/>
                  </a:cubicBezTo>
                  <a:cubicBezTo>
                    <a:pt x="18" y="181"/>
                    <a:pt x="18" y="136"/>
                    <a:pt x="15" y="112"/>
                  </a:cubicBezTo>
                  <a:cubicBezTo>
                    <a:pt x="12" y="88"/>
                    <a:pt x="14" y="63"/>
                    <a:pt x="12" y="49"/>
                  </a:cubicBezTo>
                  <a:cubicBezTo>
                    <a:pt x="10" y="35"/>
                    <a:pt x="0" y="35"/>
                    <a:pt x="3" y="28"/>
                  </a:cubicBezTo>
                  <a:cubicBezTo>
                    <a:pt x="6" y="21"/>
                    <a:pt x="18" y="0"/>
                    <a:pt x="33" y="4"/>
                  </a:cubicBezTo>
                  <a:cubicBezTo>
                    <a:pt x="48" y="8"/>
                    <a:pt x="79" y="34"/>
                    <a:pt x="96" y="52"/>
                  </a:cubicBezTo>
                  <a:cubicBezTo>
                    <a:pt x="113" y="70"/>
                    <a:pt x="134" y="90"/>
                    <a:pt x="135" y="115"/>
                  </a:cubicBezTo>
                  <a:cubicBezTo>
                    <a:pt x="136" y="140"/>
                    <a:pt x="107" y="192"/>
                    <a:pt x="90" y="205"/>
                  </a:cubicBezTo>
                  <a:close/>
                </a:path>
              </a:pathLst>
            </a:custGeom>
            <a:gradFill rotWithShape="0">
              <a:gsLst>
                <a:gs pos="0">
                  <a:srgbClr val="765E76"/>
                </a:gs>
                <a:gs pos="50000">
                  <a:srgbClr val="FFCCFF"/>
                </a:gs>
                <a:gs pos="100000">
                  <a:srgbClr val="765E76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5" name="Freeform 24"/>
            <p:cNvSpPr>
              <a:spLocks/>
            </p:cNvSpPr>
            <p:nvPr/>
          </p:nvSpPr>
          <p:spPr bwMode="auto">
            <a:xfrm>
              <a:off x="432" y="1263"/>
              <a:ext cx="52" cy="252"/>
            </a:xfrm>
            <a:custGeom>
              <a:avLst/>
              <a:gdLst>
                <a:gd name="T0" fmla="*/ 6 w 52"/>
                <a:gd name="T1" fmla="*/ 0 h 252"/>
                <a:gd name="T2" fmla="*/ 6 w 52"/>
                <a:gd name="T3" fmla="*/ 33 h 252"/>
                <a:gd name="T4" fmla="*/ 0 w 52"/>
                <a:gd name="T5" fmla="*/ 51 h 252"/>
                <a:gd name="T6" fmla="*/ 39 w 52"/>
                <a:gd name="T7" fmla="*/ 126 h 252"/>
                <a:gd name="T8" fmla="*/ 51 w 52"/>
                <a:gd name="T9" fmla="*/ 153 h 252"/>
                <a:gd name="T10" fmla="*/ 48 w 52"/>
                <a:gd name="T11" fmla="*/ 222 h 252"/>
                <a:gd name="T12" fmla="*/ 30 w 52"/>
                <a:gd name="T13" fmla="*/ 252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252"/>
                <a:gd name="T23" fmla="*/ 52 w 52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252">
                  <a:moveTo>
                    <a:pt x="6" y="0"/>
                  </a:moveTo>
                  <a:cubicBezTo>
                    <a:pt x="11" y="15"/>
                    <a:pt x="11" y="10"/>
                    <a:pt x="6" y="33"/>
                  </a:cubicBezTo>
                  <a:cubicBezTo>
                    <a:pt x="5" y="39"/>
                    <a:pt x="0" y="51"/>
                    <a:pt x="0" y="51"/>
                  </a:cubicBezTo>
                  <a:cubicBezTo>
                    <a:pt x="3" y="82"/>
                    <a:pt x="17" y="104"/>
                    <a:pt x="39" y="126"/>
                  </a:cubicBezTo>
                  <a:cubicBezTo>
                    <a:pt x="42" y="136"/>
                    <a:pt x="48" y="143"/>
                    <a:pt x="51" y="153"/>
                  </a:cubicBezTo>
                  <a:cubicBezTo>
                    <a:pt x="50" y="176"/>
                    <a:pt x="52" y="199"/>
                    <a:pt x="48" y="222"/>
                  </a:cubicBezTo>
                  <a:cubicBezTo>
                    <a:pt x="46" y="234"/>
                    <a:pt x="30" y="240"/>
                    <a:pt x="30" y="25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6" name="Freeform 25"/>
            <p:cNvSpPr>
              <a:spLocks/>
            </p:cNvSpPr>
            <p:nvPr/>
          </p:nvSpPr>
          <p:spPr bwMode="auto">
            <a:xfrm>
              <a:off x="399" y="1464"/>
              <a:ext cx="196" cy="159"/>
            </a:xfrm>
            <a:custGeom>
              <a:avLst/>
              <a:gdLst>
                <a:gd name="T0" fmla="*/ 0 w 196"/>
                <a:gd name="T1" fmla="*/ 12 h 159"/>
                <a:gd name="T2" fmla="*/ 75 w 196"/>
                <a:gd name="T3" fmla="*/ 0 h 159"/>
                <a:gd name="T4" fmla="*/ 96 w 196"/>
                <a:gd name="T5" fmla="*/ 21 h 159"/>
                <a:gd name="T6" fmla="*/ 117 w 196"/>
                <a:gd name="T7" fmla="*/ 30 h 159"/>
                <a:gd name="T8" fmla="*/ 129 w 196"/>
                <a:gd name="T9" fmla="*/ 42 h 159"/>
                <a:gd name="T10" fmla="*/ 174 w 196"/>
                <a:gd name="T11" fmla="*/ 54 h 159"/>
                <a:gd name="T12" fmla="*/ 189 w 196"/>
                <a:gd name="T13" fmla="*/ 159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59"/>
                <a:gd name="T23" fmla="*/ 196 w 196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59">
                  <a:moveTo>
                    <a:pt x="0" y="12"/>
                  </a:moveTo>
                  <a:cubicBezTo>
                    <a:pt x="28" y="10"/>
                    <a:pt x="49" y="9"/>
                    <a:pt x="75" y="0"/>
                  </a:cubicBezTo>
                  <a:cubicBezTo>
                    <a:pt x="89" y="5"/>
                    <a:pt x="88" y="13"/>
                    <a:pt x="96" y="21"/>
                  </a:cubicBezTo>
                  <a:cubicBezTo>
                    <a:pt x="101" y="26"/>
                    <a:pt x="111" y="25"/>
                    <a:pt x="117" y="30"/>
                  </a:cubicBezTo>
                  <a:cubicBezTo>
                    <a:pt x="122" y="33"/>
                    <a:pt x="124" y="39"/>
                    <a:pt x="129" y="42"/>
                  </a:cubicBezTo>
                  <a:cubicBezTo>
                    <a:pt x="142" y="48"/>
                    <a:pt x="160" y="49"/>
                    <a:pt x="174" y="54"/>
                  </a:cubicBezTo>
                  <a:cubicBezTo>
                    <a:pt x="196" y="87"/>
                    <a:pt x="189" y="117"/>
                    <a:pt x="189" y="159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7" name="Freeform 26"/>
            <p:cNvSpPr>
              <a:spLocks/>
            </p:cNvSpPr>
            <p:nvPr/>
          </p:nvSpPr>
          <p:spPr bwMode="auto">
            <a:xfrm>
              <a:off x="585" y="1551"/>
              <a:ext cx="75" cy="24"/>
            </a:xfrm>
            <a:custGeom>
              <a:avLst/>
              <a:gdLst>
                <a:gd name="T0" fmla="*/ 75 w 75"/>
                <a:gd name="T1" fmla="*/ 24 h 24"/>
                <a:gd name="T2" fmla="*/ 36 w 75"/>
                <a:gd name="T3" fmla="*/ 0 h 24"/>
                <a:gd name="T4" fmla="*/ 0 w 75"/>
                <a:gd name="T5" fmla="*/ 3 h 24"/>
                <a:gd name="T6" fmla="*/ 0 60000 65536"/>
                <a:gd name="T7" fmla="*/ 0 60000 65536"/>
                <a:gd name="T8" fmla="*/ 0 60000 65536"/>
                <a:gd name="T9" fmla="*/ 0 w 75"/>
                <a:gd name="T10" fmla="*/ 0 h 24"/>
                <a:gd name="T11" fmla="*/ 75 w 75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4">
                  <a:moveTo>
                    <a:pt x="75" y="24"/>
                  </a:moveTo>
                  <a:cubicBezTo>
                    <a:pt x="63" y="16"/>
                    <a:pt x="50" y="5"/>
                    <a:pt x="36" y="0"/>
                  </a:cubicBezTo>
                  <a:cubicBezTo>
                    <a:pt x="10" y="4"/>
                    <a:pt x="22" y="3"/>
                    <a:pt x="0" y="3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8" name="Freeform 27"/>
            <p:cNvSpPr>
              <a:spLocks/>
            </p:cNvSpPr>
            <p:nvPr/>
          </p:nvSpPr>
          <p:spPr bwMode="auto">
            <a:xfrm>
              <a:off x="276" y="1500"/>
              <a:ext cx="285" cy="258"/>
            </a:xfrm>
            <a:custGeom>
              <a:avLst/>
              <a:gdLst>
                <a:gd name="T0" fmla="*/ 0 w 285"/>
                <a:gd name="T1" fmla="*/ 0 h 258"/>
                <a:gd name="T2" fmla="*/ 63 w 285"/>
                <a:gd name="T3" fmla="*/ 99 h 258"/>
                <a:gd name="T4" fmla="*/ 141 w 285"/>
                <a:gd name="T5" fmla="*/ 177 h 258"/>
                <a:gd name="T6" fmla="*/ 285 w 285"/>
                <a:gd name="T7" fmla="*/ 258 h 258"/>
                <a:gd name="T8" fmla="*/ 228 w 285"/>
                <a:gd name="T9" fmla="*/ 144 h 258"/>
                <a:gd name="T10" fmla="*/ 174 w 285"/>
                <a:gd name="T11" fmla="*/ 156 h 258"/>
                <a:gd name="T12" fmla="*/ 195 w 285"/>
                <a:gd name="T13" fmla="*/ 111 h 258"/>
                <a:gd name="T14" fmla="*/ 180 w 285"/>
                <a:gd name="T15" fmla="*/ 114 h 258"/>
                <a:gd name="T16" fmla="*/ 168 w 285"/>
                <a:gd name="T17" fmla="*/ 117 h 258"/>
                <a:gd name="T18" fmla="*/ 156 w 285"/>
                <a:gd name="T19" fmla="*/ 123 h 258"/>
                <a:gd name="T20" fmla="*/ 120 w 285"/>
                <a:gd name="T21" fmla="*/ 99 h 258"/>
                <a:gd name="T22" fmla="*/ 162 w 285"/>
                <a:gd name="T23" fmla="*/ 75 h 258"/>
                <a:gd name="T24" fmla="*/ 189 w 285"/>
                <a:gd name="T25" fmla="*/ 54 h 258"/>
                <a:gd name="T26" fmla="*/ 132 w 285"/>
                <a:gd name="T27" fmla="*/ 66 h 258"/>
                <a:gd name="T28" fmla="*/ 78 w 285"/>
                <a:gd name="T29" fmla="*/ 63 h 258"/>
                <a:gd name="T30" fmla="*/ 54 w 285"/>
                <a:gd name="T31" fmla="*/ 45 h 258"/>
                <a:gd name="T32" fmla="*/ 36 w 285"/>
                <a:gd name="T33" fmla="*/ 33 h 258"/>
                <a:gd name="T34" fmla="*/ 0 w 285"/>
                <a:gd name="T35" fmla="*/ 0 h 2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5"/>
                <a:gd name="T55" fmla="*/ 0 h 258"/>
                <a:gd name="T56" fmla="*/ 285 w 285"/>
                <a:gd name="T57" fmla="*/ 258 h 2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5" h="258">
                  <a:moveTo>
                    <a:pt x="0" y="0"/>
                  </a:moveTo>
                  <a:lnTo>
                    <a:pt x="63" y="99"/>
                  </a:lnTo>
                  <a:lnTo>
                    <a:pt x="141" y="177"/>
                  </a:lnTo>
                  <a:lnTo>
                    <a:pt x="285" y="258"/>
                  </a:lnTo>
                  <a:cubicBezTo>
                    <a:pt x="252" y="209"/>
                    <a:pt x="241" y="194"/>
                    <a:pt x="228" y="144"/>
                  </a:cubicBezTo>
                  <a:cubicBezTo>
                    <a:pt x="208" y="164"/>
                    <a:pt x="209" y="159"/>
                    <a:pt x="174" y="156"/>
                  </a:cubicBezTo>
                  <a:cubicBezTo>
                    <a:pt x="179" y="140"/>
                    <a:pt x="189" y="128"/>
                    <a:pt x="195" y="111"/>
                  </a:cubicBezTo>
                  <a:cubicBezTo>
                    <a:pt x="197" y="106"/>
                    <a:pt x="185" y="113"/>
                    <a:pt x="180" y="114"/>
                  </a:cubicBezTo>
                  <a:cubicBezTo>
                    <a:pt x="176" y="115"/>
                    <a:pt x="172" y="116"/>
                    <a:pt x="168" y="117"/>
                  </a:cubicBezTo>
                  <a:cubicBezTo>
                    <a:pt x="164" y="119"/>
                    <a:pt x="160" y="121"/>
                    <a:pt x="156" y="123"/>
                  </a:cubicBezTo>
                  <a:cubicBezTo>
                    <a:pt x="122" y="120"/>
                    <a:pt x="127" y="125"/>
                    <a:pt x="120" y="99"/>
                  </a:cubicBezTo>
                  <a:cubicBezTo>
                    <a:pt x="126" y="76"/>
                    <a:pt x="144" y="87"/>
                    <a:pt x="162" y="75"/>
                  </a:cubicBezTo>
                  <a:cubicBezTo>
                    <a:pt x="184" y="61"/>
                    <a:pt x="175" y="68"/>
                    <a:pt x="189" y="54"/>
                  </a:cubicBezTo>
                  <a:cubicBezTo>
                    <a:pt x="171" y="49"/>
                    <a:pt x="150" y="60"/>
                    <a:pt x="132" y="66"/>
                  </a:cubicBezTo>
                  <a:cubicBezTo>
                    <a:pt x="114" y="65"/>
                    <a:pt x="95" y="68"/>
                    <a:pt x="78" y="63"/>
                  </a:cubicBezTo>
                  <a:cubicBezTo>
                    <a:pt x="68" y="60"/>
                    <a:pt x="62" y="51"/>
                    <a:pt x="54" y="45"/>
                  </a:cubicBezTo>
                  <a:cubicBezTo>
                    <a:pt x="48" y="41"/>
                    <a:pt x="36" y="33"/>
                    <a:pt x="36" y="33"/>
                  </a:cubicBezTo>
                  <a:cubicBezTo>
                    <a:pt x="28" y="22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DB9DDB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6199" name="Freeform 28"/>
            <p:cNvSpPr>
              <a:spLocks/>
            </p:cNvSpPr>
            <p:nvPr/>
          </p:nvSpPr>
          <p:spPr bwMode="auto">
            <a:xfrm>
              <a:off x="813" y="1665"/>
              <a:ext cx="618" cy="177"/>
            </a:xfrm>
            <a:custGeom>
              <a:avLst/>
              <a:gdLst>
                <a:gd name="T0" fmla="*/ 0 w 618"/>
                <a:gd name="T1" fmla="*/ 162 h 168"/>
                <a:gd name="T2" fmla="*/ 54 w 618"/>
                <a:gd name="T3" fmla="*/ 153 h 168"/>
                <a:gd name="T4" fmla="*/ 144 w 618"/>
                <a:gd name="T5" fmla="*/ 141 h 168"/>
                <a:gd name="T6" fmla="*/ 243 w 618"/>
                <a:gd name="T7" fmla="*/ 117 h 168"/>
                <a:gd name="T8" fmla="*/ 321 w 618"/>
                <a:gd name="T9" fmla="*/ 99 h 168"/>
                <a:gd name="T10" fmla="*/ 387 w 618"/>
                <a:gd name="T11" fmla="*/ 75 h 168"/>
                <a:gd name="T12" fmla="*/ 420 w 618"/>
                <a:gd name="T13" fmla="*/ 63 h 168"/>
                <a:gd name="T14" fmla="*/ 468 w 618"/>
                <a:gd name="T15" fmla="*/ 27 h 168"/>
                <a:gd name="T16" fmla="*/ 483 w 618"/>
                <a:gd name="T17" fmla="*/ 0 h 168"/>
                <a:gd name="T18" fmla="*/ 618 w 618"/>
                <a:gd name="T19" fmla="*/ 27 h 168"/>
                <a:gd name="T20" fmla="*/ 579 w 618"/>
                <a:gd name="T21" fmla="*/ 39 h 168"/>
                <a:gd name="T22" fmla="*/ 552 w 618"/>
                <a:gd name="T23" fmla="*/ 30 h 168"/>
                <a:gd name="T24" fmla="*/ 543 w 618"/>
                <a:gd name="T25" fmla="*/ 27 h 168"/>
                <a:gd name="T26" fmla="*/ 486 w 618"/>
                <a:gd name="T27" fmla="*/ 69 h 168"/>
                <a:gd name="T28" fmla="*/ 372 w 618"/>
                <a:gd name="T29" fmla="*/ 111 h 168"/>
                <a:gd name="T30" fmla="*/ 144 w 618"/>
                <a:gd name="T31" fmla="*/ 168 h 168"/>
                <a:gd name="T32" fmla="*/ 0 w 618"/>
                <a:gd name="T33" fmla="*/ 162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8"/>
                <a:gd name="T52" fmla="*/ 0 h 168"/>
                <a:gd name="T53" fmla="*/ 618 w 618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8" h="168">
                  <a:moveTo>
                    <a:pt x="0" y="162"/>
                  </a:moveTo>
                  <a:cubicBezTo>
                    <a:pt x="19" y="158"/>
                    <a:pt x="33" y="155"/>
                    <a:pt x="54" y="153"/>
                  </a:cubicBezTo>
                  <a:cubicBezTo>
                    <a:pt x="87" y="145"/>
                    <a:pt x="105" y="143"/>
                    <a:pt x="144" y="141"/>
                  </a:cubicBezTo>
                  <a:cubicBezTo>
                    <a:pt x="178" y="136"/>
                    <a:pt x="210" y="123"/>
                    <a:pt x="243" y="117"/>
                  </a:cubicBezTo>
                  <a:cubicBezTo>
                    <a:pt x="270" y="112"/>
                    <a:pt x="295" y="108"/>
                    <a:pt x="321" y="99"/>
                  </a:cubicBezTo>
                  <a:cubicBezTo>
                    <a:pt x="343" y="91"/>
                    <a:pt x="365" y="84"/>
                    <a:pt x="387" y="75"/>
                  </a:cubicBezTo>
                  <a:cubicBezTo>
                    <a:pt x="398" y="71"/>
                    <a:pt x="420" y="63"/>
                    <a:pt x="420" y="63"/>
                  </a:cubicBezTo>
                  <a:cubicBezTo>
                    <a:pt x="434" y="49"/>
                    <a:pt x="452" y="38"/>
                    <a:pt x="468" y="27"/>
                  </a:cubicBezTo>
                  <a:cubicBezTo>
                    <a:pt x="474" y="18"/>
                    <a:pt x="477" y="9"/>
                    <a:pt x="483" y="0"/>
                  </a:cubicBezTo>
                  <a:cubicBezTo>
                    <a:pt x="528" y="3"/>
                    <a:pt x="575" y="13"/>
                    <a:pt x="618" y="27"/>
                  </a:cubicBezTo>
                  <a:lnTo>
                    <a:pt x="579" y="39"/>
                  </a:lnTo>
                  <a:cubicBezTo>
                    <a:pt x="579" y="39"/>
                    <a:pt x="552" y="30"/>
                    <a:pt x="552" y="30"/>
                  </a:cubicBezTo>
                  <a:cubicBezTo>
                    <a:pt x="549" y="29"/>
                    <a:pt x="543" y="27"/>
                    <a:pt x="543" y="27"/>
                  </a:cubicBezTo>
                  <a:cubicBezTo>
                    <a:pt x="508" y="32"/>
                    <a:pt x="513" y="50"/>
                    <a:pt x="486" y="69"/>
                  </a:cubicBezTo>
                  <a:cubicBezTo>
                    <a:pt x="454" y="92"/>
                    <a:pt x="409" y="102"/>
                    <a:pt x="372" y="111"/>
                  </a:cubicBezTo>
                  <a:cubicBezTo>
                    <a:pt x="310" y="152"/>
                    <a:pt x="215" y="150"/>
                    <a:pt x="144" y="168"/>
                  </a:cubicBezTo>
                  <a:cubicBezTo>
                    <a:pt x="96" y="167"/>
                    <a:pt x="47" y="153"/>
                    <a:pt x="0" y="162"/>
                  </a:cubicBezTo>
                  <a:close/>
                </a:path>
              </a:pathLst>
            </a:custGeom>
            <a:solidFill>
              <a:srgbClr val="DB9DDB"/>
            </a:solidFill>
            <a:ln w="285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46200" name="Freeform 29"/>
            <p:cNvSpPr>
              <a:spLocks/>
            </p:cNvSpPr>
            <p:nvPr/>
          </p:nvSpPr>
          <p:spPr bwMode="auto">
            <a:xfrm>
              <a:off x="1269" y="1563"/>
              <a:ext cx="75" cy="138"/>
            </a:xfrm>
            <a:custGeom>
              <a:avLst/>
              <a:gdLst>
                <a:gd name="T0" fmla="*/ 75 w 75"/>
                <a:gd name="T1" fmla="*/ 138 h 138"/>
                <a:gd name="T2" fmla="*/ 30 w 75"/>
                <a:gd name="T3" fmla="*/ 93 h 138"/>
                <a:gd name="T4" fmla="*/ 0 w 75"/>
                <a:gd name="T5" fmla="*/ 0 h 138"/>
                <a:gd name="T6" fmla="*/ 0 60000 65536"/>
                <a:gd name="T7" fmla="*/ 0 60000 65536"/>
                <a:gd name="T8" fmla="*/ 0 60000 65536"/>
                <a:gd name="T9" fmla="*/ 0 w 75"/>
                <a:gd name="T10" fmla="*/ 0 h 138"/>
                <a:gd name="T11" fmla="*/ 75 w 75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38">
                  <a:moveTo>
                    <a:pt x="75" y="138"/>
                  </a:moveTo>
                  <a:cubicBezTo>
                    <a:pt x="59" y="127"/>
                    <a:pt x="43" y="116"/>
                    <a:pt x="30" y="93"/>
                  </a:cubicBezTo>
                  <a:cubicBezTo>
                    <a:pt x="17" y="70"/>
                    <a:pt x="8" y="3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953000" y="5181600"/>
            <a:ext cx="1362075" cy="839788"/>
            <a:chOff x="2430" y="3448"/>
            <a:chExt cx="891" cy="529"/>
          </a:xfrm>
        </p:grpSpPr>
        <p:sp>
          <p:nvSpPr>
            <p:cNvPr id="46146" name="Freeform 31"/>
            <p:cNvSpPr>
              <a:spLocks/>
            </p:cNvSpPr>
            <p:nvPr/>
          </p:nvSpPr>
          <p:spPr bwMode="auto">
            <a:xfrm>
              <a:off x="2430" y="3448"/>
              <a:ext cx="891" cy="529"/>
            </a:xfrm>
            <a:custGeom>
              <a:avLst/>
              <a:gdLst>
                <a:gd name="T0" fmla="*/ 564 w 850"/>
                <a:gd name="T1" fmla="*/ 86 h 551"/>
                <a:gd name="T2" fmla="*/ 510 w 850"/>
                <a:gd name="T3" fmla="*/ 99 h 551"/>
                <a:gd name="T4" fmla="*/ 430 w 850"/>
                <a:gd name="T5" fmla="*/ 118 h 551"/>
                <a:gd name="T6" fmla="*/ 354 w 850"/>
                <a:gd name="T7" fmla="*/ 120 h 551"/>
                <a:gd name="T8" fmla="*/ 318 w 850"/>
                <a:gd name="T9" fmla="*/ 136 h 551"/>
                <a:gd name="T10" fmla="*/ 302 w 850"/>
                <a:gd name="T11" fmla="*/ 136 h 551"/>
                <a:gd name="T12" fmla="*/ 272 w 850"/>
                <a:gd name="T13" fmla="*/ 134 h 551"/>
                <a:gd name="T14" fmla="*/ 233 w 850"/>
                <a:gd name="T15" fmla="*/ 157 h 551"/>
                <a:gd name="T16" fmla="*/ 142 w 850"/>
                <a:gd name="T17" fmla="*/ 166 h 551"/>
                <a:gd name="T18" fmla="*/ 94 w 850"/>
                <a:gd name="T19" fmla="*/ 195 h 551"/>
                <a:gd name="T20" fmla="*/ 75 w 850"/>
                <a:gd name="T21" fmla="*/ 214 h 551"/>
                <a:gd name="T22" fmla="*/ 52 w 850"/>
                <a:gd name="T23" fmla="*/ 225 h 551"/>
                <a:gd name="T24" fmla="*/ 6 w 850"/>
                <a:gd name="T25" fmla="*/ 288 h 551"/>
                <a:gd name="T26" fmla="*/ 2 w 850"/>
                <a:gd name="T27" fmla="*/ 342 h 551"/>
                <a:gd name="T28" fmla="*/ 4 w 850"/>
                <a:gd name="T29" fmla="*/ 361 h 551"/>
                <a:gd name="T30" fmla="*/ 10 w 850"/>
                <a:gd name="T31" fmla="*/ 409 h 551"/>
                <a:gd name="T32" fmla="*/ 27 w 850"/>
                <a:gd name="T33" fmla="*/ 430 h 551"/>
                <a:gd name="T34" fmla="*/ 41 w 850"/>
                <a:gd name="T35" fmla="*/ 460 h 551"/>
                <a:gd name="T36" fmla="*/ 67 w 850"/>
                <a:gd name="T37" fmla="*/ 489 h 551"/>
                <a:gd name="T38" fmla="*/ 107 w 850"/>
                <a:gd name="T39" fmla="*/ 506 h 551"/>
                <a:gd name="T40" fmla="*/ 121 w 850"/>
                <a:gd name="T41" fmla="*/ 518 h 551"/>
                <a:gd name="T42" fmla="*/ 149 w 850"/>
                <a:gd name="T43" fmla="*/ 533 h 551"/>
                <a:gd name="T44" fmla="*/ 201 w 850"/>
                <a:gd name="T45" fmla="*/ 533 h 551"/>
                <a:gd name="T46" fmla="*/ 266 w 850"/>
                <a:gd name="T47" fmla="*/ 550 h 551"/>
                <a:gd name="T48" fmla="*/ 308 w 850"/>
                <a:gd name="T49" fmla="*/ 529 h 551"/>
                <a:gd name="T50" fmla="*/ 342 w 850"/>
                <a:gd name="T51" fmla="*/ 520 h 551"/>
                <a:gd name="T52" fmla="*/ 344 w 850"/>
                <a:gd name="T53" fmla="*/ 502 h 551"/>
                <a:gd name="T54" fmla="*/ 360 w 850"/>
                <a:gd name="T55" fmla="*/ 495 h 551"/>
                <a:gd name="T56" fmla="*/ 369 w 850"/>
                <a:gd name="T57" fmla="*/ 485 h 551"/>
                <a:gd name="T58" fmla="*/ 379 w 850"/>
                <a:gd name="T59" fmla="*/ 474 h 551"/>
                <a:gd name="T60" fmla="*/ 386 w 850"/>
                <a:gd name="T61" fmla="*/ 447 h 551"/>
                <a:gd name="T62" fmla="*/ 396 w 850"/>
                <a:gd name="T63" fmla="*/ 422 h 551"/>
                <a:gd name="T64" fmla="*/ 405 w 850"/>
                <a:gd name="T65" fmla="*/ 397 h 551"/>
                <a:gd name="T66" fmla="*/ 400 w 850"/>
                <a:gd name="T67" fmla="*/ 386 h 551"/>
                <a:gd name="T68" fmla="*/ 394 w 850"/>
                <a:gd name="T69" fmla="*/ 378 h 551"/>
                <a:gd name="T70" fmla="*/ 434 w 850"/>
                <a:gd name="T71" fmla="*/ 369 h 551"/>
                <a:gd name="T72" fmla="*/ 465 w 850"/>
                <a:gd name="T73" fmla="*/ 348 h 551"/>
                <a:gd name="T74" fmla="*/ 482 w 850"/>
                <a:gd name="T75" fmla="*/ 330 h 551"/>
                <a:gd name="T76" fmla="*/ 514 w 850"/>
                <a:gd name="T77" fmla="*/ 311 h 551"/>
                <a:gd name="T78" fmla="*/ 537 w 850"/>
                <a:gd name="T79" fmla="*/ 296 h 551"/>
                <a:gd name="T80" fmla="*/ 554 w 850"/>
                <a:gd name="T81" fmla="*/ 287 h 551"/>
                <a:gd name="T82" fmla="*/ 575 w 850"/>
                <a:gd name="T83" fmla="*/ 275 h 551"/>
                <a:gd name="T84" fmla="*/ 619 w 850"/>
                <a:gd name="T85" fmla="*/ 258 h 551"/>
                <a:gd name="T86" fmla="*/ 663 w 850"/>
                <a:gd name="T87" fmla="*/ 244 h 551"/>
                <a:gd name="T88" fmla="*/ 696 w 850"/>
                <a:gd name="T89" fmla="*/ 231 h 551"/>
                <a:gd name="T90" fmla="*/ 715 w 850"/>
                <a:gd name="T91" fmla="*/ 229 h 551"/>
                <a:gd name="T92" fmla="*/ 726 w 850"/>
                <a:gd name="T93" fmla="*/ 222 h 551"/>
                <a:gd name="T94" fmla="*/ 736 w 850"/>
                <a:gd name="T95" fmla="*/ 222 h 551"/>
                <a:gd name="T96" fmla="*/ 753 w 850"/>
                <a:gd name="T97" fmla="*/ 210 h 551"/>
                <a:gd name="T98" fmla="*/ 772 w 850"/>
                <a:gd name="T99" fmla="*/ 210 h 551"/>
                <a:gd name="T100" fmla="*/ 795 w 850"/>
                <a:gd name="T101" fmla="*/ 189 h 551"/>
                <a:gd name="T102" fmla="*/ 818 w 850"/>
                <a:gd name="T103" fmla="*/ 159 h 551"/>
                <a:gd name="T104" fmla="*/ 820 w 850"/>
                <a:gd name="T105" fmla="*/ 124 h 551"/>
                <a:gd name="T106" fmla="*/ 843 w 850"/>
                <a:gd name="T107" fmla="*/ 65 h 551"/>
                <a:gd name="T108" fmla="*/ 843 w 850"/>
                <a:gd name="T109" fmla="*/ 10 h 551"/>
                <a:gd name="T110" fmla="*/ 829 w 850"/>
                <a:gd name="T111" fmla="*/ 2 h 551"/>
                <a:gd name="T112" fmla="*/ 793 w 850"/>
                <a:gd name="T113" fmla="*/ 10 h 551"/>
                <a:gd name="T114" fmla="*/ 755 w 850"/>
                <a:gd name="T115" fmla="*/ 32 h 551"/>
                <a:gd name="T116" fmla="*/ 730 w 850"/>
                <a:gd name="T117" fmla="*/ 42 h 551"/>
                <a:gd name="T118" fmla="*/ 684 w 850"/>
                <a:gd name="T119" fmla="*/ 75 h 551"/>
                <a:gd name="T120" fmla="*/ 623 w 850"/>
                <a:gd name="T121" fmla="*/ 67 h 5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0"/>
                <a:gd name="T184" fmla="*/ 0 h 551"/>
                <a:gd name="T185" fmla="*/ 850 w 850"/>
                <a:gd name="T186" fmla="*/ 551 h 5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0" h="551">
                  <a:moveTo>
                    <a:pt x="614" y="67"/>
                  </a:moveTo>
                  <a:lnTo>
                    <a:pt x="600" y="69"/>
                  </a:lnTo>
                  <a:lnTo>
                    <a:pt x="589" y="73"/>
                  </a:lnTo>
                  <a:lnTo>
                    <a:pt x="579" y="76"/>
                  </a:lnTo>
                  <a:lnTo>
                    <a:pt x="572" y="80"/>
                  </a:lnTo>
                  <a:lnTo>
                    <a:pt x="564" y="86"/>
                  </a:lnTo>
                  <a:lnTo>
                    <a:pt x="556" y="90"/>
                  </a:lnTo>
                  <a:lnTo>
                    <a:pt x="547" y="96"/>
                  </a:lnTo>
                  <a:lnTo>
                    <a:pt x="539" y="97"/>
                  </a:lnTo>
                  <a:lnTo>
                    <a:pt x="528" y="99"/>
                  </a:lnTo>
                  <a:lnTo>
                    <a:pt x="518" y="101"/>
                  </a:lnTo>
                  <a:lnTo>
                    <a:pt x="510" y="99"/>
                  </a:lnTo>
                  <a:lnTo>
                    <a:pt x="501" y="99"/>
                  </a:lnTo>
                  <a:lnTo>
                    <a:pt x="491" y="99"/>
                  </a:lnTo>
                  <a:lnTo>
                    <a:pt x="478" y="101"/>
                  </a:lnTo>
                  <a:lnTo>
                    <a:pt x="463" y="107"/>
                  </a:lnTo>
                  <a:lnTo>
                    <a:pt x="442" y="115"/>
                  </a:lnTo>
                  <a:lnTo>
                    <a:pt x="430" y="118"/>
                  </a:lnTo>
                  <a:lnTo>
                    <a:pt x="421" y="120"/>
                  </a:lnTo>
                  <a:lnTo>
                    <a:pt x="411" y="118"/>
                  </a:lnTo>
                  <a:lnTo>
                    <a:pt x="402" y="117"/>
                  </a:lnTo>
                  <a:lnTo>
                    <a:pt x="388" y="115"/>
                  </a:lnTo>
                  <a:lnTo>
                    <a:pt x="373" y="115"/>
                  </a:lnTo>
                  <a:lnTo>
                    <a:pt x="354" y="120"/>
                  </a:lnTo>
                  <a:lnTo>
                    <a:pt x="329" y="132"/>
                  </a:lnTo>
                  <a:lnTo>
                    <a:pt x="327" y="132"/>
                  </a:lnTo>
                  <a:lnTo>
                    <a:pt x="325" y="132"/>
                  </a:lnTo>
                  <a:lnTo>
                    <a:pt x="323" y="132"/>
                  </a:lnTo>
                  <a:lnTo>
                    <a:pt x="321" y="134"/>
                  </a:lnTo>
                  <a:lnTo>
                    <a:pt x="318" y="136"/>
                  </a:lnTo>
                  <a:lnTo>
                    <a:pt x="316" y="136"/>
                  </a:lnTo>
                  <a:lnTo>
                    <a:pt x="316" y="138"/>
                  </a:lnTo>
                  <a:lnTo>
                    <a:pt x="316" y="139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7" y="134"/>
                  </a:lnTo>
                  <a:lnTo>
                    <a:pt x="293" y="134"/>
                  </a:lnTo>
                  <a:lnTo>
                    <a:pt x="289" y="134"/>
                  </a:lnTo>
                  <a:lnTo>
                    <a:pt x="283" y="134"/>
                  </a:lnTo>
                  <a:lnTo>
                    <a:pt x="279" y="134"/>
                  </a:lnTo>
                  <a:lnTo>
                    <a:pt x="272" y="134"/>
                  </a:lnTo>
                  <a:lnTo>
                    <a:pt x="266" y="138"/>
                  </a:lnTo>
                  <a:lnTo>
                    <a:pt x="258" y="141"/>
                  </a:lnTo>
                  <a:lnTo>
                    <a:pt x="253" y="147"/>
                  </a:lnTo>
                  <a:lnTo>
                    <a:pt x="247" y="151"/>
                  </a:lnTo>
                  <a:lnTo>
                    <a:pt x="239" y="155"/>
                  </a:lnTo>
                  <a:lnTo>
                    <a:pt x="233" y="157"/>
                  </a:lnTo>
                  <a:lnTo>
                    <a:pt x="226" y="157"/>
                  </a:lnTo>
                  <a:lnTo>
                    <a:pt x="203" y="153"/>
                  </a:lnTo>
                  <a:lnTo>
                    <a:pt x="184" y="153"/>
                  </a:lnTo>
                  <a:lnTo>
                    <a:pt x="169" y="157"/>
                  </a:lnTo>
                  <a:lnTo>
                    <a:pt x="153" y="160"/>
                  </a:lnTo>
                  <a:lnTo>
                    <a:pt x="142" y="166"/>
                  </a:lnTo>
                  <a:lnTo>
                    <a:pt x="130" y="174"/>
                  </a:lnTo>
                  <a:lnTo>
                    <a:pt x="117" y="181"/>
                  </a:lnTo>
                  <a:lnTo>
                    <a:pt x="104" y="189"/>
                  </a:lnTo>
                  <a:lnTo>
                    <a:pt x="100" y="191"/>
                  </a:lnTo>
                  <a:lnTo>
                    <a:pt x="96" y="193"/>
                  </a:lnTo>
                  <a:lnTo>
                    <a:pt x="94" y="195"/>
                  </a:lnTo>
                  <a:lnTo>
                    <a:pt x="90" y="199"/>
                  </a:lnTo>
                  <a:lnTo>
                    <a:pt x="86" y="201"/>
                  </a:lnTo>
                  <a:lnTo>
                    <a:pt x="85" y="204"/>
                  </a:lnTo>
                  <a:lnTo>
                    <a:pt x="81" y="208"/>
                  </a:lnTo>
                  <a:lnTo>
                    <a:pt x="77" y="210"/>
                  </a:lnTo>
                  <a:lnTo>
                    <a:pt x="75" y="214"/>
                  </a:lnTo>
                  <a:lnTo>
                    <a:pt x="71" y="216"/>
                  </a:lnTo>
                  <a:lnTo>
                    <a:pt x="67" y="218"/>
                  </a:lnTo>
                  <a:lnTo>
                    <a:pt x="63" y="220"/>
                  </a:lnTo>
                  <a:lnTo>
                    <a:pt x="60" y="222"/>
                  </a:lnTo>
                  <a:lnTo>
                    <a:pt x="56" y="222"/>
                  </a:lnTo>
                  <a:lnTo>
                    <a:pt x="52" y="225"/>
                  </a:lnTo>
                  <a:lnTo>
                    <a:pt x="48" y="227"/>
                  </a:lnTo>
                  <a:lnTo>
                    <a:pt x="39" y="237"/>
                  </a:lnTo>
                  <a:lnTo>
                    <a:pt x="27" y="248"/>
                  </a:lnTo>
                  <a:lnTo>
                    <a:pt x="20" y="262"/>
                  </a:lnTo>
                  <a:lnTo>
                    <a:pt x="12" y="275"/>
                  </a:lnTo>
                  <a:lnTo>
                    <a:pt x="6" y="288"/>
                  </a:lnTo>
                  <a:lnTo>
                    <a:pt x="2" y="304"/>
                  </a:lnTo>
                  <a:lnTo>
                    <a:pt x="0" y="319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8"/>
                  </a:lnTo>
                  <a:lnTo>
                    <a:pt x="2" y="342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6" y="348"/>
                  </a:lnTo>
                  <a:lnTo>
                    <a:pt x="6" y="350"/>
                  </a:lnTo>
                  <a:lnTo>
                    <a:pt x="6" y="353"/>
                  </a:lnTo>
                  <a:lnTo>
                    <a:pt x="4" y="361"/>
                  </a:lnTo>
                  <a:lnTo>
                    <a:pt x="2" y="371"/>
                  </a:lnTo>
                  <a:lnTo>
                    <a:pt x="2" y="378"/>
                  </a:lnTo>
                  <a:lnTo>
                    <a:pt x="2" y="386"/>
                  </a:lnTo>
                  <a:lnTo>
                    <a:pt x="2" y="393"/>
                  </a:lnTo>
                  <a:lnTo>
                    <a:pt x="6" y="401"/>
                  </a:lnTo>
                  <a:lnTo>
                    <a:pt x="10" y="409"/>
                  </a:lnTo>
                  <a:lnTo>
                    <a:pt x="16" y="416"/>
                  </a:lnTo>
                  <a:lnTo>
                    <a:pt x="18" y="420"/>
                  </a:lnTo>
                  <a:lnTo>
                    <a:pt x="20" y="422"/>
                  </a:lnTo>
                  <a:lnTo>
                    <a:pt x="23" y="424"/>
                  </a:lnTo>
                  <a:lnTo>
                    <a:pt x="25" y="428"/>
                  </a:lnTo>
                  <a:lnTo>
                    <a:pt x="27" y="430"/>
                  </a:lnTo>
                  <a:lnTo>
                    <a:pt x="29" y="434"/>
                  </a:lnTo>
                  <a:lnTo>
                    <a:pt x="31" y="437"/>
                  </a:lnTo>
                  <a:lnTo>
                    <a:pt x="31" y="441"/>
                  </a:lnTo>
                  <a:lnTo>
                    <a:pt x="33" y="449"/>
                  </a:lnTo>
                  <a:lnTo>
                    <a:pt x="37" y="455"/>
                  </a:lnTo>
                  <a:lnTo>
                    <a:pt x="41" y="460"/>
                  </a:lnTo>
                  <a:lnTo>
                    <a:pt x="46" y="464"/>
                  </a:lnTo>
                  <a:lnTo>
                    <a:pt x="50" y="470"/>
                  </a:lnTo>
                  <a:lnTo>
                    <a:pt x="56" y="474"/>
                  </a:lnTo>
                  <a:lnTo>
                    <a:pt x="60" y="478"/>
                  </a:lnTo>
                  <a:lnTo>
                    <a:pt x="63" y="481"/>
                  </a:lnTo>
                  <a:lnTo>
                    <a:pt x="67" y="489"/>
                  </a:lnTo>
                  <a:lnTo>
                    <a:pt x="73" y="493"/>
                  </a:lnTo>
                  <a:lnTo>
                    <a:pt x="79" y="497"/>
                  </a:lnTo>
                  <a:lnTo>
                    <a:pt x="85" y="500"/>
                  </a:lnTo>
                  <a:lnTo>
                    <a:pt x="92" y="504"/>
                  </a:lnTo>
                  <a:lnTo>
                    <a:pt x="100" y="504"/>
                  </a:lnTo>
                  <a:lnTo>
                    <a:pt x="107" y="506"/>
                  </a:lnTo>
                  <a:lnTo>
                    <a:pt x="117" y="506"/>
                  </a:lnTo>
                  <a:lnTo>
                    <a:pt x="117" y="508"/>
                  </a:lnTo>
                  <a:lnTo>
                    <a:pt x="117" y="512"/>
                  </a:lnTo>
                  <a:lnTo>
                    <a:pt x="119" y="514"/>
                  </a:lnTo>
                  <a:lnTo>
                    <a:pt x="119" y="516"/>
                  </a:lnTo>
                  <a:lnTo>
                    <a:pt x="121" y="518"/>
                  </a:lnTo>
                  <a:lnTo>
                    <a:pt x="123" y="520"/>
                  </a:lnTo>
                  <a:lnTo>
                    <a:pt x="125" y="521"/>
                  </a:lnTo>
                  <a:lnTo>
                    <a:pt x="125" y="523"/>
                  </a:lnTo>
                  <a:lnTo>
                    <a:pt x="134" y="527"/>
                  </a:lnTo>
                  <a:lnTo>
                    <a:pt x="142" y="529"/>
                  </a:lnTo>
                  <a:lnTo>
                    <a:pt x="149" y="533"/>
                  </a:lnTo>
                  <a:lnTo>
                    <a:pt x="159" y="535"/>
                  </a:lnTo>
                  <a:lnTo>
                    <a:pt x="167" y="535"/>
                  </a:lnTo>
                  <a:lnTo>
                    <a:pt x="174" y="537"/>
                  </a:lnTo>
                  <a:lnTo>
                    <a:pt x="182" y="535"/>
                  </a:lnTo>
                  <a:lnTo>
                    <a:pt x="188" y="535"/>
                  </a:lnTo>
                  <a:lnTo>
                    <a:pt x="201" y="533"/>
                  </a:lnTo>
                  <a:lnTo>
                    <a:pt x="214" y="537"/>
                  </a:lnTo>
                  <a:lnTo>
                    <a:pt x="226" y="541"/>
                  </a:lnTo>
                  <a:lnTo>
                    <a:pt x="237" y="544"/>
                  </a:lnTo>
                  <a:lnTo>
                    <a:pt x="249" y="548"/>
                  </a:lnTo>
                  <a:lnTo>
                    <a:pt x="260" y="550"/>
                  </a:lnTo>
                  <a:lnTo>
                    <a:pt x="266" y="550"/>
                  </a:lnTo>
                  <a:lnTo>
                    <a:pt x="270" y="550"/>
                  </a:lnTo>
                  <a:lnTo>
                    <a:pt x="276" y="548"/>
                  </a:lnTo>
                  <a:lnTo>
                    <a:pt x="281" y="544"/>
                  </a:lnTo>
                  <a:lnTo>
                    <a:pt x="291" y="537"/>
                  </a:lnTo>
                  <a:lnTo>
                    <a:pt x="300" y="533"/>
                  </a:lnTo>
                  <a:lnTo>
                    <a:pt x="308" y="529"/>
                  </a:lnTo>
                  <a:lnTo>
                    <a:pt x="314" y="529"/>
                  </a:lnTo>
                  <a:lnTo>
                    <a:pt x="321" y="527"/>
                  </a:lnTo>
                  <a:lnTo>
                    <a:pt x="327" y="527"/>
                  </a:lnTo>
                  <a:lnTo>
                    <a:pt x="333" y="525"/>
                  </a:lnTo>
                  <a:lnTo>
                    <a:pt x="340" y="521"/>
                  </a:lnTo>
                  <a:lnTo>
                    <a:pt x="342" y="520"/>
                  </a:lnTo>
                  <a:lnTo>
                    <a:pt x="342" y="518"/>
                  </a:lnTo>
                  <a:lnTo>
                    <a:pt x="342" y="514"/>
                  </a:lnTo>
                  <a:lnTo>
                    <a:pt x="344" y="512"/>
                  </a:lnTo>
                  <a:lnTo>
                    <a:pt x="344" y="508"/>
                  </a:lnTo>
                  <a:lnTo>
                    <a:pt x="344" y="506"/>
                  </a:lnTo>
                  <a:lnTo>
                    <a:pt x="344" y="502"/>
                  </a:lnTo>
                  <a:lnTo>
                    <a:pt x="346" y="502"/>
                  </a:lnTo>
                  <a:lnTo>
                    <a:pt x="348" y="500"/>
                  </a:lnTo>
                  <a:lnTo>
                    <a:pt x="352" y="499"/>
                  </a:lnTo>
                  <a:lnTo>
                    <a:pt x="354" y="499"/>
                  </a:lnTo>
                  <a:lnTo>
                    <a:pt x="356" y="497"/>
                  </a:lnTo>
                  <a:lnTo>
                    <a:pt x="360" y="495"/>
                  </a:lnTo>
                  <a:lnTo>
                    <a:pt x="361" y="495"/>
                  </a:lnTo>
                  <a:lnTo>
                    <a:pt x="363" y="493"/>
                  </a:lnTo>
                  <a:lnTo>
                    <a:pt x="365" y="491"/>
                  </a:lnTo>
                  <a:lnTo>
                    <a:pt x="367" y="489"/>
                  </a:lnTo>
                  <a:lnTo>
                    <a:pt x="367" y="487"/>
                  </a:lnTo>
                  <a:lnTo>
                    <a:pt x="369" y="485"/>
                  </a:lnTo>
                  <a:lnTo>
                    <a:pt x="371" y="485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5" y="479"/>
                  </a:lnTo>
                  <a:lnTo>
                    <a:pt x="377" y="478"/>
                  </a:lnTo>
                  <a:lnTo>
                    <a:pt x="379" y="474"/>
                  </a:lnTo>
                  <a:lnTo>
                    <a:pt x="379" y="470"/>
                  </a:lnTo>
                  <a:lnTo>
                    <a:pt x="381" y="466"/>
                  </a:lnTo>
                  <a:lnTo>
                    <a:pt x="382" y="462"/>
                  </a:lnTo>
                  <a:lnTo>
                    <a:pt x="384" y="458"/>
                  </a:lnTo>
                  <a:lnTo>
                    <a:pt x="384" y="453"/>
                  </a:lnTo>
                  <a:lnTo>
                    <a:pt x="386" y="447"/>
                  </a:lnTo>
                  <a:lnTo>
                    <a:pt x="386" y="439"/>
                  </a:lnTo>
                  <a:lnTo>
                    <a:pt x="388" y="437"/>
                  </a:lnTo>
                  <a:lnTo>
                    <a:pt x="390" y="434"/>
                  </a:lnTo>
                  <a:lnTo>
                    <a:pt x="392" y="430"/>
                  </a:lnTo>
                  <a:lnTo>
                    <a:pt x="394" y="426"/>
                  </a:lnTo>
                  <a:lnTo>
                    <a:pt x="396" y="422"/>
                  </a:lnTo>
                  <a:lnTo>
                    <a:pt x="400" y="416"/>
                  </a:lnTo>
                  <a:lnTo>
                    <a:pt x="402" y="411"/>
                  </a:lnTo>
                  <a:lnTo>
                    <a:pt x="405" y="405"/>
                  </a:lnTo>
                  <a:lnTo>
                    <a:pt x="405" y="401"/>
                  </a:lnTo>
                  <a:lnTo>
                    <a:pt x="405" y="399"/>
                  </a:lnTo>
                  <a:lnTo>
                    <a:pt x="405" y="397"/>
                  </a:lnTo>
                  <a:lnTo>
                    <a:pt x="404" y="395"/>
                  </a:lnTo>
                  <a:lnTo>
                    <a:pt x="404" y="393"/>
                  </a:lnTo>
                  <a:lnTo>
                    <a:pt x="404" y="392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0" y="386"/>
                  </a:lnTo>
                  <a:lnTo>
                    <a:pt x="398" y="384"/>
                  </a:lnTo>
                  <a:lnTo>
                    <a:pt x="398" y="382"/>
                  </a:lnTo>
                  <a:lnTo>
                    <a:pt x="396" y="382"/>
                  </a:lnTo>
                  <a:lnTo>
                    <a:pt x="396" y="380"/>
                  </a:lnTo>
                  <a:lnTo>
                    <a:pt x="394" y="380"/>
                  </a:lnTo>
                  <a:lnTo>
                    <a:pt x="394" y="378"/>
                  </a:lnTo>
                  <a:lnTo>
                    <a:pt x="392" y="374"/>
                  </a:lnTo>
                  <a:lnTo>
                    <a:pt x="400" y="376"/>
                  </a:lnTo>
                  <a:lnTo>
                    <a:pt x="409" y="378"/>
                  </a:lnTo>
                  <a:lnTo>
                    <a:pt x="417" y="376"/>
                  </a:lnTo>
                  <a:lnTo>
                    <a:pt x="426" y="372"/>
                  </a:lnTo>
                  <a:lnTo>
                    <a:pt x="434" y="369"/>
                  </a:lnTo>
                  <a:lnTo>
                    <a:pt x="444" y="365"/>
                  </a:lnTo>
                  <a:lnTo>
                    <a:pt x="453" y="359"/>
                  </a:lnTo>
                  <a:lnTo>
                    <a:pt x="461" y="353"/>
                  </a:lnTo>
                  <a:lnTo>
                    <a:pt x="463" y="351"/>
                  </a:lnTo>
                  <a:lnTo>
                    <a:pt x="463" y="350"/>
                  </a:lnTo>
                  <a:lnTo>
                    <a:pt x="465" y="348"/>
                  </a:lnTo>
                  <a:lnTo>
                    <a:pt x="467" y="344"/>
                  </a:lnTo>
                  <a:lnTo>
                    <a:pt x="468" y="340"/>
                  </a:lnTo>
                  <a:lnTo>
                    <a:pt x="470" y="338"/>
                  </a:lnTo>
                  <a:lnTo>
                    <a:pt x="474" y="336"/>
                  </a:lnTo>
                  <a:lnTo>
                    <a:pt x="476" y="334"/>
                  </a:lnTo>
                  <a:lnTo>
                    <a:pt x="482" y="330"/>
                  </a:lnTo>
                  <a:lnTo>
                    <a:pt x="488" y="329"/>
                  </a:lnTo>
                  <a:lnTo>
                    <a:pt x="493" y="325"/>
                  </a:lnTo>
                  <a:lnTo>
                    <a:pt x="499" y="323"/>
                  </a:lnTo>
                  <a:lnTo>
                    <a:pt x="503" y="319"/>
                  </a:lnTo>
                  <a:lnTo>
                    <a:pt x="509" y="315"/>
                  </a:lnTo>
                  <a:lnTo>
                    <a:pt x="514" y="311"/>
                  </a:lnTo>
                  <a:lnTo>
                    <a:pt x="520" y="306"/>
                  </a:lnTo>
                  <a:lnTo>
                    <a:pt x="522" y="302"/>
                  </a:lnTo>
                  <a:lnTo>
                    <a:pt x="526" y="300"/>
                  </a:lnTo>
                  <a:lnTo>
                    <a:pt x="530" y="298"/>
                  </a:lnTo>
                  <a:lnTo>
                    <a:pt x="533" y="296"/>
                  </a:lnTo>
                  <a:lnTo>
                    <a:pt x="537" y="296"/>
                  </a:lnTo>
                  <a:lnTo>
                    <a:pt x="541" y="294"/>
                  </a:lnTo>
                  <a:lnTo>
                    <a:pt x="545" y="292"/>
                  </a:lnTo>
                  <a:lnTo>
                    <a:pt x="549" y="290"/>
                  </a:lnTo>
                  <a:lnTo>
                    <a:pt x="553" y="290"/>
                  </a:lnTo>
                  <a:lnTo>
                    <a:pt x="553" y="288"/>
                  </a:lnTo>
                  <a:lnTo>
                    <a:pt x="554" y="287"/>
                  </a:lnTo>
                  <a:lnTo>
                    <a:pt x="556" y="285"/>
                  </a:lnTo>
                  <a:lnTo>
                    <a:pt x="558" y="283"/>
                  </a:lnTo>
                  <a:lnTo>
                    <a:pt x="560" y="281"/>
                  </a:lnTo>
                  <a:lnTo>
                    <a:pt x="562" y="279"/>
                  </a:lnTo>
                  <a:lnTo>
                    <a:pt x="570" y="275"/>
                  </a:lnTo>
                  <a:lnTo>
                    <a:pt x="575" y="275"/>
                  </a:lnTo>
                  <a:lnTo>
                    <a:pt x="583" y="273"/>
                  </a:lnTo>
                  <a:lnTo>
                    <a:pt x="591" y="273"/>
                  </a:lnTo>
                  <a:lnTo>
                    <a:pt x="598" y="271"/>
                  </a:lnTo>
                  <a:lnTo>
                    <a:pt x="604" y="269"/>
                  </a:lnTo>
                  <a:lnTo>
                    <a:pt x="612" y="266"/>
                  </a:lnTo>
                  <a:lnTo>
                    <a:pt x="619" y="258"/>
                  </a:lnTo>
                  <a:lnTo>
                    <a:pt x="625" y="254"/>
                  </a:lnTo>
                  <a:lnTo>
                    <a:pt x="631" y="252"/>
                  </a:lnTo>
                  <a:lnTo>
                    <a:pt x="638" y="250"/>
                  </a:lnTo>
                  <a:lnTo>
                    <a:pt x="646" y="248"/>
                  </a:lnTo>
                  <a:lnTo>
                    <a:pt x="656" y="246"/>
                  </a:lnTo>
                  <a:lnTo>
                    <a:pt x="663" y="244"/>
                  </a:lnTo>
                  <a:lnTo>
                    <a:pt x="671" y="241"/>
                  </a:lnTo>
                  <a:lnTo>
                    <a:pt x="680" y="235"/>
                  </a:lnTo>
                  <a:lnTo>
                    <a:pt x="682" y="233"/>
                  </a:lnTo>
                  <a:lnTo>
                    <a:pt x="686" y="231"/>
                  </a:lnTo>
                  <a:lnTo>
                    <a:pt x="692" y="231"/>
                  </a:lnTo>
                  <a:lnTo>
                    <a:pt x="696" y="231"/>
                  </a:lnTo>
                  <a:lnTo>
                    <a:pt x="700" y="231"/>
                  </a:lnTo>
                  <a:lnTo>
                    <a:pt x="705" y="231"/>
                  </a:lnTo>
                  <a:lnTo>
                    <a:pt x="707" y="231"/>
                  </a:lnTo>
                  <a:lnTo>
                    <a:pt x="711" y="231"/>
                  </a:lnTo>
                  <a:lnTo>
                    <a:pt x="713" y="229"/>
                  </a:lnTo>
                  <a:lnTo>
                    <a:pt x="715" y="229"/>
                  </a:lnTo>
                  <a:lnTo>
                    <a:pt x="717" y="227"/>
                  </a:lnTo>
                  <a:lnTo>
                    <a:pt x="719" y="227"/>
                  </a:lnTo>
                  <a:lnTo>
                    <a:pt x="721" y="225"/>
                  </a:lnTo>
                  <a:lnTo>
                    <a:pt x="723" y="223"/>
                  </a:lnTo>
                  <a:lnTo>
                    <a:pt x="724" y="222"/>
                  </a:lnTo>
                  <a:lnTo>
                    <a:pt x="726" y="222"/>
                  </a:lnTo>
                  <a:lnTo>
                    <a:pt x="726" y="220"/>
                  </a:lnTo>
                  <a:lnTo>
                    <a:pt x="728" y="220"/>
                  </a:lnTo>
                  <a:lnTo>
                    <a:pt x="730" y="222"/>
                  </a:lnTo>
                  <a:lnTo>
                    <a:pt x="732" y="222"/>
                  </a:lnTo>
                  <a:lnTo>
                    <a:pt x="734" y="222"/>
                  </a:lnTo>
                  <a:lnTo>
                    <a:pt x="736" y="222"/>
                  </a:lnTo>
                  <a:lnTo>
                    <a:pt x="738" y="220"/>
                  </a:lnTo>
                  <a:lnTo>
                    <a:pt x="740" y="220"/>
                  </a:lnTo>
                  <a:lnTo>
                    <a:pt x="744" y="216"/>
                  </a:lnTo>
                  <a:lnTo>
                    <a:pt x="747" y="214"/>
                  </a:lnTo>
                  <a:lnTo>
                    <a:pt x="749" y="212"/>
                  </a:lnTo>
                  <a:lnTo>
                    <a:pt x="753" y="210"/>
                  </a:lnTo>
                  <a:lnTo>
                    <a:pt x="755" y="208"/>
                  </a:lnTo>
                  <a:lnTo>
                    <a:pt x="757" y="210"/>
                  </a:lnTo>
                  <a:lnTo>
                    <a:pt x="761" y="210"/>
                  </a:lnTo>
                  <a:lnTo>
                    <a:pt x="765" y="212"/>
                  </a:lnTo>
                  <a:lnTo>
                    <a:pt x="768" y="210"/>
                  </a:lnTo>
                  <a:lnTo>
                    <a:pt x="772" y="210"/>
                  </a:lnTo>
                  <a:lnTo>
                    <a:pt x="776" y="208"/>
                  </a:lnTo>
                  <a:lnTo>
                    <a:pt x="780" y="206"/>
                  </a:lnTo>
                  <a:lnTo>
                    <a:pt x="782" y="202"/>
                  </a:lnTo>
                  <a:lnTo>
                    <a:pt x="786" y="201"/>
                  </a:lnTo>
                  <a:lnTo>
                    <a:pt x="789" y="195"/>
                  </a:lnTo>
                  <a:lnTo>
                    <a:pt x="795" y="189"/>
                  </a:lnTo>
                  <a:lnTo>
                    <a:pt x="799" y="185"/>
                  </a:lnTo>
                  <a:lnTo>
                    <a:pt x="803" y="180"/>
                  </a:lnTo>
                  <a:lnTo>
                    <a:pt x="808" y="174"/>
                  </a:lnTo>
                  <a:lnTo>
                    <a:pt x="812" y="170"/>
                  </a:lnTo>
                  <a:lnTo>
                    <a:pt x="816" y="164"/>
                  </a:lnTo>
                  <a:lnTo>
                    <a:pt x="818" y="159"/>
                  </a:lnTo>
                  <a:lnTo>
                    <a:pt x="820" y="153"/>
                  </a:lnTo>
                  <a:lnTo>
                    <a:pt x="820" y="149"/>
                  </a:lnTo>
                  <a:lnTo>
                    <a:pt x="820" y="141"/>
                  </a:lnTo>
                  <a:lnTo>
                    <a:pt x="820" y="136"/>
                  </a:lnTo>
                  <a:lnTo>
                    <a:pt x="820" y="130"/>
                  </a:lnTo>
                  <a:lnTo>
                    <a:pt x="820" y="124"/>
                  </a:lnTo>
                  <a:lnTo>
                    <a:pt x="820" y="120"/>
                  </a:lnTo>
                  <a:lnTo>
                    <a:pt x="820" y="118"/>
                  </a:lnTo>
                  <a:lnTo>
                    <a:pt x="828" y="105"/>
                  </a:lnTo>
                  <a:lnTo>
                    <a:pt x="833" y="92"/>
                  </a:lnTo>
                  <a:lnTo>
                    <a:pt x="839" y="78"/>
                  </a:lnTo>
                  <a:lnTo>
                    <a:pt x="843" y="65"/>
                  </a:lnTo>
                  <a:lnTo>
                    <a:pt x="847" y="53"/>
                  </a:lnTo>
                  <a:lnTo>
                    <a:pt x="849" y="40"/>
                  </a:lnTo>
                  <a:lnTo>
                    <a:pt x="847" y="27"/>
                  </a:lnTo>
                  <a:lnTo>
                    <a:pt x="845" y="11"/>
                  </a:lnTo>
                  <a:lnTo>
                    <a:pt x="845" y="10"/>
                  </a:lnTo>
                  <a:lnTo>
                    <a:pt x="843" y="10"/>
                  </a:lnTo>
                  <a:lnTo>
                    <a:pt x="843" y="8"/>
                  </a:lnTo>
                  <a:lnTo>
                    <a:pt x="841" y="8"/>
                  </a:lnTo>
                  <a:lnTo>
                    <a:pt x="839" y="6"/>
                  </a:lnTo>
                  <a:lnTo>
                    <a:pt x="837" y="6"/>
                  </a:lnTo>
                  <a:lnTo>
                    <a:pt x="835" y="4"/>
                  </a:lnTo>
                  <a:lnTo>
                    <a:pt x="829" y="2"/>
                  </a:lnTo>
                  <a:lnTo>
                    <a:pt x="824" y="0"/>
                  </a:lnTo>
                  <a:lnTo>
                    <a:pt x="816" y="2"/>
                  </a:lnTo>
                  <a:lnTo>
                    <a:pt x="810" y="4"/>
                  </a:lnTo>
                  <a:lnTo>
                    <a:pt x="805" y="6"/>
                  </a:lnTo>
                  <a:lnTo>
                    <a:pt x="799" y="8"/>
                  </a:lnTo>
                  <a:lnTo>
                    <a:pt x="793" y="10"/>
                  </a:lnTo>
                  <a:lnTo>
                    <a:pt x="787" y="11"/>
                  </a:lnTo>
                  <a:lnTo>
                    <a:pt x="778" y="15"/>
                  </a:lnTo>
                  <a:lnTo>
                    <a:pt x="770" y="19"/>
                  </a:lnTo>
                  <a:lnTo>
                    <a:pt x="765" y="23"/>
                  </a:lnTo>
                  <a:lnTo>
                    <a:pt x="759" y="29"/>
                  </a:lnTo>
                  <a:lnTo>
                    <a:pt x="755" y="32"/>
                  </a:lnTo>
                  <a:lnTo>
                    <a:pt x="751" y="36"/>
                  </a:lnTo>
                  <a:lnTo>
                    <a:pt x="747" y="38"/>
                  </a:lnTo>
                  <a:lnTo>
                    <a:pt x="742" y="38"/>
                  </a:lnTo>
                  <a:lnTo>
                    <a:pt x="740" y="38"/>
                  </a:lnTo>
                  <a:lnTo>
                    <a:pt x="736" y="40"/>
                  </a:lnTo>
                  <a:lnTo>
                    <a:pt x="730" y="42"/>
                  </a:lnTo>
                  <a:lnTo>
                    <a:pt x="724" y="44"/>
                  </a:lnTo>
                  <a:lnTo>
                    <a:pt x="717" y="50"/>
                  </a:lnTo>
                  <a:lnTo>
                    <a:pt x="709" y="55"/>
                  </a:lnTo>
                  <a:lnTo>
                    <a:pt x="702" y="65"/>
                  </a:lnTo>
                  <a:lnTo>
                    <a:pt x="694" y="76"/>
                  </a:lnTo>
                  <a:lnTo>
                    <a:pt x="684" y="75"/>
                  </a:lnTo>
                  <a:lnTo>
                    <a:pt x="675" y="73"/>
                  </a:lnTo>
                  <a:lnTo>
                    <a:pt x="665" y="71"/>
                  </a:lnTo>
                  <a:lnTo>
                    <a:pt x="654" y="69"/>
                  </a:lnTo>
                  <a:lnTo>
                    <a:pt x="644" y="67"/>
                  </a:lnTo>
                  <a:lnTo>
                    <a:pt x="635" y="67"/>
                  </a:lnTo>
                  <a:lnTo>
                    <a:pt x="623" y="67"/>
                  </a:lnTo>
                  <a:lnTo>
                    <a:pt x="614" y="67"/>
                  </a:lnTo>
                </a:path>
              </a:pathLst>
            </a:custGeom>
            <a:solidFill>
              <a:srgbClr val="CCCCCC"/>
            </a:solidFill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147" name="Oval 32"/>
            <p:cNvSpPr>
              <a:spLocks noChangeArrowheads="1"/>
            </p:cNvSpPr>
            <p:nvPr/>
          </p:nvSpPr>
          <p:spPr bwMode="auto">
            <a:xfrm>
              <a:off x="2586" y="3612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8" name="Oval 33"/>
            <p:cNvSpPr>
              <a:spLocks noChangeArrowheads="1"/>
            </p:cNvSpPr>
            <p:nvPr/>
          </p:nvSpPr>
          <p:spPr bwMode="auto">
            <a:xfrm>
              <a:off x="2664" y="368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9" name="Oval 34"/>
            <p:cNvSpPr>
              <a:spLocks noChangeArrowheads="1"/>
            </p:cNvSpPr>
            <p:nvPr/>
          </p:nvSpPr>
          <p:spPr bwMode="auto">
            <a:xfrm>
              <a:off x="2577" y="3781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0" name="Oval 35"/>
            <p:cNvSpPr>
              <a:spLocks noChangeArrowheads="1"/>
            </p:cNvSpPr>
            <p:nvPr/>
          </p:nvSpPr>
          <p:spPr bwMode="auto">
            <a:xfrm>
              <a:off x="2556" y="373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1" name="Oval 36"/>
            <p:cNvSpPr>
              <a:spLocks noChangeArrowheads="1"/>
            </p:cNvSpPr>
            <p:nvPr/>
          </p:nvSpPr>
          <p:spPr bwMode="auto">
            <a:xfrm>
              <a:off x="2703" y="3857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2" name="Oval 37"/>
            <p:cNvSpPr>
              <a:spLocks noChangeArrowheads="1"/>
            </p:cNvSpPr>
            <p:nvPr/>
          </p:nvSpPr>
          <p:spPr bwMode="auto">
            <a:xfrm>
              <a:off x="2751" y="3781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3" name="Oval 38"/>
            <p:cNvSpPr>
              <a:spLocks noChangeArrowheads="1"/>
            </p:cNvSpPr>
            <p:nvPr/>
          </p:nvSpPr>
          <p:spPr bwMode="auto">
            <a:xfrm>
              <a:off x="2838" y="3667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4" name="Oval 39"/>
            <p:cNvSpPr>
              <a:spLocks noChangeArrowheads="1"/>
            </p:cNvSpPr>
            <p:nvPr/>
          </p:nvSpPr>
          <p:spPr bwMode="auto">
            <a:xfrm>
              <a:off x="2739" y="3610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5" name="Oval 40"/>
            <p:cNvSpPr>
              <a:spLocks noChangeArrowheads="1"/>
            </p:cNvSpPr>
            <p:nvPr/>
          </p:nvSpPr>
          <p:spPr bwMode="auto">
            <a:xfrm>
              <a:off x="2748" y="373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6" name="Oval 41"/>
            <p:cNvSpPr>
              <a:spLocks noChangeArrowheads="1"/>
            </p:cNvSpPr>
            <p:nvPr/>
          </p:nvSpPr>
          <p:spPr bwMode="auto">
            <a:xfrm>
              <a:off x="2670" y="3781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7" name="Oval 42"/>
            <p:cNvSpPr>
              <a:spLocks noChangeArrowheads="1"/>
            </p:cNvSpPr>
            <p:nvPr/>
          </p:nvSpPr>
          <p:spPr bwMode="auto">
            <a:xfrm>
              <a:off x="2580" y="3871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8" name="Oval 43"/>
            <p:cNvSpPr>
              <a:spLocks noChangeArrowheads="1"/>
            </p:cNvSpPr>
            <p:nvPr/>
          </p:nvSpPr>
          <p:spPr bwMode="auto">
            <a:xfrm>
              <a:off x="2487" y="3823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9" name="Oval 44"/>
            <p:cNvSpPr>
              <a:spLocks noChangeArrowheads="1"/>
            </p:cNvSpPr>
            <p:nvPr/>
          </p:nvSpPr>
          <p:spPr bwMode="auto">
            <a:xfrm>
              <a:off x="2439" y="373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0" name="Oval 45"/>
            <p:cNvSpPr>
              <a:spLocks noChangeArrowheads="1"/>
            </p:cNvSpPr>
            <p:nvPr/>
          </p:nvSpPr>
          <p:spPr bwMode="auto">
            <a:xfrm>
              <a:off x="2484" y="3680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1" name="Oval 46"/>
            <p:cNvSpPr>
              <a:spLocks noChangeArrowheads="1"/>
            </p:cNvSpPr>
            <p:nvPr/>
          </p:nvSpPr>
          <p:spPr bwMode="auto">
            <a:xfrm>
              <a:off x="2610" y="373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2" name="Oval 47"/>
            <p:cNvSpPr>
              <a:spLocks noChangeArrowheads="1"/>
            </p:cNvSpPr>
            <p:nvPr/>
          </p:nvSpPr>
          <p:spPr bwMode="auto">
            <a:xfrm>
              <a:off x="2673" y="3635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3" name="Oval 48"/>
            <p:cNvSpPr>
              <a:spLocks noChangeArrowheads="1"/>
            </p:cNvSpPr>
            <p:nvPr/>
          </p:nvSpPr>
          <p:spPr bwMode="auto">
            <a:xfrm>
              <a:off x="2853" y="358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4" name="Oval 49"/>
            <p:cNvSpPr>
              <a:spLocks noChangeArrowheads="1"/>
            </p:cNvSpPr>
            <p:nvPr/>
          </p:nvSpPr>
          <p:spPr bwMode="auto">
            <a:xfrm>
              <a:off x="2808" y="3653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5" name="Oval 50"/>
            <p:cNvSpPr>
              <a:spLocks noChangeArrowheads="1"/>
            </p:cNvSpPr>
            <p:nvPr/>
          </p:nvSpPr>
          <p:spPr bwMode="auto">
            <a:xfrm>
              <a:off x="2868" y="373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6" name="Oval 51"/>
            <p:cNvSpPr>
              <a:spLocks noChangeArrowheads="1"/>
            </p:cNvSpPr>
            <p:nvPr/>
          </p:nvSpPr>
          <p:spPr bwMode="auto">
            <a:xfrm>
              <a:off x="2940" y="3683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7" name="Oval 52"/>
            <p:cNvSpPr>
              <a:spLocks noChangeArrowheads="1"/>
            </p:cNvSpPr>
            <p:nvPr/>
          </p:nvSpPr>
          <p:spPr bwMode="auto">
            <a:xfrm>
              <a:off x="2976" y="3599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8" name="Oval 53"/>
            <p:cNvSpPr>
              <a:spLocks noChangeArrowheads="1"/>
            </p:cNvSpPr>
            <p:nvPr/>
          </p:nvSpPr>
          <p:spPr bwMode="auto">
            <a:xfrm>
              <a:off x="2934" y="3548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9" name="Oval 54"/>
            <p:cNvSpPr>
              <a:spLocks noChangeArrowheads="1"/>
            </p:cNvSpPr>
            <p:nvPr/>
          </p:nvSpPr>
          <p:spPr bwMode="auto">
            <a:xfrm>
              <a:off x="3045" y="3524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0" name="Oval 55"/>
            <p:cNvSpPr>
              <a:spLocks noChangeArrowheads="1"/>
            </p:cNvSpPr>
            <p:nvPr/>
          </p:nvSpPr>
          <p:spPr bwMode="auto">
            <a:xfrm>
              <a:off x="3060" y="3593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1" name="Oval 56"/>
            <p:cNvSpPr>
              <a:spLocks noChangeArrowheads="1"/>
            </p:cNvSpPr>
            <p:nvPr/>
          </p:nvSpPr>
          <p:spPr bwMode="auto">
            <a:xfrm>
              <a:off x="3156" y="3602"/>
              <a:ext cx="69" cy="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2" name="Oval 57"/>
            <p:cNvSpPr>
              <a:spLocks noChangeArrowheads="1"/>
            </p:cNvSpPr>
            <p:nvPr/>
          </p:nvSpPr>
          <p:spPr bwMode="auto">
            <a:xfrm flipV="1">
              <a:off x="3168" y="3529"/>
              <a:ext cx="69" cy="48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3" name="Oval 58"/>
            <p:cNvSpPr>
              <a:spLocks noChangeArrowheads="1"/>
            </p:cNvSpPr>
            <p:nvPr/>
          </p:nvSpPr>
          <p:spPr bwMode="auto">
            <a:xfrm flipV="1">
              <a:off x="3229" y="3475"/>
              <a:ext cx="69" cy="48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4" name="Oval 59"/>
            <p:cNvSpPr>
              <a:spLocks noChangeArrowheads="1"/>
            </p:cNvSpPr>
            <p:nvPr/>
          </p:nvSpPr>
          <p:spPr bwMode="auto">
            <a:xfrm flipV="1">
              <a:off x="3205" y="3562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5" name="Oval 60"/>
            <p:cNvSpPr>
              <a:spLocks noChangeArrowheads="1"/>
            </p:cNvSpPr>
            <p:nvPr/>
          </p:nvSpPr>
          <p:spPr bwMode="auto">
            <a:xfrm flipV="1">
              <a:off x="3103" y="3553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6" name="Oval 61"/>
            <p:cNvSpPr>
              <a:spLocks noChangeArrowheads="1"/>
            </p:cNvSpPr>
            <p:nvPr/>
          </p:nvSpPr>
          <p:spPr bwMode="auto">
            <a:xfrm flipV="1">
              <a:off x="3019" y="3640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7" name="Oval 62"/>
            <p:cNvSpPr>
              <a:spLocks noChangeArrowheads="1"/>
            </p:cNvSpPr>
            <p:nvPr/>
          </p:nvSpPr>
          <p:spPr bwMode="auto">
            <a:xfrm flipV="1">
              <a:off x="3004" y="3565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8" name="Oval 63"/>
            <p:cNvSpPr>
              <a:spLocks noChangeArrowheads="1"/>
            </p:cNvSpPr>
            <p:nvPr/>
          </p:nvSpPr>
          <p:spPr bwMode="auto">
            <a:xfrm flipV="1">
              <a:off x="2917" y="3598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9" name="Oval 64"/>
            <p:cNvSpPr>
              <a:spLocks noChangeArrowheads="1"/>
            </p:cNvSpPr>
            <p:nvPr/>
          </p:nvSpPr>
          <p:spPr bwMode="auto">
            <a:xfrm flipV="1">
              <a:off x="2905" y="3640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0" name="Oval 65"/>
            <p:cNvSpPr>
              <a:spLocks noChangeArrowheads="1"/>
            </p:cNvSpPr>
            <p:nvPr/>
          </p:nvSpPr>
          <p:spPr bwMode="auto">
            <a:xfrm flipV="1">
              <a:off x="2788" y="3571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1" name="Oval 66"/>
            <p:cNvSpPr>
              <a:spLocks noChangeArrowheads="1"/>
            </p:cNvSpPr>
            <p:nvPr/>
          </p:nvSpPr>
          <p:spPr bwMode="auto">
            <a:xfrm flipV="1">
              <a:off x="2689" y="3586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2" name="Oval 67"/>
            <p:cNvSpPr>
              <a:spLocks noChangeArrowheads="1"/>
            </p:cNvSpPr>
            <p:nvPr/>
          </p:nvSpPr>
          <p:spPr bwMode="auto">
            <a:xfrm flipV="1">
              <a:off x="2605" y="3655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3" name="Oval 68"/>
            <p:cNvSpPr>
              <a:spLocks noChangeArrowheads="1"/>
            </p:cNvSpPr>
            <p:nvPr/>
          </p:nvSpPr>
          <p:spPr bwMode="auto">
            <a:xfrm flipV="1">
              <a:off x="2524" y="3640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4" name="Oval 69"/>
            <p:cNvSpPr>
              <a:spLocks noChangeArrowheads="1"/>
            </p:cNvSpPr>
            <p:nvPr/>
          </p:nvSpPr>
          <p:spPr bwMode="auto">
            <a:xfrm flipV="1">
              <a:off x="2548" y="3688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5" name="Oval 70"/>
            <p:cNvSpPr>
              <a:spLocks noChangeArrowheads="1"/>
            </p:cNvSpPr>
            <p:nvPr/>
          </p:nvSpPr>
          <p:spPr bwMode="auto">
            <a:xfrm flipV="1">
              <a:off x="2737" y="3670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6" name="Oval 71"/>
            <p:cNvSpPr>
              <a:spLocks noChangeArrowheads="1"/>
            </p:cNvSpPr>
            <p:nvPr/>
          </p:nvSpPr>
          <p:spPr bwMode="auto">
            <a:xfrm flipV="1">
              <a:off x="2494" y="3766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7" name="Oval 72"/>
            <p:cNvSpPr>
              <a:spLocks noChangeArrowheads="1"/>
            </p:cNvSpPr>
            <p:nvPr/>
          </p:nvSpPr>
          <p:spPr bwMode="auto">
            <a:xfrm flipV="1">
              <a:off x="2623" y="3820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8" name="Oval 73"/>
            <p:cNvSpPr>
              <a:spLocks noChangeArrowheads="1"/>
            </p:cNvSpPr>
            <p:nvPr/>
          </p:nvSpPr>
          <p:spPr bwMode="auto">
            <a:xfrm flipV="1">
              <a:off x="2557" y="3829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9" name="Oval 74"/>
            <p:cNvSpPr>
              <a:spLocks noChangeArrowheads="1"/>
            </p:cNvSpPr>
            <p:nvPr/>
          </p:nvSpPr>
          <p:spPr bwMode="auto">
            <a:xfrm flipV="1">
              <a:off x="2515" y="3874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0" name="Oval 75"/>
            <p:cNvSpPr>
              <a:spLocks noChangeArrowheads="1"/>
            </p:cNvSpPr>
            <p:nvPr/>
          </p:nvSpPr>
          <p:spPr bwMode="auto">
            <a:xfrm flipV="1">
              <a:off x="2647" y="3883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1" name="Oval 76"/>
            <p:cNvSpPr>
              <a:spLocks noChangeArrowheads="1"/>
            </p:cNvSpPr>
            <p:nvPr/>
          </p:nvSpPr>
          <p:spPr bwMode="auto">
            <a:xfrm flipV="1">
              <a:off x="2758" y="3832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2" name="Oval 77"/>
            <p:cNvSpPr>
              <a:spLocks noChangeArrowheads="1"/>
            </p:cNvSpPr>
            <p:nvPr/>
          </p:nvSpPr>
          <p:spPr bwMode="auto">
            <a:xfrm flipV="1">
              <a:off x="2803" y="3712"/>
              <a:ext cx="69" cy="48"/>
            </a:xfrm>
            <a:prstGeom prst="ellips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8153400" y="2362200"/>
            <a:ext cx="495300" cy="752475"/>
            <a:chOff x="5646" y="2499"/>
            <a:chExt cx="324" cy="474"/>
          </a:xfrm>
        </p:grpSpPr>
        <p:sp>
          <p:nvSpPr>
            <p:cNvPr id="46115" name="Oval 79"/>
            <p:cNvSpPr>
              <a:spLocks noChangeArrowheads="1"/>
            </p:cNvSpPr>
            <p:nvPr/>
          </p:nvSpPr>
          <p:spPr bwMode="auto">
            <a:xfrm>
              <a:off x="5709" y="2802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6" name="Oval 80"/>
            <p:cNvSpPr>
              <a:spLocks noChangeArrowheads="1"/>
            </p:cNvSpPr>
            <p:nvPr/>
          </p:nvSpPr>
          <p:spPr bwMode="auto">
            <a:xfrm>
              <a:off x="5688" y="274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7" name="Oval 81"/>
            <p:cNvSpPr>
              <a:spLocks noChangeArrowheads="1"/>
            </p:cNvSpPr>
            <p:nvPr/>
          </p:nvSpPr>
          <p:spPr bwMode="auto">
            <a:xfrm>
              <a:off x="5727" y="2748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8" name="Oval 82"/>
            <p:cNvSpPr>
              <a:spLocks noChangeArrowheads="1"/>
            </p:cNvSpPr>
            <p:nvPr/>
          </p:nvSpPr>
          <p:spPr bwMode="auto">
            <a:xfrm>
              <a:off x="5778" y="286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9" name="Oval 83"/>
            <p:cNvSpPr>
              <a:spLocks noChangeArrowheads="1"/>
            </p:cNvSpPr>
            <p:nvPr/>
          </p:nvSpPr>
          <p:spPr bwMode="auto">
            <a:xfrm>
              <a:off x="5763" y="280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0" name="Oval 84"/>
            <p:cNvSpPr>
              <a:spLocks noChangeArrowheads="1"/>
            </p:cNvSpPr>
            <p:nvPr/>
          </p:nvSpPr>
          <p:spPr bwMode="auto">
            <a:xfrm>
              <a:off x="5799" y="2709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1" name="Oval 85"/>
            <p:cNvSpPr>
              <a:spLocks noChangeArrowheads="1"/>
            </p:cNvSpPr>
            <p:nvPr/>
          </p:nvSpPr>
          <p:spPr bwMode="auto">
            <a:xfrm>
              <a:off x="5745" y="2670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2" name="Oval 86"/>
            <p:cNvSpPr>
              <a:spLocks noChangeArrowheads="1"/>
            </p:cNvSpPr>
            <p:nvPr/>
          </p:nvSpPr>
          <p:spPr bwMode="auto">
            <a:xfrm>
              <a:off x="5691" y="2700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3" name="Oval 87"/>
            <p:cNvSpPr>
              <a:spLocks noChangeArrowheads="1"/>
            </p:cNvSpPr>
            <p:nvPr/>
          </p:nvSpPr>
          <p:spPr bwMode="auto">
            <a:xfrm>
              <a:off x="5823" y="280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4" name="Oval 88"/>
            <p:cNvSpPr>
              <a:spLocks noChangeArrowheads="1"/>
            </p:cNvSpPr>
            <p:nvPr/>
          </p:nvSpPr>
          <p:spPr bwMode="auto">
            <a:xfrm>
              <a:off x="5733" y="2880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5" name="Oval 89"/>
            <p:cNvSpPr>
              <a:spLocks noChangeArrowheads="1"/>
            </p:cNvSpPr>
            <p:nvPr/>
          </p:nvSpPr>
          <p:spPr bwMode="auto">
            <a:xfrm>
              <a:off x="5868" y="2790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6" name="Oval 90"/>
            <p:cNvSpPr>
              <a:spLocks noChangeArrowheads="1"/>
            </p:cNvSpPr>
            <p:nvPr/>
          </p:nvSpPr>
          <p:spPr bwMode="auto">
            <a:xfrm>
              <a:off x="5850" y="2736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7" name="Oval 91"/>
            <p:cNvSpPr>
              <a:spLocks noChangeArrowheads="1"/>
            </p:cNvSpPr>
            <p:nvPr/>
          </p:nvSpPr>
          <p:spPr bwMode="auto">
            <a:xfrm>
              <a:off x="5826" y="2634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8" name="Oval 92"/>
            <p:cNvSpPr>
              <a:spLocks noChangeArrowheads="1"/>
            </p:cNvSpPr>
            <p:nvPr/>
          </p:nvSpPr>
          <p:spPr bwMode="auto">
            <a:xfrm>
              <a:off x="5856" y="268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9" name="Oval 93"/>
            <p:cNvSpPr>
              <a:spLocks noChangeArrowheads="1"/>
            </p:cNvSpPr>
            <p:nvPr/>
          </p:nvSpPr>
          <p:spPr bwMode="auto">
            <a:xfrm>
              <a:off x="5781" y="2652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0" name="Oval 94"/>
            <p:cNvSpPr>
              <a:spLocks noChangeArrowheads="1"/>
            </p:cNvSpPr>
            <p:nvPr/>
          </p:nvSpPr>
          <p:spPr bwMode="auto">
            <a:xfrm>
              <a:off x="5775" y="2757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1" name="Oval 95"/>
            <p:cNvSpPr>
              <a:spLocks noChangeArrowheads="1"/>
            </p:cNvSpPr>
            <p:nvPr/>
          </p:nvSpPr>
          <p:spPr bwMode="auto">
            <a:xfrm>
              <a:off x="5790" y="2598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2" name="Oval 96"/>
            <p:cNvSpPr>
              <a:spLocks noChangeArrowheads="1"/>
            </p:cNvSpPr>
            <p:nvPr/>
          </p:nvSpPr>
          <p:spPr bwMode="auto">
            <a:xfrm>
              <a:off x="5826" y="2559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3" name="Oval 97"/>
            <p:cNvSpPr>
              <a:spLocks noChangeArrowheads="1"/>
            </p:cNvSpPr>
            <p:nvPr/>
          </p:nvSpPr>
          <p:spPr bwMode="auto">
            <a:xfrm>
              <a:off x="5859" y="2613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4" name="Oval 98"/>
            <p:cNvSpPr>
              <a:spLocks noChangeArrowheads="1"/>
            </p:cNvSpPr>
            <p:nvPr/>
          </p:nvSpPr>
          <p:spPr bwMode="auto">
            <a:xfrm>
              <a:off x="5787" y="2523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5" name="Oval 99"/>
            <p:cNvSpPr>
              <a:spLocks noChangeArrowheads="1"/>
            </p:cNvSpPr>
            <p:nvPr/>
          </p:nvSpPr>
          <p:spPr bwMode="auto">
            <a:xfrm>
              <a:off x="5838" y="2499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6" name="Oval 100"/>
            <p:cNvSpPr>
              <a:spLocks noChangeArrowheads="1"/>
            </p:cNvSpPr>
            <p:nvPr/>
          </p:nvSpPr>
          <p:spPr bwMode="auto">
            <a:xfrm>
              <a:off x="5871" y="253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7" name="Oval 101"/>
            <p:cNvSpPr>
              <a:spLocks noChangeArrowheads="1"/>
            </p:cNvSpPr>
            <p:nvPr/>
          </p:nvSpPr>
          <p:spPr bwMode="auto">
            <a:xfrm>
              <a:off x="5898" y="259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8" name="Oval 102"/>
            <p:cNvSpPr>
              <a:spLocks noChangeArrowheads="1"/>
            </p:cNvSpPr>
            <p:nvPr/>
          </p:nvSpPr>
          <p:spPr bwMode="auto">
            <a:xfrm>
              <a:off x="5673" y="2793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9" name="Oval 103"/>
            <p:cNvSpPr>
              <a:spLocks noChangeArrowheads="1"/>
            </p:cNvSpPr>
            <p:nvPr/>
          </p:nvSpPr>
          <p:spPr bwMode="auto">
            <a:xfrm>
              <a:off x="5889" y="2670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0" name="Oval 104"/>
            <p:cNvSpPr>
              <a:spLocks noChangeArrowheads="1"/>
            </p:cNvSpPr>
            <p:nvPr/>
          </p:nvSpPr>
          <p:spPr bwMode="auto">
            <a:xfrm>
              <a:off x="5889" y="2733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1" name="Oval 105"/>
            <p:cNvSpPr>
              <a:spLocks noChangeArrowheads="1"/>
            </p:cNvSpPr>
            <p:nvPr/>
          </p:nvSpPr>
          <p:spPr bwMode="auto">
            <a:xfrm>
              <a:off x="5751" y="259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2" name="Oval 106"/>
            <p:cNvSpPr>
              <a:spLocks noChangeArrowheads="1"/>
            </p:cNvSpPr>
            <p:nvPr/>
          </p:nvSpPr>
          <p:spPr bwMode="auto">
            <a:xfrm>
              <a:off x="5805" y="2847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3" name="Oval 107"/>
            <p:cNvSpPr>
              <a:spLocks noChangeArrowheads="1"/>
            </p:cNvSpPr>
            <p:nvPr/>
          </p:nvSpPr>
          <p:spPr bwMode="auto">
            <a:xfrm>
              <a:off x="5718" y="2655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4" name="Oval 108"/>
            <p:cNvSpPr>
              <a:spLocks noChangeArrowheads="1"/>
            </p:cNvSpPr>
            <p:nvPr/>
          </p:nvSpPr>
          <p:spPr bwMode="auto">
            <a:xfrm>
              <a:off x="5682" y="2856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5" name="Oval 109"/>
            <p:cNvSpPr>
              <a:spLocks noChangeArrowheads="1"/>
            </p:cNvSpPr>
            <p:nvPr/>
          </p:nvSpPr>
          <p:spPr bwMode="auto">
            <a:xfrm>
              <a:off x="5646" y="2811"/>
              <a:ext cx="72" cy="93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101" name="Freeform 110"/>
          <p:cNvSpPr>
            <a:spLocks/>
          </p:cNvSpPr>
          <p:nvPr/>
        </p:nvSpPr>
        <p:spPr bwMode="blackWhite">
          <a:xfrm>
            <a:off x="6372200" y="4725144"/>
            <a:ext cx="2771800" cy="2132856"/>
          </a:xfrm>
          <a:custGeom>
            <a:avLst/>
            <a:gdLst>
              <a:gd name="T0" fmla="*/ 1551 w 1552"/>
              <a:gd name="T1" fmla="*/ 408 h 409"/>
              <a:gd name="T2" fmla="*/ 1551 w 1552"/>
              <a:gd name="T3" fmla="*/ 0 h 409"/>
              <a:gd name="T4" fmla="*/ 0 w 1552"/>
              <a:gd name="T5" fmla="*/ 0 h 409"/>
              <a:gd name="T6" fmla="*/ 0 w 1552"/>
              <a:gd name="T7" fmla="*/ 408 h 409"/>
              <a:gd name="T8" fmla="*/ 1551 w 1552"/>
              <a:gd name="T9" fmla="*/ 408 h 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2"/>
              <a:gd name="T16" fmla="*/ 0 h 409"/>
              <a:gd name="T17" fmla="*/ 1552 w 1552"/>
              <a:gd name="T18" fmla="*/ 409 h 4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2" h="409">
                <a:moveTo>
                  <a:pt x="1551" y="408"/>
                </a:moveTo>
                <a:lnTo>
                  <a:pt x="1551" y="0"/>
                </a:lnTo>
                <a:lnTo>
                  <a:pt x="0" y="0"/>
                </a:lnTo>
                <a:lnTo>
                  <a:pt x="0" y="408"/>
                </a:lnTo>
                <a:lnTo>
                  <a:pt x="1551" y="408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102" name="Rectangle 111"/>
          <p:cNvSpPr>
            <a:spLocks noChangeArrowheads="1"/>
          </p:cNvSpPr>
          <p:nvPr/>
        </p:nvSpPr>
        <p:spPr bwMode="auto">
          <a:xfrm>
            <a:off x="6372200" y="4725144"/>
            <a:ext cx="2592288" cy="9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57150" indent="-57150" defTabSz="342900" eaLnBrk="1" hangingPunct="1">
              <a:tabLst>
                <a:tab pos="228600" algn="l"/>
                <a:tab pos="457200" algn="l"/>
              </a:tabLst>
            </a:pPr>
            <a:r>
              <a:rPr lang="en-US" sz="1900" b="1" dirty="0">
                <a:solidFill>
                  <a:srgbClr val="FFCC00"/>
                </a:solidFill>
                <a:latin typeface="Verdana" pitchFamily="34" charset="0"/>
              </a:rPr>
              <a:t>Sulfonylurea</a:t>
            </a:r>
          </a:p>
          <a:p>
            <a:pPr marL="57150" indent="-57150" defTabSz="342900" eaLnBrk="1" hangingPunct="1">
              <a:tabLst>
                <a:tab pos="228600" algn="l"/>
                <a:tab pos="457200" algn="l"/>
              </a:tabLst>
            </a:pPr>
            <a:r>
              <a:rPr lang="hu-HU" sz="1900" b="1" dirty="0" err="1" smtClean="0">
                <a:solidFill>
                  <a:srgbClr val="FFCC00"/>
                </a:solidFill>
                <a:latin typeface="Verdana" pitchFamily="34" charset="0"/>
              </a:rPr>
              <a:t>Glinidek</a:t>
            </a:r>
            <a:endParaRPr lang="hu-HU" sz="1900" b="1" dirty="0">
              <a:solidFill>
                <a:srgbClr val="FFCC00"/>
              </a:solidFill>
              <a:latin typeface="Verdana" pitchFamily="34" charset="0"/>
            </a:endParaRPr>
          </a:p>
          <a:p>
            <a:pPr marL="57150" indent="-57150" defTabSz="342900" eaLnBrk="1" hangingPunct="1">
              <a:tabLst>
                <a:tab pos="228600" algn="l"/>
                <a:tab pos="457200" algn="l"/>
              </a:tabLst>
            </a:pPr>
            <a:r>
              <a:rPr lang="hu-HU" sz="1900" b="1" dirty="0" err="1">
                <a:solidFill>
                  <a:srgbClr val="FFCC00"/>
                </a:solidFill>
                <a:latin typeface="Verdana" pitchFamily="34" charset="0"/>
              </a:rPr>
              <a:t>Gliptinek</a:t>
            </a:r>
            <a:r>
              <a:rPr lang="hu-HU" sz="1900" b="1" dirty="0">
                <a:solidFill>
                  <a:srgbClr val="FFCC00"/>
                </a:solidFill>
                <a:latin typeface="Verdana" pitchFamily="34" charset="0"/>
              </a:rPr>
              <a:t>, GLP-1</a:t>
            </a:r>
            <a:endParaRPr lang="en-US" sz="1900" b="1" dirty="0">
              <a:solidFill>
                <a:srgbClr val="FFCC00"/>
              </a:solidFill>
              <a:latin typeface="Verdana" pitchFamily="34" charset="0"/>
            </a:endParaRPr>
          </a:p>
        </p:txBody>
      </p:sp>
      <p:sp>
        <p:nvSpPr>
          <p:cNvPr id="46103" name="Line 113"/>
          <p:cNvSpPr>
            <a:spLocks noChangeShapeType="1"/>
          </p:cNvSpPr>
          <p:nvPr/>
        </p:nvSpPr>
        <p:spPr bwMode="auto">
          <a:xfrm flipV="1">
            <a:off x="3632200" y="3733800"/>
            <a:ext cx="660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104" name="Freeform 115"/>
          <p:cNvSpPr>
            <a:spLocks/>
          </p:cNvSpPr>
          <p:nvPr/>
        </p:nvSpPr>
        <p:spPr bwMode="blackWhite">
          <a:xfrm>
            <a:off x="1187624" y="5445224"/>
            <a:ext cx="3456384" cy="1412776"/>
          </a:xfrm>
          <a:custGeom>
            <a:avLst/>
            <a:gdLst>
              <a:gd name="T0" fmla="*/ 1503 w 1504"/>
              <a:gd name="T1" fmla="*/ 789 h 790"/>
              <a:gd name="T2" fmla="*/ 1503 w 1504"/>
              <a:gd name="T3" fmla="*/ 0 h 790"/>
              <a:gd name="T4" fmla="*/ 0 w 1504"/>
              <a:gd name="T5" fmla="*/ 0 h 790"/>
              <a:gd name="T6" fmla="*/ 0 w 1504"/>
              <a:gd name="T7" fmla="*/ 789 h 790"/>
              <a:gd name="T8" fmla="*/ 1503 w 1504"/>
              <a:gd name="T9" fmla="*/ 789 h 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4"/>
              <a:gd name="T16" fmla="*/ 0 h 790"/>
              <a:gd name="T17" fmla="*/ 1504 w 1504"/>
              <a:gd name="T18" fmla="*/ 790 h 7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4" h="790">
                <a:moveTo>
                  <a:pt x="1503" y="789"/>
                </a:moveTo>
                <a:lnTo>
                  <a:pt x="1503" y="0"/>
                </a:lnTo>
                <a:lnTo>
                  <a:pt x="0" y="0"/>
                </a:lnTo>
                <a:lnTo>
                  <a:pt x="0" y="789"/>
                </a:lnTo>
                <a:lnTo>
                  <a:pt x="1503" y="789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46105" name="Text Box 116"/>
          <p:cNvSpPr txBox="1">
            <a:spLocks noChangeArrowheads="1"/>
          </p:cNvSpPr>
          <p:nvPr/>
        </p:nvSpPr>
        <p:spPr bwMode="auto">
          <a:xfrm>
            <a:off x="1331640" y="5445224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CC00"/>
                </a:solidFill>
                <a:latin typeface="Verdana" pitchFamily="34" charset="0"/>
                <a:sym typeface="Symbol" pitchFamily="18" charset="2"/>
              </a:rPr>
              <a:t>Biguanide</a:t>
            </a:r>
            <a:endParaRPr lang="en-US" sz="2000" b="1" dirty="0">
              <a:solidFill>
                <a:srgbClr val="FFCC00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46106" name="Rectangle 117"/>
          <p:cNvSpPr>
            <a:spLocks noChangeArrowheads="1"/>
          </p:cNvSpPr>
          <p:nvPr/>
        </p:nvSpPr>
        <p:spPr bwMode="auto">
          <a:xfrm>
            <a:off x="6444208" y="5949280"/>
            <a:ext cx="2699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Pancreas: insulin </a:t>
            </a:r>
            <a:r>
              <a:rPr lang="hu-HU" sz="2000" b="1" dirty="0">
                <a:solidFill>
                  <a:srgbClr val="FFFFFF"/>
                </a:solidFill>
                <a:latin typeface="Verdana" pitchFamily="34" charset="0"/>
              </a:rPr>
              <a:t>szekréció</a:t>
            </a:r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107" name="Text Box 118"/>
          <p:cNvSpPr txBox="1">
            <a:spLocks noChangeArrowheads="1"/>
          </p:cNvSpPr>
          <p:nvPr/>
        </p:nvSpPr>
        <p:spPr bwMode="auto">
          <a:xfrm>
            <a:off x="1073150" y="62484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Times" charset="0"/>
            </a:endParaRPr>
          </a:p>
        </p:txBody>
      </p:sp>
      <p:sp>
        <p:nvSpPr>
          <p:cNvPr id="46108" name="Text Box 119"/>
          <p:cNvSpPr txBox="1">
            <a:spLocks noChangeArrowheads="1"/>
          </p:cNvSpPr>
          <p:nvPr/>
        </p:nvSpPr>
        <p:spPr bwMode="auto">
          <a:xfrm>
            <a:off x="1115616" y="6093296"/>
            <a:ext cx="4254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FFFF"/>
                </a:solidFill>
                <a:latin typeface="Verdana" pitchFamily="34" charset="0"/>
              </a:rPr>
              <a:t>Máj 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: </a:t>
            </a:r>
            <a:r>
              <a:rPr lang="hu-HU" sz="2000" b="1" dirty="0">
                <a:solidFill>
                  <a:srgbClr val="FFFFFF"/>
                </a:solidFill>
                <a:latin typeface="Verdana" pitchFamily="34" charset="0"/>
              </a:rPr>
              <a:t>Endogén cukor termelés csökken</a:t>
            </a:r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109" name="Text Box 120"/>
          <p:cNvSpPr txBox="1">
            <a:spLocks noChangeArrowheads="1"/>
          </p:cNvSpPr>
          <p:nvPr/>
        </p:nvSpPr>
        <p:spPr bwMode="auto">
          <a:xfrm>
            <a:off x="5364088" y="1700808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Izom és </a:t>
            </a:r>
            <a:r>
              <a:rPr lang="hu-HU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zsíszövet</a:t>
            </a:r>
            <a:r>
              <a:rPr lang="hu-H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cukor felvétel nő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110" name="Line 121"/>
          <p:cNvSpPr>
            <a:spLocks noChangeShapeType="1"/>
          </p:cNvSpPr>
          <p:nvPr/>
        </p:nvSpPr>
        <p:spPr bwMode="auto">
          <a:xfrm flipV="1">
            <a:off x="8007350" y="22860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111" name="Line 122"/>
          <p:cNvSpPr>
            <a:spLocks noChangeShapeType="1"/>
          </p:cNvSpPr>
          <p:nvPr/>
        </p:nvSpPr>
        <p:spPr bwMode="auto">
          <a:xfrm flipV="1">
            <a:off x="9493250" y="632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112" name="Line 125"/>
          <p:cNvSpPr>
            <a:spLocks noChangeShapeType="1"/>
          </p:cNvSpPr>
          <p:nvPr/>
        </p:nvSpPr>
        <p:spPr bwMode="auto">
          <a:xfrm>
            <a:off x="66294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6113" name="Line 126"/>
          <p:cNvSpPr>
            <a:spLocks noChangeShapeType="1"/>
          </p:cNvSpPr>
          <p:nvPr/>
        </p:nvSpPr>
        <p:spPr bwMode="auto">
          <a:xfrm>
            <a:off x="5715000" y="3352800"/>
            <a:ext cx="1828800" cy="0"/>
          </a:xfrm>
          <a:prstGeom prst="line">
            <a:avLst/>
          </a:prstGeom>
          <a:noFill/>
          <a:ln w="34925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6114" name="Line 127"/>
          <p:cNvSpPr>
            <a:spLocks noChangeShapeType="1"/>
          </p:cNvSpPr>
          <p:nvPr/>
        </p:nvSpPr>
        <p:spPr bwMode="auto">
          <a:xfrm>
            <a:off x="5257800" y="3581400"/>
            <a:ext cx="1828800" cy="1143000"/>
          </a:xfrm>
          <a:prstGeom prst="line">
            <a:avLst/>
          </a:prstGeom>
          <a:noFill/>
          <a:ln w="412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5537" y="188640"/>
            <a:ext cx="7975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39552" y="980728"/>
            <a:ext cx="79928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Orális </a:t>
            </a:r>
            <a:r>
              <a:rPr lang="hu-HU" sz="2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antidiabeticumok</a:t>
            </a:r>
            <a:r>
              <a:rPr lang="hu-H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(OAD) felosztása</a:t>
            </a:r>
          </a:p>
          <a:p>
            <a:endParaRPr lang="hu-HU" sz="2000" b="0" u="sng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0" i="1" u="sng" dirty="0" smtClean="0">
                <a:solidFill>
                  <a:schemeClr val="accent4"/>
                </a:solidFill>
                <a:latin typeface="Century Schoolbook" pitchFamily="18" charset="0"/>
              </a:rPr>
              <a:t>1. </a:t>
            </a:r>
            <a:r>
              <a:rPr lang="hu-HU" sz="2000" b="1" i="1" u="sng" dirty="0" err="1" smtClean="0">
                <a:solidFill>
                  <a:schemeClr val="accent4"/>
                </a:solidFill>
                <a:latin typeface="Century Schoolbook" pitchFamily="18" charset="0"/>
              </a:rPr>
              <a:t>Antihyperglycaemizáló</a:t>
            </a:r>
            <a:r>
              <a:rPr lang="hu-HU" sz="2000" b="1" i="1" u="sng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i="1" u="sng" dirty="0" smtClean="0">
                <a:solidFill>
                  <a:schemeClr val="accent4"/>
                </a:solidFill>
                <a:latin typeface="Century Schoolbook" pitchFamily="18" charset="0"/>
              </a:rPr>
              <a:t>szerek 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a) felszívódás gátlása útján ható szerek</a:t>
            </a: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b) </a:t>
            </a:r>
            <a:r>
              <a:rPr lang="hu-HU" sz="2000" dirty="0" err="1">
                <a:solidFill>
                  <a:schemeClr val="accent4"/>
                </a:solidFill>
                <a:latin typeface="Century Schoolbook" pitchFamily="18" charset="0"/>
              </a:rPr>
              <a:t>biguanidok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c) „</a:t>
            </a:r>
            <a:r>
              <a:rPr lang="hu-HU" sz="2000" dirty="0" err="1">
                <a:solidFill>
                  <a:schemeClr val="accent4"/>
                </a:solidFill>
                <a:latin typeface="Century Schoolbook" pitchFamily="18" charset="0"/>
              </a:rPr>
              <a:t>inzulin-sensitizer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”</a:t>
            </a:r>
            <a:r>
              <a:rPr lang="hu-HU" sz="2000" dirty="0" err="1">
                <a:solidFill>
                  <a:schemeClr val="accent4"/>
                </a:solidFill>
                <a:latin typeface="Century Schoolbook" pitchFamily="18" charset="0"/>
              </a:rPr>
              <a:t>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d) SGLT2 gátlók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i="1" u="sng" dirty="0">
                <a:solidFill>
                  <a:schemeClr val="accent4"/>
                </a:solidFill>
                <a:latin typeface="Century Schoolbook" pitchFamily="18" charset="0"/>
              </a:rPr>
              <a:t>2. </a:t>
            </a:r>
            <a:r>
              <a:rPr lang="hu-HU" sz="2000" b="1" i="1" u="sng" dirty="0">
                <a:solidFill>
                  <a:schemeClr val="accent4"/>
                </a:solidFill>
                <a:latin typeface="Century Schoolbook" pitchFamily="18" charset="0"/>
              </a:rPr>
              <a:t>Inzulinszekréciót befolyásoló szerek</a:t>
            </a: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a)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sulfanylureák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b) </a:t>
            </a:r>
            <a:r>
              <a:rPr lang="hu-HU" sz="2000" dirty="0" err="1">
                <a:solidFill>
                  <a:schemeClr val="accent4"/>
                </a:solidFill>
                <a:latin typeface="Century Schoolbook" pitchFamily="18" charset="0"/>
              </a:rPr>
              <a:t>incretin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rendszert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befolyásoló szerek</a:t>
            </a:r>
            <a:endParaRPr lang="hu-HU" sz="20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hu-HU" sz="2000" b="0" dirty="0">
              <a:solidFill>
                <a:schemeClr val="tx2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95536" y="836712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1. </a:t>
            </a:r>
            <a:r>
              <a:rPr lang="hu-H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ANTIHYPERGLYCAEMIZÁLÓ SZEREK</a:t>
            </a:r>
            <a:endParaRPr lang="hu-HU" sz="20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hu-HU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A, FELSZÍVÓDÁS GÁTLÁSA ÚTJÁN HATÓK</a:t>
            </a:r>
          </a:p>
          <a:p>
            <a:endParaRPr lang="hu-HU" sz="2000" b="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Alfa-glukozidáz-hidroxiláz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bénító</a:t>
            </a:r>
          </a:p>
          <a:p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acarbose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Glucobay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tbl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.)</a:t>
            </a:r>
            <a:endParaRPr lang="hu-HU" sz="2000" b="1" i="1" dirty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b="0" u="sng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0" i="1" dirty="0" smtClean="0">
                <a:solidFill>
                  <a:schemeClr val="accent4"/>
                </a:solidFill>
                <a:latin typeface="Century Schoolbook" pitchFamily="18" charset="0"/>
              </a:rPr>
              <a:t>Hatás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szénhidrátok 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felszívódásának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gátlása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0" dirty="0" err="1" smtClean="0">
                <a:solidFill>
                  <a:schemeClr val="accent4"/>
                </a:solidFill>
                <a:latin typeface="Century Schoolbook" pitchFamily="18" charset="0"/>
              </a:rPr>
              <a:t>postprandiális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0" dirty="0" err="1">
                <a:solidFill>
                  <a:schemeClr val="accent4"/>
                </a:solidFill>
                <a:latin typeface="Century Schoolbook" pitchFamily="18" charset="0"/>
              </a:rPr>
              <a:t>hyperglykaemia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 csökkentése</a:t>
            </a:r>
          </a:p>
          <a:p>
            <a:endParaRPr lang="hu-HU" sz="2000" b="0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0" i="1" dirty="0">
                <a:solidFill>
                  <a:schemeClr val="accent4"/>
                </a:solidFill>
                <a:latin typeface="Century Schoolbook" pitchFamily="18" charset="0"/>
              </a:rPr>
              <a:t>Hatás helye: </a:t>
            </a:r>
            <a:r>
              <a:rPr lang="hu-HU" sz="2000" b="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vékonybél membrán</a:t>
            </a:r>
          </a:p>
          <a:p>
            <a:endParaRPr lang="hu-HU" sz="2000" u="sng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i="1" dirty="0" smtClean="0">
                <a:solidFill>
                  <a:schemeClr val="accent4"/>
                </a:solidFill>
                <a:latin typeface="Century" pitchFamily="18" charset="0"/>
                <a:sym typeface="Symbol" pitchFamily="18" charset="2"/>
              </a:rPr>
              <a:t>Mellékhatás: 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  <a:sym typeface="Symbol" pitchFamily="18" charset="2"/>
              </a:rPr>
              <a:t>malabszorpciós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  <a:sym typeface="Symbol" pitchFamily="18" charset="2"/>
              </a:rPr>
              <a:t> tünetek, </a:t>
            </a: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  <a:sym typeface="Symbol" pitchFamily="18" charset="2"/>
              </a:rPr>
              <a:t>puffadás</a:t>
            </a:r>
          </a:p>
          <a:p>
            <a:endParaRPr lang="hu-HU" sz="2000" b="0" dirty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endParaRPr lang="hu-HU" sz="2000" b="0" u="sng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endParaRPr lang="hu-HU" sz="2000" b="0" u="sng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7544" y="188640"/>
            <a:ext cx="359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95536" y="908720"/>
            <a:ext cx="8424936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B, BIGUANID</a:t>
            </a:r>
          </a:p>
          <a:p>
            <a:pPr lvl="0"/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metformin</a:t>
            </a:r>
            <a:endParaRPr lang="hu-H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lvl="0"/>
            <a:endParaRPr lang="hu-HU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inzulin hatásának javítása a célszervekben</a:t>
            </a:r>
          </a:p>
          <a:p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Mellékhatás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 tejsavacidózis (ritka)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gastrointestinalis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diszkomfort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, hasmenés, étvágycsökkenés,   fogyás</a:t>
            </a:r>
          </a:p>
          <a:p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Ellenjavallat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jódos kontrasztanyag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iv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adása</a:t>
            </a:r>
          </a:p>
          <a:p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Első választandó szer, bázisterápiaként megtartandó a kombinációs terápia egyik elemeként, ha nem kontraindikált!</a:t>
            </a:r>
          </a:p>
          <a:p>
            <a:endParaRPr lang="hu-HU" sz="2000" dirty="0" smtClean="0"/>
          </a:p>
          <a:p>
            <a:endParaRPr lang="hu-HU" sz="2000" b="0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endParaRPr lang="hu-HU" sz="2000" b="0" u="sng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endParaRPr lang="hu-HU" sz="2000" b="0" u="sng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pPr>
              <a:spcBef>
                <a:spcPct val="50000"/>
              </a:spcBef>
            </a:pPr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endParaRPr lang="hu-HU" sz="2000" b="0" u="sng" dirty="0">
              <a:solidFill>
                <a:schemeClr val="tx2"/>
              </a:solidFill>
              <a:latin typeface="Century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25079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b="1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0" y="0"/>
          <a:ext cx="9144000" cy="6884988"/>
        </p:xfrm>
        <a:graphic>
          <a:graphicData uri="http://schemas.openxmlformats.org/presentationml/2006/ole">
            <p:oleObj spid="_x0000_s45058" name="Bitkép" r:id="rId3" imgW="9123810" imgH="6171429" progId="PBrush">
              <p:embed/>
            </p:oleObj>
          </a:graphicData>
        </a:graphic>
      </p:graphicFrame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2924944"/>
            <a:ext cx="75961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1800" b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51520" y="3068960"/>
            <a:ext cx="260359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hu-HU" sz="1600" b="1" dirty="0" err="1">
                <a:solidFill>
                  <a:schemeClr val="accent4"/>
                </a:solidFill>
              </a:rPr>
              <a:t>Gluko-</a:t>
            </a:r>
            <a:endParaRPr lang="hu-HU" sz="1600" b="1" dirty="0">
              <a:solidFill>
                <a:schemeClr val="accent4"/>
              </a:solidFill>
            </a:endParaRPr>
          </a:p>
          <a:p>
            <a:pPr eaLnBrk="1" hangingPunct="1"/>
            <a:r>
              <a:rPr lang="hu-HU" sz="1600" b="1" dirty="0" err="1">
                <a:solidFill>
                  <a:schemeClr val="accent4"/>
                </a:solidFill>
              </a:rPr>
              <a:t>neogenezist</a:t>
            </a:r>
            <a:endParaRPr lang="hu-HU" sz="1600" b="1" dirty="0">
              <a:solidFill>
                <a:schemeClr val="accent4"/>
              </a:solidFill>
            </a:endParaRPr>
          </a:p>
          <a:p>
            <a:pPr eaLnBrk="1" hangingPunct="1"/>
            <a:r>
              <a:rPr lang="hu-HU" sz="1600" b="1" dirty="0" smtClean="0">
                <a:solidFill>
                  <a:schemeClr val="accent4"/>
                </a:solidFill>
              </a:rPr>
              <a:t>gátol</a:t>
            </a:r>
          </a:p>
          <a:p>
            <a:pPr eaLnBrk="1" hangingPunct="1"/>
            <a:r>
              <a:rPr lang="hu-HU" sz="1600" b="1" dirty="0" smtClean="0">
                <a:solidFill>
                  <a:schemeClr val="accent4"/>
                </a:solidFill>
              </a:rPr>
              <a:t>(glükóz </a:t>
            </a:r>
          </a:p>
          <a:p>
            <a:pPr eaLnBrk="1" hangingPunct="1"/>
            <a:r>
              <a:rPr lang="hu-HU" sz="1600" b="1" dirty="0" smtClean="0">
                <a:solidFill>
                  <a:schemeClr val="accent4"/>
                </a:solidFill>
              </a:rPr>
              <a:t>szintézis </a:t>
            </a:r>
          </a:p>
          <a:p>
            <a:pPr eaLnBrk="1" hangingPunct="1"/>
            <a:r>
              <a:rPr lang="hu-HU" sz="1600" b="1" dirty="0" smtClean="0">
                <a:solidFill>
                  <a:schemeClr val="accent4"/>
                </a:solidFill>
              </a:rPr>
              <a:t>gátlás)</a:t>
            </a:r>
            <a:endParaRPr lang="hu-HU" sz="1600" b="1" dirty="0">
              <a:solidFill>
                <a:schemeClr val="accent4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691680" y="3068960"/>
            <a:ext cx="1045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Glukóz-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felvételt 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fokoz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15816" y="2996952"/>
            <a:ext cx="12811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Étvágy és 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glukóz-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abszorpció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csökken</a:t>
            </a:r>
            <a:r>
              <a:rPr lang="hu-HU" sz="1800" b="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83968" y="3068960"/>
            <a:ext cx="18036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Inzulinszekréció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javul (indirekt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hatás)</a:t>
            </a:r>
          </a:p>
          <a:p>
            <a:pPr eaLnBrk="1" hangingPunct="1"/>
            <a:endParaRPr lang="hu-HU" sz="1600" b="0" dirty="0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228184" y="2997200"/>
            <a:ext cx="19442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Glukóz-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felvételt</a:t>
            </a: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fokoz, </a:t>
            </a:r>
            <a:r>
              <a:rPr lang="hu-HU" sz="1600" b="0" dirty="0" err="1">
                <a:solidFill>
                  <a:schemeClr val="accent4"/>
                </a:solidFill>
              </a:rPr>
              <a:t>lipolízist</a:t>
            </a:r>
            <a:endParaRPr lang="hu-HU" sz="1600" b="0" dirty="0">
              <a:solidFill>
                <a:schemeClr val="accent4"/>
              </a:solidFill>
            </a:endParaRPr>
          </a:p>
          <a:p>
            <a:pPr eaLnBrk="1" hangingPunct="1"/>
            <a:r>
              <a:rPr lang="hu-HU" sz="1600" b="0" dirty="0">
                <a:solidFill>
                  <a:schemeClr val="accent4"/>
                </a:solidFill>
              </a:rPr>
              <a:t>csökkent</a:t>
            </a:r>
            <a:r>
              <a:rPr lang="hu-HU" sz="1800" b="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916238" y="6140450"/>
            <a:ext cx="3528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2400" b="1" dirty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400" b="1" dirty="0" err="1">
                <a:solidFill>
                  <a:schemeClr val="accent4"/>
                </a:solidFill>
                <a:latin typeface="Century Schoolbook" pitchFamily="18" charset="0"/>
              </a:rPr>
              <a:t>metformin</a:t>
            </a:r>
            <a:r>
              <a:rPr lang="hu-HU" sz="2400" b="1" dirty="0">
                <a:solidFill>
                  <a:schemeClr val="accent4"/>
                </a:solidFill>
                <a:latin typeface="Century Schoolbook" pitchFamily="18" charset="0"/>
              </a:rPr>
              <a:t> hatásai</a:t>
            </a:r>
            <a:r>
              <a:rPr lang="hu-HU" sz="1800" b="1" dirty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0" y="2636838"/>
            <a:ext cx="1042988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1331913" y="2565400"/>
            <a:ext cx="1295400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916238" y="2565400"/>
            <a:ext cx="12239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4427538" y="2565400"/>
            <a:ext cx="10080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795963" y="2565400"/>
            <a:ext cx="11525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684213" y="42211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611188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07950" y="5583238"/>
            <a:ext cx="6093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Fő hatás			További hatások</a:t>
            </a: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1763713" y="4076700"/>
            <a:ext cx="21605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3492500" y="4149725"/>
            <a:ext cx="64770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H="1">
            <a:off x="4284663" y="4149725"/>
            <a:ext cx="719137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4500563" y="4149725"/>
            <a:ext cx="16557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95536" y="1196752"/>
            <a:ext cx="806489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C, INZULIN SENSITIZEREK (ÉRZÉKENYÍTŐK)</a:t>
            </a:r>
          </a:p>
          <a:p>
            <a:pPr lvl="0"/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glitazonok-pioglitazon</a:t>
            </a:r>
            <a:endParaRPr lang="hu-H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eaLnBrk="1" hangingPunct="1"/>
            <a:endParaRPr lang="hu-HU" sz="2000" b="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endParaRPr lang="hu-HU" sz="2000" b="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0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pPr eaLnBrk="1" hangingPunct="1"/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zsír- és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izomszövet glukóz felvételét 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javítja</a:t>
            </a:r>
          </a:p>
          <a:p>
            <a:pPr eaLnBrk="1" hangingPunct="1"/>
            <a:endParaRPr lang="hu-HU" sz="200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Mellékhatás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fokozódó csonttörési gyakoriság</a:t>
            </a:r>
          </a:p>
          <a:p>
            <a:endParaRPr lang="hu-HU" sz="2000" b="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Ellenjavallat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húgyhólyag tumor vagy annak szereplése az anamnézisben</a:t>
            </a:r>
          </a:p>
          <a:p>
            <a:endParaRPr lang="hu-HU" sz="2000" b="0" dirty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pPr eaLnBrk="1" hangingPunct="1"/>
            <a:endParaRPr lang="hu-HU" sz="2000" dirty="0" smtClean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pPr eaLnBrk="1" hangingPunct="1"/>
            <a:endParaRPr lang="hu-HU" sz="1800" b="0" u="sng" dirty="0"/>
          </a:p>
        </p:txBody>
      </p:sp>
      <p:sp>
        <p:nvSpPr>
          <p:cNvPr id="4" name="Téglalap 3"/>
          <p:cNvSpPr/>
          <p:nvPr/>
        </p:nvSpPr>
        <p:spPr>
          <a:xfrm>
            <a:off x="467544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95536" y="1196752"/>
            <a:ext cx="806489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D, SGLT2 GÁTLÓ</a:t>
            </a:r>
            <a:endParaRPr lang="hu-HU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lvl="0"/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dapagliflozin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Forxiga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, </a:t>
            </a:r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Xigduo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), </a:t>
            </a:r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empagliflozin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Jardiance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,</a:t>
            </a:r>
            <a:r>
              <a:rPr lang="hu-HU" sz="2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Synjardy</a:t>
            </a:r>
            <a:r>
              <a:rPr lang="hu-HU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)</a:t>
            </a:r>
            <a:endParaRPr lang="hu-HU" sz="2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eaLnBrk="1" hangingPunct="1"/>
            <a:endParaRPr lang="hu-HU" sz="2000" b="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0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Szelektíven gátolják a vese </a:t>
            </a:r>
            <a:r>
              <a:rPr lang="hu-HU" sz="2000" b="0" dirty="0" err="1" smtClean="0">
                <a:solidFill>
                  <a:schemeClr val="accent4"/>
                </a:solidFill>
                <a:latin typeface="Century Schoolbook" pitchFamily="18" charset="0"/>
              </a:rPr>
              <a:t>proximális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0" dirty="0" err="1" smtClean="0">
                <a:solidFill>
                  <a:schemeClr val="accent4"/>
                </a:solidFill>
                <a:latin typeface="Century Schoolbook" pitchFamily="18" charset="0"/>
              </a:rPr>
              <a:t>tubulusaiban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a glukózt a vizeletből a vérkeringésbe visszajuttató SGLT2 </a:t>
            </a:r>
            <a:r>
              <a:rPr lang="hu-HU" sz="2000" b="0" dirty="0" err="1" smtClean="0">
                <a:solidFill>
                  <a:schemeClr val="accent4"/>
                </a:solidFill>
                <a:latin typeface="Century Schoolbook" pitchFamily="18" charset="0"/>
              </a:rPr>
              <a:t>transzportert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FOKOZZÁK A GLÜKÓZ VIZELETTEL VALÓ ÜRÜLÉSÉT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Csökkenti a testsúlyt és a vérnyomást</a:t>
            </a:r>
            <a:endParaRPr lang="hu-HU" sz="2000" b="0" dirty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endParaRPr lang="hu-HU" sz="200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Mellékhatás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ketoacidózis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súlyos genitális infekció (baktérium, gomba), akár szeptikus gangréna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endParaRPr lang="hu-HU" sz="2000" b="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endParaRPr lang="hu-HU" sz="2000" b="0" dirty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pPr eaLnBrk="1" hangingPunct="1"/>
            <a:endParaRPr lang="hu-HU" sz="2000" dirty="0" smtClean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" pitchFamily="18" charset="0"/>
              <a:sym typeface="Symbol" pitchFamily="18" charset="2"/>
            </a:endParaRPr>
          </a:p>
          <a:p>
            <a:pPr eaLnBrk="1" hangingPunct="1"/>
            <a:endParaRPr lang="hu-HU" sz="1800" b="0" u="sng" dirty="0"/>
          </a:p>
        </p:txBody>
      </p:sp>
      <p:sp>
        <p:nvSpPr>
          <p:cNvPr id="4" name="Téglalap 3"/>
          <p:cNvSpPr/>
          <p:nvPr/>
        </p:nvSpPr>
        <p:spPr>
          <a:xfrm>
            <a:off x="467544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45751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743450" y="142875"/>
            <a:ext cx="41005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5" tIns="48982" rIns="97965" bIns="48982">
            <a:spAutoFit/>
          </a:bodyPr>
          <a:lstStyle/>
          <a:p>
            <a:pPr defTabSz="979488">
              <a:spcBef>
                <a:spcPct val="50000"/>
              </a:spcBef>
            </a:pPr>
            <a:r>
              <a:rPr lang="en-US" sz="4700" b="1">
                <a:solidFill>
                  <a:srgbClr val="FF0000"/>
                </a:solidFill>
                <a:latin typeface="Calibri" pitchFamily="34" charset="0"/>
              </a:rPr>
              <a:t>26 million</a:t>
            </a:r>
            <a:r>
              <a:rPr lang="en-US" sz="3900" b="1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lang="en-US" sz="39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900" b="1">
                <a:solidFill>
                  <a:srgbClr val="FF0000"/>
                </a:solidFill>
                <a:latin typeface="Calibri" pitchFamily="34" charset="0"/>
              </a:rPr>
              <a:t>with Diabetes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743450" y="2085975"/>
            <a:ext cx="410051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5" tIns="48982" rIns="97965" bIns="48982">
            <a:spAutoFit/>
          </a:bodyPr>
          <a:lstStyle/>
          <a:p>
            <a:pPr defTabSz="979488">
              <a:spcBef>
                <a:spcPct val="50000"/>
              </a:spcBef>
            </a:pPr>
            <a:r>
              <a:rPr lang="en-US" sz="5100" b="1">
                <a:solidFill>
                  <a:srgbClr val="FF0000"/>
                </a:solidFill>
                <a:latin typeface="Calibri" pitchFamily="34" charset="0"/>
              </a:rPr>
              <a:t>79 million</a:t>
            </a:r>
            <a:r>
              <a:rPr lang="en-US" sz="4300" b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43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900" b="1">
                <a:solidFill>
                  <a:srgbClr val="FF0000"/>
                </a:solidFill>
                <a:latin typeface="Calibri" pitchFamily="34" charset="0"/>
              </a:rPr>
              <a:t>with </a:t>
            </a:r>
            <a:br>
              <a:rPr lang="en-US" sz="39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900" b="1">
                <a:solidFill>
                  <a:srgbClr val="FF0000"/>
                </a:solidFill>
                <a:latin typeface="Calibri" pitchFamily="34" charset="0"/>
              </a:rPr>
              <a:t>Pre-Diabetes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0" y="1458913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6630" name="Picture 6" descr="DHHS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3" y="6446838"/>
            <a:ext cx="25431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3568" y="1196752"/>
            <a:ext cx="76328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2. INZULIN SZEKRÉCIÓT BEFOLYÁSOLÓK</a:t>
            </a:r>
          </a:p>
          <a:p>
            <a:endParaRPr lang="hu-HU" sz="24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rgbClr val="00B050"/>
                </a:solidFill>
                <a:latin typeface="Century Schoolbook" pitchFamily="18" charset="0"/>
              </a:rPr>
              <a:t>A, SULFONYLUREÁK</a:t>
            </a:r>
          </a:p>
          <a:p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gliclazid</a:t>
            </a:r>
            <a:r>
              <a:rPr lang="hu-HU" sz="2000" b="1" dirty="0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,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glipizid</a:t>
            </a:r>
            <a:r>
              <a:rPr lang="hu-HU" sz="2000" b="1" dirty="0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,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glimepirid</a:t>
            </a:r>
            <a:r>
              <a:rPr lang="hu-HU" sz="2000" b="1" dirty="0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,</a:t>
            </a:r>
          </a:p>
          <a:p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gliquidon</a:t>
            </a:r>
            <a:r>
              <a:rPr lang="hu-HU" sz="2000" i="1" dirty="0" smtClean="0">
                <a:solidFill>
                  <a:srgbClr val="00B050"/>
                </a:solidFill>
                <a:latin typeface="Century Schoolbook" pitchFamily="18" charset="0"/>
                <a:sym typeface="Symbol" pitchFamily="18" charset="2"/>
              </a:rPr>
              <a:t> </a:t>
            </a:r>
            <a:r>
              <a:rPr lang="hu-HU" sz="2000" i="1" dirty="0" smtClean="0">
                <a:solidFill>
                  <a:schemeClr val="tx2"/>
                </a:solidFill>
                <a:latin typeface="Century Schoolbook" pitchFamily="18" charset="0"/>
                <a:sym typeface="Symbol" pitchFamily="18" charset="2"/>
              </a:rPr>
              <a:t>(</a:t>
            </a:r>
            <a:r>
              <a:rPr lang="hu-HU" sz="2000" dirty="0" smtClean="0">
                <a:solidFill>
                  <a:schemeClr val="tx2"/>
                </a:solidFill>
                <a:latin typeface="Century Schoolbook" pitchFamily="18" charset="0"/>
              </a:rPr>
              <a:t>veseelégtelenségben)</a:t>
            </a:r>
            <a:endParaRPr lang="hu-HU" sz="2000" dirty="0" smtClean="0">
              <a:solidFill>
                <a:schemeClr val="tx2"/>
              </a:solidFill>
              <a:latin typeface="Century Schoolbook" pitchFamily="18" charset="0"/>
              <a:sym typeface="Symbol" pitchFamily="18" charset="2"/>
            </a:endParaRPr>
          </a:p>
          <a:p>
            <a:endParaRPr lang="hu-HU" sz="2000" b="1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pPr eaLnBrk="1" hangingPunct="1"/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inzulin 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elválasztását serkentik</a:t>
            </a:r>
            <a:endParaRPr lang="hu-HU" sz="2000" b="0" dirty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endParaRPr lang="hu-HU" sz="2000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Mellékhatás</a:t>
            </a:r>
          </a:p>
          <a:p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hypoglykaemia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, testsúlynövekedés</a:t>
            </a:r>
            <a:endParaRPr lang="hu-HU" sz="2000" b="0" dirty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 Schoolbook" pitchFamily="18" charset="0"/>
              <a:sym typeface="Symbol" pitchFamily="18" charset="2"/>
            </a:endParaRPr>
          </a:p>
          <a:p>
            <a:pPr eaLnBrk="1" hangingPunct="1"/>
            <a:endParaRPr lang="hu-HU" sz="2000" b="0" dirty="0">
              <a:latin typeface="Century" pitchFamily="18" charset="0"/>
              <a:sym typeface="Symbol" pitchFamily="18" charset="2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88641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hu-H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hu-HU" sz="32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83568" y="764704"/>
            <a:ext cx="792088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2. INZULIN SZEKRÉCIÓT BEFOLYÁSOLÓK</a:t>
            </a:r>
          </a:p>
          <a:p>
            <a:r>
              <a:rPr lang="hu-HU" sz="2000" b="1" dirty="0" smtClean="0">
                <a:solidFill>
                  <a:srgbClr val="00B050"/>
                </a:solidFill>
                <a:latin typeface="Century Schoolbook" pitchFamily="18" charset="0"/>
              </a:rPr>
              <a:t>B, INCRETIN TENGELYEN HATÓ SZEREK</a:t>
            </a:r>
          </a:p>
          <a:p>
            <a:pPr eaLnBrk="1" hangingPunct="1"/>
            <a:endParaRPr lang="hu-HU" sz="2000" b="0" i="1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0" i="1" dirty="0" err="1" smtClean="0">
                <a:solidFill>
                  <a:schemeClr val="accent4"/>
                </a:solidFill>
                <a:latin typeface="Century Schoolbook" pitchFamily="18" charset="0"/>
              </a:rPr>
              <a:t>Incretin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emésztőtraktus speciális sejtjeiben termelődő, </a:t>
            </a:r>
            <a:r>
              <a:rPr lang="hu-HU" sz="2000" b="0" dirty="0" err="1" smtClean="0">
                <a:solidFill>
                  <a:schemeClr val="accent4"/>
                </a:solidFill>
                <a:latin typeface="Century Schoolbook" pitchFamily="18" charset="0"/>
              </a:rPr>
              <a:t>peptid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 természetű hormonok. (GLP-1, GIP)</a:t>
            </a:r>
            <a:endParaRPr lang="hu-HU" sz="2000" b="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Incretin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hatás fokozó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DPP-4 gátlás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(dipeptidil-peptidáz-4)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2900" indent="-342900" eaLnBrk="1" hangingPunct="1"/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b="0" dirty="0" smtClean="0">
                <a:solidFill>
                  <a:schemeClr val="accent4"/>
                </a:solidFill>
                <a:latin typeface="Century Schoolbook" pitchFamily="18" charset="0"/>
              </a:rPr>
              <a:t>„</a:t>
            </a:r>
            <a:r>
              <a:rPr lang="hu-HU" sz="2000" b="0" dirty="0" err="1">
                <a:solidFill>
                  <a:schemeClr val="accent4"/>
                </a:solidFill>
                <a:latin typeface="Century Schoolbook" pitchFamily="18" charset="0"/>
              </a:rPr>
              <a:t>gliptinek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” (</a:t>
            </a:r>
            <a:r>
              <a:rPr lang="hu-HU" sz="2000" b="1" i="1" dirty="0" err="1">
                <a:solidFill>
                  <a:srgbClr val="00B050"/>
                </a:solidFill>
                <a:latin typeface="Century Schoolbook" pitchFamily="18" charset="0"/>
              </a:rPr>
              <a:t>sitagliptin</a:t>
            </a:r>
            <a:r>
              <a:rPr lang="hu-HU" sz="2000" b="1" i="1" dirty="0">
                <a:solidFill>
                  <a:srgbClr val="00B050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>
                <a:solidFill>
                  <a:srgbClr val="00B050"/>
                </a:solidFill>
                <a:latin typeface="Century Schoolbook" pitchFamily="18" charset="0"/>
              </a:rPr>
              <a:t>vildagliptin</a:t>
            </a:r>
            <a:r>
              <a:rPr lang="hu-HU" sz="2000" b="1" i="1" dirty="0">
                <a:solidFill>
                  <a:srgbClr val="00B050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>
                <a:solidFill>
                  <a:srgbClr val="00B050"/>
                </a:solidFill>
                <a:latin typeface="Century Schoolbook" pitchFamily="18" charset="0"/>
              </a:rPr>
              <a:t>saxagliptin</a:t>
            </a:r>
            <a:r>
              <a:rPr lang="hu-HU" sz="2000" b="1" i="1" dirty="0">
                <a:solidFill>
                  <a:srgbClr val="00B050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linagliptin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eaLnBrk="1" hangingPunct="1"/>
            <a:endParaRPr lang="hu-HU" sz="2000" b="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/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Incretinmimetikum</a:t>
            </a:r>
            <a:endParaRPr lang="hu-HU" sz="2000" b="0" i="1" dirty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GLP-1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glucagonszerű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peptid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agonista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lixisenatid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Lyxumia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),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dulaglutid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Trulicity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)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sz="2000" b="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GLP-1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analóg</a:t>
            </a:r>
            <a:r>
              <a:rPr lang="hu-HU" sz="2000" b="0" dirty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liraglutid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Victoza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), 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liraglutid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+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degludek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rgbClr val="00B050"/>
                </a:solidFill>
                <a:latin typeface="Century Schoolbook" pitchFamily="18" charset="0"/>
              </a:rPr>
              <a:t>Xultophy</a:t>
            </a:r>
            <a:r>
              <a:rPr lang="hu-HU" sz="2000" b="1" i="1" dirty="0" smtClean="0">
                <a:solidFill>
                  <a:srgbClr val="00B050"/>
                </a:solidFill>
                <a:latin typeface="Century Schoolbook" pitchFamily="18" charset="0"/>
              </a:rPr>
              <a:t>)</a:t>
            </a:r>
            <a:endParaRPr lang="hu-HU" sz="2000" b="1" i="1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 eaLnBrk="1" hangingPunct="1"/>
            <a:endParaRPr lang="hu-HU" sz="2000" b="0" dirty="0">
              <a:solidFill>
                <a:schemeClr val="tx2"/>
              </a:solidFill>
              <a:latin typeface="Century Schoolbook" pitchFamily="18" charset="0"/>
            </a:endParaRPr>
          </a:p>
          <a:p>
            <a:pPr marL="0" lvl="1"/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  <a:p>
            <a:pPr eaLnBrk="1" hangingPunct="1"/>
            <a:endParaRPr lang="hu-HU" sz="1800" b="0" dirty="0" smtClean="0">
              <a:solidFill>
                <a:schemeClr val="tx2"/>
              </a:solidFill>
            </a:endParaRPr>
          </a:p>
          <a:p>
            <a:pPr eaLnBrk="1" hangingPunct="1"/>
            <a:endParaRPr lang="hu-HU" dirty="0" smtClean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endParaRPr lang="hu-HU" sz="1800" b="0" dirty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endParaRPr lang="hu-HU" sz="1800" b="0" dirty="0">
              <a:solidFill>
                <a:schemeClr val="tx2"/>
              </a:solidFill>
              <a:sym typeface="Symbol" pitchFamily="18" charset="2"/>
            </a:endParaRPr>
          </a:p>
          <a:p>
            <a:pPr eaLnBrk="1" hangingPunct="1"/>
            <a:endParaRPr lang="hu-HU" sz="1800" b="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hu-H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inzulin-választ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glukóz-dependens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módon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serkent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g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átolja 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a 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gyomorürülést</a:t>
            </a:r>
            <a:endParaRPr lang="hu-HU" sz="2000" baseline="30000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c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sökkenti 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a táplálékbevitelt és a 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testsúlyt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s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erkenti 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a béta-sejtek </a:t>
            </a:r>
            <a:r>
              <a:rPr lang="hu-HU" sz="2000" dirty="0" err="1" smtClean="0">
                <a:solidFill>
                  <a:srgbClr val="00B050"/>
                </a:solidFill>
                <a:latin typeface="Century Schoolbook" pitchFamily="18" charset="0"/>
              </a:rPr>
              <a:t>neogenesisét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 (újraképződés) és gátolja </a:t>
            </a:r>
            <a:r>
              <a:rPr lang="hu-HU" sz="2000" dirty="0" err="1" smtClean="0">
                <a:solidFill>
                  <a:srgbClr val="00B050"/>
                </a:solidFill>
                <a:latin typeface="Century Schoolbook" pitchFamily="18" charset="0"/>
              </a:rPr>
              <a:t>apoptosisát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 (programozott sejthalál</a:t>
            </a:r>
            <a:r>
              <a:rPr lang="hu-HU" sz="2000" dirty="0" smtClean="0">
                <a:solidFill>
                  <a:srgbClr val="00B050"/>
                </a:solidFill>
                <a:latin typeface="Century Schoolbook" pitchFamily="18" charset="0"/>
              </a:rPr>
              <a:t>)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hu-HU" sz="2000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hu-HU" sz="2000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Mellékhatás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  <a:sym typeface="Symbol" pitchFamily="18" charset="2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  <a:sym typeface="Symbol" pitchFamily="18" charset="2"/>
              </a:rPr>
              <a:t>étvágytalanság, hányinger, hányás, fogyás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hu-HU" sz="2800" baseline="30000" dirty="0" smtClean="0">
              <a:solidFill>
                <a:srgbClr val="339933"/>
              </a:solidFill>
              <a:latin typeface="Century Schoolbook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None/>
              <a:defRPr/>
            </a:pPr>
            <a:endParaRPr lang="en-US" sz="28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endParaRPr lang="hu-H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hu-HU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Antidiabetikumok</a:t>
            </a:r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Freeform 80"/>
          <p:cNvSpPr>
            <a:spLocks/>
          </p:cNvSpPr>
          <p:nvPr/>
        </p:nvSpPr>
        <p:spPr bwMode="auto">
          <a:xfrm>
            <a:off x="1752600" y="2514600"/>
            <a:ext cx="5624513" cy="3802063"/>
          </a:xfrm>
          <a:custGeom>
            <a:avLst/>
            <a:gdLst>
              <a:gd name="T0" fmla="*/ 827 w 3543"/>
              <a:gd name="T1" fmla="*/ 2431 h 2431"/>
              <a:gd name="T2" fmla="*/ 0 w 3543"/>
              <a:gd name="T3" fmla="*/ 1827 h 2431"/>
              <a:gd name="T4" fmla="*/ 0 w 3543"/>
              <a:gd name="T5" fmla="*/ 1326 h 2431"/>
              <a:gd name="T6" fmla="*/ 689 w 3543"/>
              <a:gd name="T7" fmla="*/ 1326 h 2431"/>
              <a:gd name="T8" fmla="*/ 689 w 3543"/>
              <a:gd name="T9" fmla="*/ 883 h 2431"/>
              <a:gd name="T10" fmla="*/ 1379 w 3543"/>
              <a:gd name="T11" fmla="*/ 883 h 2431"/>
              <a:gd name="T12" fmla="*/ 1379 w 3543"/>
              <a:gd name="T13" fmla="*/ 443 h 2431"/>
              <a:gd name="T14" fmla="*/ 2068 w 3543"/>
              <a:gd name="T15" fmla="*/ 443 h 2431"/>
              <a:gd name="T16" fmla="*/ 2068 w 3543"/>
              <a:gd name="T17" fmla="*/ 0 h 2431"/>
              <a:gd name="T18" fmla="*/ 2758 w 3543"/>
              <a:gd name="T19" fmla="*/ 0 h 2431"/>
              <a:gd name="T20" fmla="*/ 2743 w 3543"/>
              <a:gd name="T21" fmla="*/ 16 h 2431"/>
              <a:gd name="T22" fmla="*/ 2754 w 3543"/>
              <a:gd name="T23" fmla="*/ 5 h 2431"/>
              <a:gd name="T24" fmla="*/ 3543 w 3543"/>
              <a:gd name="T25" fmla="*/ 539 h 2431"/>
              <a:gd name="T26" fmla="*/ 827 w 3543"/>
              <a:gd name="T27" fmla="*/ 2431 h 24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43"/>
              <a:gd name="T43" fmla="*/ 0 h 2431"/>
              <a:gd name="T44" fmla="*/ 3543 w 3543"/>
              <a:gd name="T45" fmla="*/ 2431 h 24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43" h="2431">
                <a:moveTo>
                  <a:pt x="827" y="2431"/>
                </a:moveTo>
                <a:lnTo>
                  <a:pt x="0" y="1827"/>
                </a:lnTo>
                <a:lnTo>
                  <a:pt x="0" y="1326"/>
                </a:lnTo>
                <a:lnTo>
                  <a:pt x="689" y="1326"/>
                </a:lnTo>
                <a:lnTo>
                  <a:pt x="689" y="883"/>
                </a:lnTo>
                <a:lnTo>
                  <a:pt x="1379" y="883"/>
                </a:lnTo>
                <a:lnTo>
                  <a:pt x="1379" y="443"/>
                </a:lnTo>
                <a:lnTo>
                  <a:pt x="2068" y="443"/>
                </a:lnTo>
                <a:lnTo>
                  <a:pt x="2068" y="0"/>
                </a:lnTo>
                <a:lnTo>
                  <a:pt x="2758" y="0"/>
                </a:lnTo>
                <a:lnTo>
                  <a:pt x="2743" y="16"/>
                </a:lnTo>
                <a:lnTo>
                  <a:pt x="2754" y="5"/>
                </a:lnTo>
                <a:lnTo>
                  <a:pt x="3543" y="539"/>
                </a:lnTo>
                <a:lnTo>
                  <a:pt x="827" y="2431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3" name="Freeform 4"/>
          <p:cNvSpPr>
            <a:spLocks/>
          </p:cNvSpPr>
          <p:nvPr/>
        </p:nvSpPr>
        <p:spPr bwMode="auto">
          <a:xfrm>
            <a:off x="3059832" y="3356992"/>
            <a:ext cx="5638800" cy="2981325"/>
          </a:xfrm>
          <a:custGeom>
            <a:avLst/>
            <a:gdLst>
              <a:gd name="T0" fmla="*/ 3552 w 3552"/>
              <a:gd name="T1" fmla="*/ 0 h 1878"/>
              <a:gd name="T2" fmla="*/ 3552 w 3552"/>
              <a:gd name="T3" fmla="*/ 1878 h 1878"/>
              <a:gd name="T4" fmla="*/ 0 w 3552"/>
              <a:gd name="T5" fmla="*/ 1878 h 1878"/>
              <a:gd name="T6" fmla="*/ 0 w 3552"/>
              <a:gd name="T7" fmla="*/ 1328 h 1878"/>
              <a:gd name="T8" fmla="*/ 684 w 3552"/>
              <a:gd name="T9" fmla="*/ 1328 h 1878"/>
              <a:gd name="T10" fmla="*/ 684 w 3552"/>
              <a:gd name="T11" fmla="*/ 888 h 1878"/>
              <a:gd name="T12" fmla="*/ 1366 w 3552"/>
              <a:gd name="T13" fmla="*/ 888 h 1878"/>
              <a:gd name="T14" fmla="*/ 1366 w 3552"/>
              <a:gd name="T15" fmla="*/ 449 h 1878"/>
              <a:gd name="T16" fmla="*/ 2049 w 3552"/>
              <a:gd name="T17" fmla="*/ 449 h 1878"/>
              <a:gd name="T18" fmla="*/ 2049 w 3552"/>
              <a:gd name="T19" fmla="*/ 10 h 1878"/>
              <a:gd name="T20" fmla="*/ 2732 w 3552"/>
              <a:gd name="T21" fmla="*/ 10 h 1878"/>
              <a:gd name="T22" fmla="*/ 2738 w 3552"/>
              <a:gd name="T23" fmla="*/ 6 h 1878"/>
              <a:gd name="T24" fmla="*/ 3444 w 3552"/>
              <a:gd name="T25" fmla="*/ 6 h 18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52"/>
              <a:gd name="T40" fmla="*/ 0 h 1878"/>
              <a:gd name="T41" fmla="*/ 3552 w 3552"/>
              <a:gd name="T42" fmla="*/ 1878 h 18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52" h="1878">
                <a:moveTo>
                  <a:pt x="3552" y="0"/>
                </a:moveTo>
                <a:lnTo>
                  <a:pt x="3552" y="1878"/>
                </a:lnTo>
                <a:lnTo>
                  <a:pt x="0" y="1878"/>
                </a:lnTo>
                <a:lnTo>
                  <a:pt x="0" y="1328"/>
                </a:lnTo>
                <a:lnTo>
                  <a:pt x="684" y="1328"/>
                </a:lnTo>
                <a:lnTo>
                  <a:pt x="684" y="888"/>
                </a:lnTo>
                <a:lnTo>
                  <a:pt x="1366" y="888"/>
                </a:lnTo>
                <a:lnTo>
                  <a:pt x="1366" y="449"/>
                </a:lnTo>
                <a:lnTo>
                  <a:pt x="2049" y="449"/>
                </a:lnTo>
                <a:lnTo>
                  <a:pt x="2049" y="10"/>
                </a:lnTo>
                <a:lnTo>
                  <a:pt x="2732" y="10"/>
                </a:lnTo>
                <a:lnTo>
                  <a:pt x="2738" y="6"/>
                </a:lnTo>
                <a:lnTo>
                  <a:pt x="3444" y="6"/>
                </a:lnTo>
              </a:path>
            </a:pathLst>
          </a:custGeom>
          <a:solidFill>
            <a:schemeClr val="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4" name="Freeform 5"/>
          <p:cNvSpPr>
            <a:spLocks/>
          </p:cNvSpPr>
          <p:nvPr/>
        </p:nvSpPr>
        <p:spPr bwMode="auto">
          <a:xfrm>
            <a:off x="2897188" y="3902075"/>
            <a:ext cx="2401887" cy="879475"/>
          </a:xfrm>
          <a:custGeom>
            <a:avLst/>
            <a:gdLst>
              <a:gd name="T0" fmla="*/ 0 w 1660"/>
              <a:gd name="T1" fmla="*/ 0 h 577"/>
              <a:gd name="T2" fmla="*/ 755 w 1660"/>
              <a:gd name="T3" fmla="*/ 0 h 577"/>
              <a:gd name="T4" fmla="*/ 1659 w 1660"/>
              <a:gd name="T5" fmla="*/ 576 h 577"/>
              <a:gd name="T6" fmla="*/ 905 w 1660"/>
              <a:gd name="T7" fmla="*/ 576 h 577"/>
              <a:gd name="T8" fmla="*/ 0 w 1660"/>
              <a:gd name="T9" fmla="*/ 0 h 5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0"/>
              <a:gd name="T16" fmla="*/ 0 h 577"/>
              <a:gd name="T17" fmla="*/ 1660 w 1660"/>
              <a:gd name="T18" fmla="*/ 577 h 5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0" h="577">
                <a:moveTo>
                  <a:pt x="0" y="0"/>
                </a:moveTo>
                <a:lnTo>
                  <a:pt x="755" y="0"/>
                </a:lnTo>
                <a:lnTo>
                  <a:pt x="1659" y="576"/>
                </a:lnTo>
                <a:lnTo>
                  <a:pt x="905" y="576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5" name="Freeform 6"/>
          <p:cNvSpPr>
            <a:spLocks/>
          </p:cNvSpPr>
          <p:nvPr/>
        </p:nvSpPr>
        <p:spPr bwMode="auto">
          <a:xfrm>
            <a:off x="3968750" y="3219450"/>
            <a:ext cx="2398713" cy="871538"/>
          </a:xfrm>
          <a:custGeom>
            <a:avLst/>
            <a:gdLst>
              <a:gd name="T0" fmla="*/ 0 w 1658"/>
              <a:gd name="T1" fmla="*/ 0 h 571"/>
              <a:gd name="T2" fmla="*/ 753 w 1658"/>
              <a:gd name="T3" fmla="*/ 0 h 571"/>
              <a:gd name="T4" fmla="*/ 1657 w 1658"/>
              <a:gd name="T5" fmla="*/ 570 h 571"/>
              <a:gd name="T6" fmla="*/ 904 w 1658"/>
              <a:gd name="T7" fmla="*/ 570 h 571"/>
              <a:gd name="T8" fmla="*/ 0 w 1658"/>
              <a:gd name="T9" fmla="*/ 0 h 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8"/>
              <a:gd name="T16" fmla="*/ 0 h 571"/>
              <a:gd name="T17" fmla="*/ 1658 w 1658"/>
              <a:gd name="T18" fmla="*/ 571 h 5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8" h="571">
                <a:moveTo>
                  <a:pt x="0" y="0"/>
                </a:moveTo>
                <a:lnTo>
                  <a:pt x="753" y="0"/>
                </a:lnTo>
                <a:lnTo>
                  <a:pt x="1657" y="570"/>
                </a:lnTo>
                <a:lnTo>
                  <a:pt x="904" y="57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6" name="Freeform 7"/>
          <p:cNvSpPr>
            <a:spLocks/>
          </p:cNvSpPr>
          <p:nvPr/>
        </p:nvSpPr>
        <p:spPr bwMode="auto">
          <a:xfrm>
            <a:off x="5068888" y="2503488"/>
            <a:ext cx="3656012" cy="889000"/>
          </a:xfrm>
          <a:custGeom>
            <a:avLst/>
            <a:gdLst>
              <a:gd name="T0" fmla="*/ 0 w 2327"/>
              <a:gd name="T1" fmla="*/ 0 h 549"/>
              <a:gd name="T2" fmla="*/ 1019 w 2327"/>
              <a:gd name="T3" fmla="*/ 0 h 549"/>
              <a:gd name="T4" fmla="*/ 2327 w 2327"/>
              <a:gd name="T5" fmla="*/ 548 h 549"/>
              <a:gd name="T6" fmla="*/ 833 w 2327"/>
              <a:gd name="T7" fmla="*/ 549 h 549"/>
              <a:gd name="T8" fmla="*/ 0 w 2327"/>
              <a:gd name="T9" fmla="*/ 0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7"/>
              <a:gd name="T16" fmla="*/ 0 h 549"/>
              <a:gd name="T17" fmla="*/ 2327 w 2327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7" h="549">
                <a:moveTo>
                  <a:pt x="0" y="0"/>
                </a:moveTo>
                <a:lnTo>
                  <a:pt x="1019" y="0"/>
                </a:lnTo>
                <a:lnTo>
                  <a:pt x="2327" y="548"/>
                </a:lnTo>
                <a:lnTo>
                  <a:pt x="833" y="54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aphicFrame>
        <p:nvGraphicFramePr>
          <p:cNvPr id="102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83075" y="5713413"/>
          <a:ext cx="1187450" cy="762000"/>
        </p:xfrm>
        <a:graphic>
          <a:graphicData uri="http://schemas.openxmlformats.org/presentationml/2006/ole">
            <p:oleObj spid="_x0000_s1026" name="Clip" r:id="rId4" imgW="777600" imgH="59184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41663" y="5751513"/>
            <a:ext cx="1190625" cy="736600"/>
            <a:chOff x="1570" y="3370"/>
            <a:chExt cx="493" cy="36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570" y="3370"/>
              <a:ext cx="493" cy="362"/>
              <a:chOff x="1570" y="3370"/>
              <a:chExt cx="493" cy="362"/>
            </a:xfrm>
          </p:grpSpPr>
          <p:graphicFrame>
            <p:nvGraphicFramePr>
              <p:cNvPr id="1028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570" y="3370"/>
              <a:ext cx="493" cy="362"/>
            </p:xfrm>
            <a:graphic>
              <a:graphicData uri="http://schemas.openxmlformats.org/presentationml/2006/ole">
                <p:oleObj spid="_x0000_s1028" name="Clip" r:id="rId5" imgW="780840" imgH="572760" progId="">
                  <p:embed/>
                </p:oleObj>
              </a:graphicData>
            </a:graphic>
          </p:graphicFrame>
          <p:graphicFrame>
            <p:nvGraphicFramePr>
              <p:cNvPr id="1029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810" y="3526"/>
              <a:ext cx="204" cy="201"/>
            </p:xfrm>
            <a:graphic>
              <a:graphicData uri="http://schemas.openxmlformats.org/presentationml/2006/ole">
                <p:oleObj spid="_x0000_s1029" name="Clip" r:id="rId6" imgW="322200" imgH="317160" progId="">
                  <p:embed/>
                </p:oleObj>
              </a:graphicData>
            </a:graphic>
          </p:graphicFrame>
        </p:grpSp>
        <p:graphicFrame>
          <p:nvGraphicFramePr>
            <p:cNvPr id="1027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598" y="3588"/>
            <a:ext cx="320" cy="139"/>
          </p:xfrm>
          <a:graphic>
            <a:graphicData uri="http://schemas.openxmlformats.org/presentationml/2006/ole">
              <p:oleObj spid="_x0000_s1027" name="Clip" r:id="rId7" imgW="506160" imgH="218880" progId="">
                <p:embed/>
              </p:oleObj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3239780">
            <a:off x="7979569" y="3442494"/>
            <a:ext cx="355600" cy="957262"/>
            <a:chOff x="4660" y="1998"/>
            <a:chExt cx="101" cy="341"/>
          </a:xfrm>
        </p:grpSpPr>
        <p:sp>
          <p:nvSpPr>
            <p:cNvPr id="1066" name="Freeform 15"/>
            <p:cNvSpPr>
              <a:spLocks/>
            </p:cNvSpPr>
            <p:nvPr/>
          </p:nvSpPr>
          <p:spPr bwMode="auto">
            <a:xfrm>
              <a:off x="4672" y="2099"/>
              <a:ext cx="77" cy="203"/>
            </a:xfrm>
            <a:custGeom>
              <a:avLst/>
              <a:gdLst>
                <a:gd name="T0" fmla="*/ 0 w 77"/>
                <a:gd name="T1" fmla="*/ 202 h 203"/>
                <a:gd name="T2" fmla="*/ 76 w 77"/>
                <a:gd name="T3" fmla="*/ 202 h 203"/>
                <a:gd name="T4" fmla="*/ 76 w 77"/>
                <a:gd name="T5" fmla="*/ 0 h 203"/>
                <a:gd name="T6" fmla="*/ 0 w 77"/>
                <a:gd name="T7" fmla="*/ 0 h 203"/>
                <a:gd name="T8" fmla="*/ 0 w 77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03"/>
                <a:gd name="T17" fmla="*/ 77 w 7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03">
                  <a:moveTo>
                    <a:pt x="0" y="202"/>
                  </a:move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7" name="Freeform 16"/>
            <p:cNvSpPr>
              <a:spLocks/>
            </p:cNvSpPr>
            <p:nvPr/>
          </p:nvSpPr>
          <p:spPr bwMode="auto">
            <a:xfrm>
              <a:off x="4677" y="2108"/>
              <a:ext cx="67" cy="187"/>
            </a:xfrm>
            <a:custGeom>
              <a:avLst/>
              <a:gdLst>
                <a:gd name="T0" fmla="*/ 0 w 67"/>
                <a:gd name="T1" fmla="*/ 186 h 187"/>
                <a:gd name="T2" fmla="*/ 66 w 67"/>
                <a:gd name="T3" fmla="*/ 186 h 187"/>
                <a:gd name="T4" fmla="*/ 66 w 67"/>
                <a:gd name="T5" fmla="*/ 0 h 187"/>
                <a:gd name="T6" fmla="*/ 0 w 67"/>
                <a:gd name="T7" fmla="*/ 0 h 187"/>
                <a:gd name="T8" fmla="*/ 0 w 67"/>
                <a:gd name="T9" fmla="*/ 186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87"/>
                <a:gd name="T17" fmla="*/ 67 w 6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87">
                  <a:moveTo>
                    <a:pt x="0" y="186"/>
                  </a:moveTo>
                  <a:lnTo>
                    <a:pt x="66" y="18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8" name="Freeform 17"/>
            <p:cNvSpPr>
              <a:spLocks/>
            </p:cNvSpPr>
            <p:nvPr/>
          </p:nvSpPr>
          <p:spPr bwMode="auto">
            <a:xfrm>
              <a:off x="4678" y="2183"/>
              <a:ext cx="63" cy="109"/>
            </a:xfrm>
            <a:custGeom>
              <a:avLst/>
              <a:gdLst>
                <a:gd name="T0" fmla="*/ 0 w 63"/>
                <a:gd name="T1" fmla="*/ 108 h 109"/>
                <a:gd name="T2" fmla="*/ 62 w 63"/>
                <a:gd name="T3" fmla="*/ 108 h 109"/>
                <a:gd name="T4" fmla="*/ 62 w 63"/>
                <a:gd name="T5" fmla="*/ 0 h 109"/>
                <a:gd name="T6" fmla="*/ 0 w 63"/>
                <a:gd name="T7" fmla="*/ 0 h 109"/>
                <a:gd name="T8" fmla="*/ 0 w 63"/>
                <a:gd name="T9" fmla="*/ 10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9"/>
                <a:gd name="T17" fmla="*/ 63 w 6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9">
                  <a:moveTo>
                    <a:pt x="0" y="108"/>
                  </a:moveTo>
                  <a:lnTo>
                    <a:pt x="62" y="10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8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9" name="Freeform 18"/>
            <p:cNvSpPr>
              <a:spLocks/>
            </p:cNvSpPr>
            <p:nvPr/>
          </p:nvSpPr>
          <p:spPr bwMode="auto">
            <a:xfrm>
              <a:off x="4678" y="2111"/>
              <a:ext cx="63" cy="67"/>
            </a:xfrm>
            <a:custGeom>
              <a:avLst/>
              <a:gdLst>
                <a:gd name="T0" fmla="*/ 0 w 63"/>
                <a:gd name="T1" fmla="*/ 66 h 67"/>
                <a:gd name="T2" fmla="*/ 62 w 63"/>
                <a:gd name="T3" fmla="*/ 66 h 67"/>
                <a:gd name="T4" fmla="*/ 62 w 63"/>
                <a:gd name="T5" fmla="*/ 0 h 67"/>
                <a:gd name="T6" fmla="*/ 0 w 63"/>
                <a:gd name="T7" fmla="*/ 0 h 67"/>
                <a:gd name="T8" fmla="*/ 0 w 63"/>
                <a:gd name="T9" fmla="*/ 6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7"/>
                <a:gd name="T17" fmla="*/ 63 w 63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7">
                  <a:moveTo>
                    <a:pt x="0" y="66"/>
                  </a:moveTo>
                  <a:lnTo>
                    <a:pt x="62" y="6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66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0" name="Freeform 19"/>
            <p:cNvSpPr>
              <a:spLocks/>
            </p:cNvSpPr>
            <p:nvPr/>
          </p:nvSpPr>
          <p:spPr bwMode="auto">
            <a:xfrm>
              <a:off x="4660" y="2324"/>
              <a:ext cx="101" cy="14"/>
            </a:xfrm>
            <a:custGeom>
              <a:avLst/>
              <a:gdLst>
                <a:gd name="T0" fmla="*/ 0 w 101"/>
                <a:gd name="T1" fmla="*/ 13 h 14"/>
                <a:gd name="T2" fmla="*/ 100 w 101"/>
                <a:gd name="T3" fmla="*/ 13 h 14"/>
                <a:gd name="T4" fmla="*/ 100 w 101"/>
                <a:gd name="T5" fmla="*/ 0 h 14"/>
                <a:gd name="T6" fmla="*/ 0 w 101"/>
                <a:gd name="T7" fmla="*/ 0 h 14"/>
                <a:gd name="T8" fmla="*/ 0 w 101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3"/>
                  </a:moveTo>
                  <a:lnTo>
                    <a:pt x="100" y="13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1" name="Freeform 20"/>
            <p:cNvSpPr>
              <a:spLocks/>
            </p:cNvSpPr>
            <p:nvPr/>
          </p:nvSpPr>
          <p:spPr bwMode="auto">
            <a:xfrm>
              <a:off x="4720" y="2326"/>
              <a:ext cx="21" cy="13"/>
            </a:xfrm>
            <a:custGeom>
              <a:avLst/>
              <a:gdLst>
                <a:gd name="T0" fmla="*/ 0 w 21"/>
                <a:gd name="T1" fmla="*/ 12 h 13"/>
                <a:gd name="T2" fmla="*/ 20 w 21"/>
                <a:gd name="T3" fmla="*/ 12 h 13"/>
                <a:gd name="T4" fmla="*/ 20 w 21"/>
                <a:gd name="T5" fmla="*/ 0 h 13"/>
                <a:gd name="T6" fmla="*/ 0 w 21"/>
                <a:gd name="T7" fmla="*/ 0 h 13"/>
                <a:gd name="T8" fmla="*/ 0 w 21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0" y="12"/>
                  </a:moveTo>
                  <a:lnTo>
                    <a:pt x="20" y="1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2" name="Freeform 21"/>
            <p:cNvSpPr>
              <a:spLocks/>
            </p:cNvSpPr>
            <p:nvPr/>
          </p:nvSpPr>
          <p:spPr bwMode="auto">
            <a:xfrm>
              <a:off x="4702" y="2301"/>
              <a:ext cx="17" cy="24"/>
            </a:xfrm>
            <a:custGeom>
              <a:avLst/>
              <a:gdLst>
                <a:gd name="T0" fmla="*/ 0 w 17"/>
                <a:gd name="T1" fmla="*/ 23 h 24"/>
                <a:gd name="T2" fmla="*/ 16 w 17"/>
                <a:gd name="T3" fmla="*/ 23 h 24"/>
                <a:gd name="T4" fmla="*/ 16 w 17"/>
                <a:gd name="T5" fmla="*/ 0 h 24"/>
                <a:gd name="T6" fmla="*/ 0 w 17"/>
                <a:gd name="T7" fmla="*/ 0 h 24"/>
                <a:gd name="T8" fmla="*/ 0 w 17"/>
                <a:gd name="T9" fmla="*/ 2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4"/>
                <a:gd name="T17" fmla="*/ 17 w 1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4">
                  <a:moveTo>
                    <a:pt x="0" y="23"/>
                  </a:moveTo>
                  <a:lnTo>
                    <a:pt x="16" y="2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3" name="Freeform 22"/>
            <p:cNvSpPr>
              <a:spLocks/>
            </p:cNvSpPr>
            <p:nvPr/>
          </p:nvSpPr>
          <p:spPr bwMode="auto">
            <a:xfrm>
              <a:off x="4709" y="2306"/>
              <a:ext cx="14" cy="16"/>
            </a:xfrm>
            <a:custGeom>
              <a:avLst/>
              <a:gdLst>
                <a:gd name="T0" fmla="*/ 0 w 14"/>
                <a:gd name="T1" fmla="*/ 15 h 16"/>
                <a:gd name="T2" fmla="*/ 13 w 14"/>
                <a:gd name="T3" fmla="*/ 15 h 16"/>
                <a:gd name="T4" fmla="*/ 13 w 14"/>
                <a:gd name="T5" fmla="*/ 0 h 16"/>
                <a:gd name="T6" fmla="*/ 0 w 14"/>
                <a:gd name="T7" fmla="*/ 0 h 16"/>
                <a:gd name="T8" fmla="*/ 0 w 14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"/>
                <a:gd name="T17" fmla="*/ 14 w 1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">
                  <a:moveTo>
                    <a:pt x="0" y="15"/>
                  </a:moveTo>
                  <a:lnTo>
                    <a:pt x="13" y="1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4" name="Freeform 23"/>
            <p:cNvSpPr>
              <a:spLocks/>
            </p:cNvSpPr>
            <p:nvPr/>
          </p:nvSpPr>
          <p:spPr bwMode="auto">
            <a:xfrm>
              <a:off x="4677" y="2178"/>
              <a:ext cx="64" cy="14"/>
            </a:xfrm>
            <a:custGeom>
              <a:avLst/>
              <a:gdLst>
                <a:gd name="T0" fmla="*/ 0 w 64"/>
                <a:gd name="T1" fmla="*/ 13 h 14"/>
                <a:gd name="T2" fmla="*/ 63 w 64"/>
                <a:gd name="T3" fmla="*/ 13 h 14"/>
                <a:gd name="T4" fmla="*/ 63 w 64"/>
                <a:gd name="T5" fmla="*/ 0 h 14"/>
                <a:gd name="T6" fmla="*/ 0 w 64"/>
                <a:gd name="T7" fmla="*/ 0 h 14"/>
                <a:gd name="T8" fmla="*/ 0 w 64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"/>
                <a:gd name="T17" fmla="*/ 64 w 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">
                  <a:moveTo>
                    <a:pt x="0" y="13"/>
                  </a:moveTo>
                  <a:lnTo>
                    <a:pt x="63" y="1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5" name="Freeform 24"/>
            <p:cNvSpPr>
              <a:spLocks/>
            </p:cNvSpPr>
            <p:nvPr/>
          </p:nvSpPr>
          <p:spPr bwMode="auto">
            <a:xfrm>
              <a:off x="4688" y="2049"/>
              <a:ext cx="46" cy="41"/>
            </a:xfrm>
            <a:custGeom>
              <a:avLst/>
              <a:gdLst>
                <a:gd name="T0" fmla="*/ 0 w 46"/>
                <a:gd name="T1" fmla="*/ 40 h 41"/>
                <a:gd name="T2" fmla="*/ 45 w 46"/>
                <a:gd name="T3" fmla="*/ 40 h 41"/>
                <a:gd name="T4" fmla="*/ 23 w 46"/>
                <a:gd name="T5" fmla="*/ 0 h 41"/>
                <a:gd name="T6" fmla="*/ 0 w 46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1"/>
                <a:gd name="T14" fmla="*/ 46 w 46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1">
                  <a:moveTo>
                    <a:pt x="0" y="40"/>
                  </a:moveTo>
                  <a:lnTo>
                    <a:pt x="45" y="40"/>
                  </a:lnTo>
                  <a:lnTo>
                    <a:pt x="23" y="0"/>
                  </a:lnTo>
                  <a:lnTo>
                    <a:pt x="0" y="4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6" name="Freeform 25"/>
            <p:cNvSpPr>
              <a:spLocks/>
            </p:cNvSpPr>
            <p:nvPr/>
          </p:nvSpPr>
          <p:spPr bwMode="auto">
            <a:xfrm>
              <a:off x="4710" y="2055"/>
              <a:ext cx="16" cy="32"/>
            </a:xfrm>
            <a:custGeom>
              <a:avLst/>
              <a:gdLst>
                <a:gd name="T0" fmla="*/ 0 w 16"/>
                <a:gd name="T1" fmla="*/ 31 h 32"/>
                <a:gd name="T2" fmla="*/ 15 w 16"/>
                <a:gd name="T3" fmla="*/ 31 h 32"/>
                <a:gd name="T4" fmla="*/ 0 w 16"/>
                <a:gd name="T5" fmla="*/ 0 h 32"/>
                <a:gd name="T6" fmla="*/ 0 w 16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2"/>
                <a:gd name="T14" fmla="*/ 16 w 16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2">
                  <a:moveTo>
                    <a:pt x="0" y="31"/>
                  </a:moveTo>
                  <a:lnTo>
                    <a:pt x="15" y="31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7" name="Line 26"/>
            <p:cNvSpPr>
              <a:spLocks noChangeShapeType="1"/>
            </p:cNvSpPr>
            <p:nvPr/>
          </p:nvSpPr>
          <p:spPr bwMode="auto">
            <a:xfrm flipV="1">
              <a:off x="4710" y="1998"/>
              <a:ext cx="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8" name="Rectangle 27"/>
            <p:cNvSpPr>
              <a:spLocks noChangeArrowheads="1"/>
            </p:cNvSpPr>
            <p:nvPr/>
          </p:nvSpPr>
          <p:spPr bwMode="auto">
            <a:xfrm>
              <a:off x="4679" y="2089"/>
              <a:ext cx="59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79" name="Rectangle 28"/>
            <p:cNvSpPr>
              <a:spLocks noChangeArrowheads="1"/>
            </p:cNvSpPr>
            <p:nvPr/>
          </p:nvSpPr>
          <p:spPr bwMode="auto">
            <a:xfrm>
              <a:off x="4679" y="2095"/>
              <a:ext cx="59" cy="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0" name="Rectangle 29"/>
            <p:cNvSpPr>
              <a:spLocks noChangeArrowheads="1"/>
            </p:cNvSpPr>
            <p:nvPr/>
          </p:nvSpPr>
          <p:spPr bwMode="auto">
            <a:xfrm>
              <a:off x="4719" y="2094"/>
              <a:ext cx="16" cy="1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81" name="Freeform 30"/>
            <p:cNvSpPr>
              <a:spLocks/>
            </p:cNvSpPr>
            <p:nvPr/>
          </p:nvSpPr>
          <p:spPr bwMode="auto">
            <a:xfrm>
              <a:off x="4704" y="2186"/>
              <a:ext cx="15" cy="107"/>
            </a:xfrm>
            <a:custGeom>
              <a:avLst/>
              <a:gdLst>
                <a:gd name="T0" fmla="*/ 0 w 15"/>
                <a:gd name="T1" fmla="*/ 106 h 107"/>
                <a:gd name="T2" fmla="*/ 14 w 15"/>
                <a:gd name="T3" fmla="*/ 106 h 107"/>
                <a:gd name="T4" fmla="*/ 14 w 15"/>
                <a:gd name="T5" fmla="*/ 0 h 107"/>
                <a:gd name="T6" fmla="*/ 0 w 15"/>
                <a:gd name="T7" fmla="*/ 0 h 107"/>
                <a:gd name="T8" fmla="*/ 0 w 15"/>
                <a:gd name="T9" fmla="*/ 10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07"/>
                <a:gd name="T17" fmla="*/ 15 w 1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07">
                  <a:moveTo>
                    <a:pt x="0" y="106"/>
                  </a:moveTo>
                  <a:lnTo>
                    <a:pt x="14" y="106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6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82" name="Freeform 31"/>
            <p:cNvSpPr>
              <a:spLocks/>
            </p:cNvSpPr>
            <p:nvPr/>
          </p:nvSpPr>
          <p:spPr bwMode="auto">
            <a:xfrm>
              <a:off x="4710" y="2113"/>
              <a:ext cx="18" cy="64"/>
            </a:xfrm>
            <a:custGeom>
              <a:avLst/>
              <a:gdLst>
                <a:gd name="T0" fmla="*/ 0 w 18"/>
                <a:gd name="T1" fmla="*/ 63 h 64"/>
                <a:gd name="T2" fmla="*/ 17 w 18"/>
                <a:gd name="T3" fmla="*/ 63 h 64"/>
                <a:gd name="T4" fmla="*/ 17 w 18"/>
                <a:gd name="T5" fmla="*/ 0 h 64"/>
                <a:gd name="T6" fmla="*/ 0 w 18"/>
                <a:gd name="T7" fmla="*/ 0 h 64"/>
                <a:gd name="T8" fmla="*/ 0 w 18"/>
                <a:gd name="T9" fmla="*/ 6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64"/>
                <a:gd name="T17" fmla="*/ 18 w 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64">
                  <a:moveTo>
                    <a:pt x="0" y="63"/>
                  </a:moveTo>
                  <a:lnTo>
                    <a:pt x="17" y="6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3"/>
                  </a:lnTo>
                </a:path>
              </a:pathLst>
            </a:custGeom>
            <a:solidFill>
              <a:srgbClr val="FF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83" name="Freeform 32"/>
            <p:cNvSpPr>
              <a:spLocks/>
            </p:cNvSpPr>
            <p:nvPr/>
          </p:nvSpPr>
          <p:spPr bwMode="auto">
            <a:xfrm>
              <a:off x="4702" y="2322"/>
              <a:ext cx="15" cy="11"/>
            </a:xfrm>
            <a:custGeom>
              <a:avLst/>
              <a:gdLst>
                <a:gd name="T0" fmla="*/ 0 w 15"/>
                <a:gd name="T1" fmla="*/ 10 h 11"/>
                <a:gd name="T2" fmla="*/ 14 w 15"/>
                <a:gd name="T3" fmla="*/ 10 h 11"/>
                <a:gd name="T4" fmla="*/ 14 w 15"/>
                <a:gd name="T5" fmla="*/ 0 h 11"/>
                <a:gd name="T6" fmla="*/ 0 w 15"/>
                <a:gd name="T7" fmla="*/ 0 h 11"/>
                <a:gd name="T8" fmla="*/ 0 w 15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10"/>
                  </a:moveTo>
                  <a:lnTo>
                    <a:pt x="14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84" name="Freeform 33"/>
            <p:cNvSpPr>
              <a:spLocks/>
            </p:cNvSpPr>
            <p:nvPr/>
          </p:nvSpPr>
          <p:spPr bwMode="auto">
            <a:xfrm>
              <a:off x="4660" y="2324"/>
              <a:ext cx="101" cy="14"/>
            </a:xfrm>
            <a:custGeom>
              <a:avLst/>
              <a:gdLst>
                <a:gd name="T0" fmla="*/ 0 w 101"/>
                <a:gd name="T1" fmla="*/ 13 h 14"/>
                <a:gd name="T2" fmla="*/ 100 w 101"/>
                <a:gd name="T3" fmla="*/ 13 h 14"/>
                <a:gd name="T4" fmla="*/ 100 w 101"/>
                <a:gd name="T5" fmla="*/ 0 h 14"/>
                <a:gd name="T6" fmla="*/ 0 w 101"/>
                <a:gd name="T7" fmla="*/ 0 h 14"/>
                <a:gd name="T8" fmla="*/ 0 w 101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4"/>
                <a:gd name="T17" fmla="*/ 101 w 10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4">
                  <a:moveTo>
                    <a:pt x="0" y="13"/>
                  </a:moveTo>
                  <a:lnTo>
                    <a:pt x="100" y="13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684" y="2111"/>
              <a:ext cx="4" cy="165"/>
              <a:chOff x="4684" y="2111"/>
              <a:chExt cx="4" cy="165"/>
            </a:xfrm>
          </p:grpSpPr>
          <p:sp>
            <p:nvSpPr>
              <p:cNvPr id="1087" name="Line 35"/>
              <p:cNvSpPr>
                <a:spLocks noChangeShapeType="1"/>
              </p:cNvSpPr>
              <p:nvPr/>
            </p:nvSpPr>
            <p:spPr bwMode="auto">
              <a:xfrm>
                <a:off x="4687" y="227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" name="Line 36"/>
              <p:cNvSpPr>
                <a:spLocks noChangeShapeType="1"/>
              </p:cNvSpPr>
              <p:nvPr/>
            </p:nvSpPr>
            <p:spPr bwMode="auto">
              <a:xfrm>
                <a:off x="4684" y="2267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9" name="Line 37"/>
              <p:cNvSpPr>
                <a:spLocks noChangeShapeType="1"/>
              </p:cNvSpPr>
              <p:nvPr/>
            </p:nvSpPr>
            <p:spPr bwMode="auto">
              <a:xfrm>
                <a:off x="4687" y="225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0" name="Line 38"/>
              <p:cNvSpPr>
                <a:spLocks noChangeShapeType="1"/>
              </p:cNvSpPr>
              <p:nvPr/>
            </p:nvSpPr>
            <p:spPr bwMode="auto">
              <a:xfrm>
                <a:off x="4684" y="2245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1" name="Line 39"/>
              <p:cNvSpPr>
                <a:spLocks noChangeShapeType="1"/>
              </p:cNvSpPr>
              <p:nvPr/>
            </p:nvSpPr>
            <p:spPr bwMode="auto">
              <a:xfrm>
                <a:off x="4686" y="223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2" name="Line 40"/>
              <p:cNvSpPr>
                <a:spLocks noChangeShapeType="1"/>
              </p:cNvSpPr>
              <p:nvPr/>
            </p:nvSpPr>
            <p:spPr bwMode="auto">
              <a:xfrm>
                <a:off x="4684" y="2225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" name="Line 41"/>
              <p:cNvSpPr>
                <a:spLocks noChangeShapeType="1"/>
              </p:cNvSpPr>
              <p:nvPr/>
            </p:nvSpPr>
            <p:spPr bwMode="auto">
              <a:xfrm>
                <a:off x="4686" y="2215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" name="Line 42"/>
              <p:cNvSpPr>
                <a:spLocks noChangeShapeType="1"/>
              </p:cNvSpPr>
              <p:nvPr/>
            </p:nvSpPr>
            <p:spPr bwMode="auto">
              <a:xfrm>
                <a:off x="4684" y="220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5" name="Line 43"/>
              <p:cNvSpPr>
                <a:spLocks noChangeShapeType="1"/>
              </p:cNvSpPr>
              <p:nvPr/>
            </p:nvSpPr>
            <p:spPr bwMode="auto">
              <a:xfrm>
                <a:off x="4686" y="219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6" name="Line 44"/>
              <p:cNvSpPr>
                <a:spLocks noChangeShapeType="1"/>
              </p:cNvSpPr>
              <p:nvPr/>
            </p:nvSpPr>
            <p:spPr bwMode="auto">
              <a:xfrm>
                <a:off x="4684" y="218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7" name="Line 45"/>
              <p:cNvSpPr>
                <a:spLocks noChangeShapeType="1"/>
              </p:cNvSpPr>
              <p:nvPr/>
            </p:nvSpPr>
            <p:spPr bwMode="auto">
              <a:xfrm>
                <a:off x="4686" y="217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8" name="Line 46"/>
              <p:cNvSpPr>
                <a:spLocks noChangeShapeType="1"/>
              </p:cNvSpPr>
              <p:nvPr/>
            </p:nvSpPr>
            <p:spPr bwMode="auto">
              <a:xfrm>
                <a:off x="4684" y="216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9" name="Line 47"/>
              <p:cNvSpPr>
                <a:spLocks noChangeShapeType="1"/>
              </p:cNvSpPr>
              <p:nvPr/>
            </p:nvSpPr>
            <p:spPr bwMode="auto">
              <a:xfrm>
                <a:off x="4686" y="215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00" name="Line 48"/>
              <p:cNvSpPr>
                <a:spLocks noChangeShapeType="1"/>
              </p:cNvSpPr>
              <p:nvPr/>
            </p:nvSpPr>
            <p:spPr bwMode="auto">
              <a:xfrm>
                <a:off x="4684" y="214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01" name="Line 49"/>
              <p:cNvSpPr>
                <a:spLocks noChangeShapeType="1"/>
              </p:cNvSpPr>
              <p:nvPr/>
            </p:nvSpPr>
            <p:spPr bwMode="auto">
              <a:xfrm>
                <a:off x="4686" y="213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02" name="Line 50"/>
              <p:cNvSpPr>
                <a:spLocks noChangeShapeType="1"/>
              </p:cNvSpPr>
              <p:nvPr/>
            </p:nvSpPr>
            <p:spPr bwMode="auto">
              <a:xfrm>
                <a:off x="4684" y="212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03" name="Line 51"/>
              <p:cNvSpPr>
                <a:spLocks noChangeShapeType="1"/>
              </p:cNvSpPr>
              <p:nvPr/>
            </p:nvSpPr>
            <p:spPr bwMode="auto">
              <a:xfrm>
                <a:off x="4686" y="2111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6" name="Freeform 52"/>
            <p:cNvSpPr>
              <a:spLocks/>
            </p:cNvSpPr>
            <p:nvPr/>
          </p:nvSpPr>
          <p:spPr bwMode="auto">
            <a:xfrm>
              <a:off x="4672" y="2099"/>
              <a:ext cx="77" cy="203"/>
            </a:xfrm>
            <a:custGeom>
              <a:avLst/>
              <a:gdLst>
                <a:gd name="T0" fmla="*/ 0 w 77"/>
                <a:gd name="T1" fmla="*/ 202 h 203"/>
                <a:gd name="T2" fmla="*/ 76 w 77"/>
                <a:gd name="T3" fmla="*/ 202 h 203"/>
                <a:gd name="T4" fmla="*/ 76 w 77"/>
                <a:gd name="T5" fmla="*/ 0 h 203"/>
                <a:gd name="T6" fmla="*/ 0 w 77"/>
                <a:gd name="T7" fmla="*/ 0 h 203"/>
                <a:gd name="T8" fmla="*/ 0 w 77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03"/>
                <a:gd name="T17" fmla="*/ 77 w 7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03">
                  <a:moveTo>
                    <a:pt x="0" y="202"/>
                  </a:move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012160" y="4365104"/>
            <a:ext cx="709613" cy="576262"/>
            <a:chOff x="3562" y="2524"/>
            <a:chExt cx="163" cy="161"/>
          </a:xfrm>
        </p:grpSpPr>
        <p:sp>
          <p:nvSpPr>
            <p:cNvPr id="1064" name="Freeform 54"/>
            <p:cNvSpPr>
              <a:spLocks/>
            </p:cNvSpPr>
            <p:nvPr/>
          </p:nvSpPr>
          <p:spPr bwMode="auto">
            <a:xfrm>
              <a:off x="3562" y="2524"/>
              <a:ext cx="96" cy="112"/>
            </a:xfrm>
            <a:custGeom>
              <a:avLst/>
              <a:gdLst>
                <a:gd name="T0" fmla="*/ 95 w 96"/>
                <a:gd name="T1" fmla="*/ 52 h 112"/>
                <a:gd name="T2" fmla="*/ 43 w 96"/>
                <a:gd name="T3" fmla="*/ 7 h 112"/>
                <a:gd name="T4" fmla="*/ 40 w 96"/>
                <a:gd name="T5" fmla="*/ 5 h 112"/>
                <a:gd name="T6" fmla="*/ 37 w 96"/>
                <a:gd name="T7" fmla="*/ 3 h 112"/>
                <a:gd name="T8" fmla="*/ 34 w 96"/>
                <a:gd name="T9" fmla="*/ 1 h 112"/>
                <a:gd name="T10" fmla="*/ 31 w 96"/>
                <a:gd name="T11" fmla="*/ 0 h 112"/>
                <a:gd name="T12" fmla="*/ 28 w 96"/>
                <a:gd name="T13" fmla="*/ 0 h 112"/>
                <a:gd name="T14" fmla="*/ 24 w 96"/>
                <a:gd name="T15" fmla="*/ 0 h 112"/>
                <a:gd name="T16" fmla="*/ 21 w 96"/>
                <a:gd name="T17" fmla="*/ 0 h 112"/>
                <a:gd name="T18" fmla="*/ 19 w 96"/>
                <a:gd name="T19" fmla="*/ 1 h 112"/>
                <a:gd name="T20" fmla="*/ 16 w 96"/>
                <a:gd name="T21" fmla="*/ 3 h 112"/>
                <a:gd name="T22" fmla="*/ 13 w 96"/>
                <a:gd name="T23" fmla="*/ 4 h 112"/>
                <a:gd name="T24" fmla="*/ 11 w 96"/>
                <a:gd name="T25" fmla="*/ 7 h 112"/>
                <a:gd name="T26" fmla="*/ 8 w 96"/>
                <a:gd name="T27" fmla="*/ 10 h 112"/>
                <a:gd name="T28" fmla="*/ 6 w 96"/>
                <a:gd name="T29" fmla="*/ 13 h 112"/>
                <a:gd name="T30" fmla="*/ 4 w 96"/>
                <a:gd name="T31" fmla="*/ 16 h 112"/>
                <a:gd name="T32" fmla="*/ 3 w 96"/>
                <a:gd name="T33" fmla="*/ 19 h 112"/>
                <a:gd name="T34" fmla="*/ 2 w 96"/>
                <a:gd name="T35" fmla="*/ 22 h 112"/>
                <a:gd name="T36" fmla="*/ 1 w 96"/>
                <a:gd name="T37" fmla="*/ 26 h 112"/>
                <a:gd name="T38" fmla="*/ 0 w 96"/>
                <a:gd name="T39" fmla="*/ 29 h 112"/>
                <a:gd name="T40" fmla="*/ 0 w 96"/>
                <a:gd name="T41" fmla="*/ 32 h 112"/>
                <a:gd name="T42" fmla="*/ 0 w 96"/>
                <a:gd name="T43" fmla="*/ 37 h 112"/>
                <a:gd name="T44" fmla="*/ 0 w 96"/>
                <a:gd name="T45" fmla="*/ 41 h 112"/>
                <a:gd name="T46" fmla="*/ 1 w 96"/>
                <a:gd name="T47" fmla="*/ 45 h 112"/>
                <a:gd name="T48" fmla="*/ 2 w 96"/>
                <a:gd name="T49" fmla="*/ 48 h 112"/>
                <a:gd name="T50" fmla="*/ 3 w 96"/>
                <a:gd name="T51" fmla="*/ 52 h 112"/>
                <a:gd name="T52" fmla="*/ 5 w 96"/>
                <a:gd name="T53" fmla="*/ 56 h 112"/>
                <a:gd name="T54" fmla="*/ 7 w 96"/>
                <a:gd name="T55" fmla="*/ 59 h 112"/>
                <a:gd name="T56" fmla="*/ 9 w 96"/>
                <a:gd name="T57" fmla="*/ 61 h 112"/>
                <a:gd name="T58" fmla="*/ 11 w 96"/>
                <a:gd name="T59" fmla="*/ 64 h 112"/>
                <a:gd name="T60" fmla="*/ 14 w 96"/>
                <a:gd name="T61" fmla="*/ 66 h 112"/>
                <a:gd name="T62" fmla="*/ 69 w 96"/>
                <a:gd name="T63" fmla="*/ 111 h 112"/>
                <a:gd name="T64" fmla="*/ 95 w 96"/>
                <a:gd name="T65" fmla="*/ 52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112"/>
                <a:gd name="T101" fmla="*/ 96 w 96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112">
                  <a:moveTo>
                    <a:pt x="95" y="52"/>
                  </a:moveTo>
                  <a:lnTo>
                    <a:pt x="43" y="7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3" y="52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61"/>
                  </a:lnTo>
                  <a:lnTo>
                    <a:pt x="11" y="64"/>
                  </a:lnTo>
                  <a:lnTo>
                    <a:pt x="14" y="66"/>
                  </a:lnTo>
                  <a:lnTo>
                    <a:pt x="69" y="111"/>
                  </a:lnTo>
                  <a:lnTo>
                    <a:pt x="95" y="52"/>
                  </a:lnTo>
                </a:path>
              </a:pathLst>
            </a:custGeom>
            <a:solidFill>
              <a:srgbClr val="FF808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5" name="Freeform 55"/>
            <p:cNvSpPr>
              <a:spLocks/>
            </p:cNvSpPr>
            <p:nvPr/>
          </p:nvSpPr>
          <p:spPr bwMode="auto">
            <a:xfrm>
              <a:off x="3630" y="2574"/>
              <a:ext cx="95" cy="111"/>
            </a:xfrm>
            <a:custGeom>
              <a:avLst/>
              <a:gdLst>
                <a:gd name="T0" fmla="*/ 0 w 95"/>
                <a:gd name="T1" fmla="*/ 58 h 111"/>
                <a:gd name="T2" fmla="*/ 52 w 95"/>
                <a:gd name="T3" fmla="*/ 103 h 111"/>
                <a:gd name="T4" fmla="*/ 55 w 95"/>
                <a:gd name="T5" fmla="*/ 105 h 111"/>
                <a:gd name="T6" fmla="*/ 57 w 95"/>
                <a:gd name="T7" fmla="*/ 107 h 111"/>
                <a:gd name="T8" fmla="*/ 61 w 95"/>
                <a:gd name="T9" fmla="*/ 109 h 111"/>
                <a:gd name="T10" fmla="*/ 63 w 95"/>
                <a:gd name="T11" fmla="*/ 110 h 111"/>
                <a:gd name="T12" fmla="*/ 66 w 95"/>
                <a:gd name="T13" fmla="*/ 110 h 111"/>
                <a:gd name="T14" fmla="*/ 70 w 95"/>
                <a:gd name="T15" fmla="*/ 110 h 111"/>
                <a:gd name="T16" fmla="*/ 73 w 95"/>
                <a:gd name="T17" fmla="*/ 110 h 111"/>
                <a:gd name="T18" fmla="*/ 76 w 95"/>
                <a:gd name="T19" fmla="*/ 109 h 111"/>
                <a:gd name="T20" fmla="*/ 78 w 95"/>
                <a:gd name="T21" fmla="*/ 107 h 111"/>
                <a:gd name="T22" fmla="*/ 81 w 95"/>
                <a:gd name="T23" fmla="*/ 106 h 111"/>
                <a:gd name="T24" fmla="*/ 83 w 95"/>
                <a:gd name="T25" fmla="*/ 103 h 111"/>
                <a:gd name="T26" fmla="*/ 86 w 95"/>
                <a:gd name="T27" fmla="*/ 100 h 111"/>
                <a:gd name="T28" fmla="*/ 88 w 95"/>
                <a:gd name="T29" fmla="*/ 98 h 111"/>
                <a:gd name="T30" fmla="*/ 90 w 95"/>
                <a:gd name="T31" fmla="*/ 94 h 111"/>
                <a:gd name="T32" fmla="*/ 91 w 95"/>
                <a:gd name="T33" fmla="*/ 92 h 111"/>
                <a:gd name="T34" fmla="*/ 92 w 95"/>
                <a:gd name="T35" fmla="*/ 88 h 111"/>
                <a:gd name="T36" fmla="*/ 93 w 95"/>
                <a:gd name="T37" fmla="*/ 85 h 111"/>
                <a:gd name="T38" fmla="*/ 94 w 95"/>
                <a:gd name="T39" fmla="*/ 82 h 111"/>
                <a:gd name="T40" fmla="*/ 94 w 95"/>
                <a:gd name="T41" fmla="*/ 78 h 111"/>
                <a:gd name="T42" fmla="*/ 94 w 95"/>
                <a:gd name="T43" fmla="*/ 73 h 111"/>
                <a:gd name="T44" fmla="*/ 94 w 95"/>
                <a:gd name="T45" fmla="*/ 70 h 111"/>
                <a:gd name="T46" fmla="*/ 93 w 95"/>
                <a:gd name="T47" fmla="*/ 65 h 111"/>
                <a:gd name="T48" fmla="*/ 92 w 95"/>
                <a:gd name="T49" fmla="*/ 62 h 111"/>
                <a:gd name="T50" fmla="*/ 91 w 95"/>
                <a:gd name="T51" fmla="*/ 58 h 111"/>
                <a:gd name="T52" fmla="*/ 89 w 95"/>
                <a:gd name="T53" fmla="*/ 55 h 111"/>
                <a:gd name="T54" fmla="*/ 87 w 95"/>
                <a:gd name="T55" fmla="*/ 52 h 111"/>
                <a:gd name="T56" fmla="*/ 85 w 95"/>
                <a:gd name="T57" fmla="*/ 49 h 111"/>
                <a:gd name="T58" fmla="*/ 83 w 95"/>
                <a:gd name="T59" fmla="*/ 47 h 111"/>
                <a:gd name="T60" fmla="*/ 80 w 95"/>
                <a:gd name="T61" fmla="*/ 45 h 111"/>
                <a:gd name="T62" fmla="*/ 26 w 95"/>
                <a:gd name="T63" fmla="*/ 0 h 111"/>
                <a:gd name="T64" fmla="*/ 0 w 95"/>
                <a:gd name="T65" fmla="*/ 58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111"/>
                <a:gd name="T101" fmla="*/ 95 w 95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111">
                  <a:moveTo>
                    <a:pt x="0" y="58"/>
                  </a:moveTo>
                  <a:lnTo>
                    <a:pt x="52" y="103"/>
                  </a:lnTo>
                  <a:lnTo>
                    <a:pt x="55" y="105"/>
                  </a:lnTo>
                  <a:lnTo>
                    <a:pt x="57" y="107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6" y="110"/>
                  </a:lnTo>
                  <a:lnTo>
                    <a:pt x="70" y="110"/>
                  </a:lnTo>
                  <a:lnTo>
                    <a:pt x="73" y="110"/>
                  </a:lnTo>
                  <a:lnTo>
                    <a:pt x="76" y="109"/>
                  </a:lnTo>
                  <a:lnTo>
                    <a:pt x="78" y="107"/>
                  </a:lnTo>
                  <a:lnTo>
                    <a:pt x="81" y="106"/>
                  </a:lnTo>
                  <a:lnTo>
                    <a:pt x="83" y="103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94"/>
                  </a:lnTo>
                  <a:lnTo>
                    <a:pt x="91" y="92"/>
                  </a:lnTo>
                  <a:lnTo>
                    <a:pt x="92" y="88"/>
                  </a:lnTo>
                  <a:lnTo>
                    <a:pt x="93" y="85"/>
                  </a:lnTo>
                  <a:lnTo>
                    <a:pt x="94" y="82"/>
                  </a:lnTo>
                  <a:lnTo>
                    <a:pt x="94" y="78"/>
                  </a:lnTo>
                  <a:lnTo>
                    <a:pt x="94" y="73"/>
                  </a:lnTo>
                  <a:lnTo>
                    <a:pt x="94" y="70"/>
                  </a:lnTo>
                  <a:lnTo>
                    <a:pt x="93" y="65"/>
                  </a:lnTo>
                  <a:lnTo>
                    <a:pt x="92" y="62"/>
                  </a:lnTo>
                  <a:lnTo>
                    <a:pt x="91" y="58"/>
                  </a:lnTo>
                  <a:lnTo>
                    <a:pt x="89" y="55"/>
                  </a:lnTo>
                  <a:lnTo>
                    <a:pt x="87" y="52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0" y="45"/>
                  </a:lnTo>
                  <a:lnTo>
                    <a:pt x="26" y="0"/>
                  </a:lnTo>
                  <a:lnTo>
                    <a:pt x="0" y="58"/>
                  </a:lnTo>
                </a:path>
              </a:pathLst>
            </a:custGeom>
            <a:solidFill>
              <a:srgbClr val="C06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310063" y="5087938"/>
            <a:ext cx="474662" cy="390525"/>
            <a:chOff x="2471" y="2933"/>
            <a:chExt cx="144" cy="169"/>
          </a:xfrm>
        </p:grpSpPr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2471" y="2933"/>
              <a:ext cx="144" cy="169"/>
              <a:chOff x="2471" y="2933"/>
              <a:chExt cx="144" cy="169"/>
            </a:xfrm>
          </p:grpSpPr>
          <p:sp>
            <p:nvSpPr>
              <p:cNvPr id="1062" name="Freeform 58"/>
              <p:cNvSpPr>
                <a:spLocks/>
              </p:cNvSpPr>
              <p:nvPr/>
            </p:nvSpPr>
            <p:spPr bwMode="auto">
              <a:xfrm>
                <a:off x="2471" y="2994"/>
                <a:ext cx="144" cy="108"/>
              </a:xfrm>
              <a:custGeom>
                <a:avLst/>
                <a:gdLst>
                  <a:gd name="T0" fmla="*/ 0 w 144"/>
                  <a:gd name="T1" fmla="*/ 0 h 108"/>
                  <a:gd name="T2" fmla="*/ 0 w 144"/>
                  <a:gd name="T3" fmla="*/ 49 h 108"/>
                  <a:gd name="T4" fmla="*/ 1 w 144"/>
                  <a:gd name="T5" fmla="*/ 56 h 108"/>
                  <a:gd name="T6" fmla="*/ 2 w 144"/>
                  <a:gd name="T7" fmla="*/ 61 h 108"/>
                  <a:gd name="T8" fmla="*/ 4 w 144"/>
                  <a:gd name="T9" fmla="*/ 67 h 108"/>
                  <a:gd name="T10" fmla="*/ 6 w 144"/>
                  <a:gd name="T11" fmla="*/ 71 h 108"/>
                  <a:gd name="T12" fmla="*/ 9 w 144"/>
                  <a:gd name="T13" fmla="*/ 76 h 108"/>
                  <a:gd name="T14" fmla="*/ 11 w 144"/>
                  <a:gd name="T15" fmla="*/ 80 h 108"/>
                  <a:gd name="T16" fmla="*/ 15 w 144"/>
                  <a:gd name="T17" fmla="*/ 84 h 108"/>
                  <a:gd name="T18" fmla="*/ 19 w 144"/>
                  <a:gd name="T19" fmla="*/ 88 h 108"/>
                  <a:gd name="T20" fmla="*/ 22 w 144"/>
                  <a:gd name="T21" fmla="*/ 90 h 108"/>
                  <a:gd name="T22" fmla="*/ 26 w 144"/>
                  <a:gd name="T23" fmla="*/ 93 h 108"/>
                  <a:gd name="T24" fmla="*/ 30 w 144"/>
                  <a:gd name="T25" fmla="*/ 96 h 108"/>
                  <a:gd name="T26" fmla="*/ 34 w 144"/>
                  <a:gd name="T27" fmla="*/ 98 h 108"/>
                  <a:gd name="T28" fmla="*/ 38 w 144"/>
                  <a:gd name="T29" fmla="*/ 100 h 108"/>
                  <a:gd name="T30" fmla="*/ 41 w 144"/>
                  <a:gd name="T31" fmla="*/ 101 h 108"/>
                  <a:gd name="T32" fmla="*/ 46 w 144"/>
                  <a:gd name="T33" fmla="*/ 103 h 108"/>
                  <a:gd name="T34" fmla="*/ 51 w 144"/>
                  <a:gd name="T35" fmla="*/ 105 h 108"/>
                  <a:gd name="T36" fmla="*/ 56 w 144"/>
                  <a:gd name="T37" fmla="*/ 106 h 108"/>
                  <a:gd name="T38" fmla="*/ 59 w 144"/>
                  <a:gd name="T39" fmla="*/ 106 h 108"/>
                  <a:gd name="T40" fmla="*/ 63 w 144"/>
                  <a:gd name="T41" fmla="*/ 106 h 108"/>
                  <a:gd name="T42" fmla="*/ 67 w 144"/>
                  <a:gd name="T43" fmla="*/ 107 h 108"/>
                  <a:gd name="T44" fmla="*/ 76 w 144"/>
                  <a:gd name="T45" fmla="*/ 107 h 108"/>
                  <a:gd name="T46" fmla="*/ 81 w 144"/>
                  <a:gd name="T47" fmla="*/ 107 h 108"/>
                  <a:gd name="T48" fmla="*/ 86 w 144"/>
                  <a:gd name="T49" fmla="*/ 106 h 108"/>
                  <a:gd name="T50" fmla="*/ 90 w 144"/>
                  <a:gd name="T51" fmla="*/ 105 h 108"/>
                  <a:gd name="T52" fmla="*/ 94 w 144"/>
                  <a:gd name="T53" fmla="*/ 104 h 108"/>
                  <a:gd name="T54" fmla="*/ 98 w 144"/>
                  <a:gd name="T55" fmla="*/ 103 h 108"/>
                  <a:gd name="T56" fmla="*/ 102 w 144"/>
                  <a:gd name="T57" fmla="*/ 101 h 108"/>
                  <a:gd name="T58" fmla="*/ 106 w 144"/>
                  <a:gd name="T59" fmla="*/ 100 h 108"/>
                  <a:gd name="T60" fmla="*/ 110 w 144"/>
                  <a:gd name="T61" fmla="*/ 98 h 108"/>
                  <a:gd name="T62" fmla="*/ 113 w 144"/>
                  <a:gd name="T63" fmla="*/ 96 h 108"/>
                  <a:gd name="T64" fmla="*/ 117 w 144"/>
                  <a:gd name="T65" fmla="*/ 94 h 108"/>
                  <a:gd name="T66" fmla="*/ 120 w 144"/>
                  <a:gd name="T67" fmla="*/ 91 h 108"/>
                  <a:gd name="T68" fmla="*/ 124 w 144"/>
                  <a:gd name="T69" fmla="*/ 88 h 108"/>
                  <a:gd name="T70" fmla="*/ 128 w 144"/>
                  <a:gd name="T71" fmla="*/ 84 h 108"/>
                  <a:gd name="T72" fmla="*/ 131 w 144"/>
                  <a:gd name="T73" fmla="*/ 81 h 108"/>
                  <a:gd name="T74" fmla="*/ 134 w 144"/>
                  <a:gd name="T75" fmla="*/ 77 h 108"/>
                  <a:gd name="T76" fmla="*/ 137 w 144"/>
                  <a:gd name="T77" fmla="*/ 72 h 108"/>
                  <a:gd name="T78" fmla="*/ 139 w 144"/>
                  <a:gd name="T79" fmla="*/ 66 h 108"/>
                  <a:gd name="T80" fmla="*/ 142 w 144"/>
                  <a:gd name="T81" fmla="*/ 60 h 108"/>
                  <a:gd name="T82" fmla="*/ 143 w 144"/>
                  <a:gd name="T83" fmla="*/ 55 h 108"/>
                  <a:gd name="T84" fmla="*/ 143 w 144"/>
                  <a:gd name="T85" fmla="*/ 49 h 108"/>
                  <a:gd name="T86" fmla="*/ 143 w 144"/>
                  <a:gd name="T87" fmla="*/ 0 h 108"/>
                  <a:gd name="T88" fmla="*/ 0 w 144"/>
                  <a:gd name="T89" fmla="*/ 0 h 1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108"/>
                  <a:gd name="T137" fmla="*/ 144 w 144"/>
                  <a:gd name="T138" fmla="*/ 108 h 1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108">
                    <a:moveTo>
                      <a:pt x="0" y="0"/>
                    </a:moveTo>
                    <a:lnTo>
                      <a:pt x="0" y="49"/>
                    </a:lnTo>
                    <a:lnTo>
                      <a:pt x="1" y="56"/>
                    </a:lnTo>
                    <a:lnTo>
                      <a:pt x="2" y="61"/>
                    </a:lnTo>
                    <a:lnTo>
                      <a:pt x="4" y="67"/>
                    </a:lnTo>
                    <a:lnTo>
                      <a:pt x="6" y="71"/>
                    </a:lnTo>
                    <a:lnTo>
                      <a:pt x="9" y="76"/>
                    </a:lnTo>
                    <a:lnTo>
                      <a:pt x="11" y="80"/>
                    </a:lnTo>
                    <a:lnTo>
                      <a:pt x="15" y="84"/>
                    </a:lnTo>
                    <a:lnTo>
                      <a:pt x="19" y="88"/>
                    </a:lnTo>
                    <a:lnTo>
                      <a:pt x="22" y="90"/>
                    </a:lnTo>
                    <a:lnTo>
                      <a:pt x="26" y="93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8" y="100"/>
                    </a:lnTo>
                    <a:lnTo>
                      <a:pt x="41" y="101"/>
                    </a:lnTo>
                    <a:lnTo>
                      <a:pt x="46" y="103"/>
                    </a:lnTo>
                    <a:lnTo>
                      <a:pt x="51" y="105"/>
                    </a:lnTo>
                    <a:lnTo>
                      <a:pt x="56" y="106"/>
                    </a:lnTo>
                    <a:lnTo>
                      <a:pt x="59" y="106"/>
                    </a:lnTo>
                    <a:lnTo>
                      <a:pt x="63" y="106"/>
                    </a:lnTo>
                    <a:lnTo>
                      <a:pt x="67" y="107"/>
                    </a:lnTo>
                    <a:lnTo>
                      <a:pt x="76" y="107"/>
                    </a:lnTo>
                    <a:lnTo>
                      <a:pt x="81" y="107"/>
                    </a:lnTo>
                    <a:lnTo>
                      <a:pt x="86" y="106"/>
                    </a:lnTo>
                    <a:lnTo>
                      <a:pt x="90" y="105"/>
                    </a:lnTo>
                    <a:lnTo>
                      <a:pt x="94" y="104"/>
                    </a:lnTo>
                    <a:lnTo>
                      <a:pt x="98" y="103"/>
                    </a:lnTo>
                    <a:lnTo>
                      <a:pt x="102" y="101"/>
                    </a:lnTo>
                    <a:lnTo>
                      <a:pt x="106" y="100"/>
                    </a:lnTo>
                    <a:lnTo>
                      <a:pt x="110" y="98"/>
                    </a:lnTo>
                    <a:lnTo>
                      <a:pt x="113" y="96"/>
                    </a:lnTo>
                    <a:lnTo>
                      <a:pt x="117" y="94"/>
                    </a:lnTo>
                    <a:lnTo>
                      <a:pt x="120" y="91"/>
                    </a:lnTo>
                    <a:lnTo>
                      <a:pt x="124" y="88"/>
                    </a:lnTo>
                    <a:lnTo>
                      <a:pt x="128" y="84"/>
                    </a:lnTo>
                    <a:lnTo>
                      <a:pt x="131" y="81"/>
                    </a:lnTo>
                    <a:lnTo>
                      <a:pt x="134" y="77"/>
                    </a:lnTo>
                    <a:lnTo>
                      <a:pt x="137" y="72"/>
                    </a:lnTo>
                    <a:lnTo>
                      <a:pt x="139" y="66"/>
                    </a:lnTo>
                    <a:lnTo>
                      <a:pt x="142" y="60"/>
                    </a:lnTo>
                    <a:lnTo>
                      <a:pt x="143" y="55"/>
                    </a:lnTo>
                    <a:lnTo>
                      <a:pt x="143" y="49"/>
                    </a:lnTo>
                    <a:lnTo>
                      <a:pt x="14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12700" cap="rnd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63" name="Oval 59"/>
              <p:cNvSpPr>
                <a:spLocks noChangeArrowheads="1"/>
              </p:cNvSpPr>
              <p:nvPr/>
            </p:nvSpPr>
            <p:spPr bwMode="auto">
              <a:xfrm>
                <a:off x="2471" y="2933"/>
                <a:ext cx="143" cy="11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61" name="Freeform 60"/>
            <p:cNvSpPr>
              <a:spLocks/>
            </p:cNvSpPr>
            <p:nvPr/>
          </p:nvSpPr>
          <p:spPr bwMode="auto">
            <a:xfrm>
              <a:off x="2522" y="2933"/>
              <a:ext cx="38" cy="118"/>
            </a:xfrm>
            <a:custGeom>
              <a:avLst/>
              <a:gdLst>
                <a:gd name="T0" fmla="*/ 26 w 38"/>
                <a:gd name="T1" fmla="*/ 0 h 118"/>
                <a:gd name="T2" fmla="*/ 0 w 38"/>
                <a:gd name="T3" fmla="*/ 115 h 118"/>
                <a:gd name="T4" fmla="*/ 6 w 38"/>
                <a:gd name="T5" fmla="*/ 116 h 118"/>
                <a:gd name="T6" fmla="*/ 12 w 38"/>
                <a:gd name="T7" fmla="*/ 117 h 118"/>
                <a:gd name="T8" fmla="*/ 37 w 38"/>
                <a:gd name="T9" fmla="*/ 1 h 118"/>
                <a:gd name="T10" fmla="*/ 31 w 38"/>
                <a:gd name="T11" fmla="*/ 0 h 118"/>
                <a:gd name="T12" fmla="*/ 26 w 3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18"/>
                <a:gd name="T23" fmla="*/ 38 w 3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18">
                  <a:moveTo>
                    <a:pt x="26" y="0"/>
                  </a:moveTo>
                  <a:lnTo>
                    <a:pt x="0" y="115"/>
                  </a:lnTo>
                  <a:lnTo>
                    <a:pt x="6" y="116"/>
                  </a:lnTo>
                  <a:lnTo>
                    <a:pt x="12" y="117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41" name="Text Box 61"/>
          <p:cNvSpPr txBox="1">
            <a:spLocks noChangeArrowheads="1"/>
          </p:cNvSpPr>
          <p:nvPr/>
        </p:nvSpPr>
        <p:spPr bwMode="auto">
          <a:xfrm>
            <a:off x="6624638" y="3403600"/>
            <a:ext cx="17256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GB" sz="1800" b="1">
                <a:solidFill>
                  <a:srgbClr val="000000"/>
                </a:solidFill>
                <a:latin typeface="Arial Rounded MT Bold" pitchFamily="34" charset="0"/>
              </a:rPr>
              <a:t>  Insulin ± o</a:t>
            </a:r>
            <a:r>
              <a:rPr lang="hu-HU" altLang="en-GB" sz="1800" b="1">
                <a:solidFill>
                  <a:srgbClr val="000000"/>
                </a:solidFill>
                <a:latin typeface="Arial Rounded MT Bold" pitchFamily="34" charset="0"/>
              </a:rPr>
              <a:t>rális</a:t>
            </a:r>
            <a:endParaRPr lang="en-GB" altLang="en-GB" sz="18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042" name="Text Box 62"/>
          <p:cNvSpPr txBox="1">
            <a:spLocks noChangeArrowheads="1"/>
          </p:cNvSpPr>
          <p:nvPr/>
        </p:nvSpPr>
        <p:spPr bwMode="auto">
          <a:xfrm>
            <a:off x="5321300" y="4114800"/>
            <a:ext cx="1981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hu-HU" altLang="en-GB" sz="1800" b="1">
                <a:solidFill>
                  <a:srgbClr val="000000"/>
                </a:solidFill>
                <a:latin typeface="Arial Rounded MT Bold" pitchFamily="34" charset="0"/>
              </a:rPr>
              <a:t>Orális kombináció</a:t>
            </a:r>
            <a:endParaRPr lang="en-GB" altLang="en-GB" sz="18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043" name="Text Box 63"/>
          <p:cNvSpPr txBox="1">
            <a:spLocks noChangeArrowheads="1"/>
          </p:cNvSpPr>
          <p:nvPr/>
        </p:nvSpPr>
        <p:spPr bwMode="auto">
          <a:xfrm>
            <a:off x="4181475" y="4806950"/>
            <a:ext cx="2082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hu-HU" altLang="en-GB" sz="1800" b="1">
                <a:solidFill>
                  <a:srgbClr val="000000"/>
                </a:solidFill>
                <a:latin typeface="Arial Rounded MT Bold" pitchFamily="34" charset="0"/>
              </a:rPr>
              <a:t>Orális monoterápia</a:t>
            </a:r>
            <a:endParaRPr lang="en-GB" altLang="en-GB" sz="18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044" name="Text Box 64"/>
          <p:cNvSpPr txBox="1">
            <a:spLocks noChangeArrowheads="1"/>
          </p:cNvSpPr>
          <p:nvPr/>
        </p:nvSpPr>
        <p:spPr bwMode="auto">
          <a:xfrm>
            <a:off x="3195638" y="5511800"/>
            <a:ext cx="15113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hu-HU" altLang="en-GB" sz="1800" b="1">
                <a:solidFill>
                  <a:srgbClr val="000000"/>
                </a:solidFill>
                <a:latin typeface="Arial Rounded MT Bold" pitchFamily="34" charset="0"/>
              </a:rPr>
              <a:t>Diéta és sport</a:t>
            </a:r>
            <a:endParaRPr lang="en-GB" altLang="en-GB" sz="18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376863" y="4402138"/>
            <a:ext cx="474662" cy="390525"/>
            <a:chOff x="2471" y="2933"/>
            <a:chExt cx="144" cy="169"/>
          </a:xfrm>
        </p:grpSpPr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2471" y="2933"/>
              <a:ext cx="144" cy="169"/>
              <a:chOff x="2471" y="2933"/>
              <a:chExt cx="144" cy="169"/>
            </a:xfrm>
          </p:grpSpPr>
          <p:sp>
            <p:nvSpPr>
              <p:cNvPr id="1058" name="Freeform 67"/>
              <p:cNvSpPr>
                <a:spLocks/>
              </p:cNvSpPr>
              <p:nvPr/>
            </p:nvSpPr>
            <p:spPr bwMode="auto">
              <a:xfrm>
                <a:off x="2471" y="2994"/>
                <a:ext cx="144" cy="108"/>
              </a:xfrm>
              <a:custGeom>
                <a:avLst/>
                <a:gdLst>
                  <a:gd name="T0" fmla="*/ 0 w 144"/>
                  <a:gd name="T1" fmla="*/ 0 h 108"/>
                  <a:gd name="T2" fmla="*/ 0 w 144"/>
                  <a:gd name="T3" fmla="*/ 49 h 108"/>
                  <a:gd name="T4" fmla="*/ 1 w 144"/>
                  <a:gd name="T5" fmla="*/ 56 h 108"/>
                  <a:gd name="T6" fmla="*/ 2 w 144"/>
                  <a:gd name="T7" fmla="*/ 61 h 108"/>
                  <a:gd name="T8" fmla="*/ 4 w 144"/>
                  <a:gd name="T9" fmla="*/ 67 h 108"/>
                  <a:gd name="T10" fmla="*/ 6 w 144"/>
                  <a:gd name="T11" fmla="*/ 71 h 108"/>
                  <a:gd name="T12" fmla="*/ 9 w 144"/>
                  <a:gd name="T13" fmla="*/ 76 h 108"/>
                  <a:gd name="T14" fmla="*/ 11 w 144"/>
                  <a:gd name="T15" fmla="*/ 80 h 108"/>
                  <a:gd name="T16" fmla="*/ 15 w 144"/>
                  <a:gd name="T17" fmla="*/ 84 h 108"/>
                  <a:gd name="T18" fmla="*/ 19 w 144"/>
                  <a:gd name="T19" fmla="*/ 88 h 108"/>
                  <a:gd name="T20" fmla="*/ 22 w 144"/>
                  <a:gd name="T21" fmla="*/ 90 h 108"/>
                  <a:gd name="T22" fmla="*/ 26 w 144"/>
                  <a:gd name="T23" fmla="*/ 93 h 108"/>
                  <a:gd name="T24" fmla="*/ 30 w 144"/>
                  <a:gd name="T25" fmla="*/ 96 h 108"/>
                  <a:gd name="T26" fmla="*/ 34 w 144"/>
                  <a:gd name="T27" fmla="*/ 98 h 108"/>
                  <a:gd name="T28" fmla="*/ 38 w 144"/>
                  <a:gd name="T29" fmla="*/ 100 h 108"/>
                  <a:gd name="T30" fmla="*/ 41 w 144"/>
                  <a:gd name="T31" fmla="*/ 101 h 108"/>
                  <a:gd name="T32" fmla="*/ 46 w 144"/>
                  <a:gd name="T33" fmla="*/ 103 h 108"/>
                  <a:gd name="T34" fmla="*/ 51 w 144"/>
                  <a:gd name="T35" fmla="*/ 105 h 108"/>
                  <a:gd name="T36" fmla="*/ 56 w 144"/>
                  <a:gd name="T37" fmla="*/ 106 h 108"/>
                  <a:gd name="T38" fmla="*/ 59 w 144"/>
                  <a:gd name="T39" fmla="*/ 106 h 108"/>
                  <a:gd name="T40" fmla="*/ 63 w 144"/>
                  <a:gd name="T41" fmla="*/ 106 h 108"/>
                  <a:gd name="T42" fmla="*/ 67 w 144"/>
                  <a:gd name="T43" fmla="*/ 107 h 108"/>
                  <a:gd name="T44" fmla="*/ 76 w 144"/>
                  <a:gd name="T45" fmla="*/ 107 h 108"/>
                  <a:gd name="T46" fmla="*/ 81 w 144"/>
                  <a:gd name="T47" fmla="*/ 107 h 108"/>
                  <a:gd name="T48" fmla="*/ 86 w 144"/>
                  <a:gd name="T49" fmla="*/ 106 h 108"/>
                  <a:gd name="T50" fmla="*/ 90 w 144"/>
                  <a:gd name="T51" fmla="*/ 105 h 108"/>
                  <a:gd name="T52" fmla="*/ 94 w 144"/>
                  <a:gd name="T53" fmla="*/ 104 h 108"/>
                  <a:gd name="T54" fmla="*/ 98 w 144"/>
                  <a:gd name="T55" fmla="*/ 103 h 108"/>
                  <a:gd name="T56" fmla="*/ 102 w 144"/>
                  <a:gd name="T57" fmla="*/ 101 h 108"/>
                  <a:gd name="T58" fmla="*/ 106 w 144"/>
                  <a:gd name="T59" fmla="*/ 100 h 108"/>
                  <a:gd name="T60" fmla="*/ 110 w 144"/>
                  <a:gd name="T61" fmla="*/ 98 h 108"/>
                  <a:gd name="T62" fmla="*/ 113 w 144"/>
                  <a:gd name="T63" fmla="*/ 96 h 108"/>
                  <a:gd name="T64" fmla="*/ 117 w 144"/>
                  <a:gd name="T65" fmla="*/ 94 h 108"/>
                  <a:gd name="T66" fmla="*/ 120 w 144"/>
                  <a:gd name="T67" fmla="*/ 91 h 108"/>
                  <a:gd name="T68" fmla="*/ 124 w 144"/>
                  <a:gd name="T69" fmla="*/ 88 h 108"/>
                  <a:gd name="T70" fmla="*/ 128 w 144"/>
                  <a:gd name="T71" fmla="*/ 84 h 108"/>
                  <a:gd name="T72" fmla="*/ 131 w 144"/>
                  <a:gd name="T73" fmla="*/ 81 h 108"/>
                  <a:gd name="T74" fmla="*/ 134 w 144"/>
                  <a:gd name="T75" fmla="*/ 77 h 108"/>
                  <a:gd name="T76" fmla="*/ 137 w 144"/>
                  <a:gd name="T77" fmla="*/ 72 h 108"/>
                  <a:gd name="T78" fmla="*/ 139 w 144"/>
                  <a:gd name="T79" fmla="*/ 66 h 108"/>
                  <a:gd name="T80" fmla="*/ 142 w 144"/>
                  <a:gd name="T81" fmla="*/ 60 h 108"/>
                  <a:gd name="T82" fmla="*/ 143 w 144"/>
                  <a:gd name="T83" fmla="*/ 55 h 108"/>
                  <a:gd name="T84" fmla="*/ 143 w 144"/>
                  <a:gd name="T85" fmla="*/ 49 h 108"/>
                  <a:gd name="T86" fmla="*/ 143 w 144"/>
                  <a:gd name="T87" fmla="*/ 0 h 108"/>
                  <a:gd name="T88" fmla="*/ 0 w 144"/>
                  <a:gd name="T89" fmla="*/ 0 h 1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108"/>
                  <a:gd name="T137" fmla="*/ 144 w 144"/>
                  <a:gd name="T138" fmla="*/ 108 h 1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108">
                    <a:moveTo>
                      <a:pt x="0" y="0"/>
                    </a:moveTo>
                    <a:lnTo>
                      <a:pt x="0" y="49"/>
                    </a:lnTo>
                    <a:lnTo>
                      <a:pt x="1" y="56"/>
                    </a:lnTo>
                    <a:lnTo>
                      <a:pt x="2" y="61"/>
                    </a:lnTo>
                    <a:lnTo>
                      <a:pt x="4" y="67"/>
                    </a:lnTo>
                    <a:lnTo>
                      <a:pt x="6" y="71"/>
                    </a:lnTo>
                    <a:lnTo>
                      <a:pt x="9" y="76"/>
                    </a:lnTo>
                    <a:lnTo>
                      <a:pt x="11" y="80"/>
                    </a:lnTo>
                    <a:lnTo>
                      <a:pt x="15" y="84"/>
                    </a:lnTo>
                    <a:lnTo>
                      <a:pt x="19" y="88"/>
                    </a:lnTo>
                    <a:lnTo>
                      <a:pt x="22" y="90"/>
                    </a:lnTo>
                    <a:lnTo>
                      <a:pt x="26" y="93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8" y="100"/>
                    </a:lnTo>
                    <a:lnTo>
                      <a:pt x="41" y="101"/>
                    </a:lnTo>
                    <a:lnTo>
                      <a:pt x="46" y="103"/>
                    </a:lnTo>
                    <a:lnTo>
                      <a:pt x="51" y="105"/>
                    </a:lnTo>
                    <a:lnTo>
                      <a:pt x="56" y="106"/>
                    </a:lnTo>
                    <a:lnTo>
                      <a:pt x="59" y="106"/>
                    </a:lnTo>
                    <a:lnTo>
                      <a:pt x="63" y="106"/>
                    </a:lnTo>
                    <a:lnTo>
                      <a:pt x="67" y="107"/>
                    </a:lnTo>
                    <a:lnTo>
                      <a:pt x="76" y="107"/>
                    </a:lnTo>
                    <a:lnTo>
                      <a:pt x="81" y="107"/>
                    </a:lnTo>
                    <a:lnTo>
                      <a:pt x="86" y="106"/>
                    </a:lnTo>
                    <a:lnTo>
                      <a:pt x="90" y="105"/>
                    </a:lnTo>
                    <a:lnTo>
                      <a:pt x="94" y="104"/>
                    </a:lnTo>
                    <a:lnTo>
                      <a:pt x="98" y="103"/>
                    </a:lnTo>
                    <a:lnTo>
                      <a:pt x="102" y="101"/>
                    </a:lnTo>
                    <a:lnTo>
                      <a:pt x="106" y="100"/>
                    </a:lnTo>
                    <a:lnTo>
                      <a:pt x="110" y="98"/>
                    </a:lnTo>
                    <a:lnTo>
                      <a:pt x="113" y="96"/>
                    </a:lnTo>
                    <a:lnTo>
                      <a:pt x="117" y="94"/>
                    </a:lnTo>
                    <a:lnTo>
                      <a:pt x="120" y="91"/>
                    </a:lnTo>
                    <a:lnTo>
                      <a:pt x="124" y="88"/>
                    </a:lnTo>
                    <a:lnTo>
                      <a:pt x="128" y="84"/>
                    </a:lnTo>
                    <a:lnTo>
                      <a:pt x="131" y="81"/>
                    </a:lnTo>
                    <a:lnTo>
                      <a:pt x="134" y="77"/>
                    </a:lnTo>
                    <a:lnTo>
                      <a:pt x="137" y="72"/>
                    </a:lnTo>
                    <a:lnTo>
                      <a:pt x="139" y="66"/>
                    </a:lnTo>
                    <a:lnTo>
                      <a:pt x="142" y="60"/>
                    </a:lnTo>
                    <a:lnTo>
                      <a:pt x="143" y="55"/>
                    </a:lnTo>
                    <a:lnTo>
                      <a:pt x="143" y="49"/>
                    </a:lnTo>
                    <a:lnTo>
                      <a:pt x="14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12700" cap="rnd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9" name="Oval 68"/>
              <p:cNvSpPr>
                <a:spLocks noChangeArrowheads="1"/>
              </p:cNvSpPr>
              <p:nvPr/>
            </p:nvSpPr>
            <p:spPr bwMode="auto">
              <a:xfrm>
                <a:off x="2471" y="2933"/>
                <a:ext cx="143" cy="11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57" name="Freeform 69"/>
            <p:cNvSpPr>
              <a:spLocks/>
            </p:cNvSpPr>
            <p:nvPr/>
          </p:nvSpPr>
          <p:spPr bwMode="auto">
            <a:xfrm>
              <a:off x="2522" y="2933"/>
              <a:ext cx="38" cy="118"/>
            </a:xfrm>
            <a:custGeom>
              <a:avLst/>
              <a:gdLst>
                <a:gd name="T0" fmla="*/ 26 w 38"/>
                <a:gd name="T1" fmla="*/ 0 h 118"/>
                <a:gd name="T2" fmla="*/ 0 w 38"/>
                <a:gd name="T3" fmla="*/ 115 h 118"/>
                <a:gd name="T4" fmla="*/ 6 w 38"/>
                <a:gd name="T5" fmla="*/ 116 h 118"/>
                <a:gd name="T6" fmla="*/ 12 w 38"/>
                <a:gd name="T7" fmla="*/ 117 h 118"/>
                <a:gd name="T8" fmla="*/ 37 w 38"/>
                <a:gd name="T9" fmla="*/ 1 h 118"/>
                <a:gd name="T10" fmla="*/ 31 w 38"/>
                <a:gd name="T11" fmla="*/ 0 h 118"/>
                <a:gd name="T12" fmla="*/ 26 w 3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18"/>
                <a:gd name="T23" fmla="*/ 38 w 3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18">
                  <a:moveTo>
                    <a:pt x="26" y="0"/>
                  </a:moveTo>
                  <a:lnTo>
                    <a:pt x="0" y="115"/>
                  </a:lnTo>
                  <a:lnTo>
                    <a:pt x="6" y="116"/>
                  </a:lnTo>
                  <a:lnTo>
                    <a:pt x="12" y="117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481763" y="3659188"/>
            <a:ext cx="1311275" cy="576262"/>
            <a:chOff x="3339" y="2893"/>
            <a:chExt cx="826" cy="363"/>
          </a:xfrm>
        </p:grpSpPr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718" y="2893"/>
              <a:ext cx="447" cy="363"/>
              <a:chOff x="3562" y="2524"/>
              <a:chExt cx="163" cy="161"/>
            </a:xfrm>
          </p:grpSpPr>
          <p:sp>
            <p:nvSpPr>
              <p:cNvPr id="1054" name="Freeform 72"/>
              <p:cNvSpPr>
                <a:spLocks/>
              </p:cNvSpPr>
              <p:nvPr/>
            </p:nvSpPr>
            <p:spPr bwMode="auto">
              <a:xfrm>
                <a:off x="3562" y="2524"/>
                <a:ext cx="96" cy="112"/>
              </a:xfrm>
              <a:custGeom>
                <a:avLst/>
                <a:gdLst>
                  <a:gd name="T0" fmla="*/ 95 w 96"/>
                  <a:gd name="T1" fmla="*/ 52 h 112"/>
                  <a:gd name="T2" fmla="*/ 43 w 96"/>
                  <a:gd name="T3" fmla="*/ 7 h 112"/>
                  <a:gd name="T4" fmla="*/ 40 w 96"/>
                  <a:gd name="T5" fmla="*/ 5 h 112"/>
                  <a:gd name="T6" fmla="*/ 37 w 96"/>
                  <a:gd name="T7" fmla="*/ 3 h 112"/>
                  <a:gd name="T8" fmla="*/ 34 w 96"/>
                  <a:gd name="T9" fmla="*/ 1 h 112"/>
                  <a:gd name="T10" fmla="*/ 31 w 96"/>
                  <a:gd name="T11" fmla="*/ 0 h 112"/>
                  <a:gd name="T12" fmla="*/ 28 w 96"/>
                  <a:gd name="T13" fmla="*/ 0 h 112"/>
                  <a:gd name="T14" fmla="*/ 24 w 96"/>
                  <a:gd name="T15" fmla="*/ 0 h 112"/>
                  <a:gd name="T16" fmla="*/ 21 w 96"/>
                  <a:gd name="T17" fmla="*/ 0 h 112"/>
                  <a:gd name="T18" fmla="*/ 19 w 96"/>
                  <a:gd name="T19" fmla="*/ 1 h 112"/>
                  <a:gd name="T20" fmla="*/ 16 w 96"/>
                  <a:gd name="T21" fmla="*/ 3 h 112"/>
                  <a:gd name="T22" fmla="*/ 13 w 96"/>
                  <a:gd name="T23" fmla="*/ 4 h 112"/>
                  <a:gd name="T24" fmla="*/ 11 w 96"/>
                  <a:gd name="T25" fmla="*/ 7 h 112"/>
                  <a:gd name="T26" fmla="*/ 8 w 96"/>
                  <a:gd name="T27" fmla="*/ 10 h 112"/>
                  <a:gd name="T28" fmla="*/ 6 w 96"/>
                  <a:gd name="T29" fmla="*/ 13 h 112"/>
                  <a:gd name="T30" fmla="*/ 4 w 96"/>
                  <a:gd name="T31" fmla="*/ 16 h 112"/>
                  <a:gd name="T32" fmla="*/ 3 w 96"/>
                  <a:gd name="T33" fmla="*/ 19 h 112"/>
                  <a:gd name="T34" fmla="*/ 2 w 96"/>
                  <a:gd name="T35" fmla="*/ 22 h 112"/>
                  <a:gd name="T36" fmla="*/ 1 w 96"/>
                  <a:gd name="T37" fmla="*/ 26 h 112"/>
                  <a:gd name="T38" fmla="*/ 0 w 96"/>
                  <a:gd name="T39" fmla="*/ 29 h 112"/>
                  <a:gd name="T40" fmla="*/ 0 w 96"/>
                  <a:gd name="T41" fmla="*/ 32 h 112"/>
                  <a:gd name="T42" fmla="*/ 0 w 96"/>
                  <a:gd name="T43" fmla="*/ 37 h 112"/>
                  <a:gd name="T44" fmla="*/ 0 w 96"/>
                  <a:gd name="T45" fmla="*/ 41 h 112"/>
                  <a:gd name="T46" fmla="*/ 1 w 96"/>
                  <a:gd name="T47" fmla="*/ 45 h 112"/>
                  <a:gd name="T48" fmla="*/ 2 w 96"/>
                  <a:gd name="T49" fmla="*/ 48 h 112"/>
                  <a:gd name="T50" fmla="*/ 3 w 96"/>
                  <a:gd name="T51" fmla="*/ 52 h 112"/>
                  <a:gd name="T52" fmla="*/ 5 w 96"/>
                  <a:gd name="T53" fmla="*/ 56 h 112"/>
                  <a:gd name="T54" fmla="*/ 7 w 96"/>
                  <a:gd name="T55" fmla="*/ 59 h 112"/>
                  <a:gd name="T56" fmla="*/ 9 w 96"/>
                  <a:gd name="T57" fmla="*/ 61 h 112"/>
                  <a:gd name="T58" fmla="*/ 11 w 96"/>
                  <a:gd name="T59" fmla="*/ 64 h 112"/>
                  <a:gd name="T60" fmla="*/ 14 w 96"/>
                  <a:gd name="T61" fmla="*/ 66 h 112"/>
                  <a:gd name="T62" fmla="*/ 69 w 96"/>
                  <a:gd name="T63" fmla="*/ 111 h 112"/>
                  <a:gd name="T64" fmla="*/ 95 w 96"/>
                  <a:gd name="T65" fmla="*/ 5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6"/>
                  <a:gd name="T100" fmla="*/ 0 h 112"/>
                  <a:gd name="T101" fmla="*/ 96 w 96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6" h="112">
                    <a:moveTo>
                      <a:pt x="95" y="52"/>
                    </a:moveTo>
                    <a:lnTo>
                      <a:pt x="43" y="7"/>
                    </a:lnTo>
                    <a:lnTo>
                      <a:pt x="40" y="5"/>
                    </a:lnTo>
                    <a:lnTo>
                      <a:pt x="37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3" y="52"/>
                    </a:lnTo>
                    <a:lnTo>
                      <a:pt x="5" y="56"/>
                    </a:lnTo>
                    <a:lnTo>
                      <a:pt x="7" y="59"/>
                    </a:lnTo>
                    <a:lnTo>
                      <a:pt x="9" y="61"/>
                    </a:lnTo>
                    <a:lnTo>
                      <a:pt x="11" y="64"/>
                    </a:lnTo>
                    <a:lnTo>
                      <a:pt x="14" y="66"/>
                    </a:lnTo>
                    <a:lnTo>
                      <a:pt x="69" y="111"/>
                    </a:lnTo>
                    <a:lnTo>
                      <a:pt x="95" y="52"/>
                    </a:lnTo>
                  </a:path>
                </a:pathLst>
              </a:custGeom>
              <a:solidFill>
                <a:srgbClr val="FF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5" name="Freeform 73"/>
              <p:cNvSpPr>
                <a:spLocks/>
              </p:cNvSpPr>
              <p:nvPr/>
            </p:nvSpPr>
            <p:spPr bwMode="auto">
              <a:xfrm>
                <a:off x="3630" y="2574"/>
                <a:ext cx="95" cy="111"/>
              </a:xfrm>
              <a:custGeom>
                <a:avLst/>
                <a:gdLst>
                  <a:gd name="T0" fmla="*/ 0 w 95"/>
                  <a:gd name="T1" fmla="*/ 58 h 111"/>
                  <a:gd name="T2" fmla="*/ 52 w 95"/>
                  <a:gd name="T3" fmla="*/ 103 h 111"/>
                  <a:gd name="T4" fmla="*/ 55 w 95"/>
                  <a:gd name="T5" fmla="*/ 105 h 111"/>
                  <a:gd name="T6" fmla="*/ 57 w 95"/>
                  <a:gd name="T7" fmla="*/ 107 h 111"/>
                  <a:gd name="T8" fmla="*/ 61 w 95"/>
                  <a:gd name="T9" fmla="*/ 109 h 111"/>
                  <a:gd name="T10" fmla="*/ 63 w 95"/>
                  <a:gd name="T11" fmla="*/ 110 h 111"/>
                  <a:gd name="T12" fmla="*/ 66 w 95"/>
                  <a:gd name="T13" fmla="*/ 110 h 111"/>
                  <a:gd name="T14" fmla="*/ 70 w 95"/>
                  <a:gd name="T15" fmla="*/ 110 h 111"/>
                  <a:gd name="T16" fmla="*/ 73 w 95"/>
                  <a:gd name="T17" fmla="*/ 110 h 111"/>
                  <a:gd name="T18" fmla="*/ 76 w 95"/>
                  <a:gd name="T19" fmla="*/ 109 h 111"/>
                  <a:gd name="T20" fmla="*/ 78 w 95"/>
                  <a:gd name="T21" fmla="*/ 107 h 111"/>
                  <a:gd name="T22" fmla="*/ 81 w 95"/>
                  <a:gd name="T23" fmla="*/ 106 h 111"/>
                  <a:gd name="T24" fmla="*/ 83 w 95"/>
                  <a:gd name="T25" fmla="*/ 103 h 111"/>
                  <a:gd name="T26" fmla="*/ 86 w 95"/>
                  <a:gd name="T27" fmla="*/ 100 h 111"/>
                  <a:gd name="T28" fmla="*/ 88 w 95"/>
                  <a:gd name="T29" fmla="*/ 98 h 111"/>
                  <a:gd name="T30" fmla="*/ 90 w 95"/>
                  <a:gd name="T31" fmla="*/ 94 h 111"/>
                  <a:gd name="T32" fmla="*/ 91 w 95"/>
                  <a:gd name="T33" fmla="*/ 92 h 111"/>
                  <a:gd name="T34" fmla="*/ 92 w 95"/>
                  <a:gd name="T35" fmla="*/ 88 h 111"/>
                  <a:gd name="T36" fmla="*/ 93 w 95"/>
                  <a:gd name="T37" fmla="*/ 85 h 111"/>
                  <a:gd name="T38" fmla="*/ 94 w 95"/>
                  <a:gd name="T39" fmla="*/ 82 h 111"/>
                  <a:gd name="T40" fmla="*/ 94 w 95"/>
                  <a:gd name="T41" fmla="*/ 78 h 111"/>
                  <a:gd name="T42" fmla="*/ 94 w 95"/>
                  <a:gd name="T43" fmla="*/ 73 h 111"/>
                  <a:gd name="T44" fmla="*/ 94 w 95"/>
                  <a:gd name="T45" fmla="*/ 70 h 111"/>
                  <a:gd name="T46" fmla="*/ 93 w 95"/>
                  <a:gd name="T47" fmla="*/ 65 h 111"/>
                  <a:gd name="T48" fmla="*/ 92 w 95"/>
                  <a:gd name="T49" fmla="*/ 62 h 111"/>
                  <a:gd name="T50" fmla="*/ 91 w 95"/>
                  <a:gd name="T51" fmla="*/ 58 h 111"/>
                  <a:gd name="T52" fmla="*/ 89 w 95"/>
                  <a:gd name="T53" fmla="*/ 55 h 111"/>
                  <a:gd name="T54" fmla="*/ 87 w 95"/>
                  <a:gd name="T55" fmla="*/ 52 h 111"/>
                  <a:gd name="T56" fmla="*/ 85 w 95"/>
                  <a:gd name="T57" fmla="*/ 49 h 111"/>
                  <a:gd name="T58" fmla="*/ 83 w 95"/>
                  <a:gd name="T59" fmla="*/ 47 h 111"/>
                  <a:gd name="T60" fmla="*/ 80 w 95"/>
                  <a:gd name="T61" fmla="*/ 45 h 111"/>
                  <a:gd name="T62" fmla="*/ 26 w 95"/>
                  <a:gd name="T63" fmla="*/ 0 h 111"/>
                  <a:gd name="T64" fmla="*/ 0 w 95"/>
                  <a:gd name="T65" fmla="*/ 58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111"/>
                  <a:gd name="T101" fmla="*/ 95 w 95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111">
                    <a:moveTo>
                      <a:pt x="0" y="58"/>
                    </a:moveTo>
                    <a:lnTo>
                      <a:pt x="52" y="103"/>
                    </a:lnTo>
                    <a:lnTo>
                      <a:pt x="55" y="105"/>
                    </a:lnTo>
                    <a:lnTo>
                      <a:pt x="57" y="107"/>
                    </a:lnTo>
                    <a:lnTo>
                      <a:pt x="61" y="109"/>
                    </a:lnTo>
                    <a:lnTo>
                      <a:pt x="63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73" y="110"/>
                    </a:lnTo>
                    <a:lnTo>
                      <a:pt x="76" y="109"/>
                    </a:lnTo>
                    <a:lnTo>
                      <a:pt x="78" y="107"/>
                    </a:lnTo>
                    <a:lnTo>
                      <a:pt x="81" y="106"/>
                    </a:lnTo>
                    <a:lnTo>
                      <a:pt x="83" y="103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90" y="94"/>
                    </a:lnTo>
                    <a:lnTo>
                      <a:pt x="91" y="92"/>
                    </a:lnTo>
                    <a:lnTo>
                      <a:pt x="92" y="88"/>
                    </a:lnTo>
                    <a:lnTo>
                      <a:pt x="93" y="85"/>
                    </a:lnTo>
                    <a:lnTo>
                      <a:pt x="94" y="82"/>
                    </a:lnTo>
                    <a:lnTo>
                      <a:pt x="94" y="78"/>
                    </a:lnTo>
                    <a:lnTo>
                      <a:pt x="94" y="73"/>
                    </a:lnTo>
                    <a:lnTo>
                      <a:pt x="94" y="70"/>
                    </a:lnTo>
                    <a:lnTo>
                      <a:pt x="93" y="65"/>
                    </a:lnTo>
                    <a:lnTo>
                      <a:pt x="92" y="62"/>
                    </a:lnTo>
                    <a:lnTo>
                      <a:pt x="91" y="58"/>
                    </a:lnTo>
                    <a:lnTo>
                      <a:pt x="89" y="55"/>
                    </a:lnTo>
                    <a:lnTo>
                      <a:pt x="87" y="52"/>
                    </a:lnTo>
                    <a:lnTo>
                      <a:pt x="85" y="49"/>
                    </a:lnTo>
                    <a:lnTo>
                      <a:pt x="83" y="47"/>
                    </a:lnTo>
                    <a:lnTo>
                      <a:pt x="80" y="45"/>
                    </a:lnTo>
                    <a:lnTo>
                      <a:pt x="26" y="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06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339" y="2917"/>
              <a:ext cx="299" cy="246"/>
              <a:chOff x="2471" y="2933"/>
              <a:chExt cx="144" cy="169"/>
            </a:xfrm>
          </p:grpSpPr>
          <p:grpSp>
            <p:nvGrpSpPr>
              <p:cNvPr id="14" name="Group 75"/>
              <p:cNvGrpSpPr>
                <a:grpSpLocks/>
              </p:cNvGrpSpPr>
              <p:nvPr/>
            </p:nvGrpSpPr>
            <p:grpSpPr bwMode="auto">
              <a:xfrm>
                <a:off x="2471" y="2933"/>
                <a:ext cx="144" cy="169"/>
                <a:chOff x="2471" y="2933"/>
                <a:chExt cx="144" cy="169"/>
              </a:xfrm>
            </p:grpSpPr>
            <p:sp>
              <p:nvSpPr>
                <p:cNvPr id="1052" name="Freeform 76"/>
                <p:cNvSpPr>
                  <a:spLocks/>
                </p:cNvSpPr>
                <p:nvPr/>
              </p:nvSpPr>
              <p:spPr bwMode="auto">
                <a:xfrm>
                  <a:off x="2471" y="2994"/>
                  <a:ext cx="144" cy="108"/>
                </a:xfrm>
                <a:custGeom>
                  <a:avLst/>
                  <a:gdLst>
                    <a:gd name="T0" fmla="*/ 0 w 144"/>
                    <a:gd name="T1" fmla="*/ 0 h 108"/>
                    <a:gd name="T2" fmla="*/ 0 w 144"/>
                    <a:gd name="T3" fmla="*/ 49 h 108"/>
                    <a:gd name="T4" fmla="*/ 1 w 144"/>
                    <a:gd name="T5" fmla="*/ 56 h 108"/>
                    <a:gd name="T6" fmla="*/ 2 w 144"/>
                    <a:gd name="T7" fmla="*/ 61 h 108"/>
                    <a:gd name="T8" fmla="*/ 4 w 144"/>
                    <a:gd name="T9" fmla="*/ 67 h 108"/>
                    <a:gd name="T10" fmla="*/ 6 w 144"/>
                    <a:gd name="T11" fmla="*/ 71 h 108"/>
                    <a:gd name="T12" fmla="*/ 9 w 144"/>
                    <a:gd name="T13" fmla="*/ 76 h 108"/>
                    <a:gd name="T14" fmla="*/ 11 w 144"/>
                    <a:gd name="T15" fmla="*/ 80 h 108"/>
                    <a:gd name="T16" fmla="*/ 15 w 144"/>
                    <a:gd name="T17" fmla="*/ 84 h 108"/>
                    <a:gd name="T18" fmla="*/ 19 w 144"/>
                    <a:gd name="T19" fmla="*/ 88 h 108"/>
                    <a:gd name="T20" fmla="*/ 22 w 144"/>
                    <a:gd name="T21" fmla="*/ 90 h 108"/>
                    <a:gd name="T22" fmla="*/ 26 w 144"/>
                    <a:gd name="T23" fmla="*/ 93 h 108"/>
                    <a:gd name="T24" fmla="*/ 30 w 144"/>
                    <a:gd name="T25" fmla="*/ 96 h 108"/>
                    <a:gd name="T26" fmla="*/ 34 w 144"/>
                    <a:gd name="T27" fmla="*/ 98 h 108"/>
                    <a:gd name="T28" fmla="*/ 38 w 144"/>
                    <a:gd name="T29" fmla="*/ 100 h 108"/>
                    <a:gd name="T30" fmla="*/ 41 w 144"/>
                    <a:gd name="T31" fmla="*/ 101 h 108"/>
                    <a:gd name="T32" fmla="*/ 46 w 144"/>
                    <a:gd name="T33" fmla="*/ 103 h 108"/>
                    <a:gd name="T34" fmla="*/ 51 w 144"/>
                    <a:gd name="T35" fmla="*/ 105 h 108"/>
                    <a:gd name="T36" fmla="*/ 56 w 144"/>
                    <a:gd name="T37" fmla="*/ 106 h 108"/>
                    <a:gd name="T38" fmla="*/ 59 w 144"/>
                    <a:gd name="T39" fmla="*/ 106 h 108"/>
                    <a:gd name="T40" fmla="*/ 63 w 144"/>
                    <a:gd name="T41" fmla="*/ 106 h 108"/>
                    <a:gd name="T42" fmla="*/ 67 w 144"/>
                    <a:gd name="T43" fmla="*/ 107 h 108"/>
                    <a:gd name="T44" fmla="*/ 76 w 144"/>
                    <a:gd name="T45" fmla="*/ 107 h 108"/>
                    <a:gd name="T46" fmla="*/ 81 w 144"/>
                    <a:gd name="T47" fmla="*/ 107 h 108"/>
                    <a:gd name="T48" fmla="*/ 86 w 144"/>
                    <a:gd name="T49" fmla="*/ 106 h 108"/>
                    <a:gd name="T50" fmla="*/ 90 w 144"/>
                    <a:gd name="T51" fmla="*/ 105 h 108"/>
                    <a:gd name="T52" fmla="*/ 94 w 144"/>
                    <a:gd name="T53" fmla="*/ 104 h 108"/>
                    <a:gd name="T54" fmla="*/ 98 w 144"/>
                    <a:gd name="T55" fmla="*/ 103 h 108"/>
                    <a:gd name="T56" fmla="*/ 102 w 144"/>
                    <a:gd name="T57" fmla="*/ 101 h 108"/>
                    <a:gd name="T58" fmla="*/ 106 w 144"/>
                    <a:gd name="T59" fmla="*/ 100 h 108"/>
                    <a:gd name="T60" fmla="*/ 110 w 144"/>
                    <a:gd name="T61" fmla="*/ 98 h 108"/>
                    <a:gd name="T62" fmla="*/ 113 w 144"/>
                    <a:gd name="T63" fmla="*/ 96 h 108"/>
                    <a:gd name="T64" fmla="*/ 117 w 144"/>
                    <a:gd name="T65" fmla="*/ 94 h 108"/>
                    <a:gd name="T66" fmla="*/ 120 w 144"/>
                    <a:gd name="T67" fmla="*/ 91 h 108"/>
                    <a:gd name="T68" fmla="*/ 124 w 144"/>
                    <a:gd name="T69" fmla="*/ 88 h 108"/>
                    <a:gd name="T70" fmla="*/ 128 w 144"/>
                    <a:gd name="T71" fmla="*/ 84 h 108"/>
                    <a:gd name="T72" fmla="*/ 131 w 144"/>
                    <a:gd name="T73" fmla="*/ 81 h 108"/>
                    <a:gd name="T74" fmla="*/ 134 w 144"/>
                    <a:gd name="T75" fmla="*/ 77 h 108"/>
                    <a:gd name="T76" fmla="*/ 137 w 144"/>
                    <a:gd name="T77" fmla="*/ 72 h 108"/>
                    <a:gd name="T78" fmla="*/ 139 w 144"/>
                    <a:gd name="T79" fmla="*/ 66 h 108"/>
                    <a:gd name="T80" fmla="*/ 142 w 144"/>
                    <a:gd name="T81" fmla="*/ 60 h 108"/>
                    <a:gd name="T82" fmla="*/ 143 w 144"/>
                    <a:gd name="T83" fmla="*/ 55 h 108"/>
                    <a:gd name="T84" fmla="*/ 143 w 144"/>
                    <a:gd name="T85" fmla="*/ 49 h 108"/>
                    <a:gd name="T86" fmla="*/ 143 w 144"/>
                    <a:gd name="T87" fmla="*/ 0 h 108"/>
                    <a:gd name="T88" fmla="*/ 0 w 144"/>
                    <a:gd name="T89" fmla="*/ 0 h 10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08"/>
                    <a:gd name="T137" fmla="*/ 144 w 144"/>
                    <a:gd name="T138" fmla="*/ 108 h 10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08">
                      <a:moveTo>
                        <a:pt x="0" y="0"/>
                      </a:moveTo>
                      <a:lnTo>
                        <a:pt x="0" y="49"/>
                      </a:lnTo>
                      <a:lnTo>
                        <a:pt x="1" y="56"/>
                      </a:lnTo>
                      <a:lnTo>
                        <a:pt x="2" y="61"/>
                      </a:lnTo>
                      <a:lnTo>
                        <a:pt x="4" y="67"/>
                      </a:lnTo>
                      <a:lnTo>
                        <a:pt x="6" y="71"/>
                      </a:lnTo>
                      <a:lnTo>
                        <a:pt x="9" y="76"/>
                      </a:lnTo>
                      <a:lnTo>
                        <a:pt x="11" y="80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2" y="90"/>
                      </a:lnTo>
                      <a:lnTo>
                        <a:pt x="26" y="93"/>
                      </a:lnTo>
                      <a:lnTo>
                        <a:pt x="30" y="96"/>
                      </a:lnTo>
                      <a:lnTo>
                        <a:pt x="34" y="98"/>
                      </a:lnTo>
                      <a:lnTo>
                        <a:pt x="38" y="100"/>
                      </a:lnTo>
                      <a:lnTo>
                        <a:pt x="41" y="101"/>
                      </a:lnTo>
                      <a:lnTo>
                        <a:pt x="46" y="103"/>
                      </a:lnTo>
                      <a:lnTo>
                        <a:pt x="51" y="105"/>
                      </a:lnTo>
                      <a:lnTo>
                        <a:pt x="56" y="106"/>
                      </a:lnTo>
                      <a:lnTo>
                        <a:pt x="59" y="106"/>
                      </a:lnTo>
                      <a:lnTo>
                        <a:pt x="63" y="106"/>
                      </a:lnTo>
                      <a:lnTo>
                        <a:pt x="67" y="107"/>
                      </a:lnTo>
                      <a:lnTo>
                        <a:pt x="76" y="107"/>
                      </a:lnTo>
                      <a:lnTo>
                        <a:pt x="81" y="107"/>
                      </a:lnTo>
                      <a:lnTo>
                        <a:pt x="86" y="106"/>
                      </a:lnTo>
                      <a:lnTo>
                        <a:pt x="90" y="105"/>
                      </a:lnTo>
                      <a:lnTo>
                        <a:pt x="94" y="104"/>
                      </a:lnTo>
                      <a:lnTo>
                        <a:pt x="98" y="103"/>
                      </a:lnTo>
                      <a:lnTo>
                        <a:pt x="102" y="101"/>
                      </a:lnTo>
                      <a:lnTo>
                        <a:pt x="106" y="100"/>
                      </a:lnTo>
                      <a:lnTo>
                        <a:pt x="110" y="98"/>
                      </a:lnTo>
                      <a:lnTo>
                        <a:pt x="113" y="96"/>
                      </a:lnTo>
                      <a:lnTo>
                        <a:pt x="117" y="94"/>
                      </a:lnTo>
                      <a:lnTo>
                        <a:pt x="120" y="91"/>
                      </a:lnTo>
                      <a:lnTo>
                        <a:pt x="124" y="88"/>
                      </a:lnTo>
                      <a:lnTo>
                        <a:pt x="128" y="84"/>
                      </a:lnTo>
                      <a:lnTo>
                        <a:pt x="131" y="81"/>
                      </a:lnTo>
                      <a:lnTo>
                        <a:pt x="134" y="77"/>
                      </a:lnTo>
                      <a:lnTo>
                        <a:pt x="137" y="72"/>
                      </a:lnTo>
                      <a:lnTo>
                        <a:pt x="139" y="66"/>
                      </a:lnTo>
                      <a:lnTo>
                        <a:pt x="142" y="60"/>
                      </a:lnTo>
                      <a:lnTo>
                        <a:pt x="143" y="55"/>
                      </a:lnTo>
                      <a:lnTo>
                        <a:pt x="143" y="49"/>
                      </a:lnTo>
                      <a:lnTo>
                        <a:pt x="14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C66"/>
                </a:solidFill>
                <a:ln w="12700" cap="rnd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3" name="Oval 77"/>
                <p:cNvSpPr>
                  <a:spLocks noChangeArrowheads="1"/>
                </p:cNvSpPr>
                <p:nvPr/>
              </p:nvSpPr>
              <p:spPr bwMode="auto">
                <a:xfrm>
                  <a:off x="2471" y="2933"/>
                  <a:ext cx="143" cy="118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51" name="Freeform 78"/>
              <p:cNvSpPr>
                <a:spLocks/>
              </p:cNvSpPr>
              <p:nvPr/>
            </p:nvSpPr>
            <p:spPr bwMode="auto">
              <a:xfrm>
                <a:off x="2522" y="2933"/>
                <a:ext cx="38" cy="118"/>
              </a:xfrm>
              <a:custGeom>
                <a:avLst/>
                <a:gdLst>
                  <a:gd name="T0" fmla="*/ 26 w 38"/>
                  <a:gd name="T1" fmla="*/ 0 h 118"/>
                  <a:gd name="T2" fmla="*/ 0 w 38"/>
                  <a:gd name="T3" fmla="*/ 115 h 118"/>
                  <a:gd name="T4" fmla="*/ 6 w 38"/>
                  <a:gd name="T5" fmla="*/ 116 h 118"/>
                  <a:gd name="T6" fmla="*/ 12 w 38"/>
                  <a:gd name="T7" fmla="*/ 117 h 118"/>
                  <a:gd name="T8" fmla="*/ 37 w 38"/>
                  <a:gd name="T9" fmla="*/ 1 h 118"/>
                  <a:gd name="T10" fmla="*/ 31 w 38"/>
                  <a:gd name="T11" fmla="*/ 0 h 118"/>
                  <a:gd name="T12" fmla="*/ 26 w 3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118"/>
                  <a:gd name="T23" fmla="*/ 38 w 3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118">
                    <a:moveTo>
                      <a:pt x="26" y="0"/>
                    </a:moveTo>
                    <a:lnTo>
                      <a:pt x="0" y="115"/>
                    </a:lnTo>
                    <a:lnTo>
                      <a:pt x="6" y="116"/>
                    </a:lnTo>
                    <a:lnTo>
                      <a:pt x="12" y="117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CC66"/>
              </a:solidFill>
              <a:ln w="12700" cap="rnd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047" name="Freeform 79"/>
          <p:cNvSpPr>
            <a:spLocks/>
          </p:cNvSpPr>
          <p:nvPr/>
        </p:nvSpPr>
        <p:spPr bwMode="auto">
          <a:xfrm>
            <a:off x="1763713" y="4581525"/>
            <a:ext cx="2403475" cy="874713"/>
          </a:xfrm>
          <a:custGeom>
            <a:avLst/>
            <a:gdLst>
              <a:gd name="T0" fmla="*/ 0 w 1661"/>
              <a:gd name="T1" fmla="*/ 0 h 574"/>
              <a:gd name="T2" fmla="*/ 754 w 1661"/>
              <a:gd name="T3" fmla="*/ 0 h 574"/>
              <a:gd name="T4" fmla="*/ 1660 w 1661"/>
              <a:gd name="T5" fmla="*/ 573 h 574"/>
              <a:gd name="T6" fmla="*/ 904 w 1661"/>
              <a:gd name="T7" fmla="*/ 573 h 574"/>
              <a:gd name="T8" fmla="*/ 0 w 1661"/>
              <a:gd name="T9" fmla="*/ 0 h 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"/>
              <a:gd name="T16" fmla="*/ 0 h 574"/>
              <a:gd name="T17" fmla="*/ 1661 w 1661"/>
              <a:gd name="T18" fmla="*/ 574 h 5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" h="574">
                <a:moveTo>
                  <a:pt x="0" y="0"/>
                </a:moveTo>
                <a:lnTo>
                  <a:pt x="754" y="0"/>
                </a:lnTo>
                <a:lnTo>
                  <a:pt x="1660" y="573"/>
                </a:lnTo>
                <a:lnTo>
                  <a:pt x="904" y="57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1" name="Téglalap 80"/>
          <p:cNvSpPr/>
          <p:nvPr/>
        </p:nvSpPr>
        <p:spPr>
          <a:xfrm>
            <a:off x="323528" y="929511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  <a:ea typeface="+mj-ea"/>
                <a:cs typeface="+mj-cs"/>
              </a:rPr>
              <a:t>Terápia stratégia: lépcsős terápia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Kép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025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79388" y="5165725"/>
            <a:ext cx="8963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hu-HU" sz="3200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No és, Doktor Úr, ezt a diétát mikor kell elkezdenem, </a:t>
            </a:r>
          </a:p>
          <a:p>
            <a:pPr algn="ctr"/>
            <a:r>
              <a:rPr lang="hu-HU" sz="3200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étkezés előtt, vagy után?”</a:t>
            </a:r>
            <a:endParaRPr lang="en-US" sz="3200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3210" y="285728"/>
            <a:ext cx="815924" cy="91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</a:br>
            <a:endParaRPr lang="hu-HU" sz="2800" b="1" dirty="0">
              <a:latin typeface="Times New Roman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hasnyálmirigy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külső és belső elválasztású sejteket is tartalmazó,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kettős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elválasztású mirigy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.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emésztőnedvet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termelő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sejtek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között, szétszórtan,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szigetszerűen hormontermelő sejtcsoportok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láthatók, amelyeket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err="1">
                <a:solidFill>
                  <a:schemeClr val="accent4"/>
                </a:solidFill>
                <a:latin typeface="Century Schoolbook" pitchFamily="18" charset="0"/>
              </a:rPr>
              <a:t>Langerhans-szigeteknek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nevezünk.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Váladékuk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, az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inzulin, 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sejtek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anyagcseréjét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befolyásoló, általános hatású </a:t>
            </a:r>
            <a:r>
              <a:rPr lang="hu-HU" sz="2000" b="1" dirty="0" err="1">
                <a:solidFill>
                  <a:schemeClr val="accent4"/>
                </a:solidFill>
                <a:latin typeface="Century Schoolbook" pitchFamily="18" charset="0"/>
              </a:rPr>
              <a:t>peptidhormon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.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egyetlen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hormon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, amely a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vércukorszintet csökkenti.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Hatására a 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sejtek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err="1">
                <a:solidFill>
                  <a:schemeClr val="accent4"/>
                </a:solidFill>
                <a:latin typeface="Century Schoolbook" pitchFamily="18" charset="0"/>
              </a:rPr>
              <a:t>glükózfelvétele</a:t>
            </a:r>
            <a:r>
              <a:rPr lang="hu-HU" sz="2000" b="1" dirty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000" b="1" dirty="0" err="1">
                <a:solidFill>
                  <a:schemeClr val="accent4"/>
                </a:solidFill>
                <a:latin typeface="Century Schoolbook" pitchFamily="18" charset="0"/>
              </a:rPr>
              <a:t>-felhasználása</a:t>
            </a:r>
            <a:r>
              <a:rPr lang="hu-HU" sz="2000" dirty="0">
                <a:solidFill>
                  <a:schemeClr val="accent4"/>
                </a:solidFill>
                <a:latin typeface="Century Schoolbook" pitchFamily="18" charset="0"/>
              </a:rPr>
              <a:t> is nő.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Fokozza a sejtek cukorfelvételét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vérből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ezzel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csökkenti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 vércukorszintet.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felvett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szőlőcukrot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máj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harántcsíkolt izomszövet és a zsírszövet sejtjei átalakítják és elraktározzák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míg a többi sejt lebontja.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vérből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fölvett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szőlőcukor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 májban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glikogénné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 zsírsejtekben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zsírrá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alakul. Egyidejűleg a zsírok bontása is csökken. 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inzulin termelődését a vércukorszint szabályozza. Az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inzulin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elválasztását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vér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magas glükóz-koncentrációja serkenti.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</a:br>
            <a:endParaRPr lang="hu-HU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5112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A cukorbetegség definíciója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anyagcsere-betegség,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amelynek központjában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szénhidrát-anyagcsere zavara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áll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inzulin elégtelen termelése vagy a szövetek csökkent inzulin érzékenysége idéz elő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kórfolyamat következményesen érinti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zsír-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fehérje-anyagcserét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Antidiabetikumok</a:t>
            </a:r>
            <a:endParaRPr lang="hu-HU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622425"/>
            <a:ext cx="7862887" cy="40163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Diagnózisa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Klasszikus tünetek esetén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8 óra éhezés utáni plazma vércukorszint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≥ 7 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mmol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/l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étkezés után bármely időpontban mért plazma vércukorszint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≥ 11.1 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mmol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/l</a:t>
            </a:r>
          </a:p>
          <a:p>
            <a:pPr>
              <a:buFont typeface="Wingdings" pitchFamily="2" charset="2"/>
              <a:buChar char="§"/>
            </a:pP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  <a:sym typeface="Wingdings 3" pitchFamily="18" charset="2"/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Klasszikus tünetek hiányában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éhomi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 vércukorszint 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ismételten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mérve 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≥ 7 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mmol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/l</a:t>
            </a:r>
          </a:p>
          <a:p>
            <a:pPr>
              <a:buFont typeface="Verdana" pitchFamily="34" charset="0"/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  <a:ea typeface="Arial Unicode MS" pitchFamily="34" charset="-128"/>
              <a:cs typeface="Arial Unicode MS" pitchFamily="34" charset="-128"/>
              <a:sym typeface="Wingdings 3" pitchFamily="18" charset="2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bármely időpontban vagy az OGTT (orális glukóz tolerancia teszt) során a 120 perces vércukor 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ismételten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≥ 11.1 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mmol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/l</a:t>
            </a:r>
          </a:p>
          <a:p>
            <a:endParaRPr lang="hu-HU" sz="2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002161236280000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26518</TotalTime>
  <Words>2546</Words>
  <Application>Microsoft Office PowerPoint</Application>
  <PresentationFormat>Diavetítés a képernyőre (4:3 oldalarány)</PresentationFormat>
  <Paragraphs>648</Paragraphs>
  <Slides>56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56</vt:i4>
      </vt:variant>
    </vt:vector>
  </HeadingPairs>
  <TitlesOfParts>
    <vt:vector size="60" baseType="lpstr">
      <vt:lpstr>Sétatér</vt:lpstr>
      <vt:lpstr>Photo Editor Photo</vt:lpstr>
      <vt:lpstr>Bitkép</vt:lpstr>
      <vt:lpstr>Clip</vt:lpstr>
      <vt:lpstr>Gyógyszertan</vt:lpstr>
      <vt:lpstr>2. dia</vt:lpstr>
      <vt:lpstr>Antidiabetikumok</vt:lpstr>
      <vt:lpstr>Antidiabetikumok</vt:lpstr>
      <vt:lpstr>5. dia</vt:lpstr>
      <vt:lpstr>Antidiabetikumok </vt:lpstr>
      <vt:lpstr>Antidiabetikumok </vt:lpstr>
      <vt:lpstr>Antidiabetikumok </vt:lpstr>
      <vt:lpstr>Antidiabetikumok</vt:lpstr>
      <vt:lpstr>Antidiabetikumok</vt:lpstr>
      <vt:lpstr>11. dia</vt:lpstr>
      <vt:lpstr>  Antidiabetikumok </vt:lpstr>
      <vt:lpstr>13. dia</vt:lpstr>
      <vt:lpstr>Antidiabetikumok</vt:lpstr>
      <vt:lpstr>Antidiabetikumok</vt:lpstr>
      <vt:lpstr>A diabetes mellitus súlyos szövődményekkel járó, élethosszig tartó betegség</vt:lpstr>
      <vt:lpstr>Antidiabetikumok</vt:lpstr>
      <vt:lpstr>Antidiabetikumok </vt:lpstr>
      <vt:lpstr> Antidiabetikumok </vt:lpstr>
      <vt:lpstr>Antidiabetikumok </vt:lpstr>
      <vt:lpstr>Antidiabetikumok </vt:lpstr>
      <vt:lpstr>Antidiabetikumok </vt:lpstr>
      <vt:lpstr>Antidiabetikumok </vt:lpstr>
      <vt:lpstr>Antidiabetikumok</vt:lpstr>
      <vt:lpstr>Antidiabetikumok  </vt:lpstr>
      <vt:lpstr>26. dia</vt:lpstr>
      <vt:lpstr>Antidiabetikumok  </vt:lpstr>
      <vt:lpstr>Antidiabetikumok  </vt:lpstr>
      <vt:lpstr>  Antidiabetikumok   </vt:lpstr>
      <vt:lpstr>30. dia</vt:lpstr>
      <vt:lpstr>Antidiabetikumok </vt:lpstr>
      <vt:lpstr>Antidiabetikumok  </vt:lpstr>
      <vt:lpstr>Antidiabetikumok II. Típusú diabetes kezelése</vt:lpstr>
      <vt:lpstr>A NÉMA GYILKOS An American Epidemic </vt:lpstr>
      <vt:lpstr> Antidiabetikumok  </vt:lpstr>
      <vt:lpstr>Antidiabetikumok   A 2-es  típusú diabetes patofiziológiája </vt:lpstr>
      <vt:lpstr>Antidiabetikumok </vt:lpstr>
      <vt:lpstr>  Antidiabetikumok  </vt:lpstr>
      <vt:lpstr>Antidiabetikumok  </vt:lpstr>
      <vt:lpstr>40. dia</vt:lpstr>
      <vt:lpstr>41. dia</vt:lpstr>
      <vt:lpstr>Antidiabetikumok   </vt:lpstr>
      <vt:lpstr>2 es tipusú diabetes orálisan adott gyógyszereinek hatásmódja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Antidiabetikumok</vt:lpstr>
      <vt:lpstr>Antidiabetikumok </vt:lpstr>
      <vt:lpstr>55. dia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455</cp:revision>
  <dcterms:created xsi:type="dcterms:W3CDTF">2013-02-19T13:49:44Z</dcterms:created>
  <dcterms:modified xsi:type="dcterms:W3CDTF">2019-11-13T07:18:27Z</dcterms:modified>
</cp:coreProperties>
</file>