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3"/>
  </p:notesMasterIdLst>
  <p:sldIdLst>
    <p:sldId id="262" r:id="rId2"/>
    <p:sldId id="540" r:id="rId3"/>
    <p:sldId id="594" r:id="rId4"/>
    <p:sldId id="581" r:id="rId5"/>
    <p:sldId id="599" r:id="rId6"/>
    <p:sldId id="600" r:id="rId7"/>
    <p:sldId id="601" r:id="rId8"/>
    <p:sldId id="580" r:id="rId9"/>
    <p:sldId id="533" r:id="rId10"/>
    <p:sldId id="590" r:id="rId11"/>
    <p:sldId id="591" r:id="rId12"/>
    <p:sldId id="543" r:id="rId13"/>
    <p:sldId id="597" r:id="rId14"/>
    <p:sldId id="544" r:id="rId15"/>
    <p:sldId id="578" r:id="rId16"/>
    <p:sldId id="602" r:id="rId17"/>
    <p:sldId id="592" r:id="rId18"/>
    <p:sldId id="582" r:id="rId19"/>
    <p:sldId id="583" r:id="rId20"/>
    <p:sldId id="584" r:id="rId21"/>
    <p:sldId id="595" r:id="rId22"/>
    <p:sldId id="585" r:id="rId23"/>
    <p:sldId id="598" r:id="rId24"/>
    <p:sldId id="541" r:id="rId25"/>
    <p:sldId id="593" r:id="rId26"/>
    <p:sldId id="604" r:id="rId27"/>
    <p:sldId id="416" r:id="rId28"/>
    <p:sldId id="596" r:id="rId29"/>
    <p:sldId id="497" r:id="rId30"/>
    <p:sldId id="471" r:id="rId31"/>
    <p:sldId id="282" r:id="rId3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95317-7D3F-4BA6-89F8-975B7E1BA660}" type="datetimeFigureOut">
              <a:rPr lang="hu-HU" smtClean="0"/>
              <a:pPr/>
              <a:t>2018. 10. 08.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AA24A-7F14-4A6D-B34F-6A9A4013B8A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2018. 10. 08.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2018. 10. 08.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2018. 10. 08.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2018. 10. 08.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2018. 10. 08.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2018. 10. 08.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2018. 10. 08.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2018. 10. 08.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2018. 10. 08.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2018. 10. 08.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2018. 10. 08.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2018. 10. 08.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7200" dirty="0" smtClean="0"/>
              <a:t>Gyógyszertan</a:t>
            </a:r>
            <a:endParaRPr lang="hu-HU" sz="7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latin typeface="Georgia" pitchFamily="18" charset="0"/>
              </a:rPr>
              <a:t>Dr. </a:t>
            </a:r>
            <a:r>
              <a:rPr lang="hu-HU" sz="2400" dirty="0" err="1" smtClean="0">
                <a:latin typeface="Georgia" pitchFamily="18" charset="0"/>
              </a:rPr>
              <a:t>Zimmerman</a:t>
            </a:r>
            <a:r>
              <a:rPr lang="hu-HU" sz="2400" dirty="0" smtClean="0">
                <a:latin typeface="Georgia" pitchFamily="18" charset="0"/>
              </a:rPr>
              <a:t> Katalin</a:t>
            </a:r>
          </a:p>
          <a:p>
            <a:r>
              <a:rPr lang="hu-HU" sz="2400" dirty="0" smtClean="0">
                <a:latin typeface="Georgia" pitchFamily="18" charset="0"/>
              </a:rPr>
              <a:t>2018/2019</a:t>
            </a:r>
            <a:r>
              <a:rPr lang="hu-HU" sz="2400" dirty="0" smtClean="0">
                <a:latin typeface="Georgia" pitchFamily="18" charset="0"/>
              </a:rPr>
              <a:t>.   </a:t>
            </a:r>
            <a:endParaRPr lang="hu-HU" sz="2400" dirty="0">
              <a:latin typeface="Georgia" pitchFamily="18" charset="0"/>
            </a:endParaRPr>
          </a:p>
        </p:txBody>
      </p:sp>
      <p:pic>
        <p:nvPicPr>
          <p:cNvPr id="4" name="Kép 3" descr="MC900335934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85728"/>
            <a:ext cx="1279614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hu-HU" sz="1900" i="1" dirty="0" smtClean="0">
                <a:solidFill>
                  <a:schemeClr val="accent4"/>
                </a:solidFill>
              </a:rPr>
              <a:t>sportolók tiltott doppingszere</a:t>
            </a:r>
          </a:p>
          <a:p>
            <a:pPr algn="just">
              <a:buNone/>
            </a:pPr>
            <a:endParaRPr lang="hu-HU" sz="1900" dirty="0" smtClean="0">
              <a:solidFill>
                <a:schemeClr val="accent4"/>
              </a:solidFill>
            </a:endParaRPr>
          </a:p>
          <a:p>
            <a:pPr algn="just">
              <a:buNone/>
            </a:pPr>
            <a:endParaRPr lang="hu-HU" sz="1900" dirty="0" smtClean="0">
              <a:solidFill>
                <a:schemeClr val="accent4"/>
              </a:solidFill>
            </a:endParaRPr>
          </a:p>
          <a:p>
            <a:pPr algn="just">
              <a:buNone/>
            </a:pPr>
            <a:endParaRPr lang="hu-HU" sz="1900" dirty="0" smtClean="0">
              <a:solidFill>
                <a:schemeClr val="accent4"/>
              </a:solidFill>
            </a:endParaRPr>
          </a:p>
          <a:p>
            <a:pPr algn="just">
              <a:buNone/>
            </a:pPr>
            <a:endParaRPr lang="hu-HU" sz="1900" dirty="0" smtClean="0">
              <a:solidFill>
                <a:schemeClr val="accent4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vörös vértestek számának növekedése növeli a vérben raktározott oxigén mennyiségét, javítja az oxigénszállítás kapacitását és a teljesítményt. Hasonló hatás, mint a magasabb tengerszint feletti magasságon történő edzés.</a:t>
            </a:r>
          </a:p>
          <a:p>
            <a:pPr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vér viszkozitásának megnövekedéséhez vezet, jelentősen növeli a vérrögök képződésének, a trombózis kialakulásának, a súlyos szív és érrendszeri károsodások bekövetkezésének (szívritmus zavarok, </a:t>
            </a:r>
            <a:r>
              <a:rPr lang="hu-HU" sz="2000" dirty="0" err="1" smtClean="0">
                <a:solidFill>
                  <a:schemeClr val="accent4"/>
                </a:solidFill>
              </a:rPr>
              <a:t>myocardiális</a:t>
            </a:r>
            <a:r>
              <a:rPr lang="hu-HU" sz="2000" dirty="0" smtClean="0">
                <a:solidFill>
                  <a:schemeClr val="accent4"/>
                </a:solidFill>
              </a:rPr>
              <a:t> infarktus, szívizom elhalás és hirtelen szívhalál) veszélyét.</a:t>
            </a:r>
            <a:endParaRPr lang="hu-HU" sz="19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  <p:pic>
        <p:nvPicPr>
          <p:cNvPr id="23554" name="Picture 2" descr="kerékpár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692696"/>
            <a:ext cx="2160240" cy="22754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000" b="1" dirty="0" smtClean="0"/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Mellékhatás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 gyorsan növekvő hemoglobin-koncentráció miatt fellépő </a:t>
            </a:r>
          </a:p>
          <a:p>
            <a:pPr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hypertonia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thrombosisos</a:t>
            </a:r>
            <a:r>
              <a:rPr lang="hu-HU" sz="2000" dirty="0" smtClean="0">
                <a:solidFill>
                  <a:schemeClr val="accent4"/>
                </a:solidFill>
              </a:rPr>
              <a:t> szövődmények megjelenése</a:t>
            </a:r>
          </a:p>
          <a:p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Kontraindikáció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nem kontrollált </a:t>
            </a:r>
            <a:r>
              <a:rPr lang="hu-HU" sz="2000" dirty="0" err="1" smtClean="0">
                <a:solidFill>
                  <a:schemeClr val="accent4"/>
                </a:solidFill>
              </a:rPr>
              <a:t>hypertonia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nem kaphatnak </a:t>
            </a:r>
            <a:r>
              <a:rPr lang="hu-HU" sz="2000" dirty="0" err="1" smtClean="0">
                <a:solidFill>
                  <a:schemeClr val="accent4"/>
                </a:solidFill>
              </a:rPr>
              <a:t>erythropoetint</a:t>
            </a:r>
            <a:r>
              <a:rPr lang="hu-HU" sz="2000" dirty="0" smtClean="0">
                <a:solidFill>
                  <a:schemeClr val="accent4"/>
                </a:solidFill>
              </a:rPr>
              <a:t>, akiken </a:t>
            </a:r>
            <a:r>
              <a:rPr lang="hu-HU" sz="2000" dirty="0" err="1" smtClean="0">
                <a:solidFill>
                  <a:schemeClr val="accent4"/>
                </a:solidFill>
              </a:rPr>
              <a:t>antithromboticus</a:t>
            </a:r>
            <a:r>
              <a:rPr lang="hu-HU" sz="2000" dirty="0" smtClean="0">
                <a:solidFill>
                  <a:schemeClr val="accent4"/>
                </a:solidFill>
              </a:rPr>
              <a:t> profilaxis nem alkalmazható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rgbClr val="00B050"/>
                </a:solidFill>
              </a:rPr>
              <a:t>A). NÖVEKEDÉSI FAKTOROK</a:t>
            </a:r>
            <a:endParaRPr lang="hu-HU" sz="20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rgbClr val="FF0000"/>
                </a:solidFill>
              </a:rPr>
              <a:t>filgrastim</a:t>
            </a:r>
            <a:endParaRPr lang="hu-HU" sz="20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hu-HU" sz="2000" dirty="0" smtClean="0"/>
          </a:p>
          <a:p>
            <a:pPr>
              <a:buFont typeface="Wingdings" pitchFamily="2" charset="2"/>
              <a:buChar char="Ø"/>
            </a:pPr>
            <a:r>
              <a:rPr lang="hu-HU" sz="2000" i="1" dirty="0" err="1" smtClean="0">
                <a:solidFill>
                  <a:schemeClr val="accent4"/>
                </a:solidFill>
              </a:rPr>
              <a:t>Fehérvérsejtképzésre</a:t>
            </a:r>
            <a:r>
              <a:rPr lang="hu-HU" sz="2000" i="1" dirty="0" smtClean="0">
                <a:solidFill>
                  <a:schemeClr val="accent4"/>
                </a:solidFill>
              </a:rPr>
              <a:t> ható faktor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az őssejtek fehérvérsejtek irányába történő differenciálódását a G-CSF (</a:t>
            </a:r>
            <a:r>
              <a:rPr lang="hu-HU" sz="2000" dirty="0" err="1" smtClean="0">
                <a:solidFill>
                  <a:schemeClr val="accent4"/>
                </a:solidFill>
              </a:rPr>
              <a:t>granulocyta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kolonia</a:t>
            </a:r>
            <a:r>
              <a:rPr lang="hu-HU" sz="2000" dirty="0" smtClean="0">
                <a:solidFill>
                  <a:schemeClr val="accent4"/>
                </a:solidFill>
              </a:rPr>
              <a:t> stimuláló faktor) és a GM-CSF (</a:t>
            </a:r>
            <a:r>
              <a:rPr lang="hu-HU" sz="2000" dirty="0" err="1" smtClean="0">
                <a:solidFill>
                  <a:schemeClr val="accent4"/>
                </a:solidFill>
              </a:rPr>
              <a:t>granulocyta</a:t>
            </a:r>
            <a:r>
              <a:rPr lang="hu-HU" sz="2000" dirty="0" smtClean="0">
                <a:solidFill>
                  <a:schemeClr val="accent4"/>
                </a:solidFill>
              </a:rPr>
              <a:t>/</a:t>
            </a:r>
            <a:r>
              <a:rPr lang="hu-HU" sz="2000" dirty="0" err="1" smtClean="0">
                <a:solidFill>
                  <a:schemeClr val="accent4"/>
                </a:solidFill>
              </a:rPr>
              <a:t>macrophag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kolonia</a:t>
            </a:r>
            <a:r>
              <a:rPr lang="hu-HU" sz="2000" dirty="0" smtClean="0">
                <a:solidFill>
                  <a:schemeClr val="accent4"/>
                </a:solidFill>
              </a:rPr>
              <a:t> stimuláló faktor) </a:t>
            </a:r>
            <a:r>
              <a:rPr lang="hu-HU" sz="2000" dirty="0" err="1" smtClean="0">
                <a:solidFill>
                  <a:schemeClr val="accent4"/>
                </a:solidFill>
              </a:rPr>
              <a:t>glikoproteinek</a:t>
            </a:r>
            <a:r>
              <a:rPr lang="hu-HU" sz="2000" dirty="0" smtClean="0">
                <a:solidFill>
                  <a:schemeClr val="accent4"/>
                </a:solidFill>
              </a:rPr>
              <a:t> befolyásolják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az érett </a:t>
            </a:r>
            <a:r>
              <a:rPr lang="hu-HU" sz="2000" dirty="0" err="1" smtClean="0">
                <a:solidFill>
                  <a:schemeClr val="accent4"/>
                </a:solidFill>
              </a:rPr>
              <a:t>neutrofil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granulocyták</a:t>
            </a:r>
            <a:r>
              <a:rPr lang="hu-HU" sz="2000" dirty="0" smtClean="0">
                <a:solidFill>
                  <a:schemeClr val="accent4"/>
                </a:solidFill>
              </a:rPr>
              <a:t> termelődését és csontvelőből történő kiáramlását segíti az alkalmazást követő 1 nap múlva, a hatás 1 hétig tart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Alkalmazás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kemoszenzitív</a:t>
            </a:r>
            <a:r>
              <a:rPr lang="hu-HU" sz="2000" dirty="0" smtClean="0">
                <a:solidFill>
                  <a:schemeClr val="accent4"/>
                </a:solidFill>
              </a:rPr>
              <a:t> daganatok kezelésére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acut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lymphoid</a:t>
            </a:r>
            <a:r>
              <a:rPr lang="hu-HU" sz="2000" dirty="0" smtClean="0">
                <a:solidFill>
                  <a:schemeClr val="accent4"/>
                </a:solidFill>
              </a:rPr>
              <a:t> leukémiában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non-Hodgkin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Hodgkin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lymphomában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„hajas-sejtes” </a:t>
            </a:r>
            <a:r>
              <a:rPr lang="hu-HU" sz="2000" dirty="0" err="1" smtClean="0">
                <a:solidFill>
                  <a:schemeClr val="accent4"/>
                </a:solidFill>
              </a:rPr>
              <a:t>leukaemiában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neutropenia</a:t>
            </a:r>
            <a:r>
              <a:rPr lang="hu-HU" sz="2000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fehérvérsejtszám</a:t>
            </a:r>
            <a:r>
              <a:rPr lang="hu-HU" sz="2000" dirty="0" smtClean="0">
                <a:solidFill>
                  <a:schemeClr val="accent4"/>
                </a:solidFill>
              </a:rPr>
              <a:t> kisebb, mint 500 db/</a:t>
            </a:r>
            <a:r>
              <a:rPr lang="el-GR" sz="2000" dirty="0" smtClean="0">
                <a:solidFill>
                  <a:schemeClr val="accent4"/>
                </a:solidFill>
              </a:rPr>
              <a:t>μ</a:t>
            </a:r>
            <a:r>
              <a:rPr lang="hu-HU" sz="2000" dirty="0" smtClean="0">
                <a:solidFill>
                  <a:schemeClr val="accent4"/>
                </a:solidFill>
              </a:rPr>
              <a:t>l) kezelésére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Mellékhatás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csont és izomfájdalom </a:t>
            </a:r>
          </a:p>
          <a:p>
            <a:pPr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dysuria</a:t>
            </a:r>
            <a:r>
              <a:rPr lang="hu-HU" sz="2000" dirty="0" smtClean="0">
                <a:solidFill>
                  <a:schemeClr val="accent4"/>
                </a:solidFill>
              </a:rPr>
              <a:t> (fájdalmas vizelés)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hasmenés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rgbClr val="00B050"/>
                </a:solidFill>
              </a:rPr>
              <a:t>B). ÁSVÁNYI ANYAGOK (fémek)  </a:t>
            </a:r>
          </a:p>
          <a:p>
            <a:pPr>
              <a:buNone/>
            </a:pPr>
            <a:r>
              <a:rPr lang="hu-HU" sz="2000" b="1" i="1" dirty="0" smtClean="0">
                <a:solidFill>
                  <a:srgbClr val="FF0000"/>
                </a:solidFill>
              </a:rPr>
              <a:t>Vas </a:t>
            </a:r>
          </a:p>
          <a:p>
            <a:pPr>
              <a:buNone/>
            </a:pPr>
            <a:endParaRPr lang="hu-HU" sz="2000" b="1" i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vérfesték előállításához szükséges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haemoglobin</a:t>
            </a:r>
            <a:r>
              <a:rPr lang="hu-HU" sz="2000" dirty="0" smtClean="0">
                <a:solidFill>
                  <a:schemeClr val="accent4"/>
                </a:solidFill>
              </a:rPr>
              <a:t> alkotórészeként az oxigén transzportban betöltött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szerepe létfontosságú 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vashiányában csökken a hemoglobin szintézise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szervezet teljes vaskészlete kb. 4 gramm, melyből naponta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1 mg távozik, a szervezet napi vasigénye 1 mg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terhességben ez az érték emelkedett, 4 mg/nap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Vashiány okai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csökkent vasbevitel a helytelen </a:t>
            </a:r>
            <a:r>
              <a:rPr lang="hu-HU" sz="2000" b="1" i="1" dirty="0" smtClean="0">
                <a:solidFill>
                  <a:schemeClr val="accent4"/>
                </a:solidFill>
              </a:rPr>
              <a:t>táplálkozás miatt 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valamilyen oknál fogva a vas </a:t>
            </a:r>
            <a:r>
              <a:rPr lang="hu-HU" sz="2000" b="1" i="1" dirty="0" smtClean="0">
                <a:solidFill>
                  <a:schemeClr val="accent4"/>
                </a:solidFill>
              </a:rPr>
              <a:t>nem képes felszívódni </a:t>
            </a:r>
            <a:r>
              <a:rPr lang="hu-HU" sz="2000" dirty="0" smtClean="0">
                <a:solidFill>
                  <a:schemeClr val="accent4"/>
                </a:solidFill>
              </a:rPr>
              <a:t>(gyulladásos bélbetegségek)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szervezetben </a:t>
            </a:r>
            <a:r>
              <a:rPr lang="hu-HU" sz="2000" b="1" i="1" dirty="0" smtClean="0">
                <a:solidFill>
                  <a:schemeClr val="accent4"/>
                </a:solidFill>
              </a:rPr>
              <a:t>megnőtt vas-szükségletet </a:t>
            </a:r>
            <a:r>
              <a:rPr lang="hu-HU" sz="2000" dirty="0" smtClean="0">
                <a:solidFill>
                  <a:schemeClr val="accent4"/>
                </a:solidFill>
              </a:rPr>
              <a:t>a napi vas-felvétel nem képes biztosítani  (újszülöttek, koraszülöttek, gyermekek, terhesség)</a:t>
            </a:r>
          </a:p>
          <a:p>
            <a:pPr>
              <a:buFont typeface="Wingdings" pitchFamily="2" charset="2"/>
              <a:buChar char="Ø"/>
            </a:pPr>
            <a:r>
              <a:rPr lang="hu-HU" sz="2000" b="1" i="1" dirty="0" smtClean="0">
                <a:solidFill>
                  <a:schemeClr val="accent4"/>
                </a:solidFill>
              </a:rPr>
              <a:t>betegségek</a:t>
            </a:r>
            <a:r>
              <a:rPr lang="hu-HU" sz="2000" dirty="0" smtClean="0">
                <a:solidFill>
                  <a:schemeClr val="accent4"/>
                </a:solidFill>
              </a:rPr>
              <a:t> miatt nagy a vasveszteség (daganatos betegségek, </a:t>
            </a:r>
            <a:r>
              <a:rPr lang="hu-HU" sz="2000" dirty="0" err="1" smtClean="0">
                <a:solidFill>
                  <a:schemeClr val="accent4"/>
                </a:solidFill>
              </a:rPr>
              <a:t>colitis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ulcerosa</a:t>
            </a:r>
            <a:r>
              <a:rPr lang="hu-HU" sz="2000" dirty="0" smtClean="0">
                <a:solidFill>
                  <a:schemeClr val="accent4"/>
                </a:solidFill>
              </a:rPr>
              <a:t>, fekélybetegségek, aranyér)</a:t>
            </a:r>
          </a:p>
          <a:p>
            <a:pPr>
              <a:buFont typeface="Wingdings" pitchFamily="2" charset="2"/>
              <a:buChar char="Ø"/>
            </a:pPr>
            <a:r>
              <a:rPr lang="hu-HU" sz="2000" b="1" i="1" dirty="0" smtClean="0">
                <a:solidFill>
                  <a:schemeClr val="accent4"/>
                </a:solidFill>
              </a:rPr>
              <a:t>vérvesztés</a:t>
            </a:r>
            <a:r>
              <a:rPr lang="hu-HU" sz="2000" dirty="0" smtClean="0">
                <a:solidFill>
                  <a:schemeClr val="accent4"/>
                </a:solidFill>
              </a:rPr>
              <a:t> (menstruáció, </a:t>
            </a:r>
            <a:r>
              <a:rPr lang="hu-HU" sz="2000" dirty="0" err="1" smtClean="0">
                <a:solidFill>
                  <a:schemeClr val="accent4"/>
                </a:solidFill>
              </a:rPr>
              <a:t>occult</a:t>
            </a:r>
            <a:r>
              <a:rPr lang="hu-HU" sz="2000" dirty="0" smtClean="0">
                <a:solidFill>
                  <a:schemeClr val="accent4"/>
                </a:solidFill>
              </a:rPr>
              <a:t> vérzés)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600" b="1" dirty="0" smtClean="0"/>
          </a:p>
          <a:p>
            <a:pPr>
              <a:buNone/>
            </a:pPr>
            <a:endParaRPr lang="hu-HU" sz="2600" b="1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Élelmiszerek: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Máj, tojás, hús, teljes kiőrlésű gabonák, bab</a:t>
            </a:r>
            <a:r>
              <a:rPr lang="hu-HU" sz="2000" smtClean="0">
                <a:solidFill>
                  <a:schemeClr val="accent4"/>
                </a:solidFill>
              </a:rPr>
              <a:t>, </a:t>
            </a:r>
            <a:r>
              <a:rPr lang="hu-HU" sz="2000" smtClean="0">
                <a:solidFill>
                  <a:schemeClr val="accent4"/>
                </a:solidFill>
              </a:rPr>
              <a:t>spenót</a:t>
            </a:r>
            <a:r>
              <a:rPr lang="hu-HU" sz="2000" dirty="0" smtClean="0">
                <a:solidFill>
                  <a:schemeClr val="accent4"/>
                </a:solidFill>
              </a:rPr>
              <a:t>, pisztácia.</a:t>
            </a:r>
          </a:p>
          <a:p>
            <a:pPr>
              <a:buNone/>
            </a:pPr>
            <a:endParaRPr lang="hu-HU" sz="2000" u="sng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u="sng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Vashiány tünetei</a:t>
            </a:r>
            <a:r>
              <a:rPr lang="hu-HU" sz="2000" dirty="0" smtClean="0">
                <a:solidFill>
                  <a:schemeClr val="accent4"/>
                </a:solidFill>
              </a:rPr>
              <a:t>: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Száraz bőr, töredező köröm és haj, nyelv és száj </a:t>
            </a:r>
          </a:p>
          <a:p>
            <a:pPr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nyálkahátya</a:t>
            </a:r>
            <a:r>
              <a:rPr lang="hu-HU" sz="2000" dirty="0" smtClean="0">
                <a:solidFill>
                  <a:schemeClr val="accent4"/>
                </a:solidFill>
              </a:rPr>
              <a:t> atrófia, nyelési zavar, fejfájás.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Indikáció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alkoholizmus 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tartós </a:t>
            </a:r>
            <a:r>
              <a:rPr lang="hu-HU" sz="2000" dirty="0" err="1" smtClean="0">
                <a:solidFill>
                  <a:schemeClr val="accent4"/>
                </a:solidFill>
              </a:rPr>
              <a:t>haemodialysis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szoptatás alatt 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terhesség 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anaemia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perniciosa</a:t>
            </a:r>
            <a:r>
              <a:rPr lang="hu-HU" sz="2000" dirty="0" smtClean="0">
                <a:solidFill>
                  <a:schemeClr val="accent4"/>
                </a:solidFill>
              </a:rPr>
              <a:t>, amikor B-12 vitamin alkalmazásakor hirtelen beindul a vérképzés és nagy mennyiségű vasra van szüksége a szervezetnek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800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a vasraktárak feltöltése lassan történik, de általában napi 100 mg vas adagolása 3 héten keresztül biztosítja a szervezet vasraktárainak feltöltődését 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Napi ajánlott táplálékvas bevitel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	férfiak: 12 mg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	menstruáló nők: 15 mg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	terhesek: 30 mg </a:t>
            </a: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smtClean="0">
                <a:solidFill>
                  <a:schemeClr val="accent4"/>
                </a:solidFill>
              </a:rPr>
              <a:t>Ellenjavallat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a vörösvértestek vagy a vörösvértestképzés betegsége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más gyógyszerekkel (</a:t>
            </a:r>
            <a:r>
              <a:rPr lang="hu-HU" sz="2200" dirty="0" err="1" smtClean="0">
                <a:solidFill>
                  <a:schemeClr val="accent4"/>
                </a:solidFill>
              </a:rPr>
              <a:t>tetracyclin</a:t>
            </a:r>
            <a:r>
              <a:rPr lang="hu-HU" sz="2200" dirty="0" smtClean="0">
                <a:solidFill>
                  <a:schemeClr val="accent4"/>
                </a:solidFill>
              </a:rPr>
              <a:t>, penicillin, </a:t>
            </a:r>
            <a:r>
              <a:rPr lang="hu-HU" sz="2200" dirty="0" err="1" smtClean="0">
                <a:solidFill>
                  <a:schemeClr val="accent4"/>
                </a:solidFill>
              </a:rPr>
              <a:t>cimetidin</a:t>
            </a:r>
            <a:r>
              <a:rPr lang="hu-HU" sz="2200" dirty="0" smtClean="0">
                <a:solidFill>
                  <a:schemeClr val="accent4"/>
                </a:solidFill>
              </a:rPr>
              <a:t>,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	</a:t>
            </a:r>
            <a:r>
              <a:rPr lang="hu-HU" sz="2200" dirty="0" err="1" smtClean="0">
                <a:solidFill>
                  <a:schemeClr val="accent4"/>
                </a:solidFill>
              </a:rPr>
              <a:t>antacidok</a:t>
            </a:r>
            <a:r>
              <a:rPr lang="hu-HU" sz="2200" dirty="0" smtClean="0">
                <a:solidFill>
                  <a:schemeClr val="accent4"/>
                </a:solidFill>
              </a:rPr>
              <a:t>) komplexképző tulajdonsága miatt interakciókat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	alakít ki, mely a vas és az adott gyógyszer hatását is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	csökkenti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tejjel nem lehet bevenni</a:t>
            </a:r>
          </a:p>
          <a:p>
            <a:pPr>
              <a:buFont typeface="Wingdings" pitchFamily="2" charset="2"/>
              <a:buChar char="Ø"/>
            </a:pPr>
            <a:endParaRPr lang="hu-HU" dirty="0" smtClean="0"/>
          </a:p>
          <a:p>
            <a:pPr>
              <a:buFont typeface="Wingdings" pitchFamily="2" charset="2"/>
              <a:buChar char="Ø"/>
            </a:pPr>
            <a:endParaRPr lang="hu-HU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Oralis</a:t>
            </a:r>
            <a:r>
              <a:rPr lang="hu-HU" sz="2000" b="1" dirty="0" smtClean="0">
                <a:solidFill>
                  <a:schemeClr val="accent4"/>
                </a:solidFill>
              </a:rPr>
              <a:t> készítmények </a:t>
            </a:r>
          </a:p>
          <a:p>
            <a:pPr>
              <a:buNone/>
            </a:pPr>
            <a:r>
              <a:rPr lang="hu-HU" sz="2000" i="1" dirty="0" err="1" smtClean="0">
                <a:solidFill>
                  <a:srgbClr val="FF0000"/>
                </a:solidFill>
              </a:rPr>
              <a:t>ferrous-szulfát</a:t>
            </a:r>
            <a:r>
              <a:rPr lang="hu-HU" sz="2000" dirty="0" smtClean="0">
                <a:solidFill>
                  <a:srgbClr val="FF0000"/>
                </a:solidFill>
              </a:rPr>
              <a:t>, </a:t>
            </a:r>
            <a:r>
              <a:rPr lang="hu-HU" sz="2000" i="1" dirty="0" err="1" smtClean="0">
                <a:solidFill>
                  <a:srgbClr val="FF0000"/>
                </a:solidFill>
              </a:rPr>
              <a:t>ferro-fumarát</a:t>
            </a:r>
            <a:r>
              <a:rPr lang="hu-HU" sz="2000" dirty="0" smtClean="0">
                <a:solidFill>
                  <a:srgbClr val="FF0000"/>
                </a:solidFill>
              </a:rPr>
              <a:t>(</a:t>
            </a:r>
            <a:r>
              <a:rPr lang="hu-HU" sz="2000" dirty="0" err="1" smtClean="0">
                <a:solidFill>
                  <a:srgbClr val="FF0000"/>
                </a:solidFill>
              </a:rPr>
              <a:t>FeII</a:t>
            </a:r>
            <a:r>
              <a:rPr lang="hu-HU" sz="2000" dirty="0" smtClean="0">
                <a:solidFill>
                  <a:srgbClr val="FF0000"/>
                </a:solidFill>
              </a:rPr>
              <a:t>), </a:t>
            </a:r>
            <a:r>
              <a:rPr lang="hu-HU" sz="2000" i="1" dirty="0" err="1" smtClean="0">
                <a:solidFill>
                  <a:srgbClr val="FF0000"/>
                </a:solidFill>
              </a:rPr>
              <a:t>ferric-oxide-polimaltose</a:t>
            </a:r>
            <a:r>
              <a:rPr lang="hu-HU" sz="2000" dirty="0" smtClean="0">
                <a:solidFill>
                  <a:srgbClr val="FF0000"/>
                </a:solidFill>
              </a:rPr>
              <a:t> (</a:t>
            </a:r>
            <a:r>
              <a:rPr lang="hu-HU" sz="2000" dirty="0" err="1" smtClean="0">
                <a:solidFill>
                  <a:srgbClr val="FF0000"/>
                </a:solidFill>
              </a:rPr>
              <a:t>FeIII</a:t>
            </a:r>
            <a:r>
              <a:rPr lang="hu-HU" sz="2000" dirty="0" smtClean="0">
                <a:solidFill>
                  <a:srgbClr val="FF0000"/>
                </a:solidFill>
              </a:rPr>
              <a:t>)</a:t>
            </a:r>
            <a:endParaRPr lang="hu-HU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hu-HU" sz="2000" dirty="0" smtClean="0"/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</a:rPr>
              <a:t>oralisan</a:t>
            </a:r>
            <a:r>
              <a:rPr lang="hu-HU" sz="2000" dirty="0" smtClean="0">
                <a:solidFill>
                  <a:schemeClr val="accent4"/>
                </a:solidFill>
              </a:rPr>
              <a:t> adott vas 25%-a képes felszívódni, és a szervezet maximum 50–100 mg vasat képes egy nap felvenni, a leggyorsabb szubsztitúcióhoz napi 200–400 mg vasat kell adni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</a:rPr>
              <a:t>oralis</a:t>
            </a:r>
            <a:r>
              <a:rPr lang="hu-HU" sz="2000" dirty="0" smtClean="0">
                <a:solidFill>
                  <a:schemeClr val="accent4"/>
                </a:solidFill>
              </a:rPr>
              <a:t> kezelést 3–6 hónapig kell folytatni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Mellékhatás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 az </a:t>
            </a:r>
            <a:r>
              <a:rPr lang="hu-HU" sz="2000" dirty="0" err="1" smtClean="0">
                <a:solidFill>
                  <a:schemeClr val="accent4"/>
                </a:solidFill>
              </a:rPr>
              <a:t>oralis</a:t>
            </a:r>
            <a:r>
              <a:rPr lang="hu-HU" sz="2000" dirty="0" smtClean="0">
                <a:solidFill>
                  <a:schemeClr val="accent4"/>
                </a:solidFill>
              </a:rPr>
              <a:t> vas feketére festi a székletet, ez megnehezíti a </a:t>
            </a:r>
            <a:r>
              <a:rPr lang="hu-HU" sz="2000" dirty="0" err="1" smtClean="0">
                <a:solidFill>
                  <a:schemeClr val="accent4"/>
                </a:solidFill>
              </a:rPr>
              <a:t>gastrointestinalis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occult</a:t>
            </a:r>
            <a:r>
              <a:rPr lang="hu-HU" sz="2000" dirty="0" smtClean="0">
                <a:solidFill>
                  <a:schemeClr val="accent4"/>
                </a:solidFill>
              </a:rPr>
              <a:t> vérzés diagnózisát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gyomorfájdalom, hányinger, hasmenés vagy székrekedés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Haemopoesis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csontvelőben zajló, a vér alakos elemeit  (vörösvértesteket, </a:t>
            </a:r>
            <a:r>
              <a:rPr lang="hu-HU" sz="2000" dirty="0" err="1" smtClean="0">
                <a:solidFill>
                  <a:schemeClr val="accent4"/>
                </a:solidFill>
              </a:rPr>
              <a:t>thrombocytákat</a:t>
            </a:r>
            <a:r>
              <a:rPr lang="hu-HU" sz="2000" dirty="0" smtClean="0">
                <a:solidFill>
                  <a:schemeClr val="accent4"/>
                </a:solidFill>
              </a:rPr>
              <a:t>, fehérvérsejteket) termelő folyamat 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csontvelő fokozza a vörösvértestek és a </a:t>
            </a:r>
            <a:r>
              <a:rPr lang="hu-HU" sz="2000" dirty="0" err="1" smtClean="0">
                <a:solidFill>
                  <a:schemeClr val="accent4"/>
                </a:solidFill>
              </a:rPr>
              <a:t>vérlemezkék</a:t>
            </a:r>
            <a:r>
              <a:rPr lang="hu-HU" sz="2000" dirty="0" smtClean="0">
                <a:solidFill>
                  <a:schemeClr val="accent4"/>
                </a:solidFill>
              </a:rPr>
              <a:t> termelését, ha azok száma például egy vérzés miatt a keringésben lecsökken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több fehérvérsejt képződik akkor, ha a szervezetet fertőzés éri, benne valamilyen gyulladásos folyamat zajlik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folyamatosan zajlik a sejtképzés, mert a vér alakos elemei idővel elöregednek és elpusztulnak.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az oxigén szállításáért felelős vörösvértestek átlagos élettartama mintegy 4 hónap, a véralvadásban részt vevő </a:t>
            </a:r>
            <a:r>
              <a:rPr lang="hu-HU" sz="2000" dirty="0" err="1" smtClean="0">
                <a:solidFill>
                  <a:schemeClr val="accent4"/>
                </a:solidFill>
              </a:rPr>
              <a:t>vérlemezkéké</a:t>
            </a:r>
            <a:r>
              <a:rPr lang="hu-HU" sz="2000" dirty="0" smtClean="0">
                <a:solidFill>
                  <a:schemeClr val="accent4"/>
                </a:solidFill>
              </a:rPr>
              <a:t> alig egy hét, a szervezetet a fertőzésektől védő fehérvérsejteké pedig egyetlen nap</a:t>
            </a:r>
            <a:br>
              <a:rPr lang="hu-HU" sz="2000" dirty="0" smtClean="0">
                <a:solidFill>
                  <a:schemeClr val="accent4"/>
                </a:solidFill>
              </a:rPr>
            </a:b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Parenteralis</a:t>
            </a:r>
            <a:r>
              <a:rPr lang="hu-HU" sz="2000" b="1" dirty="0" smtClean="0">
                <a:solidFill>
                  <a:schemeClr val="accent4"/>
                </a:solidFill>
              </a:rPr>
              <a:t> vaskészítmények </a:t>
            </a:r>
          </a:p>
          <a:p>
            <a:pPr>
              <a:buNone/>
            </a:pPr>
            <a:r>
              <a:rPr lang="hu-HU" sz="2000" b="1" i="1" dirty="0" err="1" smtClean="0">
                <a:solidFill>
                  <a:srgbClr val="FF0000"/>
                </a:solidFill>
              </a:rPr>
              <a:t>vas-dextrán</a:t>
            </a:r>
            <a:r>
              <a:rPr lang="hu-HU" sz="2000" dirty="0" smtClean="0">
                <a:solidFill>
                  <a:schemeClr val="accent4"/>
                </a:solidFill>
              </a:rPr>
              <a:t> (FERRLECIT </a:t>
            </a:r>
            <a:r>
              <a:rPr lang="hu-HU" sz="2000" dirty="0" err="1" smtClean="0">
                <a:solidFill>
                  <a:schemeClr val="accent4"/>
                </a:solidFill>
              </a:rPr>
              <a:t>inj</a:t>
            </a:r>
            <a:r>
              <a:rPr lang="hu-HU" sz="2000" dirty="0" smtClean="0">
                <a:solidFill>
                  <a:schemeClr val="accent4"/>
                </a:solidFill>
              </a:rPr>
              <a:t>.)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nagyfokú vérzés esetén, amikor a szubsztitúció </a:t>
            </a:r>
            <a:r>
              <a:rPr lang="hu-HU" sz="2000" dirty="0" err="1" smtClean="0">
                <a:solidFill>
                  <a:schemeClr val="accent4"/>
                </a:solidFill>
              </a:rPr>
              <a:t>oralis</a:t>
            </a:r>
            <a:r>
              <a:rPr lang="hu-HU" sz="2000" dirty="0" smtClean="0">
                <a:solidFill>
                  <a:schemeClr val="accent4"/>
                </a:solidFill>
              </a:rPr>
              <a:t> vaskészítményekkel nem biztosítható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intramuscularisan</a:t>
            </a:r>
            <a:r>
              <a:rPr lang="hu-HU" sz="2000" dirty="0" smtClean="0">
                <a:solidFill>
                  <a:schemeClr val="accent4"/>
                </a:solidFill>
              </a:rPr>
              <a:t> vagy intravénásan adható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i="1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Mellékhatás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ANAPHYLAXIÁS SHOCK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A teljes dózis beadása előtt kicsi dózist adnak </a:t>
            </a:r>
            <a:r>
              <a:rPr lang="hu-HU" sz="2000" dirty="0" err="1" smtClean="0">
                <a:solidFill>
                  <a:schemeClr val="accent4"/>
                </a:solidFill>
              </a:rPr>
              <a:t>im</a:t>
            </a:r>
            <a:r>
              <a:rPr lang="hu-HU" sz="2000" dirty="0" smtClean="0">
                <a:solidFill>
                  <a:schemeClr val="accent4"/>
                </a:solidFill>
              </a:rPr>
              <a:t>. vagy </a:t>
            </a: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., és az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</a:t>
            </a:r>
            <a:r>
              <a:rPr lang="hu-HU" sz="2000" dirty="0" err="1" smtClean="0">
                <a:solidFill>
                  <a:schemeClr val="accent4"/>
                </a:solidFill>
              </a:rPr>
              <a:t>anaphilaxiás</a:t>
            </a:r>
            <a:r>
              <a:rPr lang="hu-HU" sz="2000" dirty="0" smtClean="0">
                <a:solidFill>
                  <a:schemeClr val="accent4"/>
                </a:solidFill>
              </a:rPr>
              <a:t> tünetek megjelenése esetén a </a:t>
            </a:r>
            <a:r>
              <a:rPr lang="hu-HU" sz="2000" dirty="0" err="1" smtClean="0">
                <a:solidFill>
                  <a:schemeClr val="accent4"/>
                </a:solidFill>
              </a:rPr>
              <a:t>parenteralis</a:t>
            </a:r>
            <a:r>
              <a:rPr lang="hu-HU" sz="2000" dirty="0" smtClean="0">
                <a:solidFill>
                  <a:schemeClr val="accent4"/>
                </a:solidFill>
              </a:rPr>
              <a:t> kezelést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nem alkalmazzák. 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Kontraindikáció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haemochromatosis</a:t>
            </a:r>
            <a:r>
              <a:rPr lang="hu-HU" sz="2000" dirty="0" smtClean="0">
                <a:solidFill>
                  <a:schemeClr val="accent4"/>
                </a:solidFill>
              </a:rPr>
              <a:t> (vas felhalmozódás)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vashasznosítás zavaraiban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nem vashiányos </a:t>
            </a:r>
            <a:r>
              <a:rPr lang="hu-HU" sz="2000" dirty="0" err="1" smtClean="0">
                <a:solidFill>
                  <a:schemeClr val="accent4"/>
                </a:solidFill>
              </a:rPr>
              <a:t>anaemiákban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Vasmérgezés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Akut vasmérgezés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gyermekeknél fordulhat elő, már 10 tabletta vas is fatális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kimenetelű mérgezést okozhat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Krónikus vasmérgezés</a:t>
            </a:r>
            <a:r>
              <a:rPr lang="hu-HU" sz="2000" dirty="0" smtClean="0">
                <a:solidFill>
                  <a:schemeClr val="accent4"/>
                </a:solidFill>
              </a:rPr>
              <a:t> (</a:t>
            </a:r>
            <a:r>
              <a:rPr lang="hu-HU" sz="2000" i="1" dirty="0" err="1" smtClean="0">
                <a:solidFill>
                  <a:schemeClr val="accent4"/>
                </a:solidFill>
              </a:rPr>
              <a:t>haemochromatosis</a:t>
            </a:r>
            <a:r>
              <a:rPr lang="hu-HU" sz="2000" i="1" dirty="0" smtClean="0">
                <a:solidFill>
                  <a:schemeClr val="accent4"/>
                </a:solidFill>
              </a:rPr>
              <a:t>)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vas rakódik le a szívben, a májban, a </a:t>
            </a:r>
            <a:r>
              <a:rPr lang="hu-HU" sz="2000" dirty="0" err="1" smtClean="0">
                <a:solidFill>
                  <a:schemeClr val="accent4"/>
                </a:solidFill>
              </a:rPr>
              <a:t>pancreasban</a:t>
            </a:r>
            <a:r>
              <a:rPr lang="hu-HU" sz="2000" dirty="0" smtClean="0">
                <a:solidFill>
                  <a:schemeClr val="accent4"/>
                </a:solidFill>
              </a:rPr>
              <a:t> és más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szervekben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oka leggyakrabban öröklött genetikai elváltozás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Tünet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hányás, hasi fájdalom, véres széklet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kezdeti súlyos tünetek után átmeneti javulás következik be, amely után </a:t>
            </a:r>
            <a:r>
              <a:rPr lang="hu-HU" sz="2000" dirty="0" err="1" smtClean="0">
                <a:solidFill>
                  <a:schemeClr val="accent4"/>
                </a:solidFill>
              </a:rPr>
              <a:t>shock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dyspnoe</a:t>
            </a:r>
            <a:r>
              <a:rPr lang="hu-HU" sz="2000" dirty="0" smtClean="0">
                <a:solidFill>
                  <a:schemeClr val="accent4"/>
                </a:solidFill>
              </a:rPr>
              <a:t>, metabolikus </a:t>
            </a:r>
            <a:r>
              <a:rPr lang="hu-HU" sz="2000" dirty="0" err="1" smtClean="0">
                <a:solidFill>
                  <a:schemeClr val="accent4"/>
                </a:solidFill>
              </a:rPr>
              <a:t>acidosis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coma</a:t>
            </a:r>
            <a:r>
              <a:rPr lang="hu-HU" sz="2000" dirty="0" smtClean="0">
                <a:solidFill>
                  <a:schemeClr val="accent4"/>
                </a:solidFill>
              </a:rPr>
              <a:t> alakul ki, mindezek halálos kimenetelűek lehetnek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bélátmosással el kell távolítani a még fel nem szívódott tablettákat, </a:t>
            </a:r>
            <a:r>
              <a:rPr lang="hu-HU" sz="2000" dirty="0" err="1" smtClean="0">
                <a:solidFill>
                  <a:schemeClr val="accent4"/>
                </a:solidFill>
              </a:rPr>
              <a:t>parenteralisan</a:t>
            </a:r>
            <a:r>
              <a:rPr lang="hu-HU" sz="2000" dirty="0" smtClean="0">
                <a:solidFill>
                  <a:schemeClr val="accent4"/>
                </a:solidFill>
              </a:rPr>
              <a:t> adott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deferoxamin</a:t>
            </a:r>
            <a:r>
              <a:rPr lang="hu-HU" sz="2000" dirty="0" err="1" smtClean="0">
                <a:solidFill>
                  <a:schemeClr val="accent4"/>
                </a:solidFill>
              </a:rPr>
              <a:t>nal</a:t>
            </a:r>
            <a:r>
              <a:rPr lang="hu-HU" sz="2000" dirty="0" smtClean="0">
                <a:solidFill>
                  <a:schemeClr val="accent4"/>
                </a:solidFill>
              </a:rPr>
              <a:t> gyorsítani kell a felszívódott vas kiürülését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aktív szén nem köti meg a vasat, adása hatástalan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 lnSpcReduction="10000"/>
          </a:bodyPr>
          <a:lstStyle/>
          <a:p>
            <a:endParaRPr lang="hu-HU" sz="2000" b="1" dirty="0" smtClean="0"/>
          </a:p>
          <a:p>
            <a:pPr>
              <a:buNone/>
            </a:pPr>
            <a:r>
              <a:rPr lang="hu-HU" sz="2000" b="1" dirty="0" smtClean="0">
                <a:solidFill>
                  <a:srgbClr val="00B050"/>
                </a:solidFill>
              </a:rPr>
              <a:t>C). VITAMINOK ÉS FOLSAV</a:t>
            </a:r>
          </a:p>
          <a:p>
            <a:pPr>
              <a:buNone/>
            </a:pPr>
            <a:r>
              <a:rPr lang="hu-HU" sz="2000" b="1" i="1" dirty="0" smtClean="0">
                <a:solidFill>
                  <a:srgbClr val="FF0000"/>
                </a:solidFill>
              </a:rPr>
              <a:t>B-12 vitamin (</a:t>
            </a:r>
            <a:r>
              <a:rPr lang="hu-HU" sz="2000" b="1" i="1" dirty="0" err="1" smtClean="0">
                <a:solidFill>
                  <a:srgbClr val="FF0000"/>
                </a:solidFill>
              </a:rPr>
              <a:t>cyanocobalamin</a:t>
            </a:r>
            <a:r>
              <a:rPr lang="hu-HU" sz="2000" b="1" i="1" dirty="0" smtClean="0">
                <a:solidFill>
                  <a:srgbClr val="FF0000"/>
                </a:solidFill>
              </a:rPr>
              <a:t>) 300 </a:t>
            </a:r>
            <a:r>
              <a:rPr lang="hu-HU" sz="2000" b="1" i="1" dirty="0" err="1" smtClean="0">
                <a:solidFill>
                  <a:srgbClr val="FF0000"/>
                </a:solidFill>
              </a:rPr>
              <a:t>mcg</a:t>
            </a:r>
            <a:r>
              <a:rPr lang="hu-HU" sz="2000" b="1" i="1" dirty="0" smtClean="0">
                <a:solidFill>
                  <a:srgbClr val="FF0000"/>
                </a:solidFill>
              </a:rPr>
              <a:t>, 1000 </a:t>
            </a:r>
            <a:r>
              <a:rPr lang="hu-HU" sz="2000" b="1" i="1" dirty="0" err="1" smtClean="0">
                <a:solidFill>
                  <a:srgbClr val="FF0000"/>
                </a:solidFill>
              </a:rPr>
              <a:t>mcg</a:t>
            </a:r>
            <a:r>
              <a:rPr lang="hu-HU" sz="2000" b="1" i="1" dirty="0" smtClean="0">
                <a:solidFill>
                  <a:srgbClr val="FF0000"/>
                </a:solidFill>
              </a:rPr>
              <a:t> </a:t>
            </a:r>
            <a:r>
              <a:rPr lang="hu-HU" sz="2000" b="1" i="1" dirty="0" err="1" smtClean="0">
                <a:solidFill>
                  <a:srgbClr val="FF0000"/>
                </a:solidFill>
              </a:rPr>
              <a:t>inj</a:t>
            </a:r>
            <a:r>
              <a:rPr lang="hu-HU" sz="2000" b="1" i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hu-HU" sz="2000" b="1" i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alapvető fontosságú szerepet játszik a vérképzésben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RNS és DNS szintézishez nélkülözhetetlen, hiányában a DNS-szintézis és a sejtosztódás zavart szenved, s csökkent funkciójú </a:t>
            </a:r>
            <a:r>
              <a:rPr lang="hu-HU" sz="2000" dirty="0" err="1" smtClean="0">
                <a:solidFill>
                  <a:schemeClr val="accent4"/>
                </a:solidFill>
              </a:rPr>
              <a:t>megaloblastok</a:t>
            </a:r>
            <a:r>
              <a:rPr lang="hu-HU" sz="2000" dirty="0" smtClean="0">
                <a:solidFill>
                  <a:schemeClr val="accent4"/>
                </a:solidFill>
              </a:rPr>
              <a:t> keletkeznek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B-12 vitaminhiány a funkcionálisan aktív folsav hiányát okozza a vérképzésben, ezért folsav adásával a B-12 vitaminhiány </a:t>
            </a:r>
            <a:r>
              <a:rPr lang="hu-HU" sz="2000" dirty="0" err="1" smtClean="0">
                <a:solidFill>
                  <a:schemeClr val="accent4"/>
                </a:solidFill>
              </a:rPr>
              <a:t>haematológiai</a:t>
            </a:r>
            <a:r>
              <a:rPr lang="hu-HU" sz="2000" dirty="0" smtClean="0">
                <a:solidFill>
                  <a:schemeClr val="accent4"/>
                </a:solidFill>
              </a:rPr>
              <a:t> tünetei rendezhetők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élelmiszerek közül a borjú- és marhamáj tartalmazza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folsav és a B12 - vitamin szorosan együttműködve fejti ki hatását a szervezetben. Mindkét vitamin a biológiailag aktív formáját az egymáshoz közvetlenül kapcsolódó kémiai reakciójuk során nyeri el.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endParaRPr lang="hu-HU" sz="2000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sz="2200" b="1" i="1" dirty="0" smtClean="0">
                <a:solidFill>
                  <a:schemeClr val="accent4"/>
                </a:solidFill>
              </a:rPr>
              <a:t>A B-12 vitaminhiány tünetei</a:t>
            </a:r>
          </a:p>
          <a:p>
            <a:pPr>
              <a:buNone/>
            </a:pPr>
            <a:endParaRPr lang="hu-HU" sz="22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rossz testszag menstruációs panaszok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err="1" smtClean="0">
                <a:solidFill>
                  <a:schemeClr val="accent4"/>
                </a:solidFill>
              </a:rPr>
              <a:t>anaemia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gyomor-bélrendszer nyálkahártya </a:t>
            </a:r>
            <a:r>
              <a:rPr lang="hu-HU" sz="2200" dirty="0" err="1" smtClean="0">
                <a:solidFill>
                  <a:schemeClr val="accent4"/>
                </a:solidFill>
              </a:rPr>
              <a:t>atrophia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érzészavar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err="1" smtClean="0">
                <a:solidFill>
                  <a:schemeClr val="accent4"/>
                </a:solidFill>
              </a:rPr>
              <a:t>izomspaszticitás</a:t>
            </a:r>
            <a:endParaRPr lang="hu-HU" sz="2200" dirty="0" smtClean="0">
              <a:solidFill>
                <a:schemeClr val="accent4"/>
              </a:solidFill>
            </a:endParaRPr>
          </a:p>
          <a:p>
            <a:r>
              <a:rPr lang="hu-HU" sz="2200" dirty="0" err="1" smtClean="0">
                <a:solidFill>
                  <a:schemeClr val="accent4"/>
                </a:solidFill>
              </a:rPr>
              <a:t>ataxia</a:t>
            </a:r>
            <a:r>
              <a:rPr lang="hu-HU" sz="2200" dirty="0" smtClean="0">
                <a:solidFill>
                  <a:schemeClr val="accent4"/>
                </a:solidFill>
              </a:rPr>
              <a:t/>
            </a:r>
            <a:br>
              <a:rPr lang="hu-HU" sz="2200" dirty="0" smtClean="0">
                <a:solidFill>
                  <a:schemeClr val="accent4"/>
                </a:solidFill>
              </a:rPr>
            </a:b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Fontos: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A csontképződés csak akkor működik, ha a csontképző sejtekben,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az </a:t>
            </a:r>
            <a:r>
              <a:rPr lang="hu-HU" sz="2200" dirty="0" err="1" smtClean="0">
                <a:solidFill>
                  <a:schemeClr val="accent4"/>
                </a:solidFill>
              </a:rPr>
              <a:t>oszteoblasztokban</a:t>
            </a:r>
            <a:r>
              <a:rPr lang="hu-HU" sz="2200" dirty="0" smtClean="0">
                <a:solidFill>
                  <a:schemeClr val="accent4"/>
                </a:solidFill>
              </a:rPr>
              <a:t> elegendő B12-vitamin tárolódik. Különösen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fontos ez gyermekeknél, valamint nőknél az utolsó menstruációs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periódus után.</a:t>
            </a:r>
            <a:br>
              <a:rPr lang="hu-HU" sz="2200" dirty="0" smtClean="0">
                <a:solidFill>
                  <a:schemeClr val="accent4"/>
                </a:solidFill>
              </a:rPr>
            </a:b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u="sng" dirty="0" smtClean="0">
                <a:solidFill>
                  <a:schemeClr val="accent4"/>
                </a:solidFill>
              </a:rPr>
              <a:t>B12 - vitamin</a:t>
            </a:r>
            <a:r>
              <a:rPr lang="hu-HU" sz="2200" dirty="0" smtClean="0">
                <a:solidFill>
                  <a:schemeClr val="accent4"/>
                </a:solidFill>
              </a:rPr>
              <a:t>: máj, halikra, méhpempő, tej</a:t>
            </a:r>
            <a:endParaRPr lang="hu-HU" sz="2200" u="sng" dirty="0" smtClean="0">
              <a:solidFill>
                <a:schemeClr val="accent4"/>
              </a:solidFill>
            </a:endParaRPr>
          </a:p>
          <a:p>
            <a:endParaRPr lang="hu-HU" sz="2000" dirty="0" smtClean="0">
              <a:solidFill>
                <a:schemeClr val="accent4"/>
              </a:solidFill>
            </a:endParaRP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Anémia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perniciosa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B12 felszívódásához szükség van </a:t>
            </a:r>
            <a:r>
              <a:rPr lang="hu-HU" sz="2000" dirty="0" err="1" smtClean="0">
                <a:solidFill>
                  <a:schemeClr val="accent4"/>
                </a:solidFill>
              </a:rPr>
              <a:t>intrinsic</a:t>
            </a:r>
            <a:r>
              <a:rPr lang="hu-HU" sz="2000" dirty="0" smtClean="0">
                <a:solidFill>
                  <a:schemeClr val="accent4"/>
                </a:solidFill>
              </a:rPr>
              <a:t> faktor jelenlétére amelyet a gyomor nyálkahártya termel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ennek a hiánya vezet a B12 vitamin felszívódási zavarához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intramuscularisan</a:t>
            </a:r>
            <a:r>
              <a:rPr lang="hu-HU" sz="2000" dirty="0" smtClean="0">
                <a:solidFill>
                  <a:schemeClr val="accent4"/>
                </a:solidFill>
              </a:rPr>
              <a:t> napi 1000 </a:t>
            </a:r>
            <a:r>
              <a:rPr lang="el-GR" sz="2000" dirty="0" smtClean="0">
                <a:solidFill>
                  <a:schemeClr val="accent4"/>
                </a:solidFill>
              </a:rPr>
              <a:t>μ</a:t>
            </a:r>
            <a:r>
              <a:rPr lang="hu-HU" sz="2000" dirty="0" smtClean="0">
                <a:solidFill>
                  <a:schemeClr val="accent4"/>
                </a:solidFill>
              </a:rPr>
              <a:t>g-ot alkalmazunk 2-3 napon keresztül, majd fenntartó adagként havi 300 </a:t>
            </a:r>
            <a:r>
              <a:rPr lang="el-GR" sz="2000" dirty="0" smtClean="0">
                <a:solidFill>
                  <a:schemeClr val="accent4"/>
                </a:solidFill>
              </a:rPr>
              <a:t>μ</a:t>
            </a:r>
            <a:r>
              <a:rPr lang="hu-HU" sz="2000" dirty="0" smtClean="0">
                <a:solidFill>
                  <a:schemeClr val="accent4"/>
                </a:solidFill>
              </a:rPr>
              <a:t>g-ot.</a:t>
            </a:r>
          </a:p>
          <a:p>
            <a:endParaRPr lang="hu-HU" b="1" dirty="0" smtClean="0"/>
          </a:p>
          <a:p>
            <a:endParaRPr lang="hu-HU" b="1" dirty="0" smtClean="0"/>
          </a:p>
          <a:p>
            <a:endParaRPr lang="hu-HU" b="1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rgbClr val="FF0000"/>
                </a:solidFill>
              </a:rPr>
              <a:t>Folsav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hu-HU" sz="2000" b="1" dirty="0" smtClean="0"/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B-vitaminok csoportjába tartozik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napi folsav szükségletünk 300 </a:t>
            </a:r>
            <a:r>
              <a:rPr lang="el-GR" sz="2000" dirty="0" smtClean="0">
                <a:solidFill>
                  <a:schemeClr val="accent4"/>
                </a:solidFill>
              </a:rPr>
              <a:t>μ</a:t>
            </a:r>
            <a:r>
              <a:rPr lang="hu-HU" sz="2000" dirty="0" smtClean="0">
                <a:solidFill>
                  <a:schemeClr val="accent4"/>
                </a:solidFill>
              </a:rPr>
              <a:t>g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profilaktikusan</a:t>
            </a:r>
            <a:r>
              <a:rPr lang="hu-HU" sz="2000" dirty="0" smtClean="0">
                <a:solidFill>
                  <a:schemeClr val="accent4"/>
                </a:solidFill>
              </a:rPr>
              <a:t> terhességben, szoptatás alatt, gyógyszer okozta folsavhiány megelőzésére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B-12 vitaminnal </a:t>
            </a:r>
            <a:r>
              <a:rPr lang="hu-HU" sz="2000" dirty="0" err="1" smtClean="0">
                <a:solidFill>
                  <a:schemeClr val="accent4"/>
                </a:solidFill>
              </a:rPr>
              <a:t>parenterálisan</a:t>
            </a:r>
            <a:r>
              <a:rPr lang="hu-HU" sz="2000" dirty="0" smtClean="0">
                <a:solidFill>
                  <a:schemeClr val="accent4"/>
                </a:solidFill>
              </a:rPr>
              <a:t> együtt adjuk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507288" cy="432048"/>
          </a:xfrm>
        </p:spPr>
        <p:txBody>
          <a:bodyPr>
            <a:normAutofit fontScale="90000"/>
          </a:bodyPr>
          <a:lstStyle/>
          <a:p>
            <a:r>
              <a:rPr lang="hu-HU" sz="3100" dirty="0" smtClean="0">
                <a:solidFill>
                  <a:srgbClr val="FF0000"/>
                </a:solidFill>
              </a:rPr>
              <a:t/>
            </a:r>
            <a:br>
              <a:rPr lang="hu-HU" sz="3100" dirty="0" smtClean="0">
                <a:solidFill>
                  <a:srgbClr val="FF0000"/>
                </a:solidFill>
              </a:rPr>
            </a:br>
            <a:r>
              <a:rPr lang="hu-HU" sz="3100" dirty="0" smtClean="0">
                <a:solidFill>
                  <a:srgbClr val="FF0000"/>
                </a:solidFill>
              </a:rPr>
              <a:t/>
            </a:r>
            <a:br>
              <a:rPr lang="hu-HU" sz="3100" dirty="0" smtClean="0">
                <a:solidFill>
                  <a:srgbClr val="FF0000"/>
                </a:solidFill>
              </a:rPr>
            </a:br>
            <a:r>
              <a:rPr lang="hu-HU" sz="3100" dirty="0" smtClean="0">
                <a:solidFill>
                  <a:srgbClr val="FF0000"/>
                </a:solidFill>
              </a:rPr>
              <a:t/>
            </a:r>
            <a:br>
              <a:rPr lang="hu-HU" sz="3100" dirty="0" smtClean="0">
                <a:solidFill>
                  <a:srgbClr val="FF0000"/>
                </a:solidFill>
              </a:rPr>
            </a:br>
            <a:r>
              <a:rPr lang="hu-HU" sz="3100" dirty="0" smtClean="0">
                <a:solidFill>
                  <a:srgbClr val="FF0000"/>
                </a:solidFill>
              </a:rPr>
              <a:t/>
            </a:r>
            <a:br>
              <a:rPr lang="hu-HU" sz="3100" dirty="0" smtClean="0">
                <a:solidFill>
                  <a:srgbClr val="FF0000"/>
                </a:solidFill>
              </a:rPr>
            </a:br>
            <a:r>
              <a:rPr lang="hu-HU" sz="3200" dirty="0" smtClean="0">
                <a:solidFill>
                  <a:srgbClr val="FF0000"/>
                </a:solidFill>
              </a:rPr>
              <a:t>VÉRKÉPZÉSRE HATÓ GYÓGYSZEREK </a:t>
            </a:r>
            <a:r>
              <a:rPr lang="hu-HU" sz="3100" dirty="0" smtClean="0">
                <a:solidFill>
                  <a:srgbClr val="FF0000"/>
                </a:solidFill>
              </a:rPr>
              <a:t/>
            </a:r>
            <a:br>
              <a:rPr lang="hu-HU" sz="3100" dirty="0" smtClean="0">
                <a:solidFill>
                  <a:srgbClr val="FF0000"/>
                </a:solidFill>
              </a:rPr>
            </a:br>
            <a:r>
              <a:rPr lang="hu-HU" sz="3100" dirty="0" smtClean="0">
                <a:solidFill>
                  <a:srgbClr val="FF0000"/>
                </a:solidFill>
              </a:rPr>
              <a:t/>
            </a:r>
            <a:br>
              <a:rPr lang="hu-HU" sz="3100" dirty="0" smtClean="0">
                <a:solidFill>
                  <a:srgbClr val="FF0000"/>
                </a:solidFill>
              </a:rPr>
            </a:br>
            <a:r>
              <a:rPr lang="hu-HU" sz="3100" dirty="0" smtClean="0">
                <a:solidFill>
                  <a:srgbClr val="FF0000"/>
                </a:solidFill>
              </a:rPr>
              <a:t> </a:t>
            </a:r>
            <a:r>
              <a:rPr lang="hu-HU" sz="3200" dirty="0" smtClean="0">
                <a:solidFill>
                  <a:schemeClr val="hlink"/>
                </a:solidFill>
              </a:rPr>
              <a:t/>
            </a:r>
            <a:br>
              <a:rPr lang="hu-HU" sz="3200" dirty="0" smtClean="0">
                <a:solidFill>
                  <a:schemeClr val="hlink"/>
                </a:solidFill>
              </a:rPr>
            </a:br>
            <a:r>
              <a:rPr lang="hu-HU" sz="3200" dirty="0" smtClean="0">
                <a:solidFill>
                  <a:schemeClr val="hlink"/>
                </a:solidFill>
              </a:rPr>
              <a:t/>
            </a:r>
            <a:br>
              <a:rPr lang="hu-HU" sz="3200" dirty="0" smtClean="0">
                <a:solidFill>
                  <a:schemeClr val="hlink"/>
                </a:solidFill>
              </a:rPr>
            </a:br>
            <a:endParaRPr lang="hu-HU" sz="3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Folsavhiány okai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alkoholistákon a máj károsodása miatt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dialysis</a:t>
            </a:r>
            <a:r>
              <a:rPr lang="hu-HU" sz="2000" dirty="0" smtClean="0">
                <a:solidFill>
                  <a:schemeClr val="accent4"/>
                </a:solidFill>
              </a:rPr>
              <a:t> eltávolítja a folsavat a keringésből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tumoros betegek kezelése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antiepilepticumok</a:t>
            </a:r>
            <a:r>
              <a:rPr lang="hu-HU" sz="2000" dirty="0" smtClean="0">
                <a:solidFill>
                  <a:schemeClr val="accent4"/>
                </a:solidFill>
              </a:rPr>
              <a:t> tartós szedése is folsavhiányt okoz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Folsavhiány esetén </a:t>
            </a:r>
            <a:r>
              <a:rPr lang="hu-HU" sz="2000" dirty="0" err="1" smtClean="0">
                <a:solidFill>
                  <a:schemeClr val="accent4"/>
                </a:solidFill>
              </a:rPr>
              <a:t>megaloblastos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anaemia</a:t>
            </a:r>
            <a:r>
              <a:rPr lang="hu-HU" sz="2000" dirty="0" smtClean="0">
                <a:solidFill>
                  <a:schemeClr val="accent4"/>
                </a:solidFill>
              </a:rPr>
              <a:t> fejlődik ki,  aminosav-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anyagcserezavar és idegrendszeri tünetek is kialakulnak. 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</a:t>
            </a:r>
            <a:endParaRPr lang="hu-HU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folsavat számos vitaminkombináció tartalmaz, ezek </a:t>
            </a:r>
            <a:r>
              <a:rPr lang="hu-HU" sz="2000" dirty="0" err="1" smtClean="0">
                <a:solidFill>
                  <a:schemeClr val="accent4"/>
                </a:solidFill>
              </a:rPr>
              <a:t>oralisan</a:t>
            </a:r>
            <a:r>
              <a:rPr lang="hu-HU" sz="2000" dirty="0" smtClean="0">
                <a:solidFill>
                  <a:schemeClr val="accent4"/>
                </a:solidFill>
              </a:rPr>
              <a:t> alkalmazhatók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napi 1 mg folsav elegendő a vérkép normalizálására és a raktárak feltöltésére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u="sng" dirty="0" smtClean="0">
                <a:solidFill>
                  <a:schemeClr val="accent4"/>
                </a:solidFill>
              </a:rPr>
              <a:t>Folsav</a:t>
            </a:r>
            <a:r>
              <a:rPr lang="hu-HU" sz="2000" dirty="0" smtClean="0">
                <a:solidFill>
                  <a:schemeClr val="accent4"/>
                </a:solidFill>
              </a:rPr>
              <a:t>: élesztő, spenót, karalábé, máj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Kontraindikáció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nem szabad adni </a:t>
            </a:r>
            <a:r>
              <a:rPr lang="hu-HU" sz="2000" dirty="0" err="1" smtClean="0">
                <a:solidFill>
                  <a:schemeClr val="accent4"/>
                </a:solidFill>
              </a:rPr>
              <a:t>folsavdependens</a:t>
            </a:r>
            <a:r>
              <a:rPr lang="hu-HU" sz="2000" dirty="0" smtClean="0">
                <a:solidFill>
                  <a:schemeClr val="accent4"/>
                </a:solidFill>
              </a:rPr>
              <a:t> tumorok esetén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tisztázatlan eredetű </a:t>
            </a:r>
            <a:r>
              <a:rPr lang="hu-HU" sz="2000" dirty="0" err="1" smtClean="0">
                <a:solidFill>
                  <a:schemeClr val="accent4"/>
                </a:solidFill>
              </a:rPr>
              <a:t>megaloblastos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anaemiában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 a beteg a folsavra </a:t>
            </a:r>
            <a:r>
              <a:rPr lang="hu-HU" sz="2000" dirty="0" err="1" smtClean="0">
                <a:solidFill>
                  <a:schemeClr val="accent4"/>
                </a:solidFill>
              </a:rPr>
              <a:t>hiperszenzitivitást</a:t>
            </a:r>
            <a:r>
              <a:rPr lang="hu-HU" sz="2000" dirty="0" smtClean="0">
                <a:solidFill>
                  <a:schemeClr val="accent4"/>
                </a:solidFill>
              </a:rPr>
              <a:t> mutat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</a:t>
            </a:r>
            <a:endParaRPr lang="hu-H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vérképzés a </a:t>
            </a:r>
            <a:r>
              <a:rPr lang="hu-HU" sz="2000" dirty="0" err="1" smtClean="0">
                <a:solidFill>
                  <a:schemeClr val="accent4"/>
                </a:solidFill>
              </a:rPr>
              <a:t>pluripotens</a:t>
            </a:r>
            <a:r>
              <a:rPr lang="hu-HU" sz="2000" dirty="0" smtClean="0">
                <a:solidFill>
                  <a:schemeClr val="accent4"/>
                </a:solidFill>
              </a:rPr>
              <a:t> őssejtekből (</a:t>
            </a:r>
            <a:r>
              <a:rPr lang="hu-HU" sz="2000" dirty="0" err="1" smtClean="0">
                <a:solidFill>
                  <a:schemeClr val="accent4"/>
                </a:solidFill>
              </a:rPr>
              <a:t>stem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cells</a:t>
            </a:r>
            <a:r>
              <a:rPr lang="hu-HU" sz="2000" dirty="0" smtClean="0">
                <a:solidFill>
                  <a:schemeClr val="accent4"/>
                </a:solidFill>
              </a:rPr>
              <a:t>) indul, melyek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differenciálódnak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differenciálódást különféle faktorok irányítják: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őssejt faktor (</a:t>
            </a:r>
            <a:r>
              <a:rPr lang="hu-HU" sz="2000" dirty="0" err="1" smtClean="0">
                <a:solidFill>
                  <a:schemeClr val="accent4"/>
                </a:solidFill>
              </a:rPr>
              <a:t>stem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cell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factor</a:t>
            </a:r>
            <a:r>
              <a:rPr lang="hu-HU" sz="2000" dirty="0" smtClean="0">
                <a:solidFill>
                  <a:schemeClr val="accent4"/>
                </a:solidFill>
              </a:rPr>
              <a:t>)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interleukin-3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</a:t>
            </a:r>
            <a:r>
              <a:rPr lang="hu-HU" sz="2000" dirty="0" err="1" smtClean="0">
                <a:solidFill>
                  <a:schemeClr val="accent4"/>
                </a:solidFill>
              </a:rPr>
              <a:t>granulocyta</a:t>
            </a:r>
            <a:r>
              <a:rPr lang="hu-HU" sz="2000" dirty="0" smtClean="0">
                <a:solidFill>
                  <a:schemeClr val="accent4"/>
                </a:solidFill>
              </a:rPr>
              <a:t>/</a:t>
            </a:r>
            <a:r>
              <a:rPr lang="hu-HU" sz="2000" dirty="0" err="1" smtClean="0">
                <a:solidFill>
                  <a:schemeClr val="accent4"/>
                </a:solidFill>
              </a:rPr>
              <a:t>macrophag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kolonia</a:t>
            </a:r>
            <a:r>
              <a:rPr lang="hu-HU" sz="2000" dirty="0" smtClean="0">
                <a:solidFill>
                  <a:schemeClr val="accent4"/>
                </a:solidFill>
              </a:rPr>
              <a:t> stimuláló faktor (GM-CSF)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naponta a </a:t>
            </a:r>
            <a:r>
              <a:rPr lang="hu-HU" sz="2000" dirty="0" err="1" smtClean="0">
                <a:solidFill>
                  <a:schemeClr val="accent4"/>
                </a:solidFill>
              </a:rPr>
              <a:t>haemopoesis</a:t>
            </a:r>
            <a:r>
              <a:rPr lang="hu-HU" sz="2000" dirty="0" smtClean="0">
                <a:solidFill>
                  <a:schemeClr val="accent4"/>
                </a:solidFill>
              </a:rPr>
              <a:t> során kb. 2-6 milliárd alakos elem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képződik (ugyanennyi el is hal)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ehhez ásványi anyagokra (vas), vitaminokra (B</a:t>
            </a:r>
            <a:r>
              <a:rPr lang="hu-HU" sz="2000" baseline="-25000" dirty="0" smtClean="0">
                <a:solidFill>
                  <a:schemeClr val="accent4"/>
                </a:solidFill>
              </a:rPr>
              <a:t>12</a:t>
            </a:r>
            <a:r>
              <a:rPr lang="hu-HU" sz="2000" dirty="0" smtClean="0">
                <a:solidFill>
                  <a:schemeClr val="accent4"/>
                </a:solidFill>
              </a:rPr>
              <a:t>, folsav, B6) és a szervezet által termelt növekedési faktorokra van szükség</a:t>
            </a:r>
          </a:p>
          <a:p>
            <a:pPr>
              <a:buFont typeface="Wingdings" pitchFamily="2" charset="2"/>
              <a:buChar char="Ø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rgbClr val="FF0000"/>
                </a:solidFill>
              </a:rPr>
              <a:t>B-6 vitamin (</a:t>
            </a:r>
            <a:r>
              <a:rPr lang="hu-HU" sz="2000" b="1" i="1" dirty="0" err="1" smtClean="0">
                <a:solidFill>
                  <a:srgbClr val="FF0000"/>
                </a:solidFill>
              </a:rPr>
              <a:t>pyridoxine</a:t>
            </a:r>
            <a:r>
              <a:rPr lang="hu-HU" sz="2000" b="1" i="1" dirty="0" smtClean="0">
                <a:solidFill>
                  <a:srgbClr val="FF0000"/>
                </a:solidFill>
              </a:rPr>
              <a:t>) </a:t>
            </a:r>
          </a:p>
          <a:p>
            <a:pPr>
              <a:buNone/>
            </a:pPr>
            <a:endParaRPr lang="hu-HU" sz="2000" b="1" i="1" dirty="0" smtClean="0"/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hiányában a domináns bőrtünetek mellett a </a:t>
            </a:r>
            <a:r>
              <a:rPr lang="hu-HU" sz="2000" dirty="0" err="1" smtClean="0">
                <a:solidFill>
                  <a:schemeClr val="accent4"/>
                </a:solidFill>
              </a:rPr>
              <a:t>haemoglobin</a:t>
            </a:r>
            <a:r>
              <a:rPr lang="hu-HU" sz="2000" dirty="0" smtClean="0">
                <a:solidFill>
                  <a:schemeClr val="accent4"/>
                </a:solidFill>
              </a:rPr>
              <a:t> szintézis is zavart szenved, melynek oka, hogy a </a:t>
            </a:r>
            <a:r>
              <a:rPr lang="hu-HU" sz="2000" dirty="0" err="1" smtClean="0">
                <a:solidFill>
                  <a:schemeClr val="accent4"/>
                </a:solidFill>
              </a:rPr>
              <a:t>hem</a:t>
            </a:r>
            <a:r>
              <a:rPr lang="hu-HU" sz="2000" dirty="0" smtClean="0">
                <a:solidFill>
                  <a:schemeClr val="accent4"/>
                </a:solidFill>
              </a:rPr>
              <a:t> szintézisét végző egyik enzim igényli a B-6 vitamint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Hem</a:t>
            </a:r>
            <a:r>
              <a:rPr lang="hu-HU" sz="2000" dirty="0" smtClean="0">
                <a:solidFill>
                  <a:schemeClr val="accent4"/>
                </a:solidFill>
              </a:rPr>
              <a:t> hiányában nincs, ami leállítja a vas felvételét ezért többlet vas rakódik le a sejtekbe, amelyekből úgynevezett gyűrűs </a:t>
            </a:r>
            <a:r>
              <a:rPr lang="hu-HU" sz="2000" dirty="0" err="1" smtClean="0">
                <a:solidFill>
                  <a:schemeClr val="accent4"/>
                </a:solidFill>
              </a:rPr>
              <a:t>sideroblastok</a:t>
            </a:r>
            <a:r>
              <a:rPr lang="hu-HU" sz="2000" dirty="0" smtClean="0">
                <a:solidFill>
                  <a:schemeClr val="accent4"/>
                </a:solidFill>
              </a:rPr>
              <a:t> képződnek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sideroblastos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anaemia</a:t>
            </a:r>
            <a:r>
              <a:rPr lang="hu-HU" sz="2000" dirty="0" smtClean="0">
                <a:solidFill>
                  <a:schemeClr val="accent4"/>
                </a:solidFill>
              </a:rPr>
              <a:t> B-6 vitamin adására tökéletesen rendeződik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Előfordulása: máj, vese, tojás, tej, élesztő, banán, gabona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hu-HU" sz="4800" b="1" i="1" dirty="0" smtClean="0">
                <a:latin typeface="Georgia" pitchFamily="18" charset="0"/>
                <a:ea typeface="Tahoma" pitchFamily="34" charset="0"/>
                <a:cs typeface="Tahoma" pitchFamily="34" charset="0"/>
              </a:rPr>
              <a:t>Köszönöm a figyelmet!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4400" u="sng" dirty="0" smtClean="0"/>
              <a:t/>
            </a:r>
            <a:br>
              <a:rPr lang="hu-HU" sz="4400" u="sng" dirty="0" smtClean="0"/>
            </a:b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000" dirty="0" smtClean="0"/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Vérképzés zavara kétféle lehet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patológiásan </a:t>
            </a:r>
          </a:p>
          <a:p>
            <a:pPr>
              <a:buFont typeface="Wingdings" pitchFamily="2" charset="2"/>
              <a:buChar char="Ø"/>
            </a:pPr>
            <a:r>
              <a:rPr lang="hu-HU" sz="2000" i="1" dirty="0" smtClean="0">
                <a:solidFill>
                  <a:schemeClr val="accent4"/>
                </a:solidFill>
              </a:rPr>
              <a:t>sok</a:t>
            </a:r>
            <a:r>
              <a:rPr lang="hu-HU" sz="2000" dirty="0" smtClean="0">
                <a:solidFill>
                  <a:schemeClr val="accent4"/>
                </a:solidFill>
              </a:rPr>
              <a:t> alakos </a:t>
            </a:r>
            <a:r>
              <a:rPr lang="hu-HU" sz="2000" i="1" dirty="0" smtClean="0">
                <a:solidFill>
                  <a:schemeClr val="accent4"/>
                </a:solidFill>
              </a:rPr>
              <a:t>elem termelődik 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4"/>
                </a:solidFill>
              </a:rPr>
              <a:t>vörösvértest - szaporulat (</a:t>
            </a:r>
            <a:r>
              <a:rPr lang="hu-HU" sz="2000" dirty="0" err="1" smtClean="0">
                <a:solidFill>
                  <a:schemeClr val="accent4"/>
                </a:solidFill>
              </a:rPr>
              <a:t>polyglobulia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err="1" smtClean="0">
                <a:solidFill>
                  <a:schemeClr val="accent4"/>
                </a:solidFill>
              </a:rPr>
              <a:t>leukaemiák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i="1" dirty="0" smtClean="0">
                <a:solidFill>
                  <a:schemeClr val="accent4"/>
                </a:solidFill>
              </a:rPr>
              <a:t>túl kevés </a:t>
            </a:r>
          </a:p>
          <a:p>
            <a:pPr>
              <a:buFont typeface="Arial" pitchFamily="34" charset="0"/>
              <a:buChar char="•"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anaemia</a:t>
            </a:r>
            <a:r>
              <a:rPr lang="hu-HU" sz="2000" b="1" i="1" dirty="0" smtClean="0">
                <a:solidFill>
                  <a:schemeClr val="accent4"/>
                </a:solidFill>
              </a:rPr>
              <a:t>:</a:t>
            </a:r>
            <a:r>
              <a:rPr lang="hu-HU" sz="2000" dirty="0" smtClean="0">
                <a:solidFill>
                  <a:schemeClr val="accent4"/>
                </a:solidFill>
              </a:rPr>
              <a:t> a vörösvértestek száma csökken</a:t>
            </a:r>
          </a:p>
          <a:p>
            <a:pPr>
              <a:buFont typeface="Arial" pitchFamily="34" charset="0"/>
              <a:buChar char="•"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thrombocytopenia</a:t>
            </a:r>
            <a:r>
              <a:rPr lang="hu-HU" sz="2000" dirty="0" smtClean="0">
                <a:solidFill>
                  <a:schemeClr val="accent4"/>
                </a:solidFill>
              </a:rPr>
              <a:t>: csökkent </a:t>
            </a:r>
            <a:r>
              <a:rPr lang="hu-HU" sz="2000" dirty="0" err="1" smtClean="0">
                <a:solidFill>
                  <a:schemeClr val="accent4"/>
                </a:solidFill>
              </a:rPr>
              <a:t>thrombocytaszám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leukopenia</a:t>
            </a:r>
            <a:r>
              <a:rPr lang="hu-HU" sz="2000" b="1" i="1" dirty="0" smtClean="0">
                <a:solidFill>
                  <a:schemeClr val="accent4"/>
                </a:solidFill>
              </a:rPr>
              <a:t>:</a:t>
            </a:r>
            <a:r>
              <a:rPr lang="hu-HU" sz="2000" dirty="0" smtClean="0">
                <a:solidFill>
                  <a:schemeClr val="accent4"/>
                </a:solidFill>
              </a:rPr>
              <a:t> csökkent </a:t>
            </a:r>
            <a:r>
              <a:rPr lang="hu-HU" sz="2000" dirty="0" err="1" smtClean="0">
                <a:solidFill>
                  <a:schemeClr val="accent4"/>
                </a:solidFill>
              </a:rPr>
              <a:t>fehérvérsejtszám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hu-HU" sz="2200" b="1" i="1" dirty="0" smtClean="0">
                <a:solidFill>
                  <a:schemeClr val="accent4"/>
                </a:solidFill>
              </a:rPr>
              <a:t>Vörösvértestek (</a:t>
            </a:r>
            <a:r>
              <a:rPr lang="hu-HU" sz="2200" b="1" i="1" dirty="0" err="1" smtClean="0">
                <a:solidFill>
                  <a:schemeClr val="accent4"/>
                </a:solidFill>
              </a:rPr>
              <a:t>eritrociták</a:t>
            </a:r>
            <a:r>
              <a:rPr lang="hu-HU" sz="2200" b="1" i="1" dirty="0" smtClean="0">
                <a:solidFill>
                  <a:schemeClr val="accent4"/>
                </a:solidFill>
              </a:rPr>
              <a:t>)</a:t>
            </a:r>
          </a:p>
          <a:p>
            <a:pPr algn="just">
              <a:buNone/>
            </a:pPr>
            <a:endParaRPr lang="hu-HU" sz="2200" b="1" i="1" dirty="0" smtClean="0">
              <a:solidFill>
                <a:schemeClr val="accent4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száma egy mm3 vérben megközelíti az 5 milliót</a:t>
            </a:r>
          </a:p>
          <a:p>
            <a:pPr algn="just"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alakjuk leginkább a farsangi fánkéhoz hasonlítható, a szűk hajszálerekben könnyen tudják változtatni az alakjukat</a:t>
            </a:r>
          </a:p>
          <a:p>
            <a:pPr algn="just"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az oxigén bennük egy vastartalmú fehérje-molekulához, a hemoglobinhoz kötődik. A hemoglobin segíti a vérben az oxigénszállítást, a tüdőktől egészen a szövetekig. </a:t>
            </a:r>
            <a:br>
              <a:rPr lang="hu-HU" sz="2200" dirty="0" smtClean="0">
                <a:solidFill>
                  <a:schemeClr val="accent4"/>
                </a:solidFill>
              </a:rPr>
            </a:br>
            <a:r>
              <a:rPr lang="hu-HU" sz="2200" dirty="0" smtClean="0">
                <a:solidFill>
                  <a:schemeClr val="accent4"/>
                </a:solidFill>
              </a:rPr>
              <a:t>Ott leadja az éltető molekulát, és felveszi helyette az anyagcsereterméket képező széndioxidot. </a:t>
            </a:r>
          </a:p>
          <a:p>
            <a:pPr>
              <a:buNone/>
            </a:pPr>
            <a:endParaRPr lang="hu-HU" sz="22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i="1" dirty="0" smtClean="0">
                <a:solidFill>
                  <a:schemeClr val="accent4"/>
                </a:solidFill>
              </a:rPr>
              <a:t>Vörösvértest alacsony értéke </a:t>
            </a:r>
            <a:r>
              <a:rPr lang="hu-HU" sz="2200" dirty="0" smtClean="0">
                <a:solidFill>
                  <a:schemeClr val="accent4"/>
                </a:solidFill>
              </a:rPr>
              <a:t>(vérszegénység, </a:t>
            </a:r>
            <a:r>
              <a:rPr lang="hu-HU" sz="2200" dirty="0" err="1" smtClean="0">
                <a:solidFill>
                  <a:schemeClr val="accent4"/>
                </a:solidFill>
              </a:rPr>
              <a:t>anaemia</a:t>
            </a:r>
            <a:r>
              <a:rPr lang="hu-HU" sz="2200" dirty="0" smtClean="0">
                <a:solidFill>
                  <a:schemeClr val="accent4"/>
                </a:solidFill>
              </a:rPr>
              <a:t>)</a:t>
            </a:r>
            <a:endParaRPr lang="hu-HU" sz="22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	</a:t>
            </a:r>
            <a:r>
              <a:rPr lang="hu-HU" sz="2200" dirty="0" err="1" smtClean="0">
                <a:solidFill>
                  <a:schemeClr val="accent4"/>
                </a:solidFill>
              </a:rPr>
              <a:t>-nagyméretű</a:t>
            </a:r>
            <a:r>
              <a:rPr lang="hu-HU" sz="2200" dirty="0" smtClean="0">
                <a:solidFill>
                  <a:schemeClr val="accent4"/>
                </a:solidFill>
              </a:rPr>
              <a:t> vérveszteség,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	</a:t>
            </a:r>
            <a:r>
              <a:rPr lang="hu-HU" sz="2200" dirty="0" err="1" smtClean="0">
                <a:solidFill>
                  <a:schemeClr val="accent4"/>
                </a:solidFill>
              </a:rPr>
              <a:t>-kevés</a:t>
            </a:r>
            <a:r>
              <a:rPr lang="hu-HU" sz="2200" dirty="0" smtClean="0">
                <a:solidFill>
                  <a:schemeClr val="accent4"/>
                </a:solidFill>
              </a:rPr>
              <a:t> vörösvértest képződés (vashiány, B12    vitamin hiány, folsavhiány) </a:t>
            </a:r>
          </a:p>
          <a:p>
            <a:pPr algn="just">
              <a:buFont typeface="Wingdings" pitchFamily="2" charset="2"/>
              <a:buChar char="§"/>
            </a:pP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Fehérvérsejtek (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leucocyta</a:t>
            </a:r>
            <a:r>
              <a:rPr lang="hu-HU" sz="2000" b="1" i="1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jelentős szerepet töltenek be a betegségkeltő baktériumokkal szembeni ellenállásban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nem csak a vérben, hanem a test szöveteiben is megtalálhatóak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csontvelőben és a nyirokcsomóban keletkezik 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több fajtája létezik:</a:t>
            </a:r>
            <a:br>
              <a:rPr lang="hu-HU" sz="2000" dirty="0" smtClean="0">
                <a:solidFill>
                  <a:schemeClr val="accent4"/>
                </a:solidFill>
              </a:rPr>
            </a:br>
            <a:r>
              <a:rPr lang="hu-HU" sz="2000" dirty="0" err="1" smtClean="0">
                <a:solidFill>
                  <a:schemeClr val="accent4"/>
                </a:solidFill>
              </a:rPr>
              <a:t>limfociták</a:t>
            </a:r>
            <a:r>
              <a:rPr lang="hu-HU" sz="2000" dirty="0" smtClean="0">
                <a:solidFill>
                  <a:schemeClr val="accent4"/>
                </a:solidFill>
              </a:rPr>
              <a:t> (kb. 20-40%), </a:t>
            </a:r>
            <a:r>
              <a:rPr lang="hu-HU" sz="2000" dirty="0" err="1" smtClean="0">
                <a:solidFill>
                  <a:schemeClr val="accent4"/>
                </a:solidFill>
              </a:rPr>
              <a:t>granulociták</a:t>
            </a:r>
            <a:r>
              <a:rPr lang="hu-HU" sz="2000" dirty="0" smtClean="0">
                <a:solidFill>
                  <a:schemeClr val="accent4"/>
                </a:solidFill>
              </a:rPr>
              <a:t> (kb. 50-70%), </a:t>
            </a:r>
            <a:r>
              <a:rPr lang="hu-HU" sz="2000" dirty="0" err="1" smtClean="0">
                <a:solidFill>
                  <a:schemeClr val="accent4"/>
                </a:solidFill>
              </a:rPr>
              <a:t>monociták</a:t>
            </a:r>
            <a:r>
              <a:rPr lang="hu-HU" sz="2000" dirty="0" smtClean="0">
                <a:solidFill>
                  <a:schemeClr val="accent4"/>
                </a:solidFill>
              </a:rPr>
              <a:t> (kb. 2-8%)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Fehérvérsejt alacsony értéke </a:t>
            </a: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	- </a:t>
            </a:r>
            <a:r>
              <a:rPr lang="hu-HU" sz="2000" dirty="0" smtClean="0">
                <a:solidFill>
                  <a:schemeClr val="accent4"/>
                </a:solidFill>
              </a:rPr>
              <a:t>vírusos infekció, malária, tífusz,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- csontvelő károsodást is jelezhet (nagymértékű röntgenhatás,   rák- vagy pajzsmirigy- gyógyítására használt gyógyszerek alkalmazása).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Vérlemezkék</a:t>
            </a:r>
            <a:r>
              <a:rPr lang="hu-HU" sz="2000" b="1" i="1" dirty="0" smtClean="0">
                <a:solidFill>
                  <a:schemeClr val="accent4"/>
                </a:solidFill>
              </a:rPr>
              <a:t> (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thrombocyta</a:t>
            </a:r>
            <a:r>
              <a:rPr lang="hu-HU" sz="2000" b="1" i="1" dirty="0" smtClean="0">
                <a:solidFill>
                  <a:schemeClr val="accent4"/>
                </a:solidFill>
              </a:rPr>
              <a:t>)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szerepe, hogy a sérült érfalhoz tapadva beindítsák a véralvadás folyamatát, és ezzel részt vegyenek a sérülést elzáró véralvadék kialakításában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Vérlemezkék</a:t>
            </a:r>
            <a:r>
              <a:rPr lang="hu-HU" sz="2000" i="1" dirty="0" smtClean="0">
                <a:solidFill>
                  <a:schemeClr val="accent4"/>
                </a:solidFill>
              </a:rPr>
              <a:t> alacsony értéke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- sugárzás, vagy gyógyszerek hatására kialakult B-12 vitamin hiány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- idő előtti leépülésük (infekció, allergikus megbetegedés, lépnagyobbodás, vagy nem megfelelően ellenőrzött véralvadás)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A vérképzésre ható gyógyszerkészítmények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A). Növekedési faktorok (hormonok)  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vörösvértestképzést elősegítő faktorok (</a:t>
            </a:r>
            <a:r>
              <a:rPr lang="hu-HU" sz="2000" dirty="0" err="1" smtClean="0">
                <a:solidFill>
                  <a:schemeClr val="accent4"/>
                </a:solidFill>
              </a:rPr>
              <a:t>erythropoietin</a:t>
            </a:r>
            <a:r>
              <a:rPr lang="hu-HU" sz="2000" dirty="0" smtClean="0">
                <a:solidFill>
                  <a:schemeClr val="accent4"/>
                </a:solidFill>
              </a:rPr>
              <a:t>)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</a:t>
            </a:r>
            <a:r>
              <a:rPr lang="hu-HU" sz="2000" dirty="0" err="1" smtClean="0">
                <a:solidFill>
                  <a:schemeClr val="accent4"/>
                </a:solidFill>
              </a:rPr>
              <a:t>fehérvérsejtképzésre</a:t>
            </a:r>
            <a:r>
              <a:rPr lang="hu-HU" sz="2000" dirty="0" smtClean="0">
                <a:solidFill>
                  <a:schemeClr val="accent4"/>
                </a:solidFill>
              </a:rPr>
              <a:t> ható faktorok (</a:t>
            </a:r>
            <a:r>
              <a:rPr lang="hu-HU" sz="2000" dirty="0" err="1" smtClean="0">
                <a:solidFill>
                  <a:schemeClr val="accent4"/>
                </a:solidFill>
              </a:rPr>
              <a:t>koloniastimuláló</a:t>
            </a:r>
            <a:r>
              <a:rPr lang="hu-HU" sz="2000" dirty="0" smtClean="0">
                <a:solidFill>
                  <a:schemeClr val="accent4"/>
                </a:solidFill>
              </a:rPr>
              <a:t> faktor)  </a:t>
            </a:r>
            <a:r>
              <a:rPr lang="hu-HU" sz="2000" dirty="0" err="1" smtClean="0">
                <a:solidFill>
                  <a:schemeClr val="accent4"/>
                </a:solidFill>
              </a:rPr>
              <a:t>vérlemezke</a:t>
            </a:r>
            <a:r>
              <a:rPr lang="hu-HU" sz="2000" dirty="0" smtClean="0">
                <a:solidFill>
                  <a:schemeClr val="accent4"/>
                </a:solidFill>
              </a:rPr>
              <a:t> képzést elősegítő faktorok (</a:t>
            </a:r>
            <a:r>
              <a:rPr lang="hu-HU" sz="2000" dirty="0" err="1" smtClean="0">
                <a:solidFill>
                  <a:schemeClr val="accent4"/>
                </a:solidFill>
              </a:rPr>
              <a:t>thrombopoietin</a:t>
            </a:r>
            <a:r>
              <a:rPr lang="hu-HU" sz="2000" dirty="0" smtClean="0">
                <a:solidFill>
                  <a:schemeClr val="accent4"/>
                </a:solidFill>
              </a:rPr>
              <a:t>)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B). Ásványi anyagok (fémek)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C). Vitaminok és Folsav 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000" b="1" dirty="0" smtClean="0">
                <a:solidFill>
                  <a:srgbClr val="00B050"/>
                </a:solidFill>
              </a:rPr>
              <a:t>A). NÖVEKEDÉSI FAKTOROK</a:t>
            </a:r>
            <a:endParaRPr lang="hu-HU" sz="20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hu-HU" sz="2000" b="1" i="1" dirty="0" smtClean="0"/>
          </a:p>
          <a:p>
            <a:pPr>
              <a:buNone/>
            </a:pPr>
            <a:r>
              <a:rPr lang="hu-HU" sz="2000" b="1" i="1" dirty="0" err="1" smtClean="0">
                <a:solidFill>
                  <a:srgbClr val="FF0000"/>
                </a:solidFill>
              </a:rPr>
              <a:t>erythropoietin</a:t>
            </a:r>
            <a:r>
              <a:rPr lang="hu-HU" sz="2000" b="1" i="1" dirty="0" smtClean="0">
                <a:solidFill>
                  <a:srgbClr val="FF0000"/>
                </a:solidFill>
              </a:rPr>
              <a:t> (EPO) </a:t>
            </a:r>
            <a:r>
              <a:rPr lang="hu-HU" sz="2000" dirty="0" smtClean="0">
                <a:solidFill>
                  <a:srgbClr val="FF0000"/>
                </a:solidFill>
                <a:latin typeface="Century" pitchFamily="18" charset="0"/>
              </a:rPr>
              <a:t>EPREX </a:t>
            </a:r>
            <a:r>
              <a:rPr lang="hu-HU" sz="2000" dirty="0" err="1" smtClean="0">
                <a:solidFill>
                  <a:srgbClr val="FF0000"/>
                </a:solidFill>
                <a:latin typeface="Century" pitchFamily="18" charset="0"/>
              </a:rPr>
              <a:t>inj</a:t>
            </a:r>
            <a:r>
              <a:rPr lang="hu-HU" sz="2000" dirty="0" smtClean="0">
                <a:solidFill>
                  <a:srgbClr val="FF0000"/>
                </a:solidFill>
                <a:latin typeface="Century" pitchFamily="18" charset="0"/>
              </a:rPr>
              <a:t>.</a:t>
            </a:r>
            <a:endParaRPr lang="hu-HU" sz="20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hu-HU" sz="2000" b="1" i="1" dirty="0" smtClean="0"/>
          </a:p>
          <a:p>
            <a:pPr>
              <a:buFont typeface="Wingdings" pitchFamily="2" charset="2"/>
              <a:buChar char="§"/>
            </a:pPr>
            <a:r>
              <a:rPr lang="hu-HU" sz="2000" i="1" dirty="0" smtClean="0">
                <a:solidFill>
                  <a:schemeClr val="accent4"/>
                </a:solidFill>
              </a:rPr>
              <a:t>vörösvértestképzést elősegítő faktor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vesekéregben termelődik, s elégtelen képződése </a:t>
            </a:r>
            <a:r>
              <a:rPr lang="hu-HU" sz="2000" dirty="0" err="1" smtClean="0">
                <a:solidFill>
                  <a:schemeClr val="accent4"/>
                </a:solidFill>
              </a:rPr>
              <a:t>anaemia</a:t>
            </a:r>
            <a:r>
              <a:rPr lang="hu-HU" sz="2000" dirty="0" smtClean="0">
                <a:solidFill>
                  <a:schemeClr val="accent4"/>
                </a:solidFill>
              </a:rPr>
              <a:t> kialakulásához vezet</a:t>
            </a:r>
          </a:p>
          <a:p>
            <a:pPr algn="just"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 algn="just"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Terápiás indikációk</a:t>
            </a:r>
          </a:p>
          <a:p>
            <a:pPr algn="just"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krónikus veseelégtelenség okozta </a:t>
            </a:r>
            <a:r>
              <a:rPr lang="hu-HU" sz="2000" dirty="0" err="1" smtClean="0">
                <a:solidFill>
                  <a:schemeClr val="accent4"/>
                </a:solidFill>
              </a:rPr>
              <a:t>anaemia</a:t>
            </a:r>
            <a:r>
              <a:rPr lang="hu-HU" sz="2000" dirty="0" smtClean="0">
                <a:solidFill>
                  <a:schemeClr val="accent4"/>
                </a:solidFill>
              </a:rPr>
              <a:t> (transzfúzió elkerülhető) </a:t>
            </a:r>
          </a:p>
          <a:p>
            <a:pPr algn="just"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aplasticus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anaemia</a:t>
            </a:r>
            <a:r>
              <a:rPr lang="hu-HU" sz="2000" dirty="0" smtClean="0">
                <a:solidFill>
                  <a:schemeClr val="accent4"/>
                </a:solidFill>
              </a:rPr>
              <a:t> vagy egyéb csontvelő-elégtelenség esetén</a:t>
            </a:r>
          </a:p>
          <a:p>
            <a:pPr algn="just"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myeloma</a:t>
            </a:r>
            <a:r>
              <a:rPr lang="hu-HU" sz="2000" dirty="0" smtClean="0">
                <a:solidFill>
                  <a:schemeClr val="accent4"/>
                </a:solidFill>
              </a:rPr>
              <a:t> multiplexben  </a:t>
            </a:r>
          </a:p>
          <a:p>
            <a:pPr algn="just"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daganatos vagy krónikus gyulladásos betegségekben</a:t>
            </a:r>
          </a:p>
          <a:p>
            <a:pPr algn="just"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AIDS-ben kialakuló </a:t>
            </a:r>
            <a:r>
              <a:rPr lang="hu-HU" sz="2000" dirty="0" err="1" smtClean="0">
                <a:solidFill>
                  <a:schemeClr val="accent4"/>
                </a:solidFill>
              </a:rPr>
              <a:t>anaemiákban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VÉRKÉPZÉSRE HATÓ GYÓGYSZEREK </a:t>
            </a:r>
            <a:endParaRPr lang="hu-H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Sétatér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9575</TotalTime>
  <Words>1287</Words>
  <Application>Microsoft Office PowerPoint</Application>
  <PresentationFormat>Diavetítés a képernyőre (4:3 oldalarány)</PresentationFormat>
  <Paragraphs>306</Paragraphs>
  <Slides>31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31</vt:i4>
      </vt:variant>
    </vt:vector>
  </HeadingPairs>
  <TitlesOfParts>
    <vt:vector size="32" baseType="lpstr">
      <vt:lpstr>Sétatér</vt:lpstr>
      <vt:lpstr>Gyógyszertan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VÉRKÉPZÉSRE HATÓ GYÓGYSZEREK </vt:lpstr>
      <vt:lpstr>    VÉRKÉPZÉSRE HATÓ GYÓGYSZEREK      </vt:lpstr>
      <vt:lpstr>VÉRKÉPZÉSRE HATÓ GYÓGYSZEREK</vt:lpstr>
      <vt:lpstr>VÉRKÉPZÉSRE HATÓ GYÓGYSZEREK</vt:lpstr>
      <vt:lpstr>VÉRKÉPZÉSRE HATÓ GYÓGYSZEREK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Dr. Zimmerman Katalin</cp:lastModifiedBy>
  <cp:revision>764</cp:revision>
  <dcterms:created xsi:type="dcterms:W3CDTF">2013-02-19T13:49:44Z</dcterms:created>
  <dcterms:modified xsi:type="dcterms:W3CDTF">2018-10-08T20:27:44Z</dcterms:modified>
</cp:coreProperties>
</file>