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8"/>
  </p:notesMasterIdLst>
  <p:sldIdLst>
    <p:sldId id="262" r:id="rId2"/>
    <p:sldId id="624" r:id="rId3"/>
    <p:sldId id="616" r:id="rId4"/>
    <p:sldId id="567" r:id="rId5"/>
    <p:sldId id="573" r:id="rId6"/>
    <p:sldId id="568" r:id="rId7"/>
    <p:sldId id="533" r:id="rId8"/>
    <p:sldId id="643" r:id="rId9"/>
    <p:sldId id="644" r:id="rId10"/>
    <p:sldId id="645" r:id="rId11"/>
    <p:sldId id="593" r:id="rId12"/>
    <p:sldId id="594" r:id="rId13"/>
    <p:sldId id="470" r:id="rId14"/>
    <p:sldId id="570" r:id="rId15"/>
    <p:sldId id="540" r:id="rId16"/>
    <p:sldId id="541" r:id="rId17"/>
    <p:sldId id="595" r:id="rId18"/>
    <p:sldId id="640" r:id="rId19"/>
    <p:sldId id="471" r:id="rId20"/>
    <p:sldId id="572" r:id="rId21"/>
    <p:sldId id="641" r:id="rId22"/>
    <p:sldId id="621" r:id="rId23"/>
    <p:sldId id="578" r:id="rId24"/>
    <p:sldId id="497" r:id="rId25"/>
    <p:sldId id="618" r:id="rId26"/>
    <p:sldId id="617" r:id="rId27"/>
    <p:sldId id="487" r:id="rId28"/>
    <p:sldId id="556" r:id="rId29"/>
    <p:sldId id="553" r:id="rId30"/>
    <p:sldId id="441" r:id="rId31"/>
    <p:sldId id="619" r:id="rId32"/>
    <p:sldId id="543" r:id="rId33"/>
    <p:sldId id="559" r:id="rId34"/>
    <p:sldId id="472" r:id="rId35"/>
    <p:sldId id="490" r:id="rId36"/>
    <p:sldId id="491" r:id="rId37"/>
    <p:sldId id="428" r:id="rId38"/>
    <p:sldId id="415" r:id="rId39"/>
    <p:sldId id="492" r:id="rId40"/>
    <p:sldId id="494" r:id="rId41"/>
    <p:sldId id="609" r:id="rId42"/>
    <p:sldId id="495" r:id="rId43"/>
    <p:sldId id="620" r:id="rId44"/>
    <p:sldId id="448" r:id="rId45"/>
    <p:sldId id="501" r:id="rId46"/>
    <p:sldId id="646" r:id="rId47"/>
    <p:sldId id="502" r:id="rId48"/>
    <p:sldId id="613" r:id="rId49"/>
    <p:sldId id="581" r:id="rId50"/>
    <p:sldId id="623" r:id="rId51"/>
    <p:sldId id="598" r:id="rId52"/>
    <p:sldId id="416" r:id="rId53"/>
    <p:sldId id="592" r:id="rId54"/>
    <p:sldId id="600" r:id="rId55"/>
    <p:sldId id="603" r:id="rId56"/>
    <p:sldId id="282" r:id="rId5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95317-7D3F-4BA6-89F8-975B7E1BA660}" type="datetimeFigureOut">
              <a:rPr lang="hu-HU" smtClean="0"/>
              <a:pPr/>
              <a:t>2020. 02. 04.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AA24A-7F14-4A6D-B34F-6A9A4013B8A5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00CEEC-4EB2-41CF-90EA-0030225F2726}" type="slidenum">
              <a:rPr lang="hu-HU"/>
              <a:pPr/>
              <a:t>21</a:t>
            </a:fld>
            <a:endParaRPr lang="hu-HU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hu-HU" sz="8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A5703E-CE6B-4036-AC18-3A3DC7082570}" type="slidenum">
              <a:rPr lang="hu-HU"/>
              <a:pPr/>
              <a:t>44</a:t>
            </a:fld>
            <a:endParaRPr lang="hu-HU"/>
          </a:p>
        </p:txBody>
      </p:sp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erékszögű háromszög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zabadkézi sokszög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Szabadkézi sokszög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Szabadkézi sokszög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Egyenes összekötő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F9E426A-215A-41B6-8BEC-3820D1F55A23}" type="datetimeFigureOut">
              <a:rPr lang="hu-HU" smtClean="0"/>
              <a:pPr/>
              <a:t>2020. 02. 04.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2020. 02. 04.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2020. 02. 04.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Cím, szöveg és á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ClipArt-elem helye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446CA3E-3293-43D1-AD70-DA03C8B5A823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>
          <a:xfrm>
            <a:off x="6588125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8A1E91F-0619-4518-8531-EB167C61B6D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2020. 02. 04.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2020. 02. 04.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Sávnyí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Sávnyí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2020. 02. 04.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2020. 02. 04.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2020. 02. 04.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2020. 02. 04.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2020. 02. 04.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F9E426A-215A-41B6-8BEC-3820D1F55A23}" type="datetimeFigureOut">
              <a:rPr lang="hu-HU" smtClean="0"/>
              <a:pPr/>
              <a:t>2020. 02. 04.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Szabadkézi sokszög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Derékszögű háromszög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Egyenes összekötő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ávnyí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Sávnyí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abadkézi sokszög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Szabadkézi sokszög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Derékszögű háromszög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F9E426A-215A-41B6-8BEC-3820D1F55A23}" type="datetimeFigureOut">
              <a:rPr lang="hu-HU" smtClean="0"/>
              <a:pPr/>
              <a:t>2020. 02. 04.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7200" dirty="0" smtClean="0"/>
              <a:t>Gyógyszertan</a:t>
            </a:r>
            <a:endParaRPr lang="hu-HU" sz="72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>
                <a:latin typeface="Georgia" pitchFamily="18" charset="0"/>
              </a:rPr>
              <a:t>Dr. </a:t>
            </a:r>
            <a:r>
              <a:rPr lang="hu-HU" sz="2400" dirty="0" err="1" smtClean="0">
                <a:latin typeface="Georgia" pitchFamily="18" charset="0"/>
              </a:rPr>
              <a:t>Zimmerman</a:t>
            </a:r>
            <a:r>
              <a:rPr lang="hu-HU" sz="2400" dirty="0" smtClean="0">
                <a:latin typeface="Georgia" pitchFamily="18" charset="0"/>
              </a:rPr>
              <a:t> Katalin</a:t>
            </a:r>
          </a:p>
          <a:p>
            <a:r>
              <a:rPr lang="hu-HU" sz="2400" dirty="0" smtClean="0">
                <a:latin typeface="Georgia" pitchFamily="18" charset="0"/>
              </a:rPr>
              <a:t>2019./2020.  </a:t>
            </a:r>
            <a:endParaRPr lang="hu-HU" sz="2400" dirty="0">
              <a:latin typeface="Georgia" pitchFamily="18" charset="0"/>
            </a:endParaRPr>
          </a:p>
        </p:txBody>
      </p:sp>
      <p:pic>
        <p:nvPicPr>
          <p:cNvPr id="4" name="Kép 3" descr="MC900335934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85728"/>
            <a:ext cx="1279614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ERP= Effektív </a:t>
            </a:r>
            <a:r>
              <a:rPr lang="hu-HU" sz="2000" i="1" dirty="0" err="1" smtClean="0">
                <a:solidFill>
                  <a:schemeClr val="accent4"/>
                </a:solidFill>
              </a:rPr>
              <a:t>Refrakter</a:t>
            </a: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  <a:r>
              <a:rPr lang="hu-HU" sz="2000" i="1" dirty="0" err="1" smtClean="0">
                <a:solidFill>
                  <a:schemeClr val="accent4"/>
                </a:solidFill>
              </a:rPr>
              <a:t>Periodus</a:t>
            </a: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Az a legrövidebb időtartam, amely ahhoz szükséges, hogy a szívizom újra ingerelhető legyen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Függ: </a:t>
            </a:r>
          </a:p>
          <a:p>
            <a:pPr marL="624078" indent="-514350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szívizomsejtek </a:t>
            </a:r>
            <a:r>
              <a:rPr lang="hu-HU" sz="2000" dirty="0" err="1" smtClean="0">
                <a:solidFill>
                  <a:schemeClr val="accent4"/>
                </a:solidFill>
              </a:rPr>
              <a:t>repolarizációjától</a:t>
            </a:r>
            <a:r>
              <a:rPr lang="hu-HU" sz="2000" dirty="0" smtClean="0">
                <a:solidFill>
                  <a:schemeClr val="accent4"/>
                </a:solidFill>
              </a:rPr>
              <a:t> (K-csatornák) </a:t>
            </a:r>
          </a:p>
          <a:p>
            <a:pPr marL="624078" indent="-514350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depolarizációért felelős áramok aktuális nagyságától (Na- ill. </a:t>
            </a:r>
            <a:r>
              <a:rPr lang="hu-HU" sz="2000" dirty="0" err="1" smtClean="0">
                <a:solidFill>
                  <a:schemeClr val="accent4"/>
                </a:solidFill>
              </a:rPr>
              <a:t>Ca-csatornák</a:t>
            </a:r>
            <a:r>
              <a:rPr lang="hu-HU" sz="2000" dirty="0" smtClean="0">
                <a:solidFill>
                  <a:schemeClr val="accent4"/>
                </a:solidFill>
              </a:rPr>
              <a:t>)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effectLst/>
              </a:rPr>
              <a:t>Szívritmuszavarok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IONCSATORNÁK</a:t>
            </a:r>
          </a:p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Na+ csatorna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ingerületvezetést biztosítja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kellően negatív membránpotenciál értékeknél zárva van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ha a membránpotenciál értéke hirtelen a küszöbpotenciál szintjére csökken, a kapu kinyílik, a Na+ ionok beáramlanak a sejtbe         gyors depolarizáció (0. fázis)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dirty="0" err="1" smtClean="0">
                <a:solidFill>
                  <a:schemeClr val="accent4"/>
                </a:solidFill>
              </a:rPr>
              <a:t>Ca</a:t>
            </a:r>
            <a:r>
              <a:rPr lang="hu-HU" sz="2000" b="1" dirty="0" smtClean="0">
                <a:solidFill>
                  <a:schemeClr val="accent4"/>
                </a:solidFill>
              </a:rPr>
              <a:t>+ csatorna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sejt belseje felé irányul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aktivációja kevésbé negatív membránpotenciál mellett következik be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folyamat lassúbb, mint a Na+ csatornáké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platófázis fenntartása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döntő fontosságú a kontrakció szempontjából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effectLst/>
              </a:rPr>
              <a:t>Szívritmuszavarok</a:t>
            </a:r>
            <a:endParaRPr lang="hu-HU" sz="2800" dirty="0"/>
          </a:p>
        </p:txBody>
      </p:sp>
      <p:sp>
        <p:nvSpPr>
          <p:cNvPr id="4" name="Jobbra nyíl 3"/>
          <p:cNvSpPr/>
          <p:nvPr/>
        </p:nvSpPr>
        <p:spPr>
          <a:xfrm>
            <a:off x="1763688" y="3140968"/>
            <a:ext cx="33033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K+ csatornák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döntő szerepe van a nyugalmi potenciál fenntartásában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-40 </a:t>
            </a:r>
            <a:r>
              <a:rPr lang="hu-HU" sz="2000" dirty="0" err="1" smtClean="0">
                <a:solidFill>
                  <a:schemeClr val="accent4"/>
                </a:solidFill>
              </a:rPr>
              <a:t>mV-nál</a:t>
            </a:r>
            <a:r>
              <a:rPr lang="hu-HU" sz="2000" dirty="0" smtClean="0">
                <a:solidFill>
                  <a:schemeClr val="accent4"/>
                </a:solidFill>
              </a:rPr>
              <a:t> pozitívabb potenciáltartományban bezáródnak, hozzájárulva a platófázis fenntartásához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</a:rPr>
              <a:t>repolarizációért</a:t>
            </a:r>
            <a:r>
              <a:rPr lang="hu-HU" sz="2000" dirty="0" smtClean="0">
                <a:solidFill>
                  <a:schemeClr val="accent4"/>
                </a:solidFill>
              </a:rPr>
              <a:t>, az eredeti negatív membránpotenciál visszaállásáért felelős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repolarizáció</a:t>
            </a:r>
            <a:r>
              <a:rPr lang="hu-HU" sz="2000" dirty="0" smtClean="0">
                <a:solidFill>
                  <a:schemeClr val="accent4"/>
                </a:solidFill>
              </a:rPr>
              <a:t> kezdetekor újra kinyílnak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extracelluláris</a:t>
            </a:r>
            <a:r>
              <a:rPr lang="hu-HU" sz="2000" dirty="0" smtClean="0">
                <a:solidFill>
                  <a:schemeClr val="accent4"/>
                </a:solidFill>
              </a:rPr>
              <a:t> tér felé irányuló mozgás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gátlásuk az akciós potenciál időtartamának és az ERP megnyúlását eredményezi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ezen csatornák gátlása csökkenti a nyugalmi potenciált, késlelteti a </a:t>
            </a:r>
            <a:r>
              <a:rPr lang="hu-HU" sz="2000" dirty="0" err="1" smtClean="0">
                <a:solidFill>
                  <a:schemeClr val="accent4"/>
                </a:solidFill>
              </a:rPr>
              <a:t>repolarizációt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effectLst/>
              </a:rPr>
              <a:t>Szívritmuszavarok</a:t>
            </a:r>
            <a:endParaRPr lang="hu-H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Akciós potenciál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O: depolarizáció – gyors bemenő </a:t>
            </a:r>
            <a:r>
              <a:rPr lang="hu-HU" sz="2000" dirty="0" smtClean="0">
                <a:solidFill>
                  <a:schemeClr val="accent4"/>
                </a:solidFill>
              </a:rPr>
              <a:t>Na-áram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1</a:t>
            </a:r>
            <a:r>
              <a:rPr lang="hu-HU" sz="2000" dirty="0" smtClean="0">
                <a:solidFill>
                  <a:schemeClr val="accent4"/>
                </a:solidFill>
              </a:rPr>
              <a:t>: korai </a:t>
            </a:r>
            <a:r>
              <a:rPr lang="hu-HU" sz="2000" dirty="0" err="1" smtClean="0">
                <a:solidFill>
                  <a:schemeClr val="accent4"/>
                </a:solidFill>
              </a:rPr>
              <a:t>repolarizáció</a:t>
            </a:r>
            <a:r>
              <a:rPr lang="hu-HU" sz="2000" dirty="0" smtClean="0">
                <a:solidFill>
                  <a:schemeClr val="accent4"/>
                </a:solidFill>
              </a:rPr>
              <a:t>: </a:t>
            </a:r>
            <a:r>
              <a:rPr lang="hu-HU" sz="2000" dirty="0" smtClean="0">
                <a:solidFill>
                  <a:schemeClr val="accent4"/>
                </a:solidFill>
              </a:rPr>
              <a:t>Na-csatornák </a:t>
            </a:r>
            <a:r>
              <a:rPr lang="hu-HU" sz="2000" dirty="0" smtClean="0">
                <a:solidFill>
                  <a:schemeClr val="accent4"/>
                </a:solidFill>
              </a:rPr>
              <a:t>zárnak, korai K-csatornák és klorid-csatornák nyitnak (kálium kifelé, klór befelé) 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2</a:t>
            </a:r>
            <a:r>
              <a:rPr lang="hu-HU" sz="2000" dirty="0" smtClean="0">
                <a:solidFill>
                  <a:schemeClr val="accent4"/>
                </a:solidFill>
              </a:rPr>
              <a:t>: platófázis – kalcium-csatornák nyitnak, kálium-csatornák nyitnak (kalcium befelé, kálium kifelé) 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3</a:t>
            </a:r>
            <a:r>
              <a:rPr lang="hu-HU" sz="2000" dirty="0" smtClean="0">
                <a:solidFill>
                  <a:schemeClr val="accent4"/>
                </a:solidFill>
              </a:rPr>
              <a:t>: </a:t>
            </a:r>
            <a:r>
              <a:rPr lang="hu-HU" sz="2000" dirty="0" err="1" smtClean="0">
                <a:solidFill>
                  <a:schemeClr val="accent4"/>
                </a:solidFill>
              </a:rPr>
              <a:t>repolarizáció</a:t>
            </a:r>
            <a:r>
              <a:rPr lang="hu-HU" sz="2000" dirty="0" smtClean="0">
                <a:solidFill>
                  <a:schemeClr val="accent4"/>
                </a:solidFill>
              </a:rPr>
              <a:t>: késői kálium csatornák nyitnak (kálium </a:t>
            </a:r>
            <a:r>
              <a:rPr lang="hu-HU" sz="2000" dirty="0" smtClean="0">
                <a:solidFill>
                  <a:schemeClr val="accent4"/>
                </a:solidFill>
              </a:rPr>
              <a:t>kifelé)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4</a:t>
            </a:r>
            <a:r>
              <a:rPr lang="hu-HU" sz="2000" dirty="0" smtClean="0">
                <a:solidFill>
                  <a:schemeClr val="accent4"/>
                </a:solidFill>
              </a:rPr>
              <a:t>: nyugalmi állapot – fenntartása: </a:t>
            </a:r>
            <a:r>
              <a:rPr lang="hu-HU" sz="2000" dirty="0" err="1" smtClean="0">
                <a:solidFill>
                  <a:schemeClr val="accent4"/>
                </a:solidFill>
              </a:rPr>
              <a:t>inward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rectifier</a:t>
            </a:r>
            <a:r>
              <a:rPr lang="hu-HU" sz="2000" dirty="0" smtClean="0">
                <a:solidFill>
                  <a:schemeClr val="accent4"/>
                </a:solidFill>
              </a:rPr>
              <a:t> K-áram </a:t>
            </a:r>
            <a:r>
              <a:rPr lang="hu-HU" sz="2000" dirty="0" smtClean="0">
                <a:solidFill>
                  <a:schemeClr val="accent4"/>
                </a:solidFill>
              </a:rPr>
              <a:t>és  </a:t>
            </a:r>
            <a:r>
              <a:rPr lang="hu-HU" sz="2000" dirty="0" err="1" smtClean="0">
                <a:solidFill>
                  <a:schemeClr val="accent4"/>
                </a:solidFill>
              </a:rPr>
              <a:t>acetilkolin-aktivált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smtClean="0">
                <a:solidFill>
                  <a:schemeClr val="accent4"/>
                </a:solidFill>
              </a:rPr>
              <a:t>kálium-áram</a:t>
            </a:r>
            <a:endParaRPr lang="hu-HU" sz="26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778098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effectLst/>
              </a:rPr>
              <a:t>Szívritmuszavarok</a:t>
            </a:r>
            <a:endParaRPr lang="hu-HU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88640"/>
            <a:ext cx="2592288" cy="159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Arrythmia</a:t>
            </a:r>
            <a:r>
              <a:rPr lang="hu-HU" sz="2000" b="1" i="1" dirty="0" smtClean="0">
                <a:solidFill>
                  <a:schemeClr val="accent4"/>
                </a:solidFill>
              </a:rPr>
              <a:t> (</a:t>
            </a:r>
            <a:r>
              <a:rPr lang="hu-HU" altLang="ja-JP" sz="2000" dirty="0" smtClean="0">
                <a:solidFill>
                  <a:schemeClr val="accent4"/>
                </a:solidFill>
              </a:rPr>
              <a:t>ritmuszavar)</a:t>
            </a:r>
            <a:endParaRPr lang="hu-HU" altLang="ja-JP" sz="20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endParaRPr lang="hu-HU" altLang="ja-JP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altLang="ja-JP" sz="2000" dirty="0" smtClean="0">
                <a:solidFill>
                  <a:schemeClr val="accent4"/>
                </a:solidFill>
              </a:rPr>
              <a:t>a </a:t>
            </a:r>
            <a:r>
              <a:rPr lang="hu-HU" altLang="ja-JP" sz="2000" b="1" dirty="0" smtClean="0">
                <a:solidFill>
                  <a:schemeClr val="accent4"/>
                </a:solidFill>
              </a:rPr>
              <a:t>szívritmus</a:t>
            </a:r>
            <a:r>
              <a:rPr lang="hu-HU" altLang="ja-JP" sz="2000" dirty="0" smtClean="0">
                <a:solidFill>
                  <a:schemeClr val="accent4"/>
                </a:solidFill>
              </a:rPr>
              <a:t> indokolatlanul </a:t>
            </a:r>
            <a:r>
              <a:rPr lang="hu-HU" altLang="ja-JP" sz="2000" b="1" dirty="0" smtClean="0">
                <a:solidFill>
                  <a:schemeClr val="accent4"/>
                </a:solidFill>
              </a:rPr>
              <a:t>gyors </a:t>
            </a:r>
            <a:r>
              <a:rPr lang="hu-HU" altLang="ja-JP" sz="2000" dirty="0" smtClean="0">
                <a:solidFill>
                  <a:schemeClr val="accent4"/>
                </a:solidFill>
              </a:rPr>
              <a:t>(</a:t>
            </a:r>
            <a:r>
              <a:rPr lang="hu-HU" altLang="ja-JP" sz="2000" dirty="0" err="1" smtClean="0">
                <a:solidFill>
                  <a:schemeClr val="accent4"/>
                </a:solidFill>
              </a:rPr>
              <a:t>tachycardia</a:t>
            </a:r>
            <a:r>
              <a:rPr lang="hu-HU" altLang="ja-JP" sz="2000" dirty="0" smtClean="0">
                <a:solidFill>
                  <a:schemeClr val="accent4"/>
                </a:solidFill>
              </a:rPr>
              <a:t>) vagy </a:t>
            </a:r>
            <a:r>
              <a:rPr lang="hu-HU" altLang="ja-JP" sz="2000" b="1" dirty="0" smtClean="0">
                <a:solidFill>
                  <a:schemeClr val="accent4"/>
                </a:solidFill>
              </a:rPr>
              <a:t>lassú </a:t>
            </a:r>
            <a:r>
              <a:rPr lang="hu-HU" altLang="ja-JP" sz="2000" dirty="0" smtClean="0">
                <a:solidFill>
                  <a:schemeClr val="accent4"/>
                </a:solidFill>
              </a:rPr>
              <a:t>(</a:t>
            </a:r>
            <a:r>
              <a:rPr lang="hu-HU" altLang="ja-JP" sz="2000" dirty="0" err="1" smtClean="0">
                <a:solidFill>
                  <a:schemeClr val="accent4"/>
                </a:solidFill>
              </a:rPr>
              <a:t>bradycardia</a:t>
            </a:r>
            <a:r>
              <a:rPr lang="hu-HU" altLang="ja-JP" sz="2000" dirty="0" smtClean="0">
                <a:solidFill>
                  <a:schemeClr val="accent4"/>
                </a:solidFill>
              </a:rPr>
              <a:t>) </a:t>
            </a:r>
          </a:p>
          <a:p>
            <a:pPr>
              <a:buFont typeface="Wingdings" pitchFamily="2" charset="2"/>
              <a:buChar char="§"/>
            </a:pPr>
            <a:r>
              <a:rPr lang="hu-HU" altLang="ja-JP" sz="2000" dirty="0" smtClean="0">
                <a:solidFill>
                  <a:schemeClr val="accent4"/>
                </a:solidFill>
              </a:rPr>
              <a:t>az elektromos impulzusok </a:t>
            </a:r>
            <a:r>
              <a:rPr lang="hu-HU" altLang="ja-JP" sz="2000" b="1" dirty="0" smtClean="0">
                <a:solidFill>
                  <a:schemeClr val="accent4"/>
                </a:solidFill>
              </a:rPr>
              <a:t>nem a szokásos ingervezető utakon </a:t>
            </a:r>
            <a:r>
              <a:rPr lang="hu-HU" altLang="ja-JP" sz="2000" dirty="0" smtClean="0">
                <a:solidFill>
                  <a:schemeClr val="accent4"/>
                </a:solidFill>
              </a:rPr>
              <a:t>hozzák létre az összehúzódást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Normál frekvencia: 60-100/perc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dirty="0" err="1" smtClean="0">
                <a:solidFill>
                  <a:schemeClr val="accent4"/>
                </a:solidFill>
              </a:rPr>
              <a:t>Tachykardia</a:t>
            </a:r>
            <a:r>
              <a:rPr lang="hu-HU" sz="2000" dirty="0" smtClean="0">
                <a:solidFill>
                  <a:schemeClr val="accent4"/>
                </a:solidFill>
              </a:rPr>
              <a:t>: &gt; 100/perc (</a:t>
            </a:r>
            <a:r>
              <a:rPr lang="hu-HU" sz="2000" dirty="0" err="1" smtClean="0">
                <a:solidFill>
                  <a:schemeClr val="accent4"/>
                </a:solidFill>
              </a:rPr>
              <a:t>tolerábilis</a:t>
            </a:r>
            <a:r>
              <a:rPr lang="hu-HU" sz="2000" dirty="0" smtClean="0">
                <a:solidFill>
                  <a:schemeClr val="accent4"/>
                </a:solidFill>
              </a:rPr>
              <a:t> 100-150, </a:t>
            </a:r>
            <a:r>
              <a:rPr lang="hu-HU" sz="2000" dirty="0" err="1" smtClean="0">
                <a:solidFill>
                  <a:schemeClr val="accent4"/>
                </a:solidFill>
              </a:rPr>
              <a:t>intolerábilis</a:t>
            </a:r>
            <a:r>
              <a:rPr lang="hu-HU" sz="2000" dirty="0" smtClean="0">
                <a:solidFill>
                  <a:schemeClr val="accent4"/>
                </a:solidFill>
              </a:rPr>
              <a:t> &gt; 150)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dirty="0" err="1" smtClean="0">
                <a:solidFill>
                  <a:schemeClr val="accent4"/>
                </a:solidFill>
              </a:rPr>
              <a:t>Bradykardia</a:t>
            </a:r>
            <a:r>
              <a:rPr lang="hu-HU" sz="2000" dirty="0" smtClean="0">
                <a:solidFill>
                  <a:schemeClr val="accent4"/>
                </a:solidFill>
              </a:rPr>
              <a:t> &lt; 60/perc (</a:t>
            </a:r>
            <a:r>
              <a:rPr lang="hu-HU" sz="2000" dirty="0" err="1" smtClean="0">
                <a:solidFill>
                  <a:schemeClr val="accent4"/>
                </a:solidFill>
              </a:rPr>
              <a:t>tolerábilis</a:t>
            </a:r>
            <a:r>
              <a:rPr lang="hu-HU" sz="2000" dirty="0" smtClean="0">
                <a:solidFill>
                  <a:schemeClr val="accent4"/>
                </a:solidFill>
              </a:rPr>
              <a:t> 40-60, </a:t>
            </a:r>
            <a:r>
              <a:rPr lang="hu-HU" sz="2000" dirty="0" err="1" smtClean="0">
                <a:solidFill>
                  <a:schemeClr val="accent4"/>
                </a:solidFill>
              </a:rPr>
              <a:t>intolerábilis</a:t>
            </a:r>
            <a:r>
              <a:rPr lang="hu-HU" sz="2000" dirty="0" smtClean="0">
                <a:solidFill>
                  <a:schemeClr val="accent4"/>
                </a:solidFill>
              </a:rPr>
              <a:t> &lt; 40)</a:t>
            </a:r>
          </a:p>
          <a:p>
            <a:pPr>
              <a:buNone/>
            </a:pPr>
            <a:endParaRPr lang="hu-HU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ANTIARRHYTHMIÁS SZEREK </a:t>
            </a:r>
            <a:endParaRPr lang="hu-HU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/>
          </a:bodyPr>
          <a:lstStyle/>
          <a:p>
            <a:pPr>
              <a:buNone/>
            </a:pPr>
            <a:endParaRPr lang="hu-HU" sz="2000" dirty="0" smtClean="0"/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Arrhythmiák</a:t>
            </a:r>
            <a:r>
              <a:rPr lang="hu-HU" sz="2000" b="1" i="1" dirty="0" smtClean="0">
                <a:solidFill>
                  <a:schemeClr val="accent4"/>
                </a:solidFill>
              </a:rPr>
              <a:t> létrejönnek </a:t>
            </a:r>
          </a:p>
          <a:p>
            <a:pPr>
              <a:buFont typeface="Wingdings" pitchFamily="2" charset="2"/>
              <a:buChar char="Ø"/>
            </a:pPr>
            <a:r>
              <a:rPr lang="hu-HU" sz="2000" i="1" dirty="0" smtClean="0">
                <a:solidFill>
                  <a:schemeClr val="accent4"/>
                </a:solidFill>
              </a:rPr>
              <a:t>az ingerképzés zavara</a:t>
            </a:r>
          </a:p>
          <a:p>
            <a:pPr>
              <a:buFont typeface="Wingdings" pitchFamily="2" charset="2"/>
              <a:buChar char="Ø"/>
            </a:pPr>
            <a:r>
              <a:rPr lang="hu-HU" sz="2000" i="1" dirty="0" smtClean="0">
                <a:solidFill>
                  <a:schemeClr val="accent4"/>
                </a:solidFill>
              </a:rPr>
              <a:t>az ingerület vezetés zavara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előző kettő kombinációja miatt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Arrhythmiák</a:t>
            </a:r>
            <a:r>
              <a:rPr lang="hu-HU" sz="2000" b="1" i="1" dirty="0" smtClean="0">
                <a:solidFill>
                  <a:schemeClr val="accent4"/>
                </a:solidFill>
              </a:rPr>
              <a:t> kialakulásának az oka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err="1" smtClean="0">
                <a:solidFill>
                  <a:schemeClr val="accent4"/>
                </a:solidFill>
              </a:rPr>
              <a:t>nomotrop</a:t>
            </a:r>
            <a:r>
              <a:rPr lang="hu-HU" sz="2000" dirty="0" smtClean="0">
                <a:solidFill>
                  <a:schemeClr val="accent4"/>
                </a:solidFill>
              </a:rPr>
              <a:t> (sinuscsomó) túlzott aktivitása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</a:rPr>
              <a:t>heterotop</a:t>
            </a:r>
            <a:r>
              <a:rPr lang="hu-HU" sz="2000" dirty="0" smtClean="0">
                <a:solidFill>
                  <a:schemeClr val="accent4"/>
                </a:solidFill>
              </a:rPr>
              <a:t> (nem a sinus csomóból kiinduló) ingerképzés fokozódása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körbefutó ingerület (</a:t>
            </a:r>
            <a:r>
              <a:rPr lang="hu-HU" sz="2000" dirty="0" err="1" smtClean="0">
                <a:solidFill>
                  <a:schemeClr val="accent4"/>
                </a:solidFill>
              </a:rPr>
              <a:t>reentry</a:t>
            </a:r>
            <a:r>
              <a:rPr lang="hu-HU" sz="2000" dirty="0" smtClean="0">
                <a:solidFill>
                  <a:schemeClr val="accent4"/>
                </a:solidFill>
              </a:rPr>
              <a:t>) 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ANTIARRHYTHMIÁS SZEREK </a:t>
            </a:r>
            <a:endParaRPr lang="hu-H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hu-HU" sz="8000" b="1" dirty="0" smtClean="0">
                <a:solidFill>
                  <a:srgbClr val="00B050"/>
                </a:solidFill>
              </a:rPr>
              <a:t>Ingerképzés zavara</a:t>
            </a:r>
          </a:p>
          <a:p>
            <a:pPr>
              <a:buFont typeface="Wingdings" pitchFamily="2" charset="2"/>
              <a:buChar char="§"/>
            </a:pPr>
            <a:r>
              <a:rPr lang="hu-HU" sz="8000" dirty="0" smtClean="0">
                <a:solidFill>
                  <a:schemeClr val="accent4"/>
                </a:solidFill>
              </a:rPr>
              <a:t>korai </a:t>
            </a:r>
            <a:r>
              <a:rPr lang="hu-HU" sz="8000" dirty="0" err="1" smtClean="0">
                <a:solidFill>
                  <a:schemeClr val="accent4"/>
                </a:solidFill>
              </a:rPr>
              <a:t>utódepolarizáció</a:t>
            </a:r>
            <a:endParaRPr lang="hu-HU" sz="8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8000" dirty="0" smtClean="0">
                <a:solidFill>
                  <a:schemeClr val="accent4"/>
                </a:solidFill>
              </a:rPr>
              <a:t>késői </a:t>
            </a:r>
            <a:r>
              <a:rPr lang="hu-HU" sz="8000" dirty="0" err="1" smtClean="0">
                <a:solidFill>
                  <a:schemeClr val="accent4"/>
                </a:solidFill>
              </a:rPr>
              <a:t>utódepolarizáció</a:t>
            </a:r>
            <a:endParaRPr lang="hu-HU" sz="8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8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8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8000" b="1" i="1" dirty="0" smtClean="0">
                <a:solidFill>
                  <a:schemeClr val="accent4"/>
                </a:solidFill>
              </a:rPr>
              <a:t>Korai </a:t>
            </a:r>
            <a:r>
              <a:rPr lang="hu-HU" sz="8000" b="1" i="1" dirty="0" err="1" smtClean="0">
                <a:solidFill>
                  <a:schemeClr val="accent4"/>
                </a:solidFill>
              </a:rPr>
              <a:t>utódepolarizáció</a:t>
            </a:r>
            <a:r>
              <a:rPr lang="hu-HU" sz="8000" b="1" i="1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endParaRPr lang="hu-HU" sz="80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8000" dirty="0" smtClean="0">
                <a:solidFill>
                  <a:schemeClr val="accent4"/>
                </a:solidFill>
              </a:rPr>
              <a:t>genetikai vagy kóros hatásra a </a:t>
            </a:r>
            <a:r>
              <a:rPr lang="hu-HU" sz="8000" dirty="0" err="1" smtClean="0">
                <a:solidFill>
                  <a:schemeClr val="accent4"/>
                </a:solidFill>
              </a:rPr>
              <a:t>repolarizáció</a:t>
            </a:r>
            <a:r>
              <a:rPr lang="hu-HU" sz="8000" dirty="0" smtClean="0">
                <a:solidFill>
                  <a:schemeClr val="accent4"/>
                </a:solidFill>
              </a:rPr>
              <a:t> túlzott mértékben megnyúlik</a:t>
            </a:r>
          </a:p>
          <a:p>
            <a:pPr>
              <a:buNone/>
            </a:pPr>
            <a:endParaRPr lang="hu-HU" sz="8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8000" dirty="0" smtClean="0">
                <a:solidFill>
                  <a:schemeClr val="accent4"/>
                </a:solidFill>
              </a:rPr>
              <a:t>a </a:t>
            </a:r>
            <a:r>
              <a:rPr lang="hu-HU" sz="8000" dirty="0" err="1" smtClean="0">
                <a:solidFill>
                  <a:schemeClr val="accent4"/>
                </a:solidFill>
              </a:rPr>
              <a:t>repolarizáció</a:t>
            </a:r>
            <a:r>
              <a:rPr lang="hu-HU" sz="8000" dirty="0" smtClean="0">
                <a:solidFill>
                  <a:schemeClr val="accent4"/>
                </a:solidFill>
              </a:rPr>
              <a:t> teljessé válása előtt újabb depolarizáció, melynek következtében </a:t>
            </a:r>
            <a:r>
              <a:rPr lang="hu-HU" sz="8000" dirty="0" err="1" smtClean="0">
                <a:solidFill>
                  <a:schemeClr val="accent4"/>
                </a:solidFill>
              </a:rPr>
              <a:t>extrasystole</a:t>
            </a:r>
            <a:r>
              <a:rPr lang="hu-HU" sz="8000" dirty="0" smtClean="0">
                <a:solidFill>
                  <a:schemeClr val="accent4"/>
                </a:solidFill>
              </a:rPr>
              <a:t> vagy nagyfrekvenciájú kamrai </a:t>
            </a:r>
            <a:r>
              <a:rPr lang="hu-HU" sz="8000" dirty="0" err="1" smtClean="0">
                <a:solidFill>
                  <a:schemeClr val="accent4"/>
                </a:solidFill>
              </a:rPr>
              <a:t>tachycardiát</a:t>
            </a:r>
            <a:r>
              <a:rPr lang="hu-HU" sz="8000" dirty="0" smtClean="0">
                <a:solidFill>
                  <a:schemeClr val="accent4"/>
                </a:solidFill>
              </a:rPr>
              <a:t> vált ki</a:t>
            </a:r>
          </a:p>
          <a:p>
            <a:pPr>
              <a:buNone/>
            </a:pPr>
            <a:endParaRPr lang="hu-HU" sz="8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8000" dirty="0" smtClean="0">
                <a:solidFill>
                  <a:schemeClr val="accent4"/>
                </a:solidFill>
              </a:rPr>
              <a:t>a Ca2+ és Na+ áramok újraaktiválódása játszik szerepet</a:t>
            </a:r>
          </a:p>
          <a:p>
            <a:pPr>
              <a:buNone/>
            </a:pPr>
            <a:endParaRPr lang="hu-HU" sz="8000" dirty="0" smtClean="0"/>
          </a:p>
          <a:p>
            <a:pPr>
              <a:buNone/>
            </a:pPr>
            <a:endParaRPr lang="hu-HU" sz="8000" dirty="0" smtClean="0"/>
          </a:p>
          <a:p>
            <a:pPr>
              <a:buNone/>
            </a:pPr>
            <a:endParaRPr lang="hu-HU" sz="2400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ANTIARRHYTHMIÁS SZEREK 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Késői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utódepolarizáció</a:t>
            </a:r>
            <a:r>
              <a:rPr lang="hu-HU" sz="2000" b="1" i="1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az </a:t>
            </a:r>
            <a:r>
              <a:rPr lang="hu-HU" sz="2000" dirty="0" err="1" smtClean="0">
                <a:solidFill>
                  <a:schemeClr val="accent4"/>
                </a:solidFill>
              </a:rPr>
              <a:t>arrythmogen</a:t>
            </a:r>
            <a:r>
              <a:rPr lang="hu-HU" sz="2000" dirty="0" smtClean="0">
                <a:solidFill>
                  <a:schemeClr val="accent4"/>
                </a:solidFill>
              </a:rPr>
              <a:t> depolarizációs hullám az előző akciós potenciál </a:t>
            </a:r>
            <a:r>
              <a:rPr lang="hu-HU" sz="2000" dirty="0" err="1" smtClean="0">
                <a:solidFill>
                  <a:schemeClr val="accent4"/>
                </a:solidFill>
              </a:rPr>
              <a:t>repolarizációja</a:t>
            </a:r>
            <a:r>
              <a:rPr lang="hu-HU" sz="2000" dirty="0" smtClean="0">
                <a:solidFill>
                  <a:schemeClr val="accent4"/>
                </a:solidFill>
              </a:rPr>
              <a:t> után keletkezik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ha ekkor a depolarizáció </a:t>
            </a:r>
            <a:r>
              <a:rPr lang="hu-HU" sz="2000" dirty="0" err="1" smtClean="0">
                <a:solidFill>
                  <a:schemeClr val="accent4"/>
                </a:solidFill>
              </a:rPr>
              <a:t>amplitudója</a:t>
            </a:r>
            <a:r>
              <a:rPr lang="hu-HU" sz="2000" dirty="0" smtClean="0">
                <a:solidFill>
                  <a:schemeClr val="accent4"/>
                </a:solidFill>
              </a:rPr>
              <a:t> eléri a küszöbpotenciált, </a:t>
            </a:r>
            <a:r>
              <a:rPr lang="hu-HU" sz="2000" dirty="0" err="1" smtClean="0">
                <a:solidFill>
                  <a:schemeClr val="accent4"/>
                </a:solidFill>
              </a:rPr>
              <a:t>extrasystole</a:t>
            </a:r>
            <a:r>
              <a:rPr lang="hu-HU" sz="2000" dirty="0" smtClean="0">
                <a:solidFill>
                  <a:schemeClr val="accent4"/>
                </a:solidFill>
              </a:rPr>
              <a:t> jön létre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oka a sejtek </a:t>
            </a:r>
            <a:r>
              <a:rPr lang="hu-HU" sz="2000" dirty="0" err="1" smtClean="0">
                <a:solidFill>
                  <a:schemeClr val="accent4"/>
                </a:solidFill>
              </a:rPr>
              <a:t>Ca</a:t>
            </a:r>
            <a:r>
              <a:rPr lang="hu-HU" sz="2000" dirty="0" smtClean="0">
                <a:solidFill>
                  <a:schemeClr val="accent4"/>
                </a:solidFill>
              </a:rPr>
              <a:t>+</a:t>
            </a:r>
            <a:r>
              <a:rPr lang="hu-HU" sz="2000" dirty="0" err="1" smtClean="0">
                <a:solidFill>
                  <a:schemeClr val="accent4"/>
                </a:solidFill>
              </a:rPr>
              <a:t>-val</a:t>
            </a:r>
            <a:r>
              <a:rPr lang="hu-HU" sz="2000" dirty="0" smtClean="0">
                <a:solidFill>
                  <a:schemeClr val="accent4"/>
                </a:solidFill>
              </a:rPr>
              <a:t> való túltöltődése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ischaemia</a:t>
            </a:r>
            <a:r>
              <a:rPr lang="hu-HU" sz="2000" dirty="0" smtClean="0">
                <a:solidFill>
                  <a:schemeClr val="accent4"/>
                </a:solidFill>
              </a:rPr>
              <a:t> vagy </a:t>
            </a:r>
            <a:r>
              <a:rPr lang="hu-HU" sz="2000" dirty="0" err="1" smtClean="0">
                <a:solidFill>
                  <a:schemeClr val="accent4"/>
                </a:solidFill>
              </a:rPr>
              <a:t>digitalis</a:t>
            </a:r>
            <a:r>
              <a:rPr lang="hu-HU" sz="2000" dirty="0" smtClean="0">
                <a:solidFill>
                  <a:schemeClr val="accent4"/>
                </a:solidFill>
              </a:rPr>
              <a:t> intoxikáció okozza</a:t>
            </a:r>
          </a:p>
          <a:p>
            <a:pPr>
              <a:buNone/>
            </a:pPr>
            <a:endParaRPr lang="hu-HU" sz="2000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ANTIARRHYTHMIÁS SZEREK </a:t>
            </a:r>
            <a:endParaRPr lang="hu-HU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ANTIARRHYTHMIÁS SZEREK </a:t>
            </a:r>
            <a:endParaRPr lang="hu-H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hu-HU" sz="2000" b="1" dirty="0" smtClean="0">
                <a:solidFill>
                  <a:srgbClr val="00B050"/>
                </a:solidFill>
              </a:rPr>
              <a:t>Ingerületvezetés zavara </a:t>
            </a:r>
          </a:p>
          <a:p>
            <a:pPr>
              <a:lnSpc>
                <a:spcPct val="80000"/>
              </a:lnSpc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Blokkok</a:t>
            </a:r>
            <a:endParaRPr lang="hu-HU" sz="2000" dirty="0">
              <a:solidFill>
                <a:schemeClr val="accent4"/>
              </a:solidFill>
            </a:endParaRPr>
          </a:p>
          <a:p>
            <a:pPr lvl="1">
              <a:lnSpc>
                <a:spcPct val="80000"/>
              </a:lnSpc>
            </a:pPr>
            <a:r>
              <a:rPr lang="hu-HU" sz="2000" dirty="0" err="1">
                <a:solidFill>
                  <a:schemeClr val="accent4"/>
                </a:solidFill>
              </a:rPr>
              <a:t>Sino-atrialis</a:t>
            </a:r>
            <a:endParaRPr lang="hu-HU" sz="2000" dirty="0">
              <a:solidFill>
                <a:schemeClr val="accent4"/>
              </a:solidFill>
            </a:endParaRPr>
          </a:p>
          <a:p>
            <a:pPr lvl="1">
              <a:lnSpc>
                <a:spcPct val="80000"/>
              </a:lnSpc>
            </a:pPr>
            <a:r>
              <a:rPr lang="hu-HU" sz="2000" dirty="0" err="1">
                <a:solidFill>
                  <a:schemeClr val="accent4"/>
                </a:solidFill>
              </a:rPr>
              <a:t>Atrio-ventricularis</a:t>
            </a:r>
            <a:endParaRPr lang="hu-HU" sz="2000" dirty="0">
              <a:solidFill>
                <a:schemeClr val="accent4"/>
              </a:solidFill>
            </a:endParaRPr>
          </a:p>
          <a:p>
            <a:pPr lvl="2">
              <a:lnSpc>
                <a:spcPct val="80000"/>
              </a:lnSpc>
            </a:pPr>
            <a:r>
              <a:rPr lang="hu-HU" sz="2000" dirty="0">
                <a:solidFill>
                  <a:schemeClr val="accent4"/>
                </a:solidFill>
              </a:rPr>
              <a:t>I. fokú </a:t>
            </a:r>
            <a:r>
              <a:rPr lang="hu-HU" sz="2000" i="1" dirty="0">
                <a:solidFill>
                  <a:schemeClr val="accent4"/>
                </a:solidFill>
              </a:rPr>
              <a:t>(PQ megnyúlás)</a:t>
            </a:r>
          </a:p>
          <a:p>
            <a:pPr lvl="2">
              <a:lnSpc>
                <a:spcPct val="80000"/>
              </a:lnSpc>
            </a:pPr>
            <a:r>
              <a:rPr lang="hu-HU" sz="2000" dirty="0">
                <a:solidFill>
                  <a:schemeClr val="accent4"/>
                </a:solidFill>
              </a:rPr>
              <a:t>II. fokú </a:t>
            </a:r>
            <a:r>
              <a:rPr lang="hu-HU" sz="2000" i="1" dirty="0">
                <a:solidFill>
                  <a:schemeClr val="accent4"/>
                </a:solidFill>
              </a:rPr>
              <a:t>(1 QRS kimarad)</a:t>
            </a:r>
          </a:p>
          <a:p>
            <a:pPr lvl="2">
              <a:lnSpc>
                <a:spcPct val="80000"/>
              </a:lnSpc>
            </a:pPr>
            <a:r>
              <a:rPr lang="hu-HU" sz="2000" dirty="0">
                <a:solidFill>
                  <a:schemeClr val="accent4"/>
                </a:solidFill>
              </a:rPr>
              <a:t>III. fokú </a:t>
            </a:r>
            <a:r>
              <a:rPr lang="hu-HU" sz="2000" i="1" dirty="0">
                <a:solidFill>
                  <a:schemeClr val="accent4"/>
                </a:solidFill>
              </a:rPr>
              <a:t>(AV disszociáció)</a:t>
            </a:r>
          </a:p>
          <a:p>
            <a:pPr lvl="1">
              <a:lnSpc>
                <a:spcPct val="80000"/>
              </a:lnSpc>
            </a:pPr>
            <a:r>
              <a:rPr lang="hu-HU" sz="2000" dirty="0" err="1">
                <a:solidFill>
                  <a:schemeClr val="accent4"/>
                </a:solidFill>
              </a:rPr>
              <a:t>Intraventricularis</a:t>
            </a:r>
            <a:r>
              <a:rPr lang="hu-HU" sz="2000" dirty="0">
                <a:solidFill>
                  <a:schemeClr val="accent4"/>
                </a:solidFill>
              </a:rPr>
              <a:t> </a:t>
            </a:r>
          </a:p>
          <a:p>
            <a:pPr lvl="2">
              <a:lnSpc>
                <a:spcPct val="80000"/>
              </a:lnSpc>
            </a:pPr>
            <a:r>
              <a:rPr lang="hu-HU" sz="2000" dirty="0" err="1">
                <a:solidFill>
                  <a:schemeClr val="accent4"/>
                </a:solidFill>
              </a:rPr>
              <a:t>Tawara</a:t>
            </a:r>
            <a:r>
              <a:rPr lang="hu-HU" sz="2000" dirty="0">
                <a:solidFill>
                  <a:schemeClr val="accent4"/>
                </a:solidFill>
              </a:rPr>
              <a:t> szárblokk</a:t>
            </a:r>
          </a:p>
          <a:p>
            <a:pPr lvl="3">
              <a:lnSpc>
                <a:spcPct val="80000"/>
              </a:lnSpc>
            </a:pPr>
            <a:r>
              <a:rPr lang="hu-HU" sz="2000" dirty="0">
                <a:solidFill>
                  <a:schemeClr val="accent4"/>
                </a:solidFill>
              </a:rPr>
              <a:t>Bal </a:t>
            </a:r>
            <a:r>
              <a:rPr lang="hu-HU" sz="2000" dirty="0" err="1">
                <a:solidFill>
                  <a:schemeClr val="accent4"/>
                </a:solidFill>
              </a:rPr>
              <a:t>Tawara</a:t>
            </a:r>
            <a:r>
              <a:rPr lang="hu-HU" sz="2000" dirty="0">
                <a:solidFill>
                  <a:schemeClr val="accent4"/>
                </a:solidFill>
              </a:rPr>
              <a:t> szár</a:t>
            </a:r>
          </a:p>
          <a:p>
            <a:pPr lvl="4">
              <a:lnSpc>
                <a:spcPct val="80000"/>
              </a:lnSpc>
            </a:pPr>
            <a:r>
              <a:rPr lang="hu-HU" sz="2000" dirty="0" err="1">
                <a:solidFill>
                  <a:schemeClr val="accent4"/>
                </a:solidFill>
              </a:rPr>
              <a:t>Hemiblokk</a:t>
            </a:r>
            <a:r>
              <a:rPr lang="hu-HU" sz="2000" dirty="0">
                <a:solidFill>
                  <a:schemeClr val="accent4"/>
                </a:solidFill>
              </a:rPr>
              <a:t> (</a:t>
            </a:r>
            <a:r>
              <a:rPr lang="hu-HU" sz="2000" dirty="0" err="1">
                <a:solidFill>
                  <a:schemeClr val="accent4"/>
                </a:solidFill>
              </a:rPr>
              <a:t>anterior</a:t>
            </a:r>
            <a:r>
              <a:rPr lang="hu-HU" sz="2000" dirty="0">
                <a:solidFill>
                  <a:schemeClr val="accent4"/>
                </a:solidFill>
              </a:rPr>
              <a:t>, </a:t>
            </a:r>
            <a:r>
              <a:rPr lang="hu-HU" sz="2000" dirty="0" err="1">
                <a:solidFill>
                  <a:schemeClr val="accent4"/>
                </a:solidFill>
              </a:rPr>
              <a:t>posterior</a:t>
            </a:r>
            <a:r>
              <a:rPr lang="hu-HU" sz="2000" dirty="0">
                <a:solidFill>
                  <a:schemeClr val="accent4"/>
                </a:solidFill>
              </a:rPr>
              <a:t>)</a:t>
            </a:r>
          </a:p>
          <a:p>
            <a:pPr lvl="4">
              <a:lnSpc>
                <a:spcPct val="80000"/>
              </a:lnSpc>
            </a:pPr>
            <a:r>
              <a:rPr lang="hu-HU" sz="2000" dirty="0">
                <a:solidFill>
                  <a:schemeClr val="accent4"/>
                </a:solidFill>
              </a:rPr>
              <a:t>Blokk (komplett, </a:t>
            </a:r>
            <a:r>
              <a:rPr lang="hu-HU" sz="2000" dirty="0" err="1">
                <a:solidFill>
                  <a:schemeClr val="accent4"/>
                </a:solidFill>
              </a:rPr>
              <a:t>inkomplett</a:t>
            </a:r>
            <a:r>
              <a:rPr lang="hu-HU" sz="2000" dirty="0">
                <a:solidFill>
                  <a:schemeClr val="accent4"/>
                </a:solidFill>
              </a:rPr>
              <a:t>)</a:t>
            </a:r>
          </a:p>
          <a:p>
            <a:pPr lvl="3">
              <a:lnSpc>
                <a:spcPct val="80000"/>
              </a:lnSpc>
            </a:pPr>
            <a:r>
              <a:rPr lang="hu-HU" sz="2000" dirty="0">
                <a:solidFill>
                  <a:schemeClr val="accent4"/>
                </a:solidFill>
              </a:rPr>
              <a:t>Jobb </a:t>
            </a:r>
            <a:r>
              <a:rPr lang="hu-HU" sz="2000" dirty="0" err="1">
                <a:solidFill>
                  <a:schemeClr val="accent4"/>
                </a:solidFill>
              </a:rPr>
              <a:t>Tawara</a:t>
            </a:r>
            <a:r>
              <a:rPr lang="hu-HU" sz="2000" dirty="0">
                <a:solidFill>
                  <a:schemeClr val="accent4"/>
                </a:solidFill>
              </a:rPr>
              <a:t> szár</a:t>
            </a:r>
          </a:p>
          <a:p>
            <a:pPr lvl="4">
              <a:lnSpc>
                <a:spcPct val="80000"/>
              </a:lnSpc>
            </a:pPr>
            <a:r>
              <a:rPr lang="hu-HU" sz="2000" dirty="0">
                <a:solidFill>
                  <a:schemeClr val="accent4"/>
                </a:solidFill>
              </a:rPr>
              <a:t>Blokk (komplett, </a:t>
            </a:r>
            <a:r>
              <a:rPr lang="hu-HU" sz="2000" dirty="0" err="1">
                <a:solidFill>
                  <a:schemeClr val="accent4"/>
                </a:solidFill>
              </a:rPr>
              <a:t>inkomplett</a:t>
            </a:r>
            <a:r>
              <a:rPr lang="hu-HU" sz="2000" dirty="0">
                <a:solidFill>
                  <a:schemeClr val="accent4"/>
                </a:solidFill>
              </a:rPr>
              <a:t>)</a:t>
            </a:r>
          </a:p>
          <a:p>
            <a:pPr lvl="2">
              <a:lnSpc>
                <a:spcPct val="80000"/>
              </a:lnSpc>
              <a:buFontTx/>
              <a:buNone/>
            </a:pPr>
            <a:endParaRPr lang="hu-HU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rgbClr val="00B050"/>
                </a:solidFill>
              </a:rPr>
              <a:t>Ingerületvezetés zavara </a:t>
            </a:r>
          </a:p>
          <a:p>
            <a:pPr>
              <a:buNone/>
            </a:pPr>
            <a:endParaRPr lang="hu-HU" sz="2000" b="1" i="1" dirty="0" smtClean="0"/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</a:rPr>
              <a:t>reentry</a:t>
            </a:r>
            <a:r>
              <a:rPr lang="hu-HU" sz="2000" dirty="0" smtClean="0">
                <a:solidFill>
                  <a:schemeClr val="accent4"/>
                </a:solidFill>
              </a:rPr>
              <a:t> (körbefutó ingerület) mechanizmusa</a:t>
            </a:r>
          </a:p>
          <a:p>
            <a:pPr>
              <a:buFont typeface="Wingdings" pitchFamily="2" charset="2"/>
              <a:buChar char="§"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reentry</a:t>
            </a:r>
            <a:r>
              <a:rPr lang="hu-HU" sz="2000" dirty="0" smtClean="0">
                <a:solidFill>
                  <a:schemeClr val="accent4"/>
                </a:solidFill>
              </a:rPr>
              <a:t> jelensége akkor jön létre, ha a szívizomban megváltozik a tovaterjedő ingerületvezetés sebessége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</a:rPr>
              <a:t>reentry</a:t>
            </a:r>
            <a:r>
              <a:rPr lang="hu-HU" sz="2000" dirty="0" smtClean="0">
                <a:solidFill>
                  <a:schemeClr val="accent4"/>
                </a:solidFill>
              </a:rPr>
              <a:t> típusú </a:t>
            </a:r>
            <a:r>
              <a:rPr lang="hu-HU" sz="2000" dirty="0" err="1" smtClean="0">
                <a:solidFill>
                  <a:schemeClr val="accent4"/>
                </a:solidFill>
              </a:rPr>
              <a:t>arrhythmiákat</a:t>
            </a:r>
            <a:r>
              <a:rPr lang="hu-HU" sz="2000" dirty="0" smtClean="0">
                <a:solidFill>
                  <a:schemeClr val="accent4"/>
                </a:solidFill>
              </a:rPr>
              <a:t> egyrészt </a:t>
            </a:r>
            <a:r>
              <a:rPr lang="hu-HU" sz="2000" i="1" dirty="0" smtClean="0">
                <a:solidFill>
                  <a:schemeClr val="accent4"/>
                </a:solidFill>
              </a:rPr>
              <a:t>az ingerületvezetés további gátlásával</a:t>
            </a:r>
            <a:r>
              <a:rPr lang="hu-HU" sz="2000" dirty="0" smtClean="0">
                <a:solidFill>
                  <a:schemeClr val="accent4"/>
                </a:solidFill>
              </a:rPr>
              <a:t>, az egyirányú blokk kétirányúra való változtatásával, a </a:t>
            </a:r>
            <a:r>
              <a:rPr lang="hu-HU" sz="2000" i="1" dirty="0" err="1" smtClean="0">
                <a:solidFill>
                  <a:schemeClr val="accent4"/>
                </a:solidFill>
              </a:rPr>
              <a:t>refrakter</a:t>
            </a:r>
            <a:r>
              <a:rPr lang="hu-HU" sz="2000" i="1" dirty="0" smtClean="0">
                <a:solidFill>
                  <a:schemeClr val="accent4"/>
                </a:solidFill>
              </a:rPr>
              <a:t> szak megnyújtásával</a:t>
            </a:r>
            <a:r>
              <a:rPr lang="hu-HU" sz="2000" dirty="0" smtClean="0">
                <a:solidFill>
                  <a:schemeClr val="accent4"/>
                </a:solidFill>
              </a:rPr>
              <a:t> lehet megszüntetni</a:t>
            </a:r>
          </a:p>
          <a:p>
            <a:pPr>
              <a:buNone/>
            </a:pPr>
            <a:endParaRPr lang="hu-HU" sz="1800" dirty="0">
              <a:latin typeface="Century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ANTIARRHYTHMIÁS SZEREK </a:t>
            </a:r>
            <a:endParaRPr lang="hu-H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914F-E369-4910-96B7-D2AD8387C628}" type="slidenum">
              <a:rPr lang="hu-HU"/>
              <a:pPr/>
              <a:t>2</a:t>
            </a:fld>
            <a:endParaRPr lang="hu-HU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b="1" dirty="0">
                <a:solidFill>
                  <a:srgbClr val="FF0000"/>
                </a:solidFill>
                <a:effectLst/>
                <a:latin typeface="+mn-lt"/>
              </a:rPr>
              <a:t>Szívritmuszavarok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05400" y="1268413"/>
            <a:ext cx="4038600" cy="4525962"/>
          </a:xfrm>
        </p:spPr>
        <p:txBody>
          <a:bodyPr/>
          <a:lstStyle/>
          <a:p>
            <a:pPr>
              <a:buNone/>
            </a:pPr>
            <a:endParaRPr lang="hu-HU" sz="4800" b="1" dirty="0">
              <a:solidFill>
                <a:srgbClr val="CC0000"/>
              </a:solidFill>
              <a:latin typeface="Monotype Corsiva" pitchFamily="66" charset="0"/>
            </a:endParaRPr>
          </a:p>
        </p:txBody>
      </p:sp>
      <p:pic>
        <p:nvPicPr>
          <p:cNvPr id="233476" name="Picture 4" descr="M172294-Artwork_of_cardiac_arrhythmia_with_heart_&amp;_ECGs-SP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19200"/>
            <a:ext cx="5148263" cy="5108575"/>
          </a:xfrm>
          <a:noFill/>
          <a:ln/>
        </p:spPr>
      </p:pic>
      <p:pic>
        <p:nvPicPr>
          <p:cNvPr id="233480" name="Picture 8" descr="Kép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19700" y="2852738"/>
            <a:ext cx="3446463" cy="32797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Arrythmiák</a:t>
            </a:r>
            <a:r>
              <a:rPr lang="hu-HU" sz="2000" b="1" i="1" dirty="0" smtClean="0">
                <a:solidFill>
                  <a:schemeClr val="accent4"/>
                </a:solidFill>
              </a:rPr>
              <a:t> típusai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dirty="0" err="1" smtClean="0">
                <a:solidFill>
                  <a:schemeClr val="accent4"/>
                </a:solidFill>
              </a:rPr>
              <a:t>Szupraventricularis</a:t>
            </a:r>
            <a:r>
              <a:rPr lang="hu-HU" sz="2000" b="1" dirty="0" smtClean="0">
                <a:solidFill>
                  <a:schemeClr val="accent4"/>
                </a:solidFill>
              </a:rPr>
              <a:t> </a:t>
            </a:r>
            <a:r>
              <a:rPr lang="hu-HU" sz="2000" b="1" dirty="0" err="1" smtClean="0">
                <a:solidFill>
                  <a:schemeClr val="accent4"/>
                </a:solidFill>
              </a:rPr>
              <a:t>arrythmiák</a:t>
            </a:r>
            <a:r>
              <a:rPr lang="hu-HU" sz="2000" b="1" dirty="0" smtClean="0">
                <a:solidFill>
                  <a:schemeClr val="accent4"/>
                </a:solidFill>
              </a:rPr>
              <a:t> </a:t>
            </a:r>
            <a:r>
              <a:rPr lang="hu-HU" sz="2000" dirty="0" smtClean="0">
                <a:solidFill>
                  <a:schemeClr val="accent4"/>
                </a:solidFill>
              </a:rPr>
              <a:t>	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sinuscsomóból, a pitvarfalból, az </a:t>
            </a:r>
            <a:r>
              <a:rPr lang="hu-HU" sz="2000" dirty="0" err="1" smtClean="0">
                <a:solidFill>
                  <a:schemeClr val="accent4"/>
                </a:solidFill>
              </a:rPr>
              <a:t>AV-junkcióból</a:t>
            </a:r>
            <a:r>
              <a:rPr lang="hu-HU" sz="2000" dirty="0" smtClean="0">
                <a:solidFill>
                  <a:schemeClr val="accent4"/>
                </a:solidFill>
              </a:rPr>
              <a:t> vagy a járulékos kötegek által közvetítetten alakulhatnak ki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sinustachycardia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pitvar lebegés, remegés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sinusbradycardia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Kamrai </a:t>
            </a:r>
            <a:r>
              <a:rPr lang="hu-HU" sz="2000" b="1" dirty="0" err="1" smtClean="0">
                <a:solidFill>
                  <a:schemeClr val="accent4"/>
                </a:solidFill>
              </a:rPr>
              <a:t>arrythmiák</a:t>
            </a: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kamrai </a:t>
            </a:r>
            <a:r>
              <a:rPr lang="hu-HU" sz="2000" dirty="0" err="1" smtClean="0">
                <a:solidFill>
                  <a:schemeClr val="accent4"/>
                </a:solidFill>
              </a:rPr>
              <a:t>extrasystolék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kamrai </a:t>
            </a:r>
            <a:r>
              <a:rPr lang="hu-HU" sz="2000" dirty="0" err="1" smtClean="0">
                <a:solidFill>
                  <a:schemeClr val="accent4"/>
                </a:solidFill>
              </a:rPr>
              <a:t>tachycardia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ANTIARRHYTHMIÁS SZEREK </a:t>
            </a:r>
            <a:endParaRPr lang="hu-HU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4E581-A520-41CB-A57B-39E0C4AD006F}" type="slidenum">
              <a:rPr lang="hu-HU"/>
              <a:pPr/>
              <a:t>21</a:t>
            </a:fld>
            <a:endParaRPr lang="hu-HU"/>
          </a:p>
        </p:txBody>
      </p:sp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u-HU" sz="2800" b="1" dirty="0">
                <a:solidFill>
                  <a:srgbClr val="FF0000"/>
                </a:solidFill>
                <a:latin typeface="+mn-lt"/>
              </a:rPr>
              <a:t>Szívritmuszavarok  kezelése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488254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hu-HU" sz="2000" b="1" dirty="0">
                <a:solidFill>
                  <a:schemeClr val="accent4"/>
                </a:solidFill>
              </a:rPr>
              <a:t>Gyógyszeres kezelés</a:t>
            </a:r>
          </a:p>
          <a:p>
            <a:pPr lvl="1">
              <a:spcBef>
                <a:spcPct val="0"/>
              </a:spcBef>
            </a:pPr>
            <a:r>
              <a:rPr lang="hu-HU" sz="2000" b="1" dirty="0" err="1">
                <a:solidFill>
                  <a:schemeClr val="accent4"/>
                </a:solidFill>
              </a:rPr>
              <a:t>antiarrhythmicumok</a:t>
            </a:r>
            <a:r>
              <a:rPr lang="hu-HU" sz="2000" dirty="0">
                <a:solidFill>
                  <a:schemeClr val="accent4"/>
                </a:solidFill>
              </a:rPr>
              <a:t> 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 lvl="2">
              <a:spcBef>
                <a:spcPct val="0"/>
              </a:spcBef>
            </a:pPr>
            <a:r>
              <a:rPr lang="hu-HU" sz="2000" dirty="0" err="1" smtClean="0">
                <a:solidFill>
                  <a:schemeClr val="accent4"/>
                </a:solidFill>
              </a:rPr>
              <a:t>conversio</a:t>
            </a:r>
            <a:r>
              <a:rPr lang="hu-HU" sz="2000" dirty="0">
                <a:solidFill>
                  <a:schemeClr val="accent4"/>
                </a:solidFill>
              </a:rPr>
              <a:t>, 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 lvl="2">
              <a:spcBef>
                <a:spcPct val="0"/>
              </a:spcBef>
            </a:pPr>
            <a:r>
              <a:rPr lang="hu-HU" sz="2000" dirty="0" smtClean="0">
                <a:solidFill>
                  <a:schemeClr val="accent4"/>
                </a:solidFill>
              </a:rPr>
              <a:t>Sinus ritmus </a:t>
            </a:r>
            <a:r>
              <a:rPr lang="hu-HU" sz="2000" dirty="0">
                <a:solidFill>
                  <a:schemeClr val="accent4"/>
                </a:solidFill>
              </a:rPr>
              <a:t>megtartás, 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 lvl="2">
              <a:spcBef>
                <a:spcPct val="0"/>
              </a:spcBef>
            </a:pPr>
            <a:r>
              <a:rPr lang="hu-HU" sz="2000" dirty="0" smtClean="0">
                <a:solidFill>
                  <a:schemeClr val="accent4"/>
                </a:solidFill>
              </a:rPr>
              <a:t>ritmuszavar </a:t>
            </a:r>
            <a:r>
              <a:rPr lang="hu-HU" sz="2000" dirty="0">
                <a:solidFill>
                  <a:schemeClr val="accent4"/>
                </a:solidFill>
              </a:rPr>
              <a:t>prevenció </a:t>
            </a:r>
          </a:p>
          <a:p>
            <a:pPr lvl="1">
              <a:spcBef>
                <a:spcPct val="0"/>
              </a:spcBef>
            </a:pPr>
            <a:r>
              <a:rPr lang="hu-HU" sz="2000" b="1" dirty="0">
                <a:solidFill>
                  <a:schemeClr val="accent4"/>
                </a:solidFill>
              </a:rPr>
              <a:t>egyéb szerek</a:t>
            </a:r>
            <a:r>
              <a:rPr lang="hu-HU" sz="2000" dirty="0">
                <a:solidFill>
                  <a:schemeClr val="accent4"/>
                </a:solidFill>
              </a:rPr>
              <a:t> 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 lvl="2">
              <a:spcBef>
                <a:spcPct val="0"/>
              </a:spcBef>
            </a:pPr>
            <a:r>
              <a:rPr lang="hu-HU" sz="2000" dirty="0" smtClean="0">
                <a:solidFill>
                  <a:schemeClr val="accent4"/>
                </a:solidFill>
              </a:rPr>
              <a:t>frekvencia kontroll,</a:t>
            </a:r>
          </a:p>
          <a:p>
            <a:pPr lvl="2">
              <a:spcBef>
                <a:spcPct val="0"/>
              </a:spcBef>
            </a:pPr>
            <a:r>
              <a:rPr lang="hu-HU" sz="2000" dirty="0" err="1" smtClean="0">
                <a:solidFill>
                  <a:schemeClr val="accent4"/>
                </a:solidFill>
              </a:rPr>
              <a:t>anticoagulans</a:t>
            </a:r>
            <a:r>
              <a:rPr lang="hu-HU" sz="2000" dirty="0" smtClean="0">
                <a:solidFill>
                  <a:schemeClr val="accent4"/>
                </a:solidFill>
              </a:rPr>
              <a:t>,</a:t>
            </a:r>
          </a:p>
          <a:p>
            <a:pPr lvl="2">
              <a:spcBef>
                <a:spcPct val="0"/>
              </a:spcBef>
            </a:pPr>
            <a:r>
              <a:rPr lang="hu-HU" sz="2000" dirty="0" err="1" smtClean="0">
                <a:solidFill>
                  <a:schemeClr val="accent4"/>
                </a:solidFill>
              </a:rPr>
              <a:t>thrombocyta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>
                <a:solidFill>
                  <a:schemeClr val="accent4"/>
                </a:solidFill>
              </a:rPr>
              <a:t>aggregatio</a:t>
            </a:r>
            <a:r>
              <a:rPr lang="hu-HU" sz="2000" dirty="0">
                <a:solidFill>
                  <a:schemeClr val="accent4"/>
                </a:solidFill>
              </a:rPr>
              <a:t> gátlók</a:t>
            </a:r>
            <a:endParaRPr lang="hu-HU" sz="2000" b="1" dirty="0">
              <a:solidFill>
                <a:schemeClr val="accent4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hu-HU" sz="2000" b="1" dirty="0">
                <a:solidFill>
                  <a:schemeClr val="accent4"/>
                </a:solidFill>
              </a:rPr>
              <a:t>Életmód</a:t>
            </a:r>
            <a:endParaRPr lang="hu-HU" sz="2000" dirty="0">
              <a:solidFill>
                <a:schemeClr val="accent4"/>
              </a:solidFill>
            </a:endParaRPr>
          </a:p>
          <a:p>
            <a:pPr lvl="1">
              <a:lnSpc>
                <a:spcPct val="90000"/>
              </a:lnSpc>
            </a:pPr>
            <a:r>
              <a:rPr lang="hu-HU" sz="2000" dirty="0">
                <a:solidFill>
                  <a:schemeClr val="accent4"/>
                </a:solidFill>
              </a:rPr>
              <a:t>Alkohol-, Koffein-, Stimulánsok elhagyása</a:t>
            </a:r>
          </a:p>
          <a:p>
            <a:pPr>
              <a:lnSpc>
                <a:spcPct val="90000"/>
              </a:lnSpc>
              <a:buNone/>
            </a:pPr>
            <a:r>
              <a:rPr lang="hu-HU" sz="2000" b="1" dirty="0" err="1">
                <a:solidFill>
                  <a:schemeClr val="accent4"/>
                </a:solidFill>
              </a:rPr>
              <a:t>Cardioversio</a:t>
            </a:r>
            <a:endParaRPr lang="hu-HU" sz="2000" b="1" dirty="0">
              <a:solidFill>
                <a:schemeClr val="accent4"/>
              </a:solidFill>
            </a:endParaRPr>
          </a:p>
          <a:p>
            <a:pPr lvl="1">
              <a:lnSpc>
                <a:spcPct val="90000"/>
              </a:lnSpc>
            </a:pPr>
            <a:r>
              <a:rPr lang="hu-HU" sz="2000" dirty="0" err="1">
                <a:solidFill>
                  <a:schemeClr val="accent4"/>
                </a:solidFill>
              </a:rPr>
              <a:t>Electromos</a:t>
            </a:r>
            <a:r>
              <a:rPr lang="hu-HU" sz="2000" dirty="0">
                <a:solidFill>
                  <a:schemeClr val="accent4"/>
                </a:solidFill>
              </a:rPr>
              <a:t>, kémiai</a:t>
            </a:r>
          </a:p>
          <a:p>
            <a:pPr>
              <a:lnSpc>
                <a:spcPct val="90000"/>
              </a:lnSpc>
              <a:buNone/>
            </a:pPr>
            <a:r>
              <a:rPr lang="hu-HU" sz="2000" b="1" dirty="0">
                <a:solidFill>
                  <a:schemeClr val="accent4"/>
                </a:solidFill>
              </a:rPr>
              <a:t>Pacemaker </a:t>
            </a:r>
            <a:r>
              <a:rPr lang="hu-HU" sz="2000" b="1" dirty="0" err="1">
                <a:solidFill>
                  <a:schemeClr val="accent4"/>
                </a:solidFill>
              </a:rPr>
              <a:t>implantatio</a:t>
            </a:r>
            <a:endParaRPr lang="hu-HU" sz="2000" b="1" dirty="0">
              <a:solidFill>
                <a:schemeClr val="accent4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hu-HU" sz="2000" b="1" dirty="0" err="1">
                <a:solidFill>
                  <a:schemeClr val="accent4"/>
                </a:solidFill>
              </a:rPr>
              <a:t>Catheter</a:t>
            </a:r>
            <a:r>
              <a:rPr lang="hu-HU" sz="2000" b="1" dirty="0">
                <a:solidFill>
                  <a:schemeClr val="accent4"/>
                </a:solidFill>
              </a:rPr>
              <a:t> </a:t>
            </a:r>
            <a:r>
              <a:rPr lang="hu-HU" sz="2000" b="1" dirty="0" err="1">
                <a:solidFill>
                  <a:schemeClr val="accent4"/>
                </a:solidFill>
              </a:rPr>
              <a:t>ablatio</a:t>
            </a:r>
            <a:r>
              <a:rPr lang="hu-HU" sz="2000" b="1" dirty="0">
                <a:solidFill>
                  <a:schemeClr val="accent4"/>
                </a:solidFill>
              </a:rPr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hu-HU" sz="2000" b="1" dirty="0" err="1">
                <a:solidFill>
                  <a:schemeClr val="accent4"/>
                </a:solidFill>
              </a:rPr>
              <a:t>Implantálható</a:t>
            </a:r>
            <a:r>
              <a:rPr lang="hu-HU" sz="2000" b="1" dirty="0">
                <a:solidFill>
                  <a:schemeClr val="accent4"/>
                </a:solidFill>
              </a:rPr>
              <a:t> </a:t>
            </a:r>
            <a:r>
              <a:rPr lang="hu-HU" sz="2000" b="1" dirty="0" err="1">
                <a:solidFill>
                  <a:schemeClr val="accent4"/>
                </a:solidFill>
              </a:rPr>
              <a:t>cardioverter-defibrillator</a:t>
            </a:r>
            <a:r>
              <a:rPr lang="hu-HU" sz="2000" b="1" dirty="0">
                <a:solidFill>
                  <a:schemeClr val="accent4"/>
                </a:solidFill>
              </a:rPr>
              <a:t> ICD</a:t>
            </a:r>
          </a:p>
          <a:p>
            <a:pPr>
              <a:lnSpc>
                <a:spcPct val="90000"/>
              </a:lnSpc>
            </a:pPr>
            <a:endParaRPr lang="hu-HU" sz="20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Az </a:t>
            </a:r>
            <a:r>
              <a:rPr lang="hu-HU" sz="2000" b="1" dirty="0" err="1" smtClean="0">
                <a:solidFill>
                  <a:schemeClr val="accent4"/>
                </a:solidFill>
              </a:rPr>
              <a:t>antiarrhytmiás</a:t>
            </a:r>
            <a:r>
              <a:rPr lang="hu-HU" sz="2000" b="1" dirty="0" smtClean="0">
                <a:solidFill>
                  <a:schemeClr val="accent4"/>
                </a:solidFill>
              </a:rPr>
              <a:t> gyógyszerek hatásmechanizmusai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b="1" dirty="0" smtClean="0">
                <a:solidFill>
                  <a:schemeClr val="accent4"/>
                </a:solidFill>
              </a:rPr>
              <a:t>gyors Na</a:t>
            </a:r>
            <a:r>
              <a:rPr lang="hu-HU" sz="2000" b="1" baseline="30000" dirty="0" smtClean="0">
                <a:solidFill>
                  <a:schemeClr val="accent4"/>
                </a:solidFill>
              </a:rPr>
              <a:t>+</a:t>
            </a:r>
            <a:r>
              <a:rPr lang="hu-HU" sz="2000" b="1" dirty="0" err="1" smtClean="0">
                <a:solidFill>
                  <a:schemeClr val="accent4"/>
                </a:solidFill>
              </a:rPr>
              <a:t>-csatornákat</a:t>
            </a:r>
            <a:r>
              <a:rPr lang="hu-HU" sz="2000" b="1" dirty="0" smtClean="0">
                <a:solidFill>
                  <a:schemeClr val="accent4"/>
                </a:solidFill>
              </a:rPr>
              <a:t> gátolhatják</a:t>
            </a:r>
            <a:r>
              <a:rPr lang="hu-HU" sz="2000" dirty="0" smtClean="0">
                <a:solidFill>
                  <a:schemeClr val="accent4"/>
                </a:solidFill>
              </a:rPr>
              <a:t>, erősebb hatást fejtenek ki gyors szívfrekvenciánál, mint lassúnál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b="1" dirty="0" smtClean="0">
                <a:solidFill>
                  <a:schemeClr val="accent4"/>
                </a:solidFill>
              </a:rPr>
              <a:t>káliumcsatornák gátlása</a:t>
            </a:r>
            <a:r>
              <a:rPr lang="hu-HU" sz="2000" dirty="0" smtClean="0">
                <a:solidFill>
                  <a:schemeClr val="accent4"/>
                </a:solidFill>
              </a:rPr>
              <a:t>,  ez a </a:t>
            </a:r>
            <a:r>
              <a:rPr lang="hu-HU" sz="2000" dirty="0" err="1" smtClean="0">
                <a:solidFill>
                  <a:schemeClr val="accent4"/>
                </a:solidFill>
              </a:rPr>
              <a:t>repolarizáció</a:t>
            </a:r>
            <a:r>
              <a:rPr lang="hu-HU" sz="2000" dirty="0" smtClean="0">
                <a:solidFill>
                  <a:schemeClr val="accent4"/>
                </a:solidFill>
              </a:rPr>
              <a:t> megnyúlását eredményezi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l-GR" sz="2000" b="1" dirty="0" smtClean="0">
                <a:solidFill>
                  <a:schemeClr val="accent4"/>
                </a:solidFill>
              </a:rPr>
              <a:t>β-</a:t>
            </a:r>
            <a:r>
              <a:rPr lang="hu-HU" sz="2000" b="1" dirty="0" smtClean="0">
                <a:solidFill>
                  <a:schemeClr val="accent4"/>
                </a:solidFill>
              </a:rPr>
              <a:t>receptorok és kalciumcsatornák gátlása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depolarizáció és a </a:t>
            </a:r>
            <a:r>
              <a:rPr lang="hu-HU" sz="2000" dirty="0" err="1" smtClean="0">
                <a:solidFill>
                  <a:schemeClr val="accent4"/>
                </a:solidFill>
              </a:rPr>
              <a:t>repolarizáció</a:t>
            </a:r>
            <a:r>
              <a:rPr lang="hu-HU" sz="2000" dirty="0" smtClean="0">
                <a:solidFill>
                  <a:schemeClr val="accent4"/>
                </a:solidFill>
              </a:rPr>
              <a:t> gátlása következtében nemcsak </a:t>
            </a:r>
            <a:r>
              <a:rPr lang="hu-HU" sz="2000" dirty="0" err="1" smtClean="0">
                <a:solidFill>
                  <a:schemeClr val="accent4"/>
                </a:solidFill>
              </a:rPr>
              <a:t>antiarrythmiás</a:t>
            </a:r>
            <a:r>
              <a:rPr lang="hu-HU" sz="2000" dirty="0" smtClean="0">
                <a:solidFill>
                  <a:schemeClr val="accent4"/>
                </a:solidFill>
              </a:rPr>
              <a:t>, hanem </a:t>
            </a:r>
            <a:r>
              <a:rPr lang="hu-HU" sz="2000" dirty="0" err="1" smtClean="0">
                <a:solidFill>
                  <a:schemeClr val="accent4"/>
                </a:solidFill>
              </a:rPr>
              <a:t>proarrythmiás</a:t>
            </a:r>
            <a:r>
              <a:rPr lang="hu-HU" sz="2000" dirty="0" smtClean="0">
                <a:solidFill>
                  <a:schemeClr val="accent4"/>
                </a:solidFill>
              </a:rPr>
              <a:t> hatással is rendelkezhetnek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ANTIARRHYTHMIÁS SZEREK </a:t>
            </a:r>
            <a:endParaRPr lang="hu-HU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/>
          </a:bodyPr>
          <a:lstStyle/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dirty="0" err="1" smtClean="0">
                <a:solidFill>
                  <a:schemeClr val="accent4"/>
                </a:solidFill>
              </a:rPr>
              <a:t>Vaughan</a:t>
            </a:r>
            <a:r>
              <a:rPr lang="hu-HU" sz="2000" b="1" dirty="0" smtClean="0">
                <a:solidFill>
                  <a:schemeClr val="accent4"/>
                </a:solidFill>
              </a:rPr>
              <a:t> Williams féle csoportosítás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I. csoport: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Na-csatorna-gátlók</a:t>
            </a:r>
            <a:r>
              <a:rPr lang="hu-HU" sz="2000" b="1" i="1" dirty="0" smtClean="0">
                <a:solidFill>
                  <a:schemeClr val="accent4"/>
                </a:solidFill>
              </a:rPr>
              <a:t> </a:t>
            </a:r>
          </a:p>
          <a:p>
            <a:pPr lvl="1"/>
            <a:r>
              <a:rPr lang="hu-HU" sz="2000" dirty="0" smtClean="0">
                <a:solidFill>
                  <a:schemeClr val="accent4"/>
                </a:solidFill>
              </a:rPr>
              <a:t>I/A. csoport: a gyors depolarizáció közepes gátlása, </a:t>
            </a:r>
            <a:r>
              <a:rPr lang="hu-HU" sz="2000" dirty="0" err="1" smtClean="0">
                <a:solidFill>
                  <a:schemeClr val="accent4"/>
                </a:solidFill>
              </a:rPr>
              <a:t>repolarizáció</a:t>
            </a:r>
            <a:r>
              <a:rPr lang="hu-HU" sz="2000" dirty="0" smtClean="0">
                <a:solidFill>
                  <a:schemeClr val="accent4"/>
                </a:solidFill>
              </a:rPr>
              <a:t> nyújtása</a:t>
            </a:r>
          </a:p>
          <a:p>
            <a:pPr lvl="1"/>
            <a:r>
              <a:rPr lang="hu-HU" sz="2000" dirty="0" smtClean="0">
                <a:solidFill>
                  <a:schemeClr val="accent4"/>
                </a:solidFill>
              </a:rPr>
              <a:t>I/B. csoport: a gyors depolarizáció gyenge gátlása</a:t>
            </a:r>
          </a:p>
          <a:p>
            <a:pPr lvl="1"/>
            <a:r>
              <a:rPr lang="hu-HU" sz="2000" dirty="0" smtClean="0">
                <a:solidFill>
                  <a:schemeClr val="accent4"/>
                </a:solidFill>
              </a:rPr>
              <a:t>I/C. csoport: a gyors depolarizáció erős gátlása, a </a:t>
            </a:r>
            <a:r>
              <a:rPr lang="hu-HU" sz="2000" dirty="0" err="1" smtClean="0">
                <a:solidFill>
                  <a:schemeClr val="accent4"/>
                </a:solidFill>
              </a:rPr>
              <a:t>repolarizáció</a:t>
            </a:r>
            <a:r>
              <a:rPr lang="hu-HU" sz="2000" dirty="0" smtClean="0">
                <a:solidFill>
                  <a:schemeClr val="accent4"/>
                </a:solidFill>
              </a:rPr>
              <a:t> minimális nyújtása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II. csoport: </a:t>
            </a:r>
            <a:r>
              <a:rPr lang="hu-HU" sz="2000" b="1" i="1" dirty="0" smtClean="0">
                <a:solidFill>
                  <a:schemeClr val="accent4"/>
                </a:solidFill>
              </a:rPr>
              <a:t>szimpatikus tónus csökkentők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III. csoport: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repolarizáció</a:t>
            </a:r>
            <a:r>
              <a:rPr lang="hu-HU" sz="2000" b="1" i="1" dirty="0" smtClean="0">
                <a:solidFill>
                  <a:schemeClr val="accent4"/>
                </a:solidFill>
              </a:rPr>
              <a:t> nyújtása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IV. csoport: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Ca-csatorna-gátlók</a:t>
            </a: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ANTIARRHYTHMIÁS SZEREK </a:t>
            </a:r>
            <a:endParaRPr lang="hu-HU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20480"/>
          </a:xfrm>
        </p:spPr>
        <p:txBody>
          <a:bodyPr>
            <a:noAutofit/>
          </a:bodyPr>
          <a:lstStyle/>
          <a:p>
            <a:pPr marL="624078" indent="-514350"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I. CSOPORT: Na-csatorna blokkolók</a:t>
            </a:r>
          </a:p>
          <a:p>
            <a:pPr marL="624078" indent="-514350"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 marL="624078" indent="-514350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kötődnek a szívizom Na</a:t>
            </a:r>
            <a:r>
              <a:rPr lang="hu-HU" sz="2000" baseline="30000" dirty="0" smtClean="0">
                <a:solidFill>
                  <a:schemeClr val="accent4"/>
                </a:solidFill>
              </a:rPr>
              <a:t>+</a:t>
            </a:r>
            <a:r>
              <a:rPr lang="hu-HU" sz="2000" dirty="0" err="1" smtClean="0">
                <a:solidFill>
                  <a:schemeClr val="accent4"/>
                </a:solidFill>
              </a:rPr>
              <a:t>-csatornáihoz</a:t>
            </a:r>
            <a:r>
              <a:rPr lang="hu-HU" sz="2000" dirty="0" smtClean="0">
                <a:solidFill>
                  <a:schemeClr val="accent4"/>
                </a:solidFill>
              </a:rPr>
              <a:t>, melyek megfelelő ingerek hatására sem lesznek képesek megnyílni </a:t>
            </a:r>
          </a:p>
          <a:p>
            <a:pPr marL="624078" indent="-514350"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 marL="624078" indent="-514350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az ingerületvezetési sebesség csökken/</a:t>
            </a:r>
            <a:r>
              <a:rPr lang="hu-HU" sz="2000" dirty="0" err="1" smtClean="0">
                <a:solidFill>
                  <a:schemeClr val="accent4"/>
                </a:solidFill>
              </a:rPr>
              <a:t>gátlódik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</a:p>
          <a:p>
            <a:pPr marL="624078" indent="-514350">
              <a:buFont typeface="Wingdings" pitchFamily="2" charset="2"/>
              <a:buChar char="§"/>
            </a:pPr>
            <a:endParaRPr lang="hu-HU" sz="2000" dirty="0" smtClean="0">
              <a:solidFill>
                <a:schemeClr val="accent4"/>
              </a:solidFill>
            </a:endParaRPr>
          </a:p>
          <a:p>
            <a:pPr marL="624078" indent="-514350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az EKG-n a </a:t>
            </a:r>
            <a:r>
              <a:rPr lang="hu-HU" sz="2000" dirty="0" err="1" smtClean="0">
                <a:solidFill>
                  <a:schemeClr val="accent4"/>
                </a:solidFill>
              </a:rPr>
              <a:t>QRS-komplexus</a:t>
            </a:r>
            <a:r>
              <a:rPr lang="hu-HU" sz="2000" dirty="0" smtClean="0">
                <a:solidFill>
                  <a:schemeClr val="accent4"/>
                </a:solidFill>
              </a:rPr>
              <a:t> kiszélesedik</a:t>
            </a:r>
          </a:p>
          <a:p>
            <a:pPr marL="624078" indent="-514350">
              <a:buNone/>
            </a:pP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b="1" dirty="0" smtClean="0"/>
          </a:p>
          <a:p>
            <a:pPr>
              <a:buNone/>
            </a:pPr>
            <a:endParaRPr lang="hu-HU" sz="2000" dirty="0">
              <a:latin typeface="Century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ANTIARRHYTHMIÁS SZEREK </a:t>
            </a:r>
            <a:endParaRPr lang="hu-HU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IA. </a:t>
            </a: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Hatás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gátolják a szívizom </a:t>
            </a:r>
            <a:r>
              <a:rPr lang="hu-HU" sz="2000" i="1" dirty="0" smtClean="0">
                <a:solidFill>
                  <a:schemeClr val="accent4"/>
                </a:solidFill>
              </a:rPr>
              <a:t>Na</a:t>
            </a:r>
            <a:r>
              <a:rPr lang="hu-HU" sz="2000" i="1" baseline="30000" dirty="0" smtClean="0">
                <a:solidFill>
                  <a:schemeClr val="accent4"/>
                </a:solidFill>
              </a:rPr>
              <a:t>+</a:t>
            </a:r>
            <a:r>
              <a:rPr lang="hu-HU" sz="2000" i="1" dirty="0" err="1" smtClean="0">
                <a:solidFill>
                  <a:schemeClr val="accent4"/>
                </a:solidFill>
              </a:rPr>
              <a:t>-csatornáit</a:t>
            </a: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  <a:r>
              <a:rPr lang="hu-HU" sz="2000" dirty="0" smtClean="0">
                <a:solidFill>
                  <a:schemeClr val="accent4"/>
                </a:solidFill>
              </a:rPr>
              <a:t>(frekvencia függően)</a:t>
            </a: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depolarizáció lassúbbá válik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repolarizáció</a:t>
            </a:r>
            <a:r>
              <a:rPr lang="hu-HU" sz="2000" dirty="0" smtClean="0">
                <a:solidFill>
                  <a:schemeClr val="accent4"/>
                </a:solidFill>
              </a:rPr>
              <a:t> megnyúlik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QRS szélesedés. </a:t>
            </a:r>
            <a:r>
              <a:rPr lang="hu-HU" sz="2000" i="1" dirty="0" smtClean="0">
                <a:solidFill>
                  <a:schemeClr val="accent4"/>
                </a:solidFill>
              </a:rPr>
              <a:t>QT megnyúlás </a:t>
            </a:r>
          </a:p>
          <a:p>
            <a:pPr>
              <a:buFont typeface="Wingdings" pitchFamily="2" charset="2"/>
              <a:buChar char="§"/>
            </a:pPr>
            <a:r>
              <a:rPr lang="hu-HU" sz="2000" b="1" i="1" dirty="0" smtClean="0">
                <a:solidFill>
                  <a:schemeClr val="accent4"/>
                </a:solidFill>
              </a:rPr>
              <a:t>elsősorban pitvari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tachyarrythmiában</a:t>
            </a: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Gyógyszerek</a:t>
            </a:r>
          </a:p>
          <a:p>
            <a:pPr>
              <a:buNone/>
            </a:pPr>
            <a:r>
              <a:rPr lang="hu-HU" sz="2000" b="1" dirty="0" err="1" smtClean="0">
                <a:solidFill>
                  <a:schemeClr val="accent4"/>
                </a:solidFill>
              </a:rPr>
              <a:t>quinidin</a:t>
            </a:r>
            <a:r>
              <a:rPr lang="hu-HU" sz="2000" b="1" dirty="0" smtClean="0">
                <a:solidFill>
                  <a:schemeClr val="accent4"/>
                </a:solidFill>
              </a:rPr>
              <a:t>, </a:t>
            </a:r>
            <a:r>
              <a:rPr lang="hu-HU" sz="2000" b="1" dirty="0" err="1" smtClean="0">
                <a:solidFill>
                  <a:schemeClr val="accent4"/>
                </a:solidFill>
              </a:rPr>
              <a:t>disopyramid</a:t>
            </a:r>
            <a:r>
              <a:rPr lang="hu-HU" sz="2000" b="1" dirty="0" smtClean="0">
                <a:solidFill>
                  <a:schemeClr val="accent4"/>
                </a:solidFill>
              </a:rPr>
              <a:t>, </a:t>
            </a:r>
            <a:r>
              <a:rPr lang="hu-HU" sz="2000" b="1" dirty="0" err="1" smtClean="0">
                <a:solidFill>
                  <a:schemeClr val="accent4"/>
                </a:solidFill>
              </a:rPr>
              <a:t>prajmalin</a:t>
            </a: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ANTIARRHYTHMIÁS SZEREK </a:t>
            </a:r>
            <a:endParaRPr lang="hu-HU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IB.  </a:t>
            </a: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Hatás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frekvencia  függő </a:t>
            </a:r>
            <a:r>
              <a:rPr lang="hu-HU" sz="2000" i="1" dirty="0" smtClean="0">
                <a:solidFill>
                  <a:schemeClr val="accent4"/>
                </a:solidFill>
              </a:rPr>
              <a:t>Na-csatorna gátlás 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fiziológiás szívfrekvenciánál nem érvényesül a Na</a:t>
            </a:r>
            <a:r>
              <a:rPr lang="hu-HU" sz="2000" baseline="30000" dirty="0" smtClean="0">
                <a:solidFill>
                  <a:schemeClr val="accent4"/>
                </a:solidFill>
              </a:rPr>
              <a:t>+</a:t>
            </a:r>
            <a:r>
              <a:rPr lang="hu-HU" sz="2000" dirty="0" err="1" smtClean="0">
                <a:solidFill>
                  <a:schemeClr val="accent4"/>
                </a:solidFill>
              </a:rPr>
              <a:t>-csatorna-gátló</a:t>
            </a:r>
            <a:r>
              <a:rPr lang="hu-HU" sz="2000" dirty="0" smtClean="0">
                <a:solidFill>
                  <a:schemeClr val="accent4"/>
                </a:solidFill>
              </a:rPr>
              <a:t>, ingerületvezetést lassító hatás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igen kifejezett Na</a:t>
            </a:r>
            <a:r>
              <a:rPr lang="hu-HU" sz="2000" baseline="30000" dirty="0" smtClean="0">
                <a:solidFill>
                  <a:schemeClr val="accent4"/>
                </a:solidFill>
              </a:rPr>
              <a:t>+</a:t>
            </a:r>
            <a:r>
              <a:rPr lang="hu-HU" sz="2000" dirty="0" err="1" smtClean="0">
                <a:solidFill>
                  <a:schemeClr val="accent4"/>
                </a:solidFill>
              </a:rPr>
              <a:t>-csatorna-gátlás</a:t>
            </a:r>
            <a:r>
              <a:rPr lang="hu-HU" sz="2000" dirty="0" smtClean="0">
                <a:solidFill>
                  <a:schemeClr val="accent4"/>
                </a:solidFill>
              </a:rPr>
              <a:t> keletkezik </a:t>
            </a:r>
            <a:r>
              <a:rPr lang="hu-HU" sz="2000" dirty="0" err="1" smtClean="0">
                <a:solidFill>
                  <a:schemeClr val="accent4"/>
                </a:solidFill>
              </a:rPr>
              <a:t>tachycardia</a:t>
            </a:r>
            <a:r>
              <a:rPr lang="hu-HU" sz="2000" dirty="0" smtClean="0">
                <a:solidFill>
                  <a:schemeClr val="accent4"/>
                </a:solidFill>
              </a:rPr>
              <a:t> fennállásakor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fiziológiás frekvenciánál QRS, </a:t>
            </a:r>
            <a:r>
              <a:rPr lang="hu-HU" sz="2000" i="1" dirty="0" smtClean="0">
                <a:solidFill>
                  <a:schemeClr val="accent4"/>
                </a:solidFill>
              </a:rPr>
              <a:t>QT változatlan 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Gyógyszerek</a:t>
            </a:r>
          </a:p>
          <a:p>
            <a:pPr>
              <a:buNone/>
            </a:pPr>
            <a:r>
              <a:rPr lang="hu-HU" sz="2000" b="1" dirty="0" err="1" smtClean="0">
                <a:solidFill>
                  <a:schemeClr val="accent4"/>
                </a:solidFill>
              </a:rPr>
              <a:t>lidocain</a:t>
            </a:r>
            <a:r>
              <a:rPr lang="hu-HU" sz="2000" b="1" dirty="0" smtClean="0">
                <a:solidFill>
                  <a:schemeClr val="accent4"/>
                </a:solidFill>
              </a:rPr>
              <a:t>, </a:t>
            </a:r>
            <a:r>
              <a:rPr lang="hu-HU" sz="2000" b="1" dirty="0" err="1" smtClean="0">
                <a:solidFill>
                  <a:schemeClr val="accent4"/>
                </a:solidFill>
              </a:rPr>
              <a:t>phenitoin</a:t>
            </a:r>
            <a:r>
              <a:rPr lang="hu-HU" sz="2000" b="1" dirty="0" smtClean="0">
                <a:solidFill>
                  <a:schemeClr val="accent4"/>
                </a:solidFill>
              </a:rPr>
              <a:t> (</a:t>
            </a:r>
            <a:r>
              <a:rPr lang="hu-HU" sz="2000" b="1" dirty="0" err="1" smtClean="0">
                <a:solidFill>
                  <a:schemeClr val="accent4"/>
                </a:solidFill>
              </a:rPr>
              <a:t>Epanutin</a:t>
            </a:r>
            <a:r>
              <a:rPr lang="hu-HU" sz="2000" b="1" dirty="0" smtClean="0">
                <a:solidFill>
                  <a:schemeClr val="accent4"/>
                </a:solidFill>
              </a:rPr>
              <a:t> </a:t>
            </a:r>
            <a:r>
              <a:rPr lang="hu-HU" sz="2000" b="1" dirty="0" err="1" smtClean="0">
                <a:solidFill>
                  <a:schemeClr val="accent4"/>
                </a:solidFill>
              </a:rPr>
              <a:t>inj</a:t>
            </a:r>
            <a:r>
              <a:rPr lang="hu-HU" sz="2000" b="1" dirty="0" smtClean="0">
                <a:solidFill>
                  <a:schemeClr val="accent4"/>
                </a:solidFill>
              </a:rPr>
              <a:t>.), </a:t>
            </a:r>
            <a:r>
              <a:rPr lang="hu-HU" sz="2000" b="1" dirty="0" err="1" smtClean="0">
                <a:solidFill>
                  <a:schemeClr val="accent4"/>
                </a:solidFill>
              </a:rPr>
              <a:t>mexiletin</a:t>
            </a:r>
            <a:r>
              <a:rPr lang="hu-HU" sz="2000" b="1" dirty="0" smtClean="0">
                <a:solidFill>
                  <a:schemeClr val="accent4"/>
                </a:solidFill>
              </a:rPr>
              <a:t> (</a:t>
            </a:r>
            <a:r>
              <a:rPr lang="hu-HU" sz="2000" b="1" dirty="0" err="1" smtClean="0">
                <a:solidFill>
                  <a:schemeClr val="accent4"/>
                </a:solidFill>
              </a:rPr>
              <a:t>Ritalmex</a:t>
            </a:r>
            <a:r>
              <a:rPr lang="hu-HU" sz="2000" b="1" dirty="0" smtClean="0">
                <a:solidFill>
                  <a:schemeClr val="accent4"/>
                </a:solidFill>
              </a:rPr>
              <a:t> </a:t>
            </a:r>
            <a:r>
              <a:rPr lang="hu-HU" sz="2000" b="1" dirty="0" err="1" smtClean="0">
                <a:solidFill>
                  <a:schemeClr val="accent4"/>
                </a:solidFill>
              </a:rPr>
              <a:t>tbl</a:t>
            </a:r>
            <a:r>
              <a:rPr lang="hu-HU" sz="2000" b="1" dirty="0" smtClean="0">
                <a:solidFill>
                  <a:schemeClr val="accent4"/>
                </a:solidFill>
              </a:rPr>
              <a:t>)</a:t>
            </a: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ANTIARRHYTHMIÁS SZEREK </a:t>
            </a:r>
            <a:endParaRPr lang="hu-HU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IB. CSOPORT  </a:t>
            </a: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lidocain</a:t>
            </a: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mind az aktív, mind az inaktív csatornákhoz kötődik</a:t>
            </a: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leválási kinetikája gyors, gyorsan leválik a kötőhelyekről, így nem gátolja a depolarizációt, sem az ingerületvezetést fiziológiás szívfrekvenciánál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fiziológiás szívfrekvenciánál nem gátolja a depolarizációért felelős gyors Na</a:t>
            </a:r>
            <a:r>
              <a:rPr lang="hu-HU" sz="2000" baseline="30000" dirty="0" smtClean="0">
                <a:solidFill>
                  <a:schemeClr val="accent4"/>
                </a:solidFill>
              </a:rPr>
              <a:t>+</a:t>
            </a:r>
            <a:r>
              <a:rPr lang="hu-HU" sz="2000" dirty="0" err="1" smtClean="0">
                <a:solidFill>
                  <a:schemeClr val="accent4"/>
                </a:solidFill>
              </a:rPr>
              <a:t>-áramot</a:t>
            </a:r>
            <a:r>
              <a:rPr lang="hu-HU" sz="2000" dirty="0" smtClean="0">
                <a:solidFill>
                  <a:schemeClr val="accent4"/>
                </a:solidFill>
              </a:rPr>
              <a:t>, és nem befolyásolja a </a:t>
            </a:r>
            <a:r>
              <a:rPr lang="hu-HU" sz="2000" dirty="0" err="1" smtClean="0">
                <a:solidFill>
                  <a:schemeClr val="accent4"/>
                </a:solidFill>
              </a:rPr>
              <a:t>repolarizációért</a:t>
            </a:r>
            <a:r>
              <a:rPr lang="hu-HU" sz="2000" dirty="0" smtClean="0">
                <a:solidFill>
                  <a:schemeClr val="accent4"/>
                </a:solidFill>
              </a:rPr>
              <a:t> felelős K</a:t>
            </a:r>
            <a:r>
              <a:rPr lang="hu-HU" sz="2000" baseline="30000" dirty="0" smtClean="0">
                <a:solidFill>
                  <a:schemeClr val="accent4"/>
                </a:solidFill>
              </a:rPr>
              <a:t>+</a:t>
            </a:r>
            <a:r>
              <a:rPr lang="hu-HU" sz="2000" dirty="0" err="1" smtClean="0">
                <a:solidFill>
                  <a:schemeClr val="accent4"/>
                </a:solidFill>
              </a:rPr>
              <a:t>-áramot</a:t>
            </a:r>
            <a:r>
              <a:rPr lang="hu-HU" sz="2000" dirty="0" smtClean="0">
                <a:solidFill>
                  <a:schemeClr val="accent4"/>
                </a:solidFill>
              </a:rPr>
              <a:t>, az EKG-görbén normális szívfrekvenciánál érdemleges változást nem okoz</a:t>
            </a:r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sz="2000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ANTIARRHYTHMIÁS SZEREK </a:t>
            </a:r>
            <a:endParaRPr lang="hu-HU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hu-HU" sz="2000" i="1" dirty="0" smtClean="0">
                <a:solidFill>
                  <a:schemeClr val="accent4"/>
                </a:solidFill>
              </a:rPr>
              <a:t>akut </a:t>
            </a:r>
            <a:r>
              <a:rPr lang="hu-HU" sz="2000" i="1" dirty="0" err="1" smtClean="0">
                <a:solidFill>
                  <a:schemeClr val="accent4"/>
                </a:solidFill>
              </a:rPr>
              <a:t>myocardialis</a:t>
            </a: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  <a:r>
              <a:rPr lang="hu-HU" sz="2000" i="1" dirty="0" err="1" smtClean="0">
                <a:solidFill>
                  <a:schemeClr val="accent4"/>
                </a:solidFill>
              </a:rPr>
              <a:t>ischaemia</a:t>
            </a:r>
            <a:r>
              <a:rPr lang="hu-HU" sz="2000" i="1" dirty="0" smtClean="0">
                <a:solidFill>
                  <a:schemeClr val="accent4"/>
                </a:solidFill>
              </a:rPr>
              <a:t>/</a:t>
            </a:r>
            <a:r>
              <a:rPr lang="hu-HU" sz="2000" i="1" dirty="0" err="1" smtClean="0">
                <a:solidFill>
                  <a:schemeClr val="accent4"/>
                </a:solidFill>
              </a:rPr>
              <a:t>infarctus</a:t>
            </a:r>
            <a:r>
              <a:rPr lang="hu-HU" sz="2000" i="1" dirty="0" smtClean="0">
                <a:solidFill>
                  <a:schemeClr val="accent4"/>
                </a:solidFill>
              </a:rPr>
              <a:t> kórházi szakában fellépő kamrai </a:t>
            </a:r>
            <a:r>
              <a:rPr lang="hu-HU" sz="2000" i="1" dirty="0" err="1" smtClean="0">
                <a:solidFill>
                  <a:schemeClr val="accent4"/>
                </a:solidFill>
              </a:rPr>
              <a:t>tachyarrhythmiák</a:t>
            </a:r>
            <a:r>
              <a:rPr lang="hu-HU" sz="2000" i="1" dirty="0" smtClean="0">
                <a:solidFill>
                  <a:schemeClr val="accent4"/>
                </a:solidFill>
              </a:rPr>
              <a:t> kezelésére </a:t>
            </a: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i="1" dirty="0" err="1" smtClean="0">
                <a:solidFill>
                  <a:schemeClr val="accent4"/>
                </a:solidFill>
              </a:rPr>
              <a:t>digitalis-intoxikáció</a:t>
            </a:r>
            <a:r>
              <a:rPr lang="hu-HU" sz="2000" i="1" dirty="0" smtClean="0">
                <a:solidFill>
                  <a:schemeClr val="accent4"/>
                </a:solidFill>
              </a:rPr>
              <a:t> által kiváltott </a:t>
            </a:r>
            <a:r>
              <a:rPr lang="hu-HU" sz="2000" i="1" dirty="0" err="1" smtClean="0">
                <a:solidFill>
                  <a:schemeClr val="accent4"/>
                </a:solidFill>
              </a:rPr>
              <a:t>arrhythmiákban</a:t>
            </a: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b="1" dirty="0" smtClean="0">
                <a:solidFill>
                  <a:schemeClr val="accent4"/>
                </a:solidFill>
              </a:rPr>
              <a:t>s</a:t>
            </a:r>
            <a:r>
              <a:rPr lang="pt-BR" sz="2000" b="1" dirty="0" smtClean="0">
                <a:solidFill>
                  <a:schemeClr val="accent4"/>
                </a:solidFill>
              </a:rPr>
              <a:t>upraventricularis arrhythmiák kezelésére </a:t>
            </a:r>
            <a:r>
              <a:rPr lang="hu-HU" sz="2000" b="1" dirty="0" smtClean="0">
                <a:solidFill>
                  <a:schemeClr val="accent4"/>
                </a:solidFill>
              </a:rPr>
              <a:t>NEM</a:t>
            </a:r>
            <a:r>
              <a:rPr lang="pt-BR" sz="2000" b="1" dirty="0" smtClean="0">
                <a:solidFill>
                  <a:schemeClr val="accent4"/>
                </a:solidFill>
              </a:rPr>
              <a:t> alkalmas</a:t>
            </a: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legkevésbé </a:t>
            </a:r>
            <a:r>
              <a:rPr lang="hu-HU" sz="2000" dirty="0" err="1" smtClean="0">
                <a:solidFill>
                  <a:schemeClr val="accent4"/>
                </a:solidFill>
              </a:rPr>
              <a:t>kardiotoxikus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antiarryithmiás</a:t>
            </a:r>
            <a:r>
              <a:rPr lang="hu-HU" sz="2000" dirty="0" smtClean="0">
                <a:solidFill>
                  <a:schemeClr val="accent4"/>
                </a:solidFill>
              </a:rPr>
              <a:t> szer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telítő adagként először 1,5 mg/</a:t>
            </a:r>
            <a:r>
              <a:rPr lang="hu-HU" sz="2000" dirty="0" err="1" smtClean="0">
                <a:solidFill>
                  <a:schemeClr val="accent4"/>
                </a:solidFill>
              </a:rPr>
              <a:t>ttskg</a:t>
            </a:r>
            <a:r>
              <a:rPr lang="hu-HU" sz="2000" dirty="0" smtClean="0">
                <a:solidFill>
                  <a:schemeClr val="accent4"/>
                </a:solidFill>
              </a:rPr>
              <a:t>/3 perc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terápiás plazmakoncentrációja 2-6 </a:t>
            </a:r>
            <a:r>
              <a:rPr lang="hu-HU" sz="2000" dirty="0" err="1" smtClean="0">
                <a:solidFill>
                  <a:schemeClr val="accent4"/>
                </a:solidFill>
              </a:rPr>
              <a:t>mikrogr</a:t>
            </a:r>
            <a:r>
              <a:rPr lang="hu-HU" sz="2000" dirty="0" smtClean="0">
                <a:solidFill>
                  <a:schemeClr val="accent4"/>
                </a:solidFill>
              </a:rPr>
              <a:t>/ml</a:t>
            </a:r>
          </a:p>
          <a:p>
            <a:pPr>
              <a:buFont typeface="Wingdings" pitchFamily="2" charset="2"/>
              <a:buChar char="§"/>
            </a:pP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ANTIARRHYTHMIÁS SZEREK </a:t>
            </a:r>
            <a:endParaRPr lang="hu-HU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IB. CSOPORT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r>
              <a:rPr lang="hu-HU" sz="2000" b="1" dirty="0" err="1" smtClean="0">
                <a:solidFill>
                  <a:schemeClr val="accent4"/>
                </a:solidFill>
              </a:rPr>
              <a:t>mexiletin</a:t>
            </a:r>
            <a:r>
              <a:rPr lang="hu-HU" sz="2000" b="1" dirty="0" smtClean="0">
                <a:solidFill>
                  <a:schemeClr val="accent4"/>
                </a:solidFill>
              </a:rPr>
              <a:t> (</a:t>
            </a:r>
            <a:r>
              <a:rPr lang="hu-HU" sz="2000" b="1" dirty="0" err="1" smtClean="0">
                <a:solidFill>
                  <a:schemeClr val="accent4"/>
                </a:solidFill>
              </a:rPr>
              <a:t>Ritalmex</a:t>
            </a:r>
            <a:r>
              <a:rPr lang="hu-HU" sz="2000" b="1" dirty="0" smtClean="0">
                <a:solidFill>
                  <a:schemeClr val="accent4"/>
                </a:solidFill>
              </a:rPr>
              <a:t>)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i="1" dirty="0" smtClean="0">
                <a:solidFill>
                  <a:schemeClr val="accent4"/>
                </a:solidFill>
              </a:rPr>
              <a:t>kamrai </a:t>
            </a:r>
            <a:r>
              <a:rPr lang="hu-HU" sz="2000" i="1" dirty="0" err="1" smtClean="0">
                <a:solidFill>
                  <a:schemeClr val="accent4"/>
                </a:solidFill>
              </a:rPr>
              <a:t>extrasystolék</a:t>
            </a:r>
            <a:r>
              <a:rPr lang="hu-HU" sz="2000" i="1" dirty="0" smtClean="0">
                <a:solidFill>
                  <a:schemeClr val="accent4"/>
                </a:solidFill>
              </a:rPr>
              <a:t>, </a:t>
            </a:r>
            <a:r>
              <a:rPr lang="hu-HU" sz="2000" i="1" dirty="0" err="1" smtClean="0">
                <a:solidFill>
                  <a:schemeClr val="accent4"/>
                </a:solidFill>
              </a:rPr>
              <a:t>tachycardiák</a:t>
            </a:r>
            <a:r>
              <a:rPr lang="hu-HU" sz="2000" i="1" dirty="0" smtClean="0">
                <a:solidFill>
                  <a:schemeClr val="accent4"/>
                </a:solidFill>
              </a:rPr>
              <a:t> tartós kezelésére </a:t>
            </a: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i="1" dirty="0" err="1" smtClean="0">
                <a:solidFill>
                  <a:schemeClr val="accent4"/>
                </a:solidFill>
              </a:rPr>
              <a:t>Myocardialis</a:t>
            </a:r>
            <a:r>
              <a:rPr lang="hu-HU" sz="2000" i="1" dirty="0" smtClean="0">
                <a:solidFill>
                  <a:schemeClr val="accent4"/>
                </a:solidFill>
              </a:rPr>
              <a:t> infarktust követő kamrai </a:t>
            </a:r>
            <a:r>
              <a:rPr lang="hu-HU" sz="2000" i="1" dirty="0" err="1" smtClean="0">
                <a:solidFill>
                  <a:schemeClr val="accent4"/>
                </a:solidFill>
              </a:rPr>
              <a:t>tachycardia</a:t>
            </a: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supraventricularis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arrhythmiákban</a:t>
            </a:r>
            <a:r>
              <a:rPr lang="hu-HU" sz="2000" dirty="0" smtClean="0">
                <a:solidFill>
                  <a:schemeClr val="accent4"/>
                </a:solidFill>
              </a:rPr>
              <a:t> hatástalan</a:t>
            </a:r>
          </a:p>
          <a:p>
            <a:pPr>
              <a:buFont typeface="Wingdings" pitchFamily="2" charset="2"/>
              <a:buChar char="§"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sz="2200" dirty="0" smtClean="0">
              <a:latin typeface="Century" pitchFamily="18" charset="0"/>
            </a:endParaRP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ANTIARRHYTHMIÁS SZEREK </a:t>
            </a:r>
            <a:endParaRPr lang="hu-H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</a:rPr>
              <a:t>cardiovascularis</a:t>
            </a:r>
            <a:r>
              <a:rPr lang="hu-HU" sz="2000" dirty="0" smtClean="0">
                <a:solidFill>
                  <a:schemeClr val="accent4"/>
                </a:solidFill>
              </a:rPr>
              <a:t> betegségek következtében fellépő </a:t>
            </a:r>
            <a:r>
              <a:rPr lang="hu-HU" sz="2000" b="1" dirty="0" smtClean="0">
                <a:solidFill>
                  <a:schemeClr val="accent4"/>
                </a:solidFill>
              </a:rPr>
              <a:t>hirtelen szívhalál élen jár a haláloki </a:t>
            </a:r>
            <a:r>
              <a:rPr lang="hu-HU" sz="2000" dirty="0" smtClean="0">
                <a:solidFill>
                  <a:schemeClr val="accent4"/>
                </a:solidFill>
              </a:rPr>
              <a:t>statisztikákban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kiemelkedő problémát okoznak a </a:t>
            </a:r>
            <a:r>
              <a:rPr lang="hu-HU" sz="2000" b="1" dirty="0" err="1" smtClean="0">
                <a:solidFill>
                  <a:schemeClr val="accent4"/>
                </a:solidFill>
              </a:rPr>
              <a:t>malignus</a:t>
            </a:r>
            <a:r>
              <a:rPr lang="hu-HU" sz="2000" b="1" dirty="0" smtClean="0">
                <a:solidFill>
                  <a:schemeClr val="accent4"/>
                </a:solidFill>
              </a:rPr>
              <a:t> szívritmuszavarok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legsúlyosabb kamrai szívritmuszavar, a </a:t>
            </a:r>
            <a:r>
              <a:rPr lang="hu-HU" sz="2000" b="1" dirty="0" err="1" smtClean="0">
                <a:solidFill>
                  <a:schemeClr val="accent4"/>
                </a:solidFill>
              </a:rPr>
              <a:t>kamrafibrillatio</a:t>
            </a:r>
            <a:r>
              <a:rPr lang="hu-HU" sz="2000" dirty="0" smtClean="0">
                <a:solidFill>
                  <a:schemeClr val="accent4"/>
                </a:solidFill>
              </a:rPr>
              <a:t> évente több mint 400 ezer ember halálát okozza az USA-ban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b="1" dirty="0" err="1" smtClean="0">
                <a:solidFill>
                  <a:schemeClr val="accent4"/>
                </a:solidFill>
              </a:rPr>
              <a:t>pitvarfibrillatio</a:t>
            </a:r>
            <a:r>
              <a:rPr lang="hu-HU" sz="2000" dirty="0" smtClean="0">
                <a:solidFill>
                  <a:schemeClr val="accent4"/>
                </a:solidFill>
              </a:rPr>
              <a:t>, közvetett módon (</a:t>
            </a:r>
            <a:r>
              <a:rPr lang="hu-HU" sz="2000" dirty="0" err="1" smtClean="0">
                <a:solidFill>
                  <a:schemeClr val="accent4"/>
                </a:solidFill>
              </a:rPr>
              <a:t>kamrafibrillatióba</a:t>
            </a:r>
            <a:r>
              <a:rPr lang="hu-HU" sz="2000" dirty="0" smtClean="0">
                <a:solidFill>
                  <a:schemeClr val="accent4"/>
                </a:solidFill>
              </a:rPr>
              <a:t> való átmenet, tartósan magas kamrai frekvencia, agyi </a:t>
            </a:r>
            <a:r>
              <a:rPr lang="hu-HU" sz="2000" dirty="0" err="1" smtClean="0">
                <a:solidFill>
                  <a:schemeClr val="accent4"/>
                </a:solidFill>
              </a:rPr>
              <a:t>embolia</a:t>
            </a:r>
            <a:r>
              <a:rPr lang="hu-HU" sz="2000" dirty="0" smtClean="0">
                <a:solidFill>
                  <a:schemeClr val="accent4"/>
                </a:solidFill>
              </a:rPr>
              <a:t>) életet veszélyeztető megbetegedés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effectLst/>
              </a:rPr>
              <a:t>Szívritmuszavarok</a:t>
            </a:r>
            <a:endParaRPr lang="hu-HU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IB. CSOPORT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phenytoin</a:t>
            </a: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  <a:r>
              <a:rPr lang="hu-HU" sz="2000" dirty="0" smtClean="0">
                <a:solidFill>
                  <a:schemeClr val="accent4"/>
                </a:solidFill>
              </a:rPr>
              <a:t>(</a:t>
            </a:r>
            <a:r>
              <a:rPr lang="hu-HU" sz="2000" dirty="0" err="1" smtClean="0">
                <a:solidFill>
                  <a:schemeClr val="accent4"/>
                </a:solidFill>
              </a:rPr>
              <a:t>Epanutin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inj</a:t>
            </a:r>
            <a:r>
              <a:rPr lang="hu-HU" sz="2000" dirty="0" smtClean="0">
                <a:solidFill>
                  <a:schemeClr val="accent4"/>
                </a:solidFill>
              </a:rPr>
              <a:t>.)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digitalis</a:t>
            </a:r>
            <a:r>
              <a:rPr lang="hu-HU" sz="2000" dirty="0" smtClean="0">
                <a:solidFill>
                  <a:schemeClr val="accent4"/>
                </a:solidFill>
              </a:rPr>
              <a:t> kezelés és szívműtétek után előforduló </a:t>
            </a:r>
            <a:r>
              <a:rPr lang="hu-HU" sz="2000" dirty="0" err="1" smtClean="0">
                <a:solidFill>
                  <a:schemeClr val="accent4"/>
                </a:solidFill>
              </a:rPr>
              <a:t>tachyarrhythmiákban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100 mg 5 percenként, amíg az </a:t>
            </a:r>
            <a:r>
              <a:rPr lang="hu-HU" sz="2000" dirty="0" err="1" smtClean="0">
                <a:solidFill>
                  <a:schemeClr val="accent4"/>
                </a:solidFill>
              </a:rPr>
              <a:t>arrythmia</a:t>
            </a:r>
            <a:r>
              <a:rPr lang="hu-HU" sz="2000" dirty="0" smtClean="0">
                <a:solidFill>
                  <a:schemeClr val="accent4"/>
                </a:solidFill>
              </a:rPr>
              <a:t> meg nem szűnik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b="1" dirty="0" smtClean="0">
                <a:solidFill>
                  <a:schemeClr val="accent4"/>
                </a:solidFill>
              </a:rPr>
              <a:t>elsődlegesen az epilepszia kezelésére használják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sz="2000" dirty="0" smtClean="0">
              <a:latin typeface="Century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ANTIARRHYTHMIÁS SZEREK </a:t>
            </a:r>
            <a:endParaRPr lang="hu-HU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IC.  </a:t>
            </a: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Hatás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fiziológiás szívfrekvenciánál is igen hatásos gátlói a szívizom Na</a:t>
            </a:r>
            <a:r>
              <a:rPr lang="hu-HU" sz="2000" baseline="30000" dirty="0" smtClean="0">
                <a:solidFill>
                  <a:schemeClr val="accent4"/>
                </a:solidFill>
              </a:rPr>
              <a:t>+</a:t>
            </a:r>
            <a:r>
              <a:rPr lang="hu-HU" sz="2000" dirty="0" err="1" smtClean="0">
                <a:solidFill>
                  <a:schemeClr val="accent4"/>
                </a:solidFill>
              </a:rPr>
              <a:t>-csatornáinak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az akciós potenciál depolarizációját gátolják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QRS szélesedés, csekély </a:t>
            </a:r>
            <a:r>
              <a:rPr lang="hu-HU" sz="2000" i="1" dirty="0" err="1" smtClean="0">
                <a:solidFill>
                  <a:schemeClr val="accent4"/>
                </a:solidFill>
              </a:rPr>
              <a:t>QTmegnyúlás</a:t>
            </a: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Gyógyszerek</a:t>
            </a:r>
          </a:p>
          <a:p>
            <a:pPr>
              <a:buNone/>
            </a:pPr>
            <a:r>
              <a:rPr lang="hu-HU" sz="2000" b="1" dirty="0" err="1" smtClean="0">
                <a:solidFill>
                  <a:schemeClr val="accent4"/>
                </a:solidFill>
              </a:rPr>
              <a:t>propafenon</a:t>
            </a: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ANTIARRHYTHMIÁS SZEREK </a:t>
            </a:r>
            <a:endParaRPr lang="hu-HU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45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IC. CSOPORT </a:t>
            </a: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propafenon</a:t>
            </a:r>
            <a:r>
              <a:rPr lang="hu-HU" sz="2000" dirty="0" smtClean="0">
                <a:solidFill>
                  <a:schemeClr val="accent4"/>
                </a:solidFill>
              </a:rPr>
              <a:t> (</a:t>
            </a:r>
            <a:r>
              <a:rPr lang="hu-HU" sz="2000" dirty="0" err="1" smtClean="0">
                <a:solidFill>
                  <a:schemeClr val="accent4"/>
                </a:solidFill>
              </a:rPr>
              <a:t>Rytmonorm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inj</a:t>
            </a:r>
            <a:r>
              <a:rPr lang="hu-HU" sz="2000" dirty="0" smtClean="0">
                <a:solidFill>
                  <a:schemeClr val="accent4"/>
                </a:solidFill>
              </a:rPr>
              <a:t>.)</a:t>
            </a: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erőteljesen gátolja a Na+ csatornákat, a </a:t>
            </a:r>
            <a:r>
              <a:rPr lang="hu-HU" sz="2000" b="1" i="1" dirty="0" smtClean="0">
                <a:solidFill>
                  <a:schemeClr val="accent4"/>
                </a:solidFill>
              </a:rPr>
              <a:t>depolarizációt</a:t>
            </a:r>
            <a:r>
              <a:rPr lang="hu-HU" sz="2000" dirty="0" smtClean="0">
                <a:solidFill>
                  <a:schemeClr val="accent4"/>
                </a:solidFill>
              </a:rPr>
              <a:t> és az ingerületvezetés sebességét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mérsékelt K+ áram gátlás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késlelteti az AV vezetést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</a:rPr>
              <a:t>QT-távolságot</a:t>
            </a:r>
            <a:r>
              <a:rPr lang="hu-HU" sz="2000" dirty="0" smtClean="0">
                <a:solidFill>
                  <a:schemeClr val="accent4"/>
                </a:solidFill>
              </a:rPr>
              <a:t> csak annyival nyújtja meg, amennyivel a </a:t>
            </a:r>
            <a:r>
              <a:rPr lang="hu-HU" sz="2000" dirty="0" err="1" smtClean="0">
                <a:solidFill>
                  <a:schemeClr val="accent4"/>
                </a:solidFill>
              </a:rPr>
              <a:t>QRS-komplexust</a:t>
            </a:r>
            <a:r>
              <a:rPr lang="hu-HU" sz="2000" dirty="0" smtClean="0">
                <a:solidFill>
                  <a:schemeClr val="accent4"/>
                </a:solidFill>
              </a:rPr>
              <a:t> kiszélesíti</a:t>
            </a:r>
          </a:p>
          <a:p>
            <a:pPr>
              <a:buNone/>
            </a:pPr>
            <a:endParaRPr lang="hu-HU" sz="2000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ANTIARRHYTHMIÁS SZEREK </a:t>
            </a:r>
            <a:endParaRPr lang="hu-HU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hu-HU" sz="2000" i="1" dirty="0" err="1" smtClean="0">
                <a:solidFill>
                  <a:schemeClr val="accent4"/>
                </a:solidFill>
              </a:rPr>
              <a:t>supraventricularis</a:t>
            </a: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  <a:r>
              <a:rPr lang="hu-HU" sz="2000" i="1" dirty="0" err="1" smtClean="0">
                <a:solidFill>
                  <a:schemeClr val="accent4"/>
                </a:solidFill>
              </a:rPr>
              <a:t>arrhythmiákban</a:t>
            </a:r>
            <a:r>
              <a:rPr lang="hu-HU" sz="2000" i="1" dirty="0" smtClean="0">
                <a:solidFill>
                  <a:schemeClr val="accent4"/>
                </a:solidFill>
              </a:rPr>
              <a:t> (</a:t>
            </a:r>
            <a:r>
              <a:rPr lang="hu-HU" sz="2000" i="1" dirty="0" err="1" smtClean="0">
                <a:solidFill>
                  <a:schemeClr val="accent4"/>
                </a:solidFill>
              </a:rPr>
              <a:t>AVreentry</a:t>
            </a:r>
            <a:r>
              <a:rPr lang="hu-HU" sz="2000" i="1" dirty="0" smtClean="0">
                <a:solidFill>
                  <a:schemeClr val="accent4"/>
                </a:solidFill>
              </a:rPr>
              <a:t>, pitvarlebegés, </a:t>
            </a:r>
            <a:r>
              <a:rPr lang="hu-HU" sz="2000" i="1" dirty="0" err="1" smtClean="0">
                <a:solidFill>
                  <a:schemeClr val="accent4"/>
                </a:solidFill>
              </a:rPr>
              <a:t>pitvarfibrilláció</a:t>
            </a:r>
            <a:r>
              <a:rPr lang="hu-HU" sz="2000" i="1" dirty="0" smtClean="0">
                <a:solidFill>
                  <a:schemeClr val="accent4"/>
                </a:solidFill>
              </a:rPr>
              <a:t>)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deprimálhatja a sinuscsomó működését és a szív kontrakciós erejét (direkt negatív </a:t>
            </a:r>
            <a:r>
              <a:rPr lang="hu-HU" sz="2000" dirty="0" err="1" smtClean="0">
                <a:solidFill>
                  <a:schemeClr val="accent4"/>
                </a:solidFill>
              </a:rPr>
              <a:t>inotrop</a:t>
            </a:r>
            <a:r>
              <a:rPr lang="hu-HU" sz="2000" dirty="0" smtClean="0">
                <a:solidFill>
                  <a:schemeClr val="accent4"/>
                </a:solidFill>
              </a:rPr>
              <a:t> hatás)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iv</a:t>
            </a:r>
            <a:r>
              <a:rPr lang="hu-HU" sz="2000" dirty="0" smtClean="0">
                <a:solidFill>
                  <a:schemeClr val="accent4"/>
                </a:solidFill>
              </a:rPr>
              <a:t>. egyszeri adag</a:t>
            </a: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  <a:r>
              <a:rPr lang="hu-HU" sz="2000" dirty="0" smtClean="0">
                <a:solidFill>
                  <a:schemeClr val="accent4"/>
                </a:solidFill>
              </a:rPr>
              <a:t>1 mg/</a:t>
            </a:r>
            <a:r>
              <a:rPr lang="hu-HU" sz="2000" dirty="0" err="1" smtClean="0">
                <a:solidFill>
                  <a:schemeClr val="accent4"/>
                </a:solidFill>
              </a:rPr>
              <a:t>ttskg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az </a:t>
            </a:r>
            <a:r>
              <a:rPr lang="hu-HU" sz="2000" dirty="0" err="1" smtClean="0">
                <a:solidFill>
                  <a:schemeClr val="accent4"/>
                </a:solidFill>
              </a:rPr>
              <a:t>iv</a:t>
            </a:r>
            <a:r>
              <a:rPr lang="hu-HU" sz="2000" dirty="0" smtClean="0">
                <a:solidFill>
                  <a:schemeClr val="accent4"/>
                </a:solidFill>
              </a:rPr>
              <a:t>. injekciót lassan, 3-5 perc alatt kell beadni, általában leghamarabb 90-120 perc múlva lehet megismételni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ha a QRS kiszélesedik vagy a QT távolság frekvencia-függő megnyúlása &gt;20%, az injekció adását azonnal meg kell szakítani</a:t>
            </a:r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sz="2000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ANTIARRHYTHMIÁS SZEREK </a:t>
            </a:r>
            <a:endParaRPr lang="hu-HU" sz="2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/>
          </a:bodyPr>
          <a:lstStyle/>
          <a:p>
            <a:endParaRPr lang="hu-HU" sz="2000" dirty="0" smtClean="0"/>
          </a:p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II. CSOPORT : </a:t>
            </a:r>
            <a:r>
              <a:rPr lang="hu-HU" sz="2000" b="1" dirty="0" err="1" smtClean="0">
                <a:solidFill>
                  <a:schemeClr val="accent4"/>
                </a:solidFill>
              </a:rPr>
              <a:t>Sympathicus</a:t>
            </a:r>
            <a:r>
              <a:rPr lang="hu-HU" sz="2000" b="1" dirty="0" smtClean="0">
                <a:solidFill>
                  <a:schemeClr val="accent4"/>
                </a:solidFill>
              </a:rPr>
              <a:t> tónust csökkentők 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Hatás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bradycardia</a:t>
            </a:r>
            <a:r>
              <a:rPr lang="hu-HU" sz="2000" dirty="0" smtClean="0">
                <a:solidFill>
                  <a:schemeClr val="accent4"/>
                </a:solidFill>
              </a:rPr>
              <a:t> 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szimpatikus tónus csökkentése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RR távolság nő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Gyógyszerek</a:t>
            </a:r>
          </a:p>
          <a:p>
            <a:pPr>
              <a:buNone/>
            </a:pPr>
            <a:r>
              <a:rPr lang="hu-HU" sz="2000" b="1" dirty="0" err="1" smtClean="0">
                <a:solidFill>
                  <a:schemeClr val="accent4"/>
                </a:solidFill>
              </a:rPr>
              <a:t>propranolol</a:t>
            </a:r>
            <a:r>
              <a:rPr lang="hu-HU" sz="2000" b="1" dirty="0" smtClean="0">
                <a:solidFill>
                  <a:schemeClr val="accent4"/>
                </a:solidFill>
              </a:rPr>
              <a:t>, </a:t>
            </a:r>
            <a:r>
              <a:rPr lang="hu-HU" sz="2000" b="1" dirty="0" err="1" smtClean="0">
                <a:solidFill>
                  <a:schemeClr val="accent4"/>
                </a:solidFill>
              </a:rPr>
              <a:t>metoprolol</a:t>
            </a:r>
            <a:r>
              <a:rPr lang="hu-HU" sz="2000" b="1" dirty="0" smtClean="0">
                <a:solidFill>
                  <a:schemeClr val="accent4"/>
                </a:solidFill>
              </a:rPr>
              <a:t>, </a:t>
            </a:r>
            <a:r>
              <a:rPr lang="hu-HU" sz="2000" b="1" dirty="0" err="1" smtClean="0">
                <a:solidFill>
                  <a:schemeClr val="accent4"/>
                </a:solidFill>
              </a:rPr>
              <a:t>pindolol</a:t>
            </a:r>
            <a:r>
              <a:rPr lang="hu-HU" sz="2000" b="1" dirty="0" smtClean="0">
                <a:solidFill>
                  <a:schemeClr val="accent4"/>
                </a:solidFill>
              </a:rPr>
              <a:t>, </a:t>
            </a:r>
            <a:r>
              <a:rPr lang="hu-HU" sz="2000" b="1" dirty="0" err="1" smtClean="0">
                <a:solidFill>
                  <a:schemeClr val="accent4"/>
                </a:solidFill>
              </a:rPr>
              <a:t>esmolol</a:t>
            </a:r>
            <a:r>
              <a:rPr lang="hu-HU" sz="2000" b="1" dirty="0" smtClean="0">
                <a:solidFill>
                  <a:schemeClr val="accent4"/>
                </a:solidFill>
              </a:rPr>
              <a:t>, </a:t>
            </a:r>
            <a:r>
              <a:rPr lang="hu-HU" sz="2000" b="1" dirty="0" err="1" smtClean="0">
                <a:solidFill>
                  <a:schemeClr val="accent4"/>
                </a:solidFill>
              </a:rPr>
              <a:t>atenolol</a:t>
            </a:r>
            <a:endParaRPr lang="hu-HU" sz="2000" b="1" dirty="0" smtClean="0">
              <a:solidFill>
                <a:schemeClr val="accent4"/>
              </a:solidFill>
            </a:endParaRPr>
          </a:p>
          <a:p>
            <a:endParaRPr lang="hu-HU" sz="2000" dirty="0" smtClean="0"/>
          </a:p>
          <a:p>
            <a:pPr>
              <a:buNone/>
            </a:pPr>
            <a:endParaRPr lang="hu-HU" sz="2000" dirty="0" smtClean="0">
              <a:latin typeface="Century" pitchFamily="18" charset="0"/>
            </a:endParaRPr>
          </a:p>
          <a:p>
            <a:pPr>
              <a:buNone/>
            </a:pPr>
            <a:endParaRPr lang="hu-HU" sz="2000" dirty="0">
              <a:latin typeface="Century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ANTIARRHYTHMIÁS SZEREK </a:t>
            </a:r>
            <a:endParaRPr lang="hu-HU" sz="2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II. CSOPORT </a:t>
            </a: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propranolol</a:t>
            </a:r>
            <a:r>
              <a:rPr lang="hu-HU" sz="2000" b="1" i="1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endParaRPr lang="hu-HU" sz="18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terápiás adagban a </a:t>
            </a:r>
            <a:r>
              <a:rPr lang="hu-HU" sz="2000" dirty="0" err="1" smtClean="0">
                <a:solidFill>
                  <a:schemeClr val="accent4"/>
                </a:solidFill>
              </a:rPr>
              <a:t>sympathicus</a:t>
            </a:r>
            <a:r>
              <a:rPr lang="hu-HU" sz="2000" dirty="0" smtClean="0">
                <a:solidFill>
                  <a:schemeClr val="accent4"/>
                </a:solidFill>
              </a:rPr>
              <a:t> tónust gátolja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nagyobb dózisban frekvenciafüggő módon gátolja a Na csatornákat is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gátolja a szívfrekvenciát, így az AV átvezetési sebességet és a szívizom kontrakciós erejét (</a:t>
            </a:r>
            <a:r>
              <a:rPr lang="hu-HU" sz="2000" dirty="0" err="1" smtClean="0">
                <a:solidFill>
                  <a:schemeClr val="accent4"/>
                </a:solidFill>
              </a:rPr>
              <a:t>Ca</a:t>
            </a:r>
            <a:r>
              <a:rPr lang="hu-HU" sz="2000" baseline="30000" dirty="0" smtClean="0">
                <a:solidFill>
                  <a:schemeClr val="accent4"/>
                </a:solidFill>
              </a:rPr>
              <a:t>++</a:t>
            </a:r>
            <a:r>
              <a:rPr lang="hu-HU" sz="2000" dirty="0" err="1" smtClean="0">
                <a:solidFill>
                  <a:schemeClr val="accent4"/>
                </a:solidFill>
              </a:rPr>
              <a:t>-áram</a:t>
            </a:r>
            <a:r>
              <a:rPr lang="hu-HU" sz="2000" dirty="0" smtClean="0">
                <a:solidFill>
                  <a:schemeClr val="accent4"/>
                </a:solidFill>
              </a:rPr>
              <a:t> gátlása )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ANTIARRHYTHMIÁS SZEREK </a:t>
            </a:r>
            <a:endParaRPr lang="hu-HU" sz="2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3650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hu-HU" sz="2000" i="1" dirty="0" err="1" smtClean="0">
                <a:solidFill>
                  <a:schemeClr val="accent4"/>
                </a:solidFill>
              </a:rPr>
              <a:t>supraventricularis</a:t>
            </a: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  <a:r>
              <a:rPr lang="hu-HU" sz="2000" i="1" dirty="0" err="1" smtClean="0">
                <a:solidFill>
                  <a:schemeClr val="accent4"/>
                </a:solidFill>
              </a:rPr>
              <a:t>arrhythmiák</a:t>
            </a: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i="1" dirty="0" smtClean="0">
                <a:solidFill>
                  <a:schemeClr val="accent4"/>
                </a:solidFill>
              </a:rPr>
              <a:t>különösen hatásos amikor az </a:t>
            </a:r>
            <a:r>
              <a:rPr lang="hu-HU" sz="2000" i="1" dirty="0" err="1" smtClean="0">
                <a:solidFill>
                  <a:schemeClr val="accent4"/>
                </a:solidFill>
              </a:rPr>
              <a:t>arrhythmiák</a:t>
            </a:r>
            <a:r>
              <a:rPr lang="hu-HU" sz="2000" i="1" dirty="0" smtClean="0">
                <a:solidFill>
                  <a:schemeClr val="accent4"/>
                </a:solidFill>
              </a:rPr>
              <a:t> létrejöttének oka a fokozott </a:t>
            </a:r>
            <a:r>
              <a:rPr lang="hu-HU" sz="2000" i="1" dirty="0" err="1" smtClean="0">
                <a:solidFill>
                  <a:schemeClr val="accent4"/>
                </a:solidFill>
              </a:rPr>
              <a:t>sympathicus</a:t>
            </a:r>
            <a:r>
              <a:rPr lang="hu-HU" sz="2000" i="1" dirty="0" smtClean="0">
                <a:solidFill>
                  <a:schemeClr val="accent4"/>
                </a:solidFill>
              </a:rPr>
              <a:t> tónus  (</a:t>
            </a:r>
            <a:r>
              <a:rPr lang="hu-HU" sz="2000" i="1" dirty="0" err="1" smtClean="0">
                <a:solidFill>
                  <a:schemeClr val="accent4"/>
                </a:solidFill>
              </a:rPr>
              <a:t>sinustachycardia</a:t>
            </a:r>
            <a:r>
              <a:rPr lang="hu-HU" sz="2000" i="1" dirty="0" smtClean="0">
                <a:solidFill>
                  <a:schemeClr val="accent4"/>
                </a:solidFill>
              </a:rPr>
              <a:t>)</a:t>
            </a: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csökkenti a </a:t>
            </a:r>
            <a:r>
              <a:rPr lang="hu-HU" sz="2000" dirty="0" err="1" smtClean="0">
                <a:solidFill>
                  <a:schemeClr val="accent4"/>
                </a:solidFill>
              </a:rPr>
              <a:t>reinfarctus</a:t>
            </a:r>
            <a:r>
              <a:rPr lang="hu-HU" sz="2000" dirty="0" smtClean="0">
                <a:solidFill>
                  <a:schemeClr val="accent4"/>
                </a:solidFill>
              </a:rPr>
              <a:t> és a </a:t>
            </a:r>
            <a:r>
              <a:rPr lang="hu-HU" sz="2000" dirty="0" err="1" smtClean="0">
                <a:solidFill>
                  <a:schemeClr val="accent4"/>
                </a:solidFill>
              </a:rPr>
              <a:t>postinfarctusos</a:t>
            </a:r>
            <a:r>
              <a:rPr lang="hu-HU" sz="2000" dirty="0" smtClean="0">
                <a:solidFill>
                  <a:schemeClr val="accent4"/>
                </a:solidFill>
              </a:rPr>
              <a:t> hirtelen szívhalál gyakoriságát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endParaRPr lang="hu-HU" sz="2000" dirty="0" smtClean="0"/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sz="2000" dirty="0" smtClean="0">
              <a:latin typeface="Century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ANTIARRHYTHMIÁS SZEREK </a:t>
            </a:r>
            <a:endParaRPr lang="hu-H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5658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u-HU" sz="2000" b="1" dirty="0" err="1" smtClean="0">
                <a:solidFill>
                  <a:schemeClr val="accent4"/>
                </a:solidFill>
              </a:rPr>
              <a:t>ß-blokkolók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metoprolol</a:t>
            </a:r>
            <a:r>
              <a:rPr lang="hu-HU" sz="2000" b="1" i="1" dirty="0" smtClean="0">
                <a:solidFill>
                  <a:schemeClr val="accent4"/>
                </a:solidFill>
              </a:rPr>
              <a:t>,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esmolol</a:t>
            </a:r>
            <a:r>
              <a:rPr lang="hu-HU" sz="2000" b="1" i="1" dirty="0" smtClean="0">
                <a:solidFill>
                  <a:schemeClr val="accent4"/>
                </a:solidFill>
              </a:rPr>
              <a:t>,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pindolol</a:t>
            </a: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200" dirty="0" smtClean="0">
                <a:solidFill>
                  <a:schemeClr val="accent4"/>
                </a:solidFill>
              </a:rPr>
              <a:t>szelektíven csak a béta1 receptorokat blokkolja</a:t>
            </a:r>
          </a:p>
          <a:p>
            <a:pPr>
              <a:buNone/>
            </a:pPr>
            <a:endParaRPr lang="hu-HU" sz="22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200" b="1" i="1" dirty="0" err="1" smtClean="0">
                <a:solidFill>
                  <a:schemeClr val="accent4"/>
                </a:solidFill>
              </a:rPr>
              <a:t>esmolol</a:t>
            </a:r>
            <a:r>
              <a:rPr lang="hu-HU" sz="2200" b="1" i="1" dirty="0" smtClean="0">
                <a:solidFill>
                  <a:schemeClr val="accent4"/>
                </a:solidFill>
              </a:rPr>
              <a:t> </a:t>
            </a:r>
            <a:r>
              <a:rPr lang="hu-HU" sz="2200" i="1" dirty="0" smtClean="0">
                <a:solidFill>
                  <a:schemeClr val="accent4"/>
                </a:solidFill>
              </a:rPr>
              <a:t>(ESMOCARD </a:t>
            </a:r>
            <a:r>
              <a:rPr lang="hu-HU" sz="2200" i="1" dirty="0" err="1" smtClean="0">
                <a:solidFill>
                  <a:schemeClr val="accent4"/>
                </a:solidFill>
              </a:rPr>
              <a:t>inj</a:t>
            </a:r>
            <a:r>
              <a:rPr lang="hu-HU" sz="2200" i="1" dirty="0" smtClean="0">
                <a:solidFill>
                  <a:schemeClr val="accent4"/>
                </a:solidFill>
              </a:rPr>
              <a:t>.) </a:t>
            </a: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</a:rPr>
              <a:t>rendkívül rövid hatású, főképp </a:t>
            </a:r>
            <a:r>
              <a:rPr lang="hu-HU" sz="2200" i="1" dirty="0" err="1" smtClean="0">
                <a:solidFill>
                  <a:schemeClr val="accent4"/>
                </a:solidFill>
              </a:rPr>
              <a:t>intraoperatív</a:t>
            </a:r>
            <a:r>
              <a:rPr lang="hu-HU" sz="2200" i="1" dirty="0" smtClean="0">
                <a:solidFill>
                  <a:schemeClr val="accent4"/>
                </a:solidFill>
              </a:rPr>
              <a:t> </a:t>
            </a:r>
            <a:r>
              <a:rPr lang="hu-HU" sz="2200" i="1" dirty="0" err="1" smtClean="0">
                <a:solidFill>
                  <a:schemeClr val="accent4"/>
                </a:solidFill>
              </a:rPr>
              <a:t>arrhythmiák</a:t>
            </a:r>
            <a:r>
              <a:rPr lang="hu-HU" sz="2200" i="1" dirty="0" smtClean="0">
                <a:solidFill>
                  <a:schemeClr val="accent4"/>
                </a:solidFill>
              </a:rPr>
              <a:t> </a:t>
            </a:r>
            <a:r>
              <a:rPr lang="hu-HU" sz="2200" dirty="0" smtClean="0">
                <a:solidFill>
                  <a:schemeClr val="accent4"/>
                </a:solidFill>
              </a:rPr>
              <a:t>kezelésére </a:t>
            </a:r>
          </a:p>
          <a:p>
            <a:pPr>
              <a:buNone/>
            </a:pPr>
            <a:endParaRPr lang="hu-HU" sz="22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200" b="1" i="1" dirty="0" err="1" smtClean="0">
                <a:solidFill>
                  <a:schemeClr val="accent4"/>
                </a:solidFill>
              </a:rPr>
              <a:t>metoprolol</a:t>
            </a:r>
            <a:endParaRPr lang="hu-HU" sz="22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200" i="1" dirty="0" smtClean="0">
                <a:solidFill>
                  <a:schemeClr val="accent4"/>
                </a:solidFill>
              </a:rPr>
              <a:t>stressz indukálta </a:t>
            </a:r>
            <a:r>
              <a:rPr lang="hu-HU" sz="2200" i="1" dirty="0" err="1" smtClean="0">
                <a:solidFill>
                  <a:schemeClr val="accent4"/>
                </a:solidFill>
              </a:rPr>
              <a:t>tachycardiák</a:t>
            </a:r>
            <a:r>
              <a:rPr lang="hu-HU" sz="2200" i="1" dirty="0" smtClean="0">
                <a:solidFill>
                  <a:schemeClr val="accent4"/>
                </a:solidFill>
              </a:rPr>
              <a:t>, angina, AMI, </a:t>
            </a:r>
            <a:r>
              <a:rPr lang="hu-HU" sz="2200" i="1" dirty="0" err="1" smtClean="0">
                <a:solidFill>
                  <a:schemeClr val="accent4"/>
                </a:solidFill>
              </a:rPr>
              <a:t>tachyarritmia</a:t>
            </a:r>
            <a:endParaRPr lang="hu-HU" sz="2200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200" b="1" i="1" dirty="0" smtClean="0">
                <a:solidFill>
                  <a:schemeClr val="accent4"/>
                </a:solidFill>
              </a:rPr>
              <a:t>Kontraindikált </a:t>
            </a:r>
            <a:r>
              <a:rPr lang="hu-HU" sz="2200" dirty="0" err="1" smtClean="0">
                <a:solidFill>
                  <a:schemeClr val="accent4"/>
                </a:solidFill>
              </a:rPr>
              <a:t>asthma</a:t>
            </a:r>
            <a:r>
              <a:rPr lang="hu-HU" sz="2200" dirty="0" smtClean="0">
                <a:solidFill>
                  <a:schemeClr val="accent4"/>
                </a:solidFill>
              </a:rPr>
              <a:t> </a:t>
            </a:r>
            <a:r>
              <a:rPr lang="hu-HU" sz="2200" dirty="0" err="1" smtClean="0">
                <a:solidFill>
                  <a:schemeClr val="accent4"/>
                </a:solidFill>
              </a:rPr>
              <a:t>bronchiale</a:t>
            </a:r>
            <a:r>
              <a:rPr lang="hu-HU" sz="2200" dirty="0" smtClean="0">
                <a:solidFill>
                  <a:schemeClr val="accent4"/>
                </a:solidFill>
              </a:rPr>
              <a:t>, előzetes </a:t>
            </a:r>
            <a:r>
              <a:rPr lang="hu-HU" sz="2200" i="1" dirty="0" err="1" smtClean="0">
                <a:solidFill>
                  <a:schemeClr val="accent4"/>
                </a:solidFill>
              </a:rPr>
              <a:t>verapamil</a:t>
            </a:r>
            <a:r>
              <a:rPr lang="hu-HU" sz="2200" i="1" dirty="0" smtClean="0">
                <a:solidFill>
                  <a:schemeClr val="accent4"/>
                </a:solidFill>
              </a:rPr>
              <a:t> vagy </a:t>
            </a:r>
            <a:r>
              <a:rPr lang="hu-HU" sz="2200" i="1" dirty="0" err="1" smtClean="0">
                <a:solidFill>
                  <a:schemeClr val="accent4"/>
                </a:solidFill>
              </a:rPr>
              <a:t>diltiazem</a:t>
            </a:r>
            <a:r>
              <a:rPr lang="hu-HU" sz="2200" i="1" dirty="0" smtClean="0">
                <a:solidFill>
                  <a:schemeClr val="accent4"/>
                </a:solidFill>
              </a:rPr>
              <a:t> terápia</a:t>
            </a:r>
            <a:endParaRPr lang="hu-HU" sz="22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</a:rPr>
              <a:t>napi adagja 2x 50-150 mg</a:t>
            </a:r>
          </a:p>
          <a:p>
            <a:pPr>
              <a:buFont typeface="Wingdings" pitchFamily="2" charset="2"/>
              <a:buChar char="§"/>
            </a:pPr>
            <a:r>
              <a:rPr lang="hu-HU" sz="2200" dirty="0" err="1" smtClean="0">
                <a:solidFill>
                  <a:schemeClr val="accent4"/>
                </a:solidFill>
              </a:rPr>
              <a:t>inj</a:t>
            </a:r>
            <a:r>
              <a:rPr lang="hu-HU" sz="2200" dirty="0" smtClean="0">
                <a:solidFill>
                  <a:schemeClr val="accent4"/>
                </a:solidFill>
              </a:rPr>
              <a:t>. formában 5 mg </a:t>
            </a:r>
            <a:r>
              <a:rPr lang="hu-HU" sz="2200" dirty="0" err="1" smtClean="0">
                <a:solidFill>
                  <a:schemeClr val="accent4"/>
                </a:solidFill>
              </a:rPr>
              <a:t>iv</a:t>
            </a:r>
            <a:r>
              <a:rPr lang="hu-HU" sz="2200" dirty="0" smtClean="0">
                <a:solidFill>
                  <a:schemeClr val="accent4"/>
                </a:solidFill>
              </a:rPr>
              <a:t> lassan (1mg/min) szükség szerint </a:t>
            </a:r>
            <a:r>
              <a:rPr lang="hu-HU" sz="2200" dirty="0" err="1" smtClean="0">
                <a:solidFill>
                  <a:schemeClr val="accent4"/>
                </a:solidFill>
              </a:rPr>
              <a:t>max</a:t>
            </a:r>
            <a:r>
              <a:rPr lang="hu-HU" sz="2200" dirty="0" smtClean="0">
                <a:solidFill>
                  <a:schemeClr val="accent4"/>
                </a:solidFill>
              </a:rPr>
              <a:t>: 15 mg </a:t>
            </a:r>
            <a:r>
              <a:rPr lang="hu-HU" sz="2200" dirty="0" err="1" smtClean="0">
                <a:solidFill>
                  <a:schemeClr val="accent4"/>
                </a:solidFill>
              </a:rPr>
              <a:t>iv</a:t>
            </a:r>
            <a:r>
              <a:rPr lang="hu-HU" sz="2200" dirty="0" smtClean="0">
                <a:solidFill>
                  <a:schemeClr val="accent4"/>
                </a:solidFill>
              </a:rPr>
              <a:t>.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hu-HU" sz="2000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ANTIARRHYTHMIÁS SZEREK </a:t>
            </a:r>
            <a:endParaRPr lang="hu-HU" sz="2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08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III. CSOPORT: </a:t>
            </a:r>
            <a:r>
              <a:rPr lang="hu-HU" sz="2000" b="1" dirty="0" err="1" smtClean="0">
                <a:solidFill>
                  <a:schemeClr val="accent4"/>
                </a:solidFill>
              </a:rPr>
              <a:t>Repolarizációt</a:t>
            </a:r>
            <a:r>
              <a:rPr lang="hu-HU" sz="2000" b="1" dirty="0" smtClean="0">
                <a:solidFill>
                  <a:schemeClr val="accent4"/>
                </a:solidFill>
              </a:rPr>
              <a:t> gátlók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Hatás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szívizomsejtek </a:t>
            </a:r>
            <a:r>
              <a:rPr lang="hu-HU" sz="2000" dirty="0" err="1" smtClean="0">
                <a:solidFill>
                  <a:schemeClr val="accent4"/>
                </a:solidFill>
              </a:rPr>
              <a:t>repolarizációs</a:t>
            </a:r>
            <a:r>
              <a:rPr lang="hu-HU" sz="2000" dirty="0" smtClean="0">
                <a:solidFill>
                  <a:schemeClr val="accent4"/>
                </a:solidFill>
              </a:rPr>
              <a:t> fázisát lassítja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fordított (</a:t>
            </a:r>
            <a:r>
              <a:rPr lang="hu-HU" sz="2000" dirty="0" err="1" smtClean="0">
                <a:solidFill>
                  <a:schemeClr val="accent4"/>
                </a:solidFill>
              </a:rPr>
              <a:t>reverz</a:t>
            </a:r>
            <a:r>
              <a:rPr lang="hu-HU" sz="2000" dirty="0" smtClean="0">
                <a:solidFill>
                  <a:schemeClr val="accent4"/>
                </a:solidFill>
              </a:rPr>
              <a:t>) frekvenciafüggő </a:t>
            </a:r>
            <a:r>
              <a:rPr lang="hu-HU" sz="2000" dirty="0" err="1" smtClean="0">
                <a:solidFill>
                  <a:schemeClr val="accent4"/>
                </a:solidFill>
              </a:rPr>
              <a:t>repolarizáció</a:t>
            </a:r>
            <a:r>
              <a:rPr lang="hu-HU" sz="2000" dirty="0" smtClean="0">
                <a:solidFill>
                  <a:schemeClr val="accent4"/>
                </a:solidFill>
              </a:rPr>
              <a:t> megnyúlás és K</a:t>
            </a:r>
            <a:r>
              <a:rPr lang="hu-HU" sz="2000" baseline="30000" dirty="0" smtClean="0">
                <a:solidFill>
                  <a:schemeClr val="accent4"/>
                </a:solidFill>
              </a:rPr>
              <a:t>+</a:t>
            </a:r>
            <a:r>
              <a:rPr lang="hu-HU" sz="2000" dirty="0" err="1" smtClean="0">
                <a:solidFill>
                  <a:schemeClr val="accent4"/>
                </a:solidFill>
              </a:rPr>
              <a:t>-csatorna-gátlás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QT-intervallumot</a:t>
            </a:r>
            <a:r>
              <a:rPr lang="hu-HU" sz="2000" dirty="0" smtClean="0">
                <a:solidFill>
                  <a:schemeClr val="accent4"/>
                </a:solidFill>
              </a:rPr>
              <a:t> megnyújtja a </a:t>
            </a:r>
            <a:r>
              <a:rPr lang="hu-HU" sz="2000" dirty="0" err="1" smtClean="0">
                <a:solidFill>
                  <a:schemeClr val="accent4"/>
                </a:solidFill>
              </a:rPr>
              <a:t>QRS-komplexus</a:t>
            </a:r>
            <a:r>
              <a:rPr lang="hu-HU" sz="2000" dirty="0" smtClean="0">
                <a:solidFill>
                  <a:schemeClr val="accent4"/>
                </a:solidFill>
              </a:rPr>
              <a:t> kiszélesítése nélkül</a:t>
            </a: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Gyógyszerek</a:t>
            </a:r>
          </a:p>
          <a:p>
            <a:pPr>
              <a:buNone/>
            </a:pPr>
            <a:r>
              <a:rPr lang="hu-HU" sz="2000" b="1" dirty="0" err="1" smtClean="0">
                <a:solidFill>
                  <a:schemeClr val="accent4"/>
                </a:solidFill>
              </a:rPr>
              <a:t>sotalol</a:t>
            </a:r>
            <a:r>
              <a:rPr lang="hu-HU" sz="2000" b="1" dirty="0" smtClean="0">
                <a:solidFill>
                  <a:schemeClr val="accent4"/>
                </a:solidFill>
              </a:rPr>
              <a:t>, </a:t>
            </a:r>
            <a:r>
              <a:rPr lang="hu-HU" sz="2000" b="1" dirty="0" err="1" smtClean="0">
                <a:solidFill>
                  <a:schemeClr val="accent4"/>
                </a:solidFill>
              </a:rPr>
              <a:t>amiodaron</a:t>
            </a:r>
            <a:r>
              <a:rPr lang="hu-HU" sz="2000" b="1" dirty="0" smtClean="0">
                <a:solidFill>
                  <a:schemeClr val="accent4"/>
                </a:solidFill>
              </a:rPr>
              <a:t>  </a:t>
            </a:r>
          </a:p>
          <a:p>
            <a:endParaRPr lang="hu-HU" sz="2000" dirty="0" smtClean="0"/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ANTIARRHYTHMIÁS SZEREK </a:t>
            </a:r>
            <a:endParaRPr lang="hu-HU" sz="28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III. CSOPORT  </a:t>
            </a:r>
          </a:p>
          <a:p>
            <a:pPr>
              <a:buNone/>
            </a:pPr>
            <a:r>
              <a:rPr lang="hu-HU" sz="2000" b="1" dirty="0" err="1" smtClean="0">
                <a:solidFill>
                  <a:schemeClr val="accent4"/>
                </a:solidFill>
              </a:rPr>
              <a:t>sotalol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szívizom akciós potenciál időtartamának, </a:t>
            </a:r>
            <a:r>
              <a:rPr lang="hu-HU" sz="2000" i="1" dirty="0" err="1" smtClean="0">
                <a:solidFill>
                  <a:schemeClr val="accent4"/>
                </a:solidFill>
              </a:rPr>
              <a:t>repolarizációjának</a:t>
            </a:r>
            <a:r>
              <a:rPr lang="hu-HU" sz="2000" dirty="0" smtClean="0">
                <a:solidFill>
                  <a:schemeClr val="accent4"/>
                </a:solidFill>
              </a:rPr>
              <a:t> jelentős </a:t>
            </a:r>
            <a:r>
              <a:rPr lang="hu-HU" sz="2000" i="1" dirty="0" smtClean="0">
                <a:solidFill>
                  <a:schemeClr val="accent4"/>
                </a:solidFill>
              </a:rPr>
              <a:t>megnyújtása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megnöveli az effektív </a:t>
            </a:r>
            <a:r>
              <a:rPr lang="hu-HU" sz="2000" dirty="0" err="1" smtClean="0">
                <a:solidFill>
                  <a:schemeClr val="accent4"/>
                </a:solidFill>
              </a:rPr>
              <a:t>refrakter</a:t>
            </a:r>
            <a:r>
              <a:rPr lang="hu-HU" sz="2000" dirty="0" smtClean="0">
                <a:solidFill>
                  <a:schemeClr val="accent4"/>
                </a:solidFill>
              </a:rPr>
              <a:t> szakot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nyújtja a QT távolságot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az ingerületképzést csökkenti</a:t>
            </a:r>
          </a:p>
          <a:p>
            <a:pPr>
              <a:buFont typeface="Wingdings" pitchFamily="2" charset="2"/>
              <a:buChar char="§"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i="1" dirty="0" err="1" smtClean="0">
                <a:solidFill>
                  <a:schemeClr val="accent4"/>
                </a:solidFill>
              </a:rPr>
              <a:t>supraventricularis</a:t>
            </a:r>
            <a:r>
              <a:rPr lang="hu-HU" sz="2000" i="1" dirty="0" smtClean="0">
                <a:solidFill>
                  <a:schemeClr val="accent4"/>
                </a:solidFill>
              </a:rPr>
              <a:t> és kamrai eredetű </a:t>
            </a:r>
            <a:r>
              <a:rPr lang="hu-HU" sz="2000" i="1" dirty="0" err="1" smtClean="0">
                <a:solidFill>
                  <a:schemeClr val="accent4"/>
                </a:solidFill>
              </a:rPr>
              <a:t>arrhythmiák</a:t>
            </a: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hu-HU" sz="2000" i="1" dirty="0" err="1" smtClean="0">
                <a:solidFill>
                  <a:schemeClr val="accent4"/>
                </a:solidFill>
              </a:rPr>
              <a:t>paroxysmalis</a:t>
            </a: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  <a:r>
              <a:rPr lang="hu-HU" sz="2000" i="1" dirty="0" err="1" smtClean="0">
                <a:solidFill>
                  <a:schemeClr val="accent4"/>
                </a:solidFill>
              </a:rPr>
              <a:t>supraventricularis</a:t>
            </a: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  <a:r>
              <a:rPr lang="hu-HU" sz="2000" i="1" dirty="0" err="1" smtClean="0">
                <a:solidFill>
                  <a:schemeClr val="accent4"/>
                </a:solidFill>
              </a:rPr>
              <a:t>tachycardiában</a:t>
            </a:r>
            <a:r>
              <a:rPr lang="hu-HU" sz="2000" i="1" dirty="0" smtClean="0">
                <a:solidFill>
                  <a:schemeClr val="accent4"/>
                </a:solidFill>
              </a:rPr>
              <a:t>, </a:t>
            </a:r>
            <a:r>
              <a:rPr lang="hu-HU" sz="2000" i="1" dirty="0" err="1" smtClean="0">
                <a:solidFill>
                  <a:schemeClr val="accent4"/>
                </a:solidFill>
              </a:rPr>
              <a:t>pitvarfibrillációban</a:t>
            </a:r>
            <a:r>
              <a:rPr lang="hu-HU" sz="2000" i="1" dirty="0" smtClean="0">
                <a:solidFill>
                  <a:schemeClr val="accent4"/>
                </a:solidFill>
              </a:rPr>
              <a:t>, </a:t>
            </a:r>
            <a:r>
              <a:rPr lang="hu-HU" sz="2000" i="1" dirty="0" err="1" smtClean="0">
                <a:solidFill>
                  <a:schemeClr val="accent4"/>
                </a:solidFill>
              </a:rPr>
              <a:t>reentry</a:t>
            </a:r>
            <a:r>
              <a:rPr lang="hu-HU" sz="2000" i="1" dirty="0" smtClean="0">
                <a:solidFill>
                  <a:schemeClr val="accent4"/>
                </a:solidFill>
              </a:rPr>
              <a:t> típusú kamrai </a:t>
            </a:r>
            <a:r>
              <a:rPr lang="hu-HU" sz="2000" i="1" dirty="0" err="1" smtClean="0">
                <a:solidFill>
                  <a:schemeClr val="accent4"/>
                </a:solidFill>
              </a:rPr>
              <a:t>arrhytmiákban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ANTIARRHYTHMIÁS SZEREK </a:t>
            </a:r>
            <a:endParaRPr lang="hu-H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Szív feladata, munkája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szív egy életen át, pihenés nélkül működő, szabályozott ritmussal rendelkező kettős izompumpa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egy ritmuson belüli  összehúzódást és elernyedést harmonizált ion áramlások (Na+, K+, Ca2+) vezérlik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egy élettartam alatt (70 év) 3 milliárd ciklusban átlagban 10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millió </a:t>
            </a:r>
            <a:r>
              <a:rPr lang="hu-HU" sz="2000" dirty="0" err="1" smtClean="0">
                <a:solidFill>
                  <a:schemeClr val="accent4"/>
                </a:solidFill>
              </a:rPr>
              <a:t>hlnyi</a:t>
            </a:r>
            <a:r>
              <a:rPr lang="hu-HU" sz="2000" dirty="0" smtClean="0">
                <a:solidFill>
                  <a:schemeClr val="accent4"/>
                </a:solidFill>
              </a:rPr>
              <a:t> vért mozgat meg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effectLst/>
              </a:rPr>
              <a:t>Szívritmuszavarok</a:t>
            </a:r>
            <a:endParaRPr lang="hu-HU" sz="28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III.CSOPORT </a:t>
            </a: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amiodaron</a:t>
            </a:r>
            <a:r>
              <a:rPr lang="hu-HU" sz="2000" i="1" dirty="0" smtClean="0">
                <a:solidFill>
                  <a:schemeClr val="accent4"/>
                </a:solidFill>
              </a:rPr>
              <a:t> (</a:t>
            </a:r>
            <a:r>
              <a:rPr lang="hu-HU" sz="2000" i="1" dirty="0" err="1" smtClean="0">
                <a:solidFill>
                  <a:schemeClr val="accent4"/>
                </a:solidFill>
              </a:rPr>
              <a:t>Cordarone</a:t>
            </a: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  <a:r>
              <a:rPr lang="hu-HU" sz="2000" i="1" dirty="0" err="1" smtClean="0">
                <a:solidFill>
                  <a:schemeClr val="accent4"/>
                </a:solidFill>
              </a:rPr>
              <a:t>inj</a:t>
            </a:r>
            <a:r>
              <a:rPr lang="hu-HU" sz="2000" i="1" dirty="0" smtClean="0">
                <a:solidFill>
                  <a:schemeClr val="accent4"/>
                </a:solidFill>
              </a:rPr>
              <a:t>., </a:t>
            </a:r>
            <a:r>
              <a:rPr lang="hu-HU" sz="2000" i="1" dirty="0" err="1" smtClean="0">
                <a:solidFill>
                  <a:schemeClr val="accent4"/>
                </a:solidFill>
              </a:rPr>
              <a:t>tbl</a:t>
            </a:r>
            <a:r>
              <a:rPr lang="hu-HU" sz="2000" i="1" dirty="0" smtClean="0">
                <a:solidFill>
                  <a:schemeClr val="accent4"/>
                </a:solidFill>
              </a:rPr>
              <a:t>.)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kevert típusú, komplex mechanizmusú szer</a:t>
            </a:r>
          </a:p>
          <a:p>
            <a:pPr>
              <a:buFont typeface="Wingdings" pitchFamily="2" charset="2"/>
              <a:buChar char="§"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Akut alkalmazás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frekvenciafüggő módon </a:t>
            </a:r>
            <a:r>
              <a:rPr lang="hu-HU" sz="2000" b="1" i="1" dirty="0" smtClean="0">
                <a:solidFill>
                  <a:schemeClr val="accent4"/>
                </a:solidFill>
              </a:rPr>
              <a:t>gátolja a Na+ csatornákat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gyors leválási kinetika, így a depolarizáció és az ingerületvezetés gátlása csak nagy frekvenciánál érvényesül (</a:t>
            </a:r>
            <a:r>
              <a:rPr lang="hu-HU" sz="2000" i="1" dirty="0" smtClean="0">
                <a:solidFill>
                  <a:schemeClr val="accent4"/>
                </a:solidFill>
              </a:rPr>
              <a:t>IA csoport hatás</a:t>
            </a:r>
            <a:r>
              <a:rPr lang="hu-HU" sz="2000" dirty="0" smtClean="0">
                <a:solidFill>
                  <a:schemeClr val="accent4"/>
                </a:solidFill>
              </a:rPr>
              <a:t>)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gátolja a </a:t>
            </a:r>
            <a:r>
              <a:rPr lang="hu-HU" sz="2000" dirty="0" err="1" smtClean="0">
                <a:solidFill>
                  <a:schemeClr val="accent4"/>
                </a:solidFill>
              </a:rPr>
              <a:t>Ca</a:t>
            </a:r>
            <a:r>
              <a:rPr lang="hu-HU" sz="2000" dirty="0" smtClean="0">
                <a:solidFill>
                  <a:schemeClr val="accent4"/>
                </a:solidFill>
              </a:rPr>
              <a:t>+ csatornákat, így az AV átvezetést is lassítja (</a:t>
            </a:r>
            <a:r>
              <a:rPr lang="hu-HU" sz="2000" i="1" dirty="0" smtClean="0">
                <a:solidFill>
                  <a:schemeClr val="accent4"/>
                </a:solidFill>
              </a:rPr>
              <a:t>IV. csoport hatás</a:t>
            </a:r>
            <a:r>
              <a:rPr lang="hu-HU" sz="2000" dirty="0" smtClean="0">
                <a:solidFill>
                  <a:schemeClr val="accent4"/>
                </a:solidFill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gátolja az </a:t>
            </a:r>
            <a:r>
              <a:rPr lang="el-GR" sz="2000" dirty="0" smtClean="0">
                <a:solidFill>
                  <a:schemeClr val="accent4"/>
                </a:solidFill>
              </a:rPr>
              <a:t>α- </a:t>
            </a:r>
            <a:r>
              <a:rPr lang="hu-HU" sz="2000" dirty="0" smtClean="0">
                <a:solidFill>
                  <a:schemeClr val="accent4"/>
                </a:solidFill>
              </a:rPr>
              <a:t>és </a:t>
            </a:r>
            <a:r>
              <a:rPr lang="el-GR" sz="2000" dirty="0" smtClean="0">
                <a:solidFill>
                  <a:schemeClr val="accent4"/>
                </a:solidFill>
              </a:rPr>
              <a:t>β-</a:t>
            </a:r>
            <a:r>
              <a:rPr lang="hu-HU" sz="2000" dirty="0" err="1" smtClean="0">
                <a:solidFill>
                  <a:schemeClr val="accent4"/>
                </a:solidFill>
              </a:rPr>
              <a:t>adrenerg</a:t>
            </a:r>
            <a:r>
              <a:rPr lang="hu-HU" sz="2000" dirty="0" smtClean="0">
                <a:solidFill>
                  <a:schemeClr val="accent4"/>
                </a:solidFill>
              </a:rPr>
              <a:t> receptorok működését (</a:t>
            </a:r>
            <a:r>
              <a:rPr lang="hu-HU" sz="2000" i="1" dirty="0" smtClean="0">
                <a:solidFill>
                  <a:schemeClr val="accent4"/>
                </a:solidFill>
              </a:rPr>
              <a:t>II. osztályú hatás</a:t>
            </a:r>
            <a:r>
              <a:rPr lang="hu-HU" sz="2000" dirty="0" smtClean="0">
                <a:solidFill>
                  <a:schemeClr val="accent4"/>
                </a:solidFill>
              </a:rPr>
              <a:t>)</a:t>
            </a:r>
          </a:p>
          <a:p>
            <a:pPr>
              <a:buNone/>
            </a:pPr>
            <a:endParaRPr lang="hu-HU" sz="2800" dirty="0" smtClean="0">
              <a:latin typeface="Century" pitchFamily="18" charset="0"/>
            </a:endParaRPr>
          </a:p>
          <a:p>
            <a:pPr>
              <a:buNone/>
            </a:pPr>
            <a:endParaRPr lang="hu-HU" sz="2400" b="1" dirty="0" smtClean="0">
              <a:latin typeface="Century" pitchFamily="18" charset="0"/>
            </a:endParaRPr>
          </a:p>
          <a:p>
            <a:pPr>
              <a:buNone/>
            </a:pPr>
            <a:endParaRPr lang="hu-HU" sz="2000" dirty="0">
              <a:latin typeface="Century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ANTIARRHYTHMIÁS SZEREK </a:t>
            </a:r>
            <a:endParaRPr lang="hu-HU" sz="28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hu-HU" sz="2000" i="1" dirty="0" smtClean="0">
                <a:solidFill>
                  <a:schemeClr val="accent4"/>
                </a:solidFill>
              </a:rPr>
              <a:t>szinte valamennyi ritmuszavarban</a:t>
            </a: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i="1" dirty="0" err="1" smtClean="0">
                <a:solidFill>
                  <a:schemeClr val="accent4"/>
                </a:solidFill>
              </a:rPr>
              <a:t>paroxysmalis</a:t>
            </a: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  <a:r>
              <a:rPr lang="hu-HU" sz="2000" i="1" dirty="0" err="1" smtClean="0">
                <a:solidFill>
                  <a:schemeClr val="accent4"/>
                </a:solidFill>
              </a:rPr>
              <a:t>supraventricularis</a:t>
            </a: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  <a:r>
              <a:rPr lang="hu-HU" sz="2000" i="1" dirty="0" err="1" smtClean="0">
                <a:solidFill>
                  <a:schemeClr val="accent4"/>
                </a:solidFill>
              </a:rPr>
              <a:t>tachycardia</a:t>
            </a:r>
            <a:r>
              <a:rPr lang="hu-HU" sz="2000" i="1" dirty="0" smtClean="0">
                <a:solidFill>
                  <a:schemeClr val="accent4"/>
                </a:solidFill>
              </a:rPr>
              <a:t>, </a:t>
            </a:r>
            <a:r>
              <a:rPr lang="hu-HU" sz="2000" i="1" dirty="0" err="1" smtClean="0">
                <a:solidFill>
                  <a:schemeClr val="accent4"/>
                </a:solidFill>
              </a:rPr>
              <a:t>pitvarfibrilláció</a:t>
            </a: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i="1" dirty="0" smtClean="0">
                <a:solidFill>
                  <a:schemeClr val="accent4"/>
                </a:solidFill>
              </a:rPr>
              <a:t>infarktus utáni életet veszélyeztető ritmuszavarok</a:t>
            </a: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i="1" dirty="0" err="1" smtClean="0">
                <a:solidFill>
                  <a:schemeClr val="accent4"/>
                </a:solidFill>
              </a:rPr>
              <a:t>kamrafibrilláció</a:t>
            </a: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Mellékhatás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gray</a:t>
            </a:r>
            <a:r>
              <a:rPr lang="hu-HU" sz="2000" dirty="0" smtClean="0">
                <a:solidFill>
                  <a:schemeClr val="accent4"/>
                </a:solidFill>
              </a:rPr>
              <a:t> man </a:t>
            </a:r>
            <a:r>
              <a:rPr lang="hu-HU" sz="2000" dirty="0" err="1" smtClean="0">
                <a:solidFill>
                  <a:schemeClr val="accent4"/>
                </a:solidFill>
              </a:rPr>
              <a:t>syndróma-kékes-szürkés</a:t>
            </a:r>
            <a:r>
              <a:rPr lang="hu-HU" sz="2000" dirty="0" smtClean="0">
                <a:solidFill>
                  <a:schemeClr val="accent4"/>
                </a:solidFill>
              </a:rPr>
              <a:t> elszíneződés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tüdőfibrosis</a:t>
            </a:r>
            <a:r>
              <a:rPr lang="hu-HU" sz="2000" dirty="0" smtClean="0">
                <a:solidFill>
                  <a:schemeClr val="accent4"/>
                </a:solidFill>
              </a:rPr>
              <a:t> (ritka)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fototoxicitás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hypo-</a:t>
            </a:r>
            <a:r>
              <a:rPr lang="hu-HU" sz="2000" dirty="0" smtClean="0">
                <a:solidFill>
                  <a:schemeClr val="accent4"/>
                </a:solidFill>
              </a:rPr>
              <a:t> vagy </a:t>
            </a:r>
            <a:r>
              <a:rPr lang="hu-HU" sz="2000" dirty="0" err="1" smtClean="0">
                <a:solidFill>
                  <a:schemeClr val="accent4"/>
                </a:solidFill>
              </a:rPr>
              <a:t>hyperthyreosis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ANTIARRHYTHMIÁS SZEREK </a:t>
            </a:r>
            <a:endParaRPr lang="hu-HU" sz="28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felezési ideje rendkívül lassú, 40–80 nap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telítő adagot, majd fenntartó adagot kell alkalmazni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pajzsmirigy működési zavara esetén és jódallergiában ellenjavallt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Intravénás adagja 5–10 mg/kg 20–30 percig adagolva, majd 1 g/nap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infúzió néhány napig</a:t>
            </a:r>
          </a:p>
          <a:p>
            <a:pPr>
              <a:buFont typeface="Wingdings" pitchFamily="2" charset="2"/>
              <a:buChar char="§"/>
            </a:pPr>
            <a:endParaRPr lang="hu-HU" sz="2000" b="1" i="1" dirty="0" smtClean="0"/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ANTIARRHYTHMIÁS SZEREK </a:t>
            </a:r>
            <a:endParaRPr lang="hu-HU" sz="28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IV.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b="1" dirty="0" smtClean="0">
                <a:solidFill>
                  <a:schemeClr val="accent4"/>
                </a:solidFill>
              </a:rPr>
              <a:t>CSOPORT: </a:t>
            </a:r>
            <a:r>
              <a:rPr lang="hu-HU" sz="2000" b="1" dirty="0" err="1" smtClean="0">
                <a:solidFill>
                  <a:schemeClr val="accent4"/>
                </a:solidFill>
              </a:rPr>
              <a:t>Ca</a:t>
            </a:r>
            <a:r>
              <a:rPr lang="hu-HU" sz="2000" b="1" dirty="0" smtClean="0">
                <a:solidFill>
                  <a:schemeClr val="accent4"/>
                </a:solidFill>
              </a:rPr>
              <a:t> csatorna blokkolók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Hatás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frekvenciafüggő módon gátolja a szív </a:t>
            </a:r>
            <a:r>
              <a:rPr lang="hu-HU" sz="2000" dirty="0" err="1" smtClean="0">
                <a:solidFill>
                  <a:schemeClr val="accent4"/>
                </a:solidFill>
              </a:rPr>
              <a:t>Ca</a:t>
            </a:r>
            <a:r>
              <a:rPr lang="hu-HU" sz="2000" baseline="30000" dirty="0" smtClean="0">
                <a:solidFill>
                  <a:schemeClr val="accent4"/>
                </a:solidFill>
              </a:rPr>
              <a:t>++</a:t>
            </a:r>
            <a:r>
              <a:rPr lang="hu-HU" sz="2000" dirty="0" err="1" smtClean="0">
                <a:solidFill>
                  <a:schemeClr val="accent4"/>
                </a:solidFill>
              </a:rPr>
              <a:t>-csatornáinak</a:t>
            </a:r>
            <a:r>
              <a:rPr lang="hu-HU" sz="2000" dirty="0" smtClean="0">
                <a:solidFill>
                  <a:schemeClr val="accent4"/>
                </a:solidFill>
              </a:rPr>
              <a:t> működését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gátolják a sinus csomó, AV csomó depolarizációját és ingerületvezetését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első vonalbeli szerek az </a:t>
            </a:r>
            <a:r>
              <a:rPr lang="hu-HU" sz="2000" dirty="0" err="1" smtClean="0">
                <a:solidFill>
                  <a:schemeClr val="accent4"/>
                </a:solidFill>
              </a:rPr>
              <a:t>AV-reentry</a:t>
            </a:r>
            <a:r>
              <a:rPr lang="hu-HU" sz="2000" dirty="0" smtClean="0">
                <a:solidFill>
                  <a:schemeClr val="accent4"/>
                </a:solidFill>
              </a:rPr>
              <a:t> mechanizmusú </a:t>
            </a:r>
            <a:r>
              <a:rPr lang="hu-HU" sz="2000" i="1" dirty="0" err="1" smtClean="0">
                <a:solidFill>
                  <a:schemeClr val="accent4"/>
                </a:solidFill>
              </a:rPr>
              <a:t>supraventricularis</a:t>
            </a: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  <a:r>
              <a:rPr lang="hu-HU" sz="2000" i="1" dirty="0" err="1" smtClean="0">
                <a:solidFill>
                  <a:schemeClr val="accent4"/>
                </a:solidFill>
              </a:rPr>
              <a:t>tachycardiákban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hatékonyan csökkentik a kamrai frekvenciát </a:t>
            </a:r>
            <a:r>
              <a:rPr lang="hu-HU" sz="2000" i="1" dirty="0" err="1" smtClean="0">
                <a:solidFill>
                  <a:schemeClr val="accent4"/>
                </a:solidFill>
              </a:rPr>
              <a:t>pitvarfibrillatió</a:t>
            </a:r>
            <a:r>
              <a:rPr lang="hu-HU" sz="2000" dirty="0" err="1" smtClean="0">
                <a:solidFill>
                  <a:schemeClr val="accent4"/>
                </a:solidFill>
              </a:rPr>
              <a:t>ban</a:t>
            </a:r>
            <a:r>
              <a:rPr lang="hu-HU" sz="2000" dirty="0" smtClean="0">
                <a:solidFill>
                  <a:schemeClr val="accent4"/>
                </a:solidFill>
              </a:rPr>
              <a:t>, kivéve ha ez utóbbi Wolff–Parkinson–White-szindrómához társul</a:t>
            </a: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Gyógyszerek</a:t>
            </a:r>
          </a:p>
          <a:p>
            <a:pPr>
              <a:buNone/>
            </a:pPr>
            <a:r>
              <a:rPr lang="hu-HU" sz="2000" b="1" dirty="0" err="1" smtClean="0">
                <a:solidFill>
                  <a:schemeClr val="accent4"/>
                </a:solidFill>
              </a:rPr>
              <a:t>verapamil</a:t>
            </a:r>
            <a:r>
              <a:rPr lang="hu-HU" sz="2000" b="1" dirty="0" smtClean="0">
                <a:solidFill>
                  <a:schemeClr val="accent4"/>
                </a:solidFill>
              </a:rPr>
              <a:t>, </a:t>
            </a:r>
            <a:r>
              <a:rPr lang="hu-HU" sz="2000" b="1" dirty="0" err="1" smtClean="0">
                <a:solidFill>
                  <a:schemeClr val="accent4"/>
                </a:solidFill>
              </a:rPr>
              <a:t>diltiazem</a:t>
            </a: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ANTIARRHYTHMIÁS SZEREK </a:t>
            </a:r>
            <a:endParaRPr lang="hu-HU" sz="28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712968" cy="764704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ANTIARRHYTHMIÁS SZEREK </a:t>
            </a:r>
            <a:endParaRPr lang="hu-HU" sz="2800" dirty="0">
              <a:solidFill>
                <a:srgbClr val="FF0000"/>
              </a:solidFill>
            </a:endParaRP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268760"/>
            <a:ext cx="7696200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IV.CSOPORT </a:t>
            </a: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verapamil</a:t>
            </a:r>
            <a:r>
              <a:rPr lang="hu-HU" sz="2000" i="1" dirty="0" smtClean="0">
                <a:solidFill>
                  <a:schemeClr val="accent4"/>
                </a:solidFill>
              </a:rPr>
              <a:t>  (</a:t>
            </a:r>
            <a:r>
              <a:rPr lang="hu-HU" sz="2000" i="1" dirty="0" err="1" smtClean="0">
                <a:solidFill>
                  <a:schemeClr val="accent4"/>
                </a:solidFill>
              </a:rPr>
              <a:t>inj</a:t>
            </a:r>
            <a:r>
              <a:rPr lang="hu-HU" sz="2000" i="1" dirty="0" smtClean="0">
                <a:solidFill>
                  <a:schemeClr val="accent4"/>
                </a:solidFill>
              </a:rPr>
              <a:t>., </a:t>
            </a:r>
            <a:r>
              <a:rPr lang="hu-HU" sz="2000" i="1" dirty="0" err="1" smtClean="0">
                <a:solidFill>
                  <a:schemeClr val="accent4"/>
                </a:solidFill>
              </a:rPr>
              <a:t>tbl</a:t>
            </a:r>
            <a:r>
              <a:rPr lang="hu-HU" sz="2000" i="1" dirty="0" smtClean="0">
                <a:solidFill>
                  <a:schemeClr val="accent4"/>
                </a:solidFill>
              </a:rPr>
              <a:t>.)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Hatás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nem specifikus Ca2+ csatorna blokkoló, egyforma erősséggel hat mind a simaizom mind pedig a szívizom Ca2+ csatornáira, ezért alkalmazható angina, </a:t>
            </a:r>
            <a:r>
              <a:rPr lang="hu-HU" sz="2000" dirty="0" err="1" smtClean="0">
                <a:solidFill>
                  <a:schemeClr val="accent4"/>
                </a:solidFill>
              </a:rPr>
              <a:t>arrhythmiák</a:t>
            </a:r>
            <a:r>
              <a:rPr lang="hu-HU" sz="2000" dirty="0" smtClean="0">
                <a:solidFill>
                  <a:schemeClr val="accent4"/>
                </a:solidFill>
              </a:rPr>
              <a:t> és magas vérnyomás kezelésére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5-10 mg lassan, titrálva 2 perc alatt EKG-, </a:t>
            </a:r>
            <a:r>
              <a:rPr lang="hu-HU" sz="2000" dirty="0" err="1" smtClean="0">
                <a:solidFill>
                  <a:schemeClr val="accent4"/>
                </a:solidFill>
              </a:rPr>
              <a:t>RR-kontroll</a:t>
            </a:r>
            <a:r>
              <a:rPr lang="hu-HU" sz="2000" dirty="0" smtClean="0">
                <a:solidFill>
                  <a:schemeClr val="accent4"/>
                </a:solidFill>
              </a:rPr>
              <a:t> mellett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ß-blokkolókkal</a:t>
            </a:r>
            <a:r>
              <a:rPr lang="hu-HU" sz="2000" dirty="0" smtClean="0">
                <a:solidFill>
                  <a:schemeClr val="accent4"/>
                </a:solidFill>
              </a:rPr>
              <a:t> együtt adva az </a:t>
            </a:r>
            <a:r>
              <a:rPr lang="hu-HU" sz="2000" dirty="0" err="1" smtClean="0">
                <a:solidFill>
                  <a:schemeClr val="accent4"/>
                </a:solidFill>
              </a:rPr>
              <a:t>antiarrhythmiás</a:t>
            </a:r>
            <a:r>
              <a:rPr lang="hu-HU" sz="2000" dirty="0" smtClean="0">
                <a:solidFill>
                  <a:schemeClr val="accent4"/>
                </a:solidFill>
              </a:rPr>
              <a:t> és </a:t>
            </a:r>
            <a:r>
              <a:rPr lang="hu-HU" sz="2000" dirty="0" err="1" smtClean="0">
                <a:solidFill>
                  <a:schemeClr val="accent4"/>
                </a:solidFill>
              </a:rPr>
              <a:t>antihypertensiv</a:t>
            </a:r>
            <a:r>
              <a:rPr lang="hu-HU" sz="2000" dirty="0" smtClean="0">
                <a:solidFill>
                  <a:schemeClr val="accent4"/>
                </a:solidFill>
              </a:rPr>
              <a:t> hatások összegződnek</a:t>
            </a:r>
          </a:p>
          <a:p>
            <a:pPr>
              <a:buFont typeface="Wingdings" pitchFamily="2" charset="2"/>
              <a:buChar char="§"/>
            </a:pPr>
            <a:endParaRPr lang="hu-HU" sz="2000" dirty="0" smtClean="0"/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sz="2000" dirty="0" smtClean="0"/>
          </a:p>
          <a:p>
            <a:pPr algn="ctr">
              <a:buNone/>
            </a:pPr>
            <a:endParaRPr lang="hu-HU" sz="3300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3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3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43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3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4" grpId="0"/>
      <p:bldP spid="44339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824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EGYÉB ANTIARRHYTHMIÁS SZEREK</a:t>
            </a: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magnézium </a:t>
            </a:r>
            <a:r>
              <a:rPr lang="hu-HU" sz="2000" i="1" dirty="0" smtClean="0">
                <a:solidFill>
                  <a:schemeClr val="accent4"/>
                </a:solidFill>
              </a:rPr>
              <a:t>(</a:t>
            </a:r>
            <a:r>
              <a:rPr lang="hu-HU" sz="2000" i="1" dirty="0" err="1" smtClean="0">
                <a:solidFill>
                  <a:schemeClr val="accent4"/>
                </a:solidFill>
              </a:rPr>
              <a:t>Magnesium</a:t>
            </a: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  <a:r>
              <a:rPr lang="hu-HU" sz="2000" i="1" dirty="0" err="1" smtClean="0">
                <a:solidFill>
                  <a:schemeClr val="accent4"/>
                </a:solidFill>
              </a:rPr>
              <a:t>sulfat</a:t>
            </a: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  <a:r>
              <a:rPr lang="hu-HU" sz="2000" i="1" dirty="0" err="1" smtClean="0">
                <a:solidFill>
                  <a:schemeClr val="accent4"/>
                </a:solidFill>
              </a:rPr>
              <a:t>inj</a:t>
            </a:r>
            <a:r>
              <a:rPr lang="hu-HU" sz="2000" i="1" dirty="0" smtClean="0">
                <a:solidFill>
                  <a:schemeClr val="accent4"/>
                </a:solidFill>
              </a:rPr>
              <a:t>.)</a:t>
            </a: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blokkolja a Ca2+ csatornákat, valamint a korai és késői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</a:t>
            </a:r>
            <a:r>
              <a:rPr lang="hu-HU" sz="2000" dirty="0" err="1" smtClean="0">
                <a:solidFill>
                  <a:schemeClr val="accent4"/>
                </a:solidFill>
              </a:rPr>
              <a:t>utódepolarizációt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i="1" dirty="0" smtClean="0">
                <a:solidFill>
                  <a:schemeClr val="accent4"/>
                </a:solidFill>
              </a:rPr>
              <a:t>elsőként választandó </a:t>
            </a:r>
            <a:r>
              <a:rPr lang="hu-HU" sz="2000" i="1" dirty="0" err="1" smtClean="0">
                <a:solidFill>
                  <a:schemeClr val="accent4"/>
                </a:solidFill>
              </a:rPr>
              <a:t>torsade</a:t>
            </a:r>
            <a:r>
              <a:rPr lang="hu-HU" sz="2000" i="1" dirty="0" smtClean="0">
                <a:solidFill>
                  <a:schemeClr val="accent4"/>
                </a:solidFill>
              </a:rPr>
              <a:t> de </a:t>
            </a:r>
            <a:r>
              <a:rPr lang="hu-HU" sz="2000" i="1" dirty="0" err="1" smtClean="0">
                <a:solidFill>
                  <a:schemeClr val="accent4"/>
                </a:solidFill>
              </a:rPr>
              <a:t>pointes</a:t>
            </a:r>
            <a:r>
              <a:rPr lang="hu-HU" sz="2000" i="1" dirty="0" smtClean="0">
                <a:solidFill>
                  <a:schemeClr val="accent4"/>
                </a:solidFill>
              </a:rPr>
              <a:t> kamrai </a:t>
            </a:r>
            <a:r>
              <a:rPr lang="hu-HU" sz="2000" i="1" dirty="0" err="1" smtClean="0">
                <a:solidFill>
                  <a:schemeClr val="accent4"/>
                </a:solidFill>
              </a:rPr>
              <a:t>tachycardiában</a:t>
            </a: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kardiális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arrhythmiák</a:t>
            </a:r>
            <a:r>
              <a:rPr lang="hu-HU" sz="2000" dirty="0" smtClean="0">
                <a:solidFill>
                  <a:schemeClr val="accent4"/>
                </a:solidFill>
              </a:rPr>
              <a:t> (</a:t>
            </a:r>
            <a:r>
              <a:rPr lang="hu-HU" sz="2000" dirty="0" err="1" smtClean="0">
                <a:solidFill>
                  <a:schemeClr val="accent4"/>
                </a:solidFill>
              </a:rPr>
              <a:t>kamrafibrilláció</a:t>
            </a:r>
            <a:r>
              <a:rPr lang="hu-HU" sz="2000" dirty="0" smtClean="0">
                <a:solidFill>
                  <a:schemeClr val="accent4"/>
                </a:solidFill>
              </a:rPr>
              <a:t> ,  </a:t>
            </a:r>
            <a:r>
              <a:rPr lang="hu-HU" sz="2000" dirty="0" err="1" smtClean="0">
                <a:solidFill>
                  <a:schemeClr val="accent4"/>
                </a:solidFill>
              </a:rPr>
              <a:t>ventriculáris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tachycardia</a:t>
            </a:r>
            <a:r>
              <a:rPr lang="hu-HU" sz="2000" dirty="0" smtClean="0">
                <a:solidFill>
                  <a:schemeClr val="accent4"/>
                </a:solidFill>
              </a:rPr>
              <a:t>) kezelése</a:t>
            </a:r>
          </a:p>
          <a:p>
            <a:pPr>
              <a:buNone/>
            </a:pPr>
            <a:endParaRPr lang="hu-HU" sz="2000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ANTIARRHYTHMIÁS SZEREK </a:t>
            </a:r>
            <a:endParaRPr lang="hu-HU" sz="28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Torsades</a:t>
            </a:r>
            <a:r>
              <a:rPr lang="hu-HU" sz="2000" b="1" i="1" dirty="0" smtClean="0">
                <a:solidFill>
                  <a:schemeClr val="accent4"/>
                </a:solidFill>
              </a:rPr>
              <a:t> de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pointes</a:t>
            </a:r>
            <a:r>
              <a:rPr lang="hu-HU" sz="2000" dirty="0" smtClean="0">
                <a:solidFill>
                  <a:schemeClr val="accent4"/>
                </a:solidFill>
              </a:rPr>
              <a:t>: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1-2 g </a:t>
            </a:r>
            <a:r>
              <a:rPr lang="hu-HU" sz="2000" dirty="0" err="1" smtClean="0">
                <a:solidFill>
                  <a:schemeClr val="accent4"/>
                </a:solidFill>
              </a:rPr>
              <a:t>iv</a:t>
            </a:r>
            <a:r>
              <a:rPr lang="hu-HU" sz="2000" dirty="0" smtClean="0">
                <a:solidFill>
                  <a:schemeClr val="accent4"/>
                </a:solidFill>
              </a:rPr>
              <a:t>. 2 perc alatt, majd ugyanennyi lassú infúzióban óránként.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A tünetek megszüntetéséhez általában 4-6 g, ritkán 10 g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magnézium-szulfátra lehet szükség.</a:t>
            </a: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Kamrafibrilláció</a:t>
            </a:r>
            <a:r>
              <a:rPr lang="hu-HU" sz="2000" b="1" i="1" dirty="0" smtClean="0">
                <a:solidFill>
                  <a:schemeClr val="accent4"/>
                </a:solidFill>
              </a:rPr>
              <a:t> és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ventricularis</a:t>
            </a:r>
            <a:r>
              <a:rPr lang="hu-HU" sz="2000" b="1" i="1" dirty="0" smtClean="0">
                <a:solidFill>
                  <a:schemeClr val="accent4"/>
                </a:solidFill>
              </a:rPr>
              <a:t>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tachycardia</a:t>
            </a:r>
            <a:r>
              <a:rPr lang="hu-HU" sz="2000" dirty="0" smtClean="0">
                <a:solidFill>
                  <a:schemeClr val="accent4"/>
                </a:solidFill>
              </a:rPr>
              <a:t>: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szívmegállás esetén 1-2 g </a:t>
            </a:r>
            <a:r>
              <a:rPr lang="hu-HU" sz="2000" dirty="0" err="1" smtClean="0">
                <a:solidFill>
                  <a:schemeClr val="accent4"/>
                </a:solidFill>
              </a:rPr>
              <a:t>iv</a:t>
            </a:r>
            <a:r>
              <a:rPr lang="hu-HU" sz="2000" dirty="0" smtClean="0">
                <a:solidFill>
                  <a:schemeClr val="accent4"/>
                </a:solidFill>
              </a:rPr>
              <a:t>. 1-2 perc alatt.</a:t>
            </a: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Triciklikus</a:t>
            </a:r>
            <a:r>
              <a:rPr lang="hu-HU" sz="2000" b="1" i="1" dirty="0" smtClean="0">
                <a:solidFill>
                  <a:schemeClr val="accent4"/>
                </a:solidFill>
              </a:rPr>
              <a:t>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antidepresszív</a:t>
            </a:r>
            <a:r>
              <a:rPr lang="hu-HU" sz="2000" b="1" i="1" dirty="0" smtClean="0">
                <a:solidFill>
                  <a:schemeClr val="accent4"/>
                </a:solidFill>
              </a:rPr>
              <a:t> szerek túladagolásakor</a:t>
            </a:r>
            <a:r>
              <a:rPr lang="hu-HU" sz="2000" b="1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2 g </a:t>
            </a:r>
            <a:r>
              <a:rPr lang="hu-HU" sz="2000" dirty="0" err="1" smtClean="0">
                <a:solidFill>
                  <a:schemeClr val="accent4"/>
                </a:solidFill>
              </a:rPr>
              <a:t>iv</a:t>
            </a:r>
            <a:r>
              <a:rPr lang="hu-HU" sz="2000" dirty="0" smtClean="0">
                <a:solidFill>
                  <a:schemeClr val="accent4"/>
                </a:solidFill>
              </a:rPr>
              <a:t>. </a:t>
            </a:r>
            <a:r>
              <a:rPr lang="hu-HU" sz="2000" dirty="0" err="1" smtClean="0">
                <a:solidFill>
                  <a:schemeClr val="accent4"/>
                </a:solidFill>
              </a:rPr>
              <a:t>bólus</a:t>
            </a:r>
            <a:r>
              <a:rPr lang="hu-HU" sz="2000" dirty="0" smtClean="0">
                <a:solidFill>
                  <a:schemeClr val="accent4"/>
                </a:solidFill>
              </a:rPr>
              <a:t> vagy 1-5 perces lassú befecskendezés formájában.</a:t>
            </a: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Digitálisz-túladagolás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2 g gyors </a:t>
            </a:r>
            <a:r>
              <a:rPr lang="hu-HU" sz="2000" dirty="0" err="1" smtClean="0">
                <a:solidFill>
                  <a:schemeClr val="accent4"/>
                </a:solidFill>
              </a:rPr>
              <a:t>iv</a:t>
            </a:r>
            <a:r>
              <a:rPr lang="hu-HU" sz="2000" dirty="0" smtClean="0">
                <a:solidFill>
                  <a:schemeClr val="accent4"/>
                </a:solidFill>
              </a:rPr>
              <a:t>. injekció formájában, közvetlenül a 1,5 mg/kg </a:t>
            </a:r>
            <a:r>
              <a:rPr lang="hu-HU" sz="2000" dirty="0" err="1" smtClean="0">
                <a:solidFill>
                  <a:schemeClr val="accent4"/>
                </a:solidFill>
              </a:rPr>
              <a:t>lidokain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r>
              <a:rPr lang="hu-HU" sz="2000" dirty="0" err="1" smtClean="0">
                <a:solidFill>
                  <a:schemeClr val="accent4"/>
                </a:solidFill>
              </a:rPr>
              <a:t>bólus</a:t>
            </a:r>
            <a:r>
              <a:rPr lang="hu-HU" sz="2000" dirty="0" smtClean="0">
                <a:solidFill>
                  <a:schemeClr val="accent4"/>
                </a:solidFill>
              </a:rPr>
              <a:t> befecskendezése után.</a:t>
            </a: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Súlyos akut asztmás rohamokban</a:t>
            </a:r>
            <a:r>
              <a:rPr lang="hu-HU" sz="2000" b="1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1-2 g magnézium-szulfát 20 perc alatt befecskendezve jelentős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mértékben tágíthatja a </a:t>
            </a:r>
            <a:r>
              <a:rPr lang="hu-HU" sz="2000" dirty="0" err="1" smtClean="0">
                <a:solidFill>
                  <a:schemeClr val="accent4"/>
                </a:solidFill>
              </a:rPr>
              <a:t>bronchusokat</a:t>
            </a:r>
            <a:r>
              <a:rPr lang="hu-HU" sz="2000" dirty="0" smtClean="0">
                <a:solidFill>
                  <a:schemeClr val="accent4"/>
                </a:solidFill>
              </a:rPr>
              <a:t>.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ANTIARRHYTHMIÁS SZEREK </a:t>
            </a:r>
            <a:endParaRPr lang="hu-HU" sz="28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ANTIARRHYTHMIÁS SZEREK </a:t>
            </a:r>
            <a:endParaRPr lang="hu-HU" sz="2800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9857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adenozin</a:t>
            </a:r>
            <a:r>
              <a:rPr lang="hu-HU" sz="2000" b="1" i="1" dirty="0" smtClean="0">
                <a:solidFill>
                  <a:schemeClr val="accent4"/>
                </a:solidFill>
              </a:rPr>
              <a:t> </a:t>
            </a:r>
            <a:r>
              <a:rPr lang="hu-HU" sz="2000" i="1" dirty="0" smtClean="0">
                <a:solidFill>
                  <a:schemeClr val="accent4"/>
                </a:solidFill>
              </a:rPr>
              <a:t>(ADENOCOR </a:t>
            </a:r>
            <a:r>
              <a:rPr lang="hu-HU" sz="2000" i="1" dirty="0" err="1" smtClean="0">
                <a:solidFill>
                  <a:schemeClr val="accent4"/>
                </a:solidFill>
              </a:rPr>
              <a:t>inj</a:t>
            </a:r>
            <a:r>
              <a:rPr lang="hu-HU" sz="2000" i="1" dirty="0" smtClean="0">
                <a:solidFill>
                  <a:schemeClr val="accent4"/>
                </a:solidFill>
              </a:rPr>
              <a:t>.)</a:t>
            </a: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Paroxysmalis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supraventicularis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tachycardiák</a:t>
            </a:r>
            <a:r>
              <a:rPr lang="hu-HU" sz="2000" dirty="0" smtClean="0">
                <a:solidFill>
                  <a:schemeClr val="accent4"/>
                </a:solidFill>
              </a:rPr>
              <a:t> (a </a:t>
            </a:r>
            <a:r>
              <a:rPr lang="hu-HU" sz="2000" dirty="0" err="1" smtClean="0">
                <a:solidFill>
                  <a:schemeClr val="accent4"/>
                </a:solidFill>
              </a:rPr>
              <a:t>Wolff-Parkinson-White</a:t>
            </a:r>
            <a:r>
              <a:rPr lang="hu-HU" sz="2000" dirty="0" smtClean="0">
                <a:solidFill>
                  <a:schemeClr val="accent4"/>
                </a:solidFill>
              </a:rPr>
              <a:t> szindróma is) esetén a sinus ritmus gyors helyreállítására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gátolja az AV- és sinus-csomó aktivitását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csökkenti a </a:t>
            </a:r>
            <a:r>
              <a:rPr lang="hu-HU" sz="2000" dirty="0" err="1" smtClean="0">
                <a:solidFill>
                  <a:schemeClr val="accent4"/>
                </a:solidFill>
              </a:rPr>
              <a:t>Ca</a:t>
            </a:r>
            <a:r>
              <a:rPr lang="hu-HU" sz="2000" baseline="30000" dirty="0" smtClean="0">
                <a:solidFill>
                  <a:schemeClr val="accent4"/>
                </a:solidFill>
              </a:rPr>
              <a:t>++</a:t>
            </a:r>
            <a:r>
              <a:rPr lang="hu-HU" sz="2000" dirty="0" smtClean="0">
                <a:solidFill>
                  <a:schemeClr val="accent4"/>
                </a:solidFill>
              </a:rPr>
              <a:t>áramot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féléletideje</a:t>
            </a:r>
            <a:r>
              <a:rPr lang="hu-HU" sz="2000" dirty="0" smtClean="0">
                <a:solidFill>
                  <a:schemeClr val="accent4"/>
                </a:solidFill>
              </a:rPr>
              <a:t> nagyon rövid (5–10 s), ezért csak gyors intravénás </a:t>
            </a:r>
            <a:r>
              <a:rPr lang="hu-HU" sz="2000" dirty="0" err="1" smtClean="0">
                <a:solidFill>
                  <a:schemeClr val="accent4"/>
                </a:solidFill>
              </a:rPr>
              <a:t>bolusban</a:t>
            </a:r>
            <a:r>
              <a:rPr lang="hu-HU" sz="2000" dirty="0" smtClean="0">
                <a:solidFill>
                  <a:schemeClr val="accent4"/>
                </a:solidFill>
              </a:rPr>
              <a:t> alkalmazható</a:t>
            </a: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Kezdő adag:</a:t>
            </a:r>
            <a:r>
              <a:rPr lang="hu-HU" sz="2000" dirty="0" smtClean="0">
                <a:solidFill>
                  <a:schemeClr val="accent4"/>
                </a:solidFill>
              </a:rPr>
              <a:t> 3 mg (1 ml), gyors </a:t>
            </a:r>
            <a:r>
              <a:rPr lang="hu-HU" sz="2000" dirty="0" err="1" smtClean="0">
                <a:solidFill>
                  <a:schemeClr val="accent4"/>
                </a:solidFill>
              </a:rPr>
              <a:t>iv</a:t>
            </a:r>
            <a:r>
              <a:rPr lang="hu-HU" sz="2000" dirty="0" smtClean="0">
                <a:solidFill>
                  <a:schemeClr val="accent4"/>
                </a:solidFill>
              </a:rPr>
              <a:t>. injekcióban (2 másodperc alatt)</a:t>
            </a:r>
          </a:p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Második adag</a:t>
            </a:r>
            <a:r>
              <a:rPr lang="hu-HU" sz="2000" dirty="0" smtClean="0">
                <a:solidFill>
                  <a:schemeClr val="accent4"/>
                </a:solidFill>
              </a:rPr>
              <a:t>: ha a kezdő adag nem vezet eredményre 1-2 percen belül 6 mg (2 ml), szintén gyors </a:t>
            </a:r>
            <a:r>
              <a:rPr lang="hu-HU" sz="2000" dirty="0" err="1" smtClean="0">
                <a:solidFill>
                  <a:schemeClr val="accent4"/>
                </a:solidFill>
              </a:rPr>
              <a:t>iv</a:t>
            </a:r>
            <a:r>
              <a:rPr lang="hu-HU" sz="2000" dirty="0" smtClean="0">
                <a:solidFill>
                  <a:schemeClr val="accent4"/>
                </a:solidFill>
              </a:rPr>
              <a:t>. injekcióban</a:t>
            </a:r>
          </a:p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Harmadik adag</a:t>
            </a:r>
            <a:r>
              <a:rPr lang="hu-HU" sz="2000" dirty="0" smtClean="0">
                <a:solidFill>
                  <a:schemeClr val="accent4"/>
                </a:solidFill>
              </a:rPr>
              <a:t>: ha a második adag sem hatékony 1-2 percen belül, 12 mg (4 ml), gyors </a:t>
            </a:r>
            <a:r>
              <a:rPr lang="hu-HU" sz="2000" dirty="0" err="1" smtClean="0">
                <a:solidFill>
                  <a:schemeClr val="accent4"/>
                </a:solidFill>
              </a:rPr>
              <a:t>iv</a:t>
            </a:r>
            <a:r>
              <a:rPr lang="hu-HU" sz="2000" dirty="0" smtClean="0">
                <a:solidFill>
                  <a:schemeClr val="accent4"/>
                </a:solidFill>
              </a:rPr>
              <a:t>. injekcióban</a:t>
            </a:r>
          </a:p>
          <a:p>
            <a:pPr>
              <a:buFont typeface="Wingdings" pitchFamily="2" charset="2"/>
              <a:buChar char="§"/>
            </a:pPr>
            <a:endParaRPr lang="hu-HU" sz="2000" dirty="0" smtClean="0"/>
          </a:p>
          <a:p>
            <a:pPr>
              <a:buFont typeface="Wingdings" pitchFamily="2" charset="2"/>
              <a:buChar char="Ø"/>
            </a:pPr>
            <a:endParaRPr lang="hu-HU" sz="2000" dirty="0" smtClean="0"/>
          </a:p>
          <a:p>
            <a:pPr>
              <a:buFont typeface="Wingdings" pitchFamily="2" charset="2"/>
              <a:buChar char="Ø"/>
            </a:pPr>
            <a:endParaRPr lang="hu-HU" sz="2000" dirty="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digoxin</a:t>
            </a: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K+ csatornákat izgatja, a pitvaron rövidíti a </a:t>
            </a:r>
            <a:r>
              <a:rPr lang="hu-HU" sz="2000" dirty="0" err="1" smtClean="0">
                <a:solidFill>
                  <a:schemeClr val="accent4"/>
                </a:solidFill>
              </a:rPr>
              <a:t>repolarizációt</a:t>
            </a:r>
            <a:r>
              <a:rPr lang="hu-HU" sz="2000" dirty="0" smtClean="0">
                <a:solidFill>
                  <a:schemeClr val="accent4"/>
                </a:solidFill>
              </a:rPr>
              <a:t> és a </a:t>
            </a:r>
            <a:r>
              <a:rPr lang="hu-HU" sz="2000" dirty="0" err="1" smtClean="0">
                <a:solidFill>
                  <a:schemeClr val="accent4"/>
                </a:solidFill>
              </a:rPr>
              <a:t>refrakter</a:t>
            </a:r>
            <a:r>
              <a:rPr lang="hu-HU" sz="2000" dirty="0" smtClean="0">
                <a:solidFill>
                  <a:schemeClr val="accent4"/>
                </a:solidFill>
              </a:rPr>
              <a:t> szakot, a veszélyesebb pitvarlebegést </a:t>
            </a:r>
            <a:r>
              <a:rPr lang="hu-HU" sz="2000" dirty="0" err="1" smtClean="0">
                <a:solidFill>
                  <a:schemeClr val="accent4"/>
                </a:solidFill>
              </a:rPr>
              <a:t>pitvarfibrillatióvá</a:t>
            </a:r>
            <a:r>
              <a:rPr lang="hu-HU" sz="2000" dirty="0" smtClean="0">
                <a:solidFill>
                  <a:schemeClr val="accent4"/>
                </a:solidFill>
              </a:rPr>
              <a:t> alakítja át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gátolja a </a:t>
            </a:r>
            <a:r>
              <a:rPr lang="hu-HU" sz="2000" dirty="0" err="1" smtClean="0">
                <a:solidFill>
                  <a:schemeClr val="accent4"/>
                </a:solidFill>
              </a:rPr>
              <a:t>Ca</a:t>
            </a:r>
            <a:r>
              <a:rPr lang="hu-HU" sz="2000" dirty="0" smtClean="0">
                <a:solidFill>
                  <a:schemeClr val="accent4"/>
                </a:solidFill>
              </a:rPr>
              <a:t>+ áramot, így az AV vezetést, így </a:t>
            </a:r>
            <a:r>
              <a:rPr lang="hu-HU" sz="2000" dirty="0" err="1" smtClean="0">
                <a:solidFill>
                  <a:schemeClr val="accent4"/>
                </a:solidFill>
              </a:rPr>
              <a:t>supraventricularis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arrythmiában</a:t>
            </a:r>
            <a:r>
              <a:rPr lang="hu-HU" sz="2000" dirty="0" smtClean="0">
                <a:solidFill>
                  <a:schemeClr val="accent4"/>
                </a:solidFill>
              </a:rPr>
              <a:t> megvédheti a kamrát a nagy pitvari frekvenciák kedvezőtlen hatásaitól</a:t>
            </a:r>
          </a:p>
          <a:p>
            <a:pPr>
              <a:buFont typeface="Wingdings" pitchFamily="2" charset="2"/>
              <a:buChar char="§"/>
            </a:pPr>
            <a:r>
              <a:rPr lang="hu-HU" sz="2000" i="1" dirty="0" err="1" smtClean="0">
                <a:solidFill>
                  <a:schemeClr val="accent4"/>
                </a:solidFill>
              </a:rPr>
              <a:t>supraventricularis</a:t>
            </a: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  <a:r>
              <a:rPr lang="hu-HU" sz="2000" i="1" dirty="0" err="1" smtClean="0">
                <a:solidFill>
                  <a:schemeClr val="accent4"/>
                </a:solidFill>
              </a:rPr>
              <a:t>arrhythmiák</a:t>
            </a: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  <a:r>
              <a:rPr lang="hu-HU" sz="2000" dirty="0" smtClean="0">
                <a:solidFill>
                  <a:schemeClr val="accent4"/>
                </a:solidFill>
              </a:rPr>
              <a:t>kezelésére</a:t>
            </a:r>
          </a:p>
          <a:p>
            <a:pPr>
              <a:buFont typeface="Wingdings" pitchFamily="2" charset="2"/>
              <a:buChar char="§"/>
            </a:pPr>
            <a:r>
              <a:rPr lang="hu-HU" sz="2000" i="1" dirty="0" err="1" smtClean="0">
                <a:solidFill>
                  <a:schemeClr val="accent4"/>
                </a:solidFill>
              </a:rPr>
              <a:t>pitvarfibrilláció</a:t>
            </a: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  <a:r>
              <a:rPr lang="hu-HU" sz="2000" dirty="0" smtClean="0">
                <a:solidFill>
                  <a:schemeClr val="accent4"/>
                </a:solidFill>
              </a:rPr>
              <a:t>esetén a kamrai frekvencia csökkentésére akkor,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ha balkamrai </a:t>
            </a:r>
            <a:r>
              <a:rPr lang="hu-HU" sz="2000" dirty="0" err="1" smtClean="0">
                <a:solidFill>
                  <a:schemeClr val="accent4"/>
                </a:solidFill>
              </a:rPr>
              <a:t>systoles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dysfunctio</a:t>
            </a:r>
            <a:r>
              <a:rPr lang="hu-HU" sz="2000" dirty="0" smtClean="0">
                <a:solidFill>
                  <a:schemeClr val="accent4"/>
                </a:solidFill>
              </a:rPr>
              <a:t> áll fenn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szívelégtelenségben kialakuló </a:t>
            </a:r>
            <a:r>
              <a:rPr lang="hu-HU" sz="2000" dirty="0" err="1" smtClean="0">
                <a:solidFill>
                  <a:schemeClr val="accent4"/>
                </a:solidFill>
              </a:rPr>
              <a:t>pitvarfibrilláció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akut </a:t>
            </a:r>
            <a:r>
              <a:rPr lang="hu-HU" sz="2000" i="1" dirty="0" err="1" smtClean="0">
                <a:solidFill>
                  <a:schemeClr val="accent4"/>
                </a:solidFill>
              </a:rPr>
              <a:t>supraventricularis</a:t>
            </a: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  <a:r>
              <a:rPr lang="hu-HU" sz="2000" i="1" dirty="0" err="1" smtClean="0">
                <a:solidFill>
                  <a:schemeClr val="accent4"/>
                </a:solidFill>
              </a:rPr>
              <a:t>tachycardia</a:t>
            </a:r>
            <a:endParaRPr lang="hu-HU" sz="2000" i="1" dirty="0" smtClean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20080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ANTIARRHYTHMIÁS SZEREK </a:t>
            </a:r>
            <a:endParaRPr lang="hu-HU" sz="28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Alapelv, hogy a tünetmentes pitvari és kamrai </a:t>
            </a:r>
          </a:p>
          <a:p>
            <a:pPr>
              <a:buNone/>
            </a:pPr>
            <a:r>
              <a:rPr lang="hu-HU" sz="2000" b="1" dirty="0" err="1" smtClean="0">
                <a:solidFill>
                  <a:schemeClr val="accent4"/>
                </a:solidFill>
              </a:rPr>
              <a:t>arrhythmiákat</a:t>
            </a:r>
            <a:r>
              <a:rPr lang="hu-HU" sz="2000" b="1" dirty="0" smtClean="0">
                <a:solidFill>
                  <a:schemeClr val="accent4"/>
                </a:solidFill>
              </a:rPr>
              <a:t> nem kell kezelni!!</a:t>
            </a:r>
          </a:p>
          <a:p>
            <a:pPr>
              <a:buNone/>
            </a:pPr>
            <a:endParaRPr lang="hu-HU" sz="2000" b="1" dirty="0" smtClean="0"/>
          </a:p>
          <a:p>
            <a:pPr>
              <a:buNone/>
            </a:pPr>
            <a:endParaRPr lang="hu-HU" sz="2000" b="1" dirty="0" smtClean="0"/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Pitvari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extrasystolék</a:t>
            </a: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általában nem igényelnek kezelést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ha azonban nagyon gyakoriak és panaszokat okoznak, </a:t>
            </a:r>
            <a:r>
              <a:rPr lang="el-GR" sz="2000" dirty="0" smtClean="0">
                <a:solidFill>
                  <a:schemeClr val="accent4"/>
                </a:solidFill>
              </a:rPr>
              <a:t>β-</a:t>
            </a:r>
            <a:r>
              <a:rPr lang="hu-HU" sz="2000" dirty="0" smtClean="0">
                <a:solidFill>
                  <a:schemeClr val="accent4"/>
                </a:solidFill>
              </a:rPr>
              <a:t>blokkolók adása megkísérelhető</a:t>
            </a:r>
          </a:p>
          <a:p>
            <a:pPr>
              <a:buNone/>
            </a:pPr>
            <a:endParaRPr lang="hu-HU" altLang="ja-JP" sz="26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altLang="ja-JP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altLang="ja-JP" sz="20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endParaRPr lang="hu-HU" sz="2000" dirty="0" smtClean="0"/>
          </a:p>
          <a:p>
            <a:pPr>
              <a:buFont typeface="Wingdings" pitchFamily="2" charset="2"/>
              <a:buChar char="Ø"/>
            </a:pPr>
            <a:endParaRPr lang="hu-HU" sz="20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ANTIARRHYTHMIÁS SZEREK </a:t>
            </a:r>
            <a:endParaRPr lang="hu-H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Normálisan a sinus csomóban keletkezik az ingerület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72/min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AV csomó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err="1" smtClean="0">
                <a:solidFill>
                  <a:schemeClr val="accent4"/>
                </a:solidFill>
              </a:rPr>
              <a:t>His</a:t>
            </a:r>
            <a:r>
              <a:rPr lang="hu-HU" sz="2000" dirty="0" smtClean="0">
                <a:solidFill>
                  <a:schemeClr val="accent4"/>
                </a:solidFill>
              </a:rPr>
              <a:t> köteg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Bal, jobb </a:t>
            </a:r>
            <a:r>
              <a:rPr lang="hu-HU" sz="2000" dirty="0" err="1" smtClean="0">
                <a:solidFill>
                  <a:schemeClr val="accent4"/>
                </a:solidFill>
              </a:rPr>
              <a:t>Tawara</a:t>
            </a:r>
            <a:r>
              <a:rPr lang="hu-HU" sz="2000" dirty="0" smtClean="0">
                <a:solidFill>
                  <a:schemeClr val="accent4"/>
                </a:solidFill>
              </a:rPr>
              <a:t> szár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err="1" smtClean="0">
                <a:solidFill>
                  <a:schemeClr val="accent4"/>
                </a:solidFill>
              </a:rPr>
              <a:t>Purkinje</a:t>
            </a:r>
            <a:r>
              <a:rPr lang="hu-HU" sz="2000" dirty="0" smtClean="0">
                <a:solidFill>
                  <a:schemeClr val="accent4"/>
                </a:solidFill>
              </a:rPr>
              <a:t> rostok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effectLst/>
              </a:rPr>
              <a:t>Szívritmuszavarok</a:t>
            </a:r>
            <a:endParaRPr lang="hu-HU" sz="28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Pitvari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flattern</a:t>
            </a:r>
            <a:r>
              <a:rPr lang="hu-HU" sz="2000" b="1" i="1" dirty="0" smtClean="0">
                <a:solidFill>
                  <a:schemeClr val="accent4"/>
                </a:solidFill>
              </a:rPr>
              <a:t> </a:t>
            </a:r>
            <a:r>
              <a:rPr lang="hu-HU" sz="2000" b="1" dirty="0" smtClean="0">
                <a:solidFill>
                  <a:schemeClr val="accent4"/>
                </a:solidFill>
              </a:rPr>
              <a:t>(pitvarlebegés)</a:t>
            </a: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altLang="ja-JP" sz="2000" dirty="0" smtClean="0">
                <a:solidFill>
                  <a:schemeClr val="accent4"/>
                </a:solidFill>
              </a:rPr>
              <a:t>a kamrák lassabban működnek, mint a pitvarok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i="1" dirty="0" smtClean="0">
                <a:solidFill>
                  <a:schemeClr val="accent4"/>
                </a:solidFill>
              </a:rPr>
              <a:t>kis energiájú elektromos </a:t>
            </a:r>
            <a:r>
              <a:rPr lang="hu-HU" sz="2000" i="1" dirty="0" err="1" smtClean="0">
                <a:solidFill>
                  <a:schemeClr val="accent4"/>
                </a:solidFill>
              </a:rPr>
              <a:t>shock</a:t>
            </a: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i="1" dirty="0" err="1" smtClean="0">
                <a:solidFill>
                  <a:schemeClr val="accent4"/>
                </a:solidFill>
              </a:rPr>
              <a:t>propafenon</a:t>
            </a:r>
            <a:r>
              <a:rPr lang="hu-HU" sz="2000" i="1" dirty="0" smtClean="0">
                <a:solidFill>
                  <a:schemeClr val="accent4"/>
                </a:solidFill>
              </a:rPr>
              <a:t>, </a:t>
            </a:r>
            <a:r>
              <a:rPr lang="hu-HU" sz="2000" i="1" dirty="0" err="1" smtClean="0">
                <a:solidFill>
                  <a:schemeClr val="accent4"/>
                </a:solidFill>
              </a:rPr>
              <a:t>amiodaron</a:t>
            </a: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kamrai frekvencia csökkentésére </a:t>
            </a:r>
            <a:r>
              <a:rPr lang="hu-HU" sz="2000" dirty="0" err="1" smtClean="0">
                <a:solidFill>
                  <a:schemeClr val="accent4"/>
                </a:solidFill>
              </a:rPr>
              <a:t>verapamil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diltiazem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digitalis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gyógyszeres kezelés sikertelensége esetén gyakran végeznek </a:t>
            </a:r>
            <a:r>
              <a:rPr lang="hu-HU" sz="2000" i="1" dirty="0" err="1" smtClean="0">
                <a:solidFill>
                  <a:schemeClr val="accent4"/>
                </a:solidFill>
              </a:rPr>
              <a:t>ablatiót</a:t>
            </a: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ANTIARRHYTHMIÁS SZEREK </a:t>
            </a:r>
            <a:endParaRPr lang="hu-HU" sz="28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94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Pitvarfibrillatio</a:t>
            </a: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súlyosabb, </a:t>
            </a:r>
            <a:r>
              <a:rPr lang="hu-HU" sz="2000" dirty="0" err="1" smtClean="0">
                <a:solidFill>
                  <a:schemeClr val="accent4"/>
                </a:solidFill>
              </a:rPr>
              <a:t>hemodinamikai</a:t>
            </a:r>
            <a:r>
              <a:rPr lang="hu-HU" sz="2000" dirty="0" smtClean="0">
                <a:solidFill>
                  <a:schemeClr val="accent4"/>
                </a:solidFill>
              </a:rPr>
              <a:t> rosszabbodással járó esetekben elektromos </a:t>
            </a:r>
            <a:r>
              <a:rPr lang="hu-HU" sz="2000" b="1" dirty="0" err="1" smtClean="0">
                <a:solidFill>
                  <a:schemeClr val="accent4"/>
                </a:solidFill>
              </a:rPr>
              <a:t>cardioversio</a:t>
            </a:r>
            <a:r>
              <a:rPr lang="hu-HU" sz="2000" dirty="0" smtClean="0">
                <a:solidFill>
                  <a:schemeClr val="accent4"/>
                </a:solidFill>
              </a:rPr>
              <a:t> végzendő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úgynevezett hibrid </a:t>
            </a:r>
            <a:r>
              <a:rPr lang="hu-HU" sz="2000" dirty="0" err="1" smtClean="0">
                <a:solidFill>
                  <a:schemeClr val="accent4"/>
                </a:solidFill>
              </a:rPr>
              <a:t>cardioversio</a:t>
            </a:r>
            <a:r>
              <a:rPr lang="hu-HU" sz="2000" dirty="0" smtClean="0">
                <a:solidFill>
                  <a:schemeClr val="accent4"/>
                </a:solidFill>
              </a:rPr>
              <a:t>, az elektromos </a:t>
            </a:r>
            <a:r>
              <a:rPr lang="hu-HU" sz="2000" dirty="0" err="1" smtClean="0">
                <a:solidFill>
                  <a:schemeClr val="accent4"/>
                </a:solidFill>
              </a:rPr>
              <a:t>cardioversiót</a:t>
            </a:r>
            <a:r>
              <a:rPr lang="hu-HU" sz="2000" dirty="0" smtClean="0">
                <a:solidFill>
                  <a:schemeClr val="accent4"/>
                </a:solidFill>
              </a:rPr>
              <a:t> gyógyszerek (</a:t>
            </a:r>
            <a:r>
              <a:rPr lang="hu-HU" sz="2000" dirty="0" err="1" smtClean="0">
                <a:solidFill>
                  <a:schemeClr val="accent4"/>
                </a:solidFill>
              </a:rPr>
              <a:t>amiodaron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sotalol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propafenon</a:t>
            </a:r>
            <a:r>
              <a:rPr lang="hu-HU" sz="2000" dirty="0" smtClean="0">
                <a:solidFill>
                  <a:schemeClr val="accent4"/>
                </a:solidFill>
              </a:rPr>
              <a:t>) adása előzi meg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kizárólag gyógyszeres </a:t>
            </a:r>
            <a:r>
              <a:rPr lang="hu-HU" sz="2000" dirty="0" err="1" smtClean="0">
                <a:solidFill>
                  <a:schemeClr val="accent4"/>
                </a:solidFill>
              </a:rPr>
              <a:t>cardioversio</a:t>
            </a:r>
            <a:r>
              <a:rPr lang="hu-HU" sz="2000" dirty="0" smtClean="0">
                <a:solidFill>
                  <a:schemeClr val="accent4"/>
                </a:solidFill>
              </a:rPr>
              <a:t> elsődlegesen választandó szerei </a:t>
            </a:r>
            <a:r>
              <a:rPr lang="hu-HU" sz="2000" dirty="0" err="1" smtClean="0">
                <a:solidFill>
                  <a:schemeClr val="accent4"/>
                </a:solidFill>
              </a:rPr>
              <a:t>pitvarfibrillatióban</a:t>
            </a:r>
            <a:r>
              <a:rPr lang="hu-HU" sz="2000" dirty="0" smtClean="0">
                <a:solidFill>
                  <a:schemeClr val="accent4"/>
                </a:solidFill>
              </a:rPr>
              <a:t>:</a:t>
            </a:r>
          </a:p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	</a:t>
            </a:r>
            <a:r>
              <a:rPr lang="hu-HU" sz="2000" i="1" dirty="0" err="1" smtClean="0">
                <a:solidFill>
                  <a:schemeClr val="accent4"/>
                </a:solidFill>
              </a:rPr>
              <a:t>propafenon</a:t>
            </a:r>
            <a:r>
              <a:rPr lang="hu-HU" sz="2000" i="1" dirty="0" smtClean="0">
                <a:solidFill>
                  <a:schemeClr val="accent4"/>
                </a:solidFill>
              </a:rPr>
              <a:t>, </a:t>
            </a:r>
            <a:r>
              <a:rPr lang="hu-HU" sz="2000" i="1" dirty="0" err="1" smtClean="0">
                <a:solidFill>
                  <a:schemeClr val="accent4"/>
                </a:solidFill>
              </a:rPr>
              <a:t>sotalol</a:t>
            </a:r>
            <a:r>
              <a:rPr lang="hu-HU" sz="2000" i="1" dirty="0" smtClean="0">
                <a:solidFill>
                  <a:schemeClr val="accent4"/>
                </a:solidFill>
              </a:rPr>
              <a:t>, </a:t>
            </a:r>
            <a:r>
              <a:rPr lang="hu-HU" sz="2000" i="1" dirty="0" err="1" smtClean="0">
                <a:solidFill>
                  <a:schemeClr val="accent4"/>
                </a:solidFill>
              </a:rPr>
              <a:t>disopyramid</a:t>
            </a:r>
            <a:r>
              <a:rPr lang="hu-HU" sz="2000" i="1" dirty="0" smtClean="0">
                <a:solidFill>
                  <a:schemeClr val="accent4"/>
                </a:solidFill>
              </a:rPr>
              <a:t>, </a:t>
            </a:r>
            <a:r>
              <a:rPr lang="hu-HU" sz="2000" i="1" dirty="0" err="1" smtClean="0">
                <a:solidFill>
                  <a:schemeClr val="accent4"/>
                </a:solidFill>
              </a:rPr>
              <a:t>amiodaron</a:t>
            </a: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endParaRPr lang="hu-HU" sz="20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ANTIARRHYTHMIÁS SZEREK </a:t>
            </a:r>
            <a:endParaRPr lang="hu-HU" sz="28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Wolff-Parkinson-White</a:t>
            </a:r>
            <a:r>
              <a:rPr lang="hu-HU" sz="2000" b="1" i="1" dirty="0" smtClean="0">
                <a:solidFill>
                  <a:schemeClr val="accent4"/>
                </a:solidFill>
              </a:rPr>
              <a:t> (WPW)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syndroma</a:t>
            </a: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az ingerület a pitvarból a kamrára nem csak az AV csomón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keresztül terjed, hanem egy speciális szöveti összekötési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mechanizmus útján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WPW- szindrómához társuló </a:t>
            </a:r>
            <a:r>
              <a:rPr lang="hu-HU" sz="2000" dirty="0" err="1" smtClean="0">
                <a:solidFill>
                  <a:schemeClr val="accent4"/>
                </a:solidFill>
              </a:rPr>
              <a:t>paroxysmalis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pitvarfibrillatióban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iv</a:t>
            </a:r>
            <a:r>
              <a:rPr lang="hu-HU" sz="2000" dirty="0" smtClean="0">
                <a:solidFill>
                  <a:schemeClr val="accent4"/>
                </a:solidFill>
              </a:rPr>
              <a:t>. </a:t>
            </a:r>
            <a:r>
              <a:rPr lang="hu-HU" sz="2000" i="1" dirty="0" err="1" smtClean="0">
                <a:solidFill>
                  <a:schemeClr val="accent4"/>
                </a:solidFill>
              </a:rPr>
              <a:t>propafenon</a:t>
            </a:r>
            <a:r>
              <a:rPr lang="hu-HU" sz="2000" i="1" dirty="0" smtClean="0">
                <a:solidFill>
                  <a:schemeClr val="accent4"/>
                </a:solidFill>
              </a:rPr>
              <a:t>, </a:t>
            </a:r>
            <a:r>
              <a:rPr lang="hu-HU" sz="2000" i="1" dirty="0" err="1" smtClean="0">
                <a:solidFill>
                  <a:schemeClr val="accent4"/>
                </a:solidFill>
              </a:rPr>
              <a:t>amiodaron</a:t>
            </a: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az ismeretlen időtartamú vagy három napnál régebben fennálló </a:t>
            </a:r>
            <a:r>
              <a:rPr lang="hu-HU" sz="2000" dirty="0" err="1" smtClean="0">
                <a:solidFill>
                  <a:schemeClr val="accent4"/>
                </a:solidFill>
              </a:rPr>
              <a:t>pitvarfibrillatio</a:t>
            </a:r>
            <a:r>
              <a:rPr lang="hu-HU" sz="2000" dirty="0" smtClean="0">
                <a:solidFill>
                  <a:schemeClr val="accent4"/>
                </a:solidFill>
              </a:rPr>
              <a:t> terápiája előtt a </a:t>
            </a:r>
            <a:r>
              <a:rPr lang="hu-HU" sz="2000" dirty="0" err="1" smtClean="0">
                <a:solidFill>
                  <a:schemeClr val="accent4"/>
                </a:solidFill>
              </a:rPr>
              <a:t>thromboemboliás</a:t>
            </a:r>
            <a:r>
              <a:rPr lang="hu-HU" sz="2000" dirty="0" smtClean="0">
                <a:solidFill>
                  <a:schemeClr val="accent4"/>
                </a:solidFill>
              </a:rPr>
              <a:t> veszély elhárítása miatt 2–3 hetes </a:t>
            </a:r>
            <a:r>
              <a:rPr lang="hu-HU" sz="2000" dirty="0" err="1" smtClean="0">
                <a:solidFill>
                  <a:schemeClr val="accent4"/>
                </a:solidFill>
              </a:rPr>
              <a:t>antikoaguláns</a:t>
            </a:r>
            <a:r>
              <a:rPr lang="hu-HU" sz="2000" dirty="0" smtClean="0">
                <a:solidFill>
                  <a:schemeClr val="accent4"/>
                </a:solidFill>
              </a:rPr>
              <a:t> (</a:t>
            </a:r>
            <a:r>
              <a:rPr lang="hu-HU" sz="2000" dirty="0" err="1" smtClean="0">
                <a:solidFill>
                  <a:schemeClr val="accent4"/>
                </a:solidFill>
              </a:rPr>
              <a:t>Syncumar-</a:t>
            </a:r>
            <a:r>
              <a:rPr lang="hu-HU" sz="2000" dirty="0" smtClean="0">
                <a:solidFill>
                  <a:schemeClr val="accent4"/>
                </a:solidFill>
              </a:rPr>
              <a:t>) kezelés szükséges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rohammegszüntetés céljára </a:t>
            </a:r>
            <a:r>
              <a:rPr lang="hu-HU" sz="2000" dirty="0" err="1" smtClean="0">
                <a:solidFill>
                  <a:schemeClr val="accent4"/>
                </a:solidFill>
              </a:rPr>
              <a:t>iv</a:t>
            </a:r>
            <a:r>
              <a:rPr lang="hu-HU" sz="2000" dirty="0" smtClean="0">
                <a:solidFill>
                  <a:schemeClr val="accent4"/>
                </a:solidFill>
              </a:rPr>
              <a:t>. </a:t>
            </a:r>
            <a:r>
              <a:rPr lang="hu-HU" sz="2000" i="1" dirty="0" err="1" smtClean="0">
                <a:solidFill>
                  <a:schemeClr val="accent4"/>
                </a:solidFill>
              </a:rPr>
              <a:t>verapamil</a:t>
            </a:r>
            <a:r>
              <a:rPr lang="hu-HU" sz="2000" i="1" dirty="0" smtClean="0">
                <a:solidFill>
                  <a:schemeClr val="accent4"/>
                </a:solidFill>
              </a:rPr>
              <a:t>, </a:t>
            </a:r>
            <a:r>
              <a:rPr lang="hu-HU" sz="2000" i="1" dirty="0" err="1" smtClean="0">
                <a:solidFill>
                  <a:schemeClr val="accent4"/>
                </a:solidFill>
              </a:rPr>
              <a:t>adenozin</a:t>
            </a: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csecsemőknek és 10 évesnél fiatalabb gyermekeknek </a:t>
            </a:r>
            <a:r>
              <a:rPr lang="hu-HU" sz="2000" dirty="0" err="1" smtClean="0">
                <a:solidFill>
                  <a:schemeClr val="accent4"/>
                </a:solidFill>
              </a:rPr>
              <a:t>digoxin</a:t>
            </a:r>
            <a:r>
              <a:rPr lang="hu-HU" sz="2000" dirty="0" smtClean="0">
                <a:solidFill>
                  <a:schemeClr val="accent4"/>
                </a:solidFill>
              </a:rPr>
              <a:t> adható a roham oldására 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507288" cy="648072"/>
          </a:xfrm>
        </p:spPr>
        <p:txBody>
          <a:bodyPr>
            <a:normAutofit fontScale="90000"/>
          </a:bodyPr>
          <a:lstStyle/>
          <a:p>
            <a:r>
              <a:rPr lang="hu-HU" sz="3100" dirty="0" smtClean="0">
                <a:solidFill>
                  <a:srgbClr val="FF0000"/>
                </a:solidFill>
              </a:rPr>
              <a:t/>
            </a:r>
            <a:br>
              <a:rPr lang="hu-HU" sz="3100" dirty="0" smtClean="0">
                <a:solidFill>
                  <a:srgbClr val="FF0000"/>
                </a:solidFill>
              </a:rPr>
            </a:br>
            <a:r>
              <a:rPr lang="hu-HU" sz="3100" dirty="0" smtClean="0">
                <a:solidFill>
                  <a:srgbClr val="FF0000"/>
                </a:solidFill>
              </a:rPr>
              <a:t/>
            </a:r>
            <a:br>
              <a:rPr lang="hu-HU" sz="3100" dirty="0" smtClean="0">
                <a:solidFill>
                  <a:srgbClr val="FF0000"/>
                </a:solidFill>
              </a:rPr>
            </a:br>
            <a:r>
              <a:rPr lang="hu-HU" sz="3100" dirty="0" smtClean="0">
                <a:solidFill>
                  <a:srgbClr val="FF0000"/>
                </a:solidFill>
              </a:rPr>
              <a:t/>
            </a:r>
            <a:br>
              <a:rPr lang="hu-HU" sz="3100" dirty="0" smtClean="0">
                <a:solidFill>
                  <a:srgbClr val="FF0000"/>
                </a:solidFill>
              </a:rPr>
            </a:br>
            <a:r>
              <a:rPr lang="hu-HU" sz="3100" dirty="0" smtClean="0">
                <a:solidFill>
                  <a:srgbClr val="FF0000"/>
                </a:solidFill>
              </a:rPr>
              <a:t/>
            </a:r>
            <a:br>
              <a:rPr lang="hu-HU" sz="3100" dirty="0" smtClean="0">
                <a:solidFill>
                  <a:srgbClr val="FF0000"/>
                </a:solidFill>
              </a:rPr>
            </a:br>
            <a:r>
              <a:rPr lang="hu-HU" sz="3200" dirty="0" smtClean="0">
                <a:solidFill>
                  <a:srgbClr val="FF0000"/>
                </a:solidFill>
              </a:rPr>
              <a:t>ANTIARRHYTHMIÁS SZEREK </a:t>
            </a:r>
            <a:r>
              <a:rPr lang="hu-HU" sz="3100" dirty="0" smtClean="0">
                <a:solidFill>
                  <a:srgbClr val="FF0000"/>
                </a:solidFill>
              </a:rPr>
              <a:t/>
            </a:r>
            <a:br>
              <a:rPr lang="hu-HU" sz="3100" dirty="0" smtClean="0">
                <a:solidFill>
                  <a:srgbClr val="FF0000"/>
                </a:solidFill>
              </a:rPr>
            </a:br>
            <a:r>
              <a:rPr lang="hu-HU" sz="3100" dirty="0" smtClean="0">
                <a:solidFill>
                  <a:srgbClr val="FF0000"/>
                </a:solidFill>
              </a:rPr>
              <a:t/>
            </a:r>
            <a:br>
              <a:rPr lang="hu-HU" sz="3100" dirty="0" smtClean="0">
                <a:solidFill>
                  <a:srgbClr val="FF0000"/>
                </a:solidFill>
              </a:rPr>
            </a:br>
            <a:r>
              <a:rPr lang="hu-HU" sz="3100" dirty="0" smtClean="0">
                <a:solidFill>
                  <a:srgbClr val="FF0000"/>
                </a:solidFill>
              </a:rPr>
              <a:t> </a:t>
            </a:r>
            <a:r>
              <a:rPr lang="hu-HU" sz="3200" dirty="0" smtClean="0">
                <a:solidFill>
                  <a:schemeClr val="hlink"/>
                </a:solidFill>
              </a:rPr>
              <a:t/>
            </a:r>
            <a:br>
              <a:rPr lang="hu-HU" sz="3200" dirty="0" smtClean="0">
                <a:solidFill>
                  <a:schemeClr val="hlink"/>
                </a:solidFill>
              </a:rPr>
            </a:br>
            <a:r>
              <a:rPr lang="hu-HU" sz="3200" dirty="0" smtClean="0">
                <a:solidFill>
                  <a:schemeClr val="hlink"/>
                </a:solidFill>
              </a:rPr>
              <a:t/>
            </a:r>
            <a:br>
              <a:rPr lang="hu-HU" sz="3200" dirty="0" smtClean="0">
                <a:solidFill>
                  <a:schemeClr val="hlink"/>
                </a:solidFill>
              </a:rPr>
            </a:br>
            <a:endParaRPr lang="hu-HU" sz="32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Kamrai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arrhythmiák</a:t>
            </a: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akut </a:t>
            </a:r>
            <a:r>
              <a:rPr lang="hu-HU" sz="2000" b="1" i="1" dirty="0" err="1" smtClean="0">
                <a:solidFill>
                  <a:srgbClr val="00B050"/>
                </a:solidFill>
              </a:rPr>
              <a:t>myocardialis</a:t>
            </a:r>
            <a:r>
              <a:rPr lang="hu-HU" sz="2000" b="1" i="1" dirty="0" smtClean="0">
                <a:solidFill>
                  <a:srgbClr val="00B050"/>
                </a:solidFill>
              </a:rPr>
              <a:t> </a:t>
            </a:r>
            <a:r>
              <a:rPr lang="hu-HU" sz="2000" b="1" i="1" dirty="0" err="1" smtClean="0">
                <a:solidFill>
                  <a:srgbClr val="00B050"/>
                </a:solidFill>
              </a:rPr>
              <a:t>infarctus</a:t>
            </a:r>
            <a:r>
              <a:rPr lang="hu-HU" sz="2000" b="1" dirty="0" err="1" smtClean="0">
                <a:solidFill>
                  <a:schemeClr val="accent4"/>
                </a:solidFill>
              </a:rPr>
              <a:t>hoz</a:t>
            </a:r>
            <a:r>
              <a:rPr lang="hu-HU" sz="2000" b="1" dirty="0" smtClean="0">
                <a:solidFill>
                  <a:schemeClr val="accent4"/>
                </a:solidFill>
              </a:rPr>
              <a:t> </a:t>
            </a:r>
            <a:r>
              <a:rPr lang="hu-HU" sz="2000" dirty="0" smtClean="0">
                <a:solidFill>
                  <a:schemeClr val="accent4"/>
                </a:solidFill>
              </a:rPr>
              <a:t>társuló kamrai </a:t>
            </a:r>
            <a:r>
              <a:rPr lang="hu-HU" sz="2000" dirty="0" err="1" smtClean="0">
                <a:solidFill>
                  <a:schemeClr val="accent4"/>
                </a:solidFill>
              </a:rPr>
              <a:t>tachycardiák</a:t>
            </a:r>
            <a:r>
              <a:rPr lang="hu-HU" sz="2000" dirty="0" smtClean="0">
                <a:solidFill>
                  <a:schemeClr val="accent4"/>
                </a:solidFill>
              </a:rPr>
              <a:t> kezelésére </a:t>
            </a:r>
            <a:r>
              <a:rPr lang="hu-HU" sz="2000" b="1" dirty="0" err="1" smtClean="0">
                <a:solidFill>
                  <a:schemeClr val="accent4"/>
                </a:solidFill>
              </a:rPr>
              <a:t>lidocain</a:t>
            </a:r>
            <a:r>
              <a:rPr lang="hu-HU" sz="2000" b="1" dirty="0" smtClean="0">
                <a:solidFill>
                  <a:schemeClr val="accent4"/>
                </a:solidFill>
              </a:rPr>
              <a:t>, </a:t>
            </a:r>
            <a:r>
              <a:rPr lang="hu-HU" sz="2000" b="1" dirty="0" err="1" smtClean="0">
                <a:solidFill>
                  <a:schemeClr val="accent4"/>
                </a:solidFill>
              </a:rPr>
              <a:t>procainamid</a:t>
            </a: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súlyos, a </a:t>
            </a:r>
            <a:r>
              <a:rPr lang="hu-HU" sz="2000" dirty="0" err="1" smtClean="0">
                <a:solidFill>
                  <a:schemeClr val="accent4"/>
                </a:solidFill>
              </a:rPr>
              <a:t>kamrafibrillatio</a:t>
            </a:r>
            <a:r>
              <a:rPr lang="hu-HU" sz="2000" dirty="0" smtClean="0">
                <a:solidFill>
                  <a:schemeClr val="accent4"/>
                </a:solidFill>
              </a:rPr>
              <a:t> veszélyével fenyegető </a:t>
            </a:r>
            <a:r>
              <a:rPr lang="hu-HU" sz="2000" b="1" i="1" dirty="0" err="1" smtClean="0">
                <a:solidFill>
                  <a:srgbClr val="00B050"/>
                </a:solidFill>
              </a:rPr>
              <a:t>postinfarctus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os</a:t>
            </a:r>
            <a:r>
              <a:rPr lang="hu-HU" sz="2000" b="1" dirty="0" smtClean="0">
                <a:solidFill>
                  <a:schemeClr val="accent4"/>
                </a:solidFill>
              </a:rPr>
              <a:t> </a:t>
            </a:r>
            <a:r>
              <a:rPr lang="hu-HU" sz="2000" dirty="0" smtClean="0">
                <a:solidFill>
                  <a:schemeClr val="accent4"/>
                </a:solidFill>
              </a:rPr>
              <a:t>kamrai </a:t>
            </a:r>
            <a:r>
              <a:rPr lang="hu-HU" sz="2000" dirty="0" err="1" smtClean="0">
                <a:solidFill>
                  <a:schemeClr val="accent4"/>
                </a:solidFill>
              </a:rPr>
              <a:t>tachycardiákban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implantálható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b="1" dirty="0" err="1" smtClean="0">
                <a:solidFill>
                  <a:schemeClr val="accent4"/>
                </a:solidFill>
              </a:rPr>
              <a:t>kardioverter</a:t>
            </a:r>
            <a:r>
              <a:rPr lang="hu-HU" sz="2000" b="1" dirty="0" smtClean="0">
                <a:solidFill>
                  <a:schemeClr val="accent4"/>
                </a:solidFill>
              </a:rPr>
              <a:t> </a:t>
            </a:r>
            <a:r>
              <a:rPr lang="hu-HU" sz="2000" b="1" dirty="0" err="1" smtClean="0">
                <a:solidFill>
                  <a:schemeClr val="accent4"/>
                </a:solidFill>
              </a:rPr>
              <a:t>defibrillátor</a:t>
            </a:r>
            <a:r>
              <a:rPr lang="hu-HU" sz="2000" b="1" dirty="0" smtClean="0">
                <a:solidFill>
                  <a:schemeClr val="accent4"/>
                </a:solidFill>
              </a:rPr>
              <a:t> </a:t>
            </a:r>
            <a:r>
              <a:rPr lang="hu-HU" sz="2000" dirty="0" smtClean="0">
                <a:solidFill>
                  <a:schemeClr val="accent4"/>
                </a:solidFill>
              </a:rPr>
              <a:t>beültetése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b="1" i="1" dirty="0" err="1" smtClean="0">
                <a:solidFill>
                  <a:srgbClr val="00B050"/>
                </a:solidFill>
              </a:rPr>
              <a:t>postinfarctus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os</a:t>
            </a: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  <a:r>
              <a:rPr lang="hu-HU" sz="2000" dirty="0" smtClean="0">
                <a:solidFill>
                  <a:schemeClr val="accent4"/>
                </a:solidFill>
              </a:rPr>
              <a:t>kamrai </a:t>
            </a:r>
            <a:r>
              <a:rPr lang="hu-HU" sz="2000" dirty="0" err="1" smtClean="0">
                <a:solidFill>
                  <a:schemeClr val="accent4"/>
                </a:solidFill>
              </a:rPr>
              <a:t>tachycardiák</a:t>
            </a:r>
            <a:r>
              <a:rPr lang="hu-HU" sz="2000" dirty="0" smtClean="0">
                <a:solidFill>
                  <a:schemeClr val="accent4"/>
                </a:solidFill>
              </a:rPr>
              <a:t> terápiája az </a:t>
            </a:r>
            <a:r>
              <a:rPr lang="hu-HU" sz="2000" b="1" dirty="0" err="1" smtClean="0">
                <a:solidFill>
                  <a:schemeClr val="accent4"/>
                </a:solidFill>
              </a:rPr>
              <a:t>amiodaron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b="1" dirty="0" err="1" smtClean="0">
                <a:solidFill>
                  <a:schemeClr val="accent4"/>
                </a:solidFill>
              </a:rPr>
              <a:t>sotalol</a:t>
            </a: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ANTIARRHYTHMIÁS SZEREK </a:t>
            </a:r>
            <a:endParaRPr lang="hu-HU" sz="28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az I/C </a:t>
            </a:r>
            <a:r>
              <a:rPr lang="hu-HU" sz="2000" dirty="0" err="1" smtClean="0">
                <a:solidFill>
                  <a:schemeClr val="accent4"/>
                </a:solidFill>
              </a:rPr>
              <a:t>antiarrythmikumok</a:t>
            </a:r>
            <a:r>
              <a:rPr lang="hu-HU" sz="2000" dirty="0" smtClean="0">
                <a:solidFill>
                  <a:schemeClr val="accent4"/>
                </a:solidFill>
              </a:rPr>
              <a:t> által előidézett </a:t>
            </a:r>
            <a:r>
              <a:rPr lang="hu-HU" sz="2000" b="1" i="1" dirty="0" err="1" smtClean="0">
                <a:solidFill>
                  <a:srgbClr val="00B050"/>
                </a:solidFill>
              </a:rPr>
              <a:t>proaritmiá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s</a:t>
            </a:r>
            <a:r>
              <a:rPr lang="hu-HU" sz="2000" dirty="0" smtClean="0">
                <a:solidFill>
                  <a:schemeClr val="accent4"/>
                </a:solidFill>
              </a:rPr>
              <a:t> eredetű kamrai </a:t>
            </a:r>
            <a:r>
              <a:rPr lang="hu-HU" sz="2000" dirty="0" err="1" smtClean="0">
                <a:solidFill>
                  <a:schemeClr val="accent4"/>
                </a:solidFill>
              </a:rPr>
              <a:t>tachycardia</a:t>
            </a:r>
            <a:r>
              <a:rPr lang="hu-HU" sz="2000" dirty="0" smtClean="0">
                <a:solidFill>
                  <a:schemeClr val="accent4"/>
                </a:solidFill>
              </a:rPr>
              <a:t> kezelésére </a:t>
            </a:r>
            <a:r>
              <a:rPr lang="hu-HU" sz="2000" dirty="0" err="1" smtClean="0">
                <a:solidFill>
                  <a:schemeClr val="accent4"/>
                </a:solidFill>
              </a:rPr>
              <a:t>iv</a:t>
            </a:r>
            <a:r>
              <a:rPr lang="hu-HU" sz="2000" dirty="0" smtClean="0">
                <a:solidFill>
                  <a:schemeClr val="accent4"/>
                </a:solidFill>
              </a:rPr>
              <a:t>. </a:t>
            </a:r>
            <a:r>
              <a:rPr lang="hu-HU" sz="2000" b="1" dirty="0" smtClean="0">
                <a:solidFill>
                  <a:schemeClr val="accent4"/>
                </a:solidFill>
              </a:rPr>
              <a:t>Na</a:t>
            </a:r>
            <a:r>
              <a:rPr lang="hu-HU" sz="2000" b="1" baseline="30000" dirty="0" smtClean="0">
                <a:solidFill>
                  <a:schemeClr val="accent4"/>
                </a:solidFill>
              </a:rPr>
              <a:t>+</a:t>
            </a:r>
            <a:r>
              <a:rPr lang="hu-HU" sz="2000" b="1" dirty="0" err="1" smtClean="0">
                <a:solidFill>
                  <a:schemeClr val="accent4"/>
                </a:solidFill>
              </a:rPr>
              <a:t>-laktát</a:t>
            </a:r>
            <a:r>
              <a:rPr lang="hu-HU" sz="2000" b="1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b="1" i="1" dirty="0" err="1" smtClean="0">
                <a:solidFill>
                  <a:srgbClr val="00B050"/>
                </a:solidFill>
              </a:rPr>
              <a:t>digitalisintoxikáció</a:t>
            </a:r>
            <a:r>
              <a:rPr lang="hu-HU" sz="2000" dirty="0" err="1" smtClean="0">
                <a:solidFill>
                  <a:schemeClr val="accent4"/>
                </a:solidFill>
              </a:rPr>
              <a:t>hoz</a:t>
            </a:r>
            <a:r>
              <a:rPr lang="hu-HU" sz="2000" dirty="0" smtClean="0">
                <a:solidFill>
                  <a:schemeClr val="accent4"/>
                </a:solidFill>
              </a:rPr>
              <a:t> társuló késői </a:t>
            </a:r>
            <a:r>
              <a:rPr lang="hu-HU" sz="2000" dirty="0" err="1" smtClean="0">
                <a:solidFill>
                  <a:schemeClr val="accent4"/>
                </a:solidFill>
              </a:rPr>
              <a:t>utódepolarizáción</a:t>
            </a:r>
            <a:r>
              <a:rPr lang="hu-HU" sz="2000" dirty="0" smtClean="0">
                <a:solidFill>
                  <a:schemeClr val="accent4"/>
                </a:solidFill>
              </a:rPr>
              <a:t> alapuló kamrai </a:t>
            </a:r>
            <a:r>
              <a:rPr lang="hu-HU" sz="2000" dirty="0" err="1" smtClean="0">
                <a:solidFill>
                  <a:schemeClr val="accent4"/>
                </a:solidFill>
              </a:rPr>
              <a:t>tachycardiát</a:t>
            </a:r>
            <a:r>
              <a:rPr lang="hu-HU" sz="2000" dirty="0" smtClean="0">
                <a:solidFill>
                  <a:schemeClr val="accent4"/>
                </a:solidFill>
              </a:rPr>
              <a:t> I/B csoport (</a:t>
            </a:r>
            <a:r>
              <a:rPr lang="hu-HU" sz="2000" b="1" dirty="0" err="1" smtClean="0">
                <a:solidFill>
                  <a:schemeClr val="accent4"/>
                </a:solidFill>
              </a:rPr>
              <a:t>lidocain</a:t>
            </a:r>
            <a:r>
              <a:rPr lang="hu-HU" sz="2000" b="1" dirty="0" smtClean="0">
                <a:solidFill>
                  <a:schemeClr val="accent4"/>
                </a:solidFill>
              </a:rPr>
              <a:t>, </a:t>
            </a:r>
            <a:r>
              <a:rPr lang="hu-HU" sz="2000" b="1" dirty="0" err="1" smtClean="0">
                <a:solidFill>
                  <a:schemeClr val="accent4"/>
                </a:solidFill>
              </a:rPr>
              <a:t>mexiletin</a:t>
            </a:r>
            <a:r>
              <a:rPr lang="hu-HU" sz="2000" b="1" dirty="0" smtClean="0">
                <a:solidFill>
                  <a:schemeClr val="accent4"/>
                </a:solidFill>
              </a:rPr>
              <a:t>, </a:t>
            </a:r>
            <a:r>
              <a:rPr lang="hu-HU" sz="2000" b="1" dirty="0" err="1" smtClean="0">
                <a:solidFill>
                  <a:schemeClr val="accent4"/>
                </a:solidFill>
              </a:rPr>
              <a:t>phenytoin</a:t>
            </a:r>
            <a:r>
              <a:rPr lang="hu-HU" sz="2000" dirty="0" smtClean="0">
                <a:solidFill>
                  <a:schemeClr val="accent4"/>
                </a:solidFill>
              </a:rPr>
              <a:t>)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2 g  </a:t>
            </a:r>
            <a:r>
              <a:rPr lang="hu-HU" sz="2000" dirty="0" err="1" smtClean="0">
                <a:solidFill>
                  <a:schemeClr val="accent4"/>
                </a:solidFill>
              </a:rPr>
              <a:t>magnesium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sulfat</a:t>
            </a:r>
            <a:r>
              <a:rPr lang="hu-HU" sz="2000" dirty="0" smtClean="0">
                <a:solidFill>
                  <a:schemeClr val="accent4"/>
                </a:solidFill>
              </a:rPr>
              <a:t> gyors </a:t>
            </a:r>
            <a:r>
              <a:rPr lang="hu-HU" sz="2000" dirty="0" err="1" smtClean="0">
                <a:solidFill>
                  <a:schemeClr val="accent4"/>
                </a:solidFill>
              </a:rPr>
              <a:t>iv</a:t>
            </a:r>
            <a:r>
              <a:rPr lang="hu-HU" sz="2000" dirty="0" smtClean="0">
                <a:solidFill>
                  <a:schemeClr val="accent4"/>
                </a:solidFill>
              </a:rPr>
              <a:t> injekció formájában, közvetlenül a 1,5 mg/kg </a:t>
            </a:r>
            <a:r>
              <a:rPr lang="hu-HU" sz="2000" dirty="0" err="1" smtClean="0">
                <a:solidFill>
                  <a:schemeClr val="accent4"/>
                </a:solidFill>
              </a:rPr>
              <a:t>lidokain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bolus</a:t>
            </a:r>
            <a:r>
              <a:rPr lang="hu-HU" sz="2000" dirty="0" smtClean="0">
                <a:solidFill>
                  <a:schemeClr val="accent4"/>
                </a:solidFill>
              </a:rPr>
              <a:t> befecskendezése után</a:t>
            </a:r>
          </a:p>
          <a:p>
            <a:pPr>
              <a:buFont typeface="Wingdings" pitchFamily="2" charset="2"/>
              <a:buChar char="§"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b="1" i="1" dirty="0" err="1" smtClean="0">
                <a:solidFill>
                  <a:srgbClr val="00B050"/>
                </a:solidFill>
              </a:rPr>
              <a:t>Torsade</a:t>
            </a:r>
            <a:r>
              <a:rPr lang="hu-HU" sz="2000" b="1" i="1" dirty="0" smtClean="0">
                <a:solidFill>
                  <a:srgbClr val="00B050"/>
                </a:solidFill>
              </a:rPr>
              <a:t> de </a:t>
            </a:r>
            <a:r>
              <a:rPr lang="hu-HU" sz="2000" b="1" i="1" dirty="0" err="1" smtClean="0">
                <a:solidFill>
                  <a:srgbClr val="00B050"/>
                </a:solidFill>
              </a:rPr>
              <a:t>pointes</a:t>
            </a:r>
            <a:r>
              <a:rPr lang="hu-HU" sz="2000" dirty="0" err="1" smtClean="0">
                <a:solidFill>
                  <a:schemeClr val="accent4"/>
                </a:solidFill>
              </a:rPr>
              <a:t>-nál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iv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b="1" dirty="0" err="1" smtClean="0">
                <a:solidFill>
                  <a:schemeClr val="accent4"/>
                </a:solidFill>
              </a:rPr>
              <a:t>magnesium</a:t>
            </a:r>
            <a:r>
              <a:rPr lang="hu-HU" sz="2000" b="1" dirty="0" smtClean="0">
                <a:solidFill>
                  <a:schemeClr val="accent4"/>
                </a:solidFill>
              </a:rPr>
              <a:t> </a:t>
            </a:r>
            <a:r>
              <a:rPr lang="hu-HU" sz="2000" b="1" dirty="0" err="1" smtClean="0">
                <a:solidFill>
                  <a:schemeClr val="accent4"/>
                </a:solidFill>
              </a:rPr>
              <a:t>sulfat</a:t>
            </a: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	</a:t>
            </a:r>
            <a:r>
              <a:rPr lang="hu-HU" sz="2000" dirty="0" smtClean="0">
                <a:solidFill>
                  <a:schemeClr val="accent4"/>
                </a:solidFill>
              </a:rPr>
              <a:t>1-2 g </a:t>
            </a:r>
            <a:r>
              <a:rPr lang="hu-HU" sz="2000" dirty="0" err="1" smtClean="0">
                <a:solidFill>
                  <a:schemeClr val="accent4"/>
                </a:solidFill>
              </a:rPr>
              <a:t>iv</a:t>
            </a:r>
            <a:r>
              <a:rPr lang="hu-HU" sz="2000" dirty="0" smtClean="0">
                <a:solidFill>
                  <a:schemeClr val="accent4"/>
                </a:solidFill>
              </a:rPr>
              <a:t>. 2 perc alatt, majd ugyanennyi lassú infúzióban óránként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a tünetek megszüntetéséhez általában 4-6 g, ritkán 10 g magnézium-szulfátra lehet szükség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ezután </a:t>
            </a:r>
            <a:r>
              <a:rPr lang="hu-HU" sz="2000" dirty="0" err="1" smtClean="0">
                <a:solidFill>
                  <a:schemeClr val="accent4"/>
                </a:solidFill>
              </a:rPr>
              <a:t>cardioversio</a:t>
            </a:r>
            <a:r>
              <a:rPr lang="hu-HU" sz="2000" dirty="0" smtClean="0">
                <a:solidFill>
                  <a:schemeClr val="accent4"/>
                </a:solidFill>
              </a:rPr>
              <a:t> –sokszor ismételni kell </a:t>
            </a:r>
          </a:p>
          <a:p>
            <a:pPr>
              <a:buNone/>
            </a:pPr>
            <a:endParaRPr lang="hu-HU" sz="2000" b="1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ANTIARRHYTHMIÁS SZEREK </a:t>
            </a:r>
            <a:endParaRPr lang="hu-HU" sz="28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Kamraremegés (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kamrafibrilláció</a:t>
            </a:r>
            <a:r>
              <a:rPr lang="hu-HU" sz="2000" b="1" i="1" dirty="0" smtClean="0">
                <a:solidFill>
                  <a:schemeClr val="accent4"/>
                </a:solidFill>
              </a:rPr>
              <a:t>)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potenciálisan halálos, nagyon gyors, hatástalan kamrai összehúzódások szabálytalan sorozata, amiket számtalan kaotikus elektromos impulzus hoz létre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szívből nem pumpálódik ki vér; vagyis a kamraremegés a szívleállás egy formája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cardioverzió</a:t>
            </a:r>
            <a:r>
              <a:rPr lang="hu-HU" sz="2000" dirty="0" smtClean="0">
                <a:solidFill>
                  <a:schemeClr val="accent4"/>
                </a:solidFill>
              </a:rPr>
              <a:t> vagy </a:t>
            </a:r>
            <a:r>
              <a:rPr lang="hu-HU" sz="2000" dirty="0" err="1" smtClean="0">
                <a:solidFill>
                  <a:schemeClr val="accent4"/>
                </a:solidFill>
              </a:rPr>
              <a:t>defibrilláció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ezután </a:t>
            </a:r>
            <a:r>
              <a:rPr lang="hu-HU" sz="2000" dirty="0" err="1" smtClean="0">
                <a:solidFill>
                  <a:schemeClr val="accent4"/>
                </a:solidFill>
              </a:rPr>
              <a:t>antiarrythmiás</a:t>
            </a:r>
            <a:r>
              <a:rPr lang="hu-HU" sz="2000" dirty="0" smtClean="0">
                <a:solidFill>
                  <a:schemeClr val="accent4"/>
                </a:solidFill>
              </a:rPr>
              <a:t> szer adható a rendes szívritmus fenntartására</a:t>
            </a:r>
          </a:p>
          <a:p>
            <a:pPr>
              <a:buFont typeface="Wingdings" pitchFamily="2" charset="2"/>
              <a:buChar char="§"/>
            </a:pPr>
            <a:endParaRPr lang="hu-HU" sz="2200" dirty="0" smtClean="0"/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ANTIARRHYTHMIÁS SZEREK </a:t>
            </a:r>
            <a:endParaRPr lang="hu-HU" sz="28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hu-HU" sz="2000" b="1" i="1" dirty="0" smtClean="0">
              <a:latin typeface="Georgia" pitchFamily="18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hu-HU" sz="2000" b="1" i="1" dirty="0" smtClean="0">
              <a:latin typeface="Georgia" pitchFamily="18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hu-HU" sz="4800" b="1" i="1" dirty="0" smtClean="0">
                <a:latin typeface="Georgia" pitchFamily="18" charset="0"/>
                <a:ea typeface="Tahoma" pitchFamily="34" charset="0"/>
                <a:cs typeface="Tahoma" pitchFamily="34" charset="0"/>
              </a:rPr>
              <a:t>Köszönöm a figyelmet!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4400" u="sng" dirty="0" smtClean="0"/>
              <a:t/>
            </a:r>
            <a:br>
              <a:rPr lang="hu-HU" sz="4400" u="sng" dirty="0" smtClean="0"/>
            </a:b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71736"/>
          </a:xfrm>
        </p:spPr>
        <p:txBody>
          <a:bodyPr>
            <a:normAutofit/>
          </a:bodyPr>
          <a:lstStyle/>
          <a:p>
            <a:r>
              <a:rPr lang="hu-HU" sz="2800" dirty="0">
                <a:solidFill>
                  <a:srgbClr val="FF0000"/>
                </a:solidFill>
              </a:rPr>
              <a:t>Az akciós potenciál </a:t>
            </a:r>
            <a:r>
              <a:rPr lang="hu-HU" sz="2800" dirty="0" smtClean="0">
                <a:solidFill>
                  <a:srgbClr val="FF0000"/>
                </a:solidFill>
              </a:rPr>
              <a:t>terjedése</a:t>
            </a:r>
            <a:endParaRPr lang="hu-HU" sz="2800" dirty="0">
              <a:solidFill>
                <a:srgbClr val="FF0000"/>
              </a:solidFill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981200"/>
            <a:ext cx="4392488" cy="411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Sinus </a:t>
            </a:r>
            <a:r>
              <a:rPr lang="hu-HU" sz="2000" dirty="0">
                <a:solidFill>
                  <a:schemeClr val="accent4"/>
                </a:solidFill>
              </a:rPr>
              <a:t>csomó</a:t>
            </a:r>
          </a:p>
          <a:p>
            <a:pPr>
              <a:buNone/>
            </a:pPr>
            <a:r>
              <a:rPr lang="hu-HU" sz="2000" dirty="0">
                <a:solidFill>
                  <a:schemeClr val="accent4"/>
                </a:solidFill>
              </a:rPr>
              <a:t>Pitvarok </a:t>
            </a:r>
          </a:p>
          <a:p>
            <a:pPr>
              <a:buNone/>
            </a:pPr>
            <a:r>
              <a:rPr lang="hu-HU" sz="2000" dirty="0">
                <a:solidFill>
                  <a:schemeClr val="accent4"/>
                </a:solidFill>
              </a:rPr>
              <a:t>Pitvar-kamrai csomó </a:t>
            </a:r>
          </a:p>
          <a:p>
            <a:pPr>
              <a:buNone/>
            </a:pPr>
            <a:r>
              <a:rPr lang="hu-HU" sz="2000" dirty="0" err="1" smtClean="0">
                <a:solidFill>
                  <a:schemeClr val="accent4"/>
                </a:solidFill>
              </a:rPr>
              <a:t>His-köteg</a:t>
            </a:r>
            <a:endParaRPr lang="hu-HU" sz="2000" dirty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dirty="0" err="1">
                <a:solidFill>
                  <a:schemeClr val="accent4"/>
                </a:solidFill>
              </a:rPr>
              <a:t>Tawara-szárak</a:t>
            </a:r>
            <a:endParaRPr lang="hu-HU" sz="2000" dirty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dirty="0" err="1">
                <a:solidFill>
                  <a:schemeClr val="accent4"/>
                </a:solidFill>
              </a:rPr>
              <a:t>Purkinje-rostok</a:t>
            </a:r>
            <a:endParaRPr lang="hu-HU" sz="2000" dirty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Kamrák </a:t>
            </a:r>
            <a:r>
              <a:rPr lang="hu-HU" sz="2000" dirty="0">
                <a:solidFill>
                  <a:schemeClr val="accent4"/>
                </a:solidFill>
              </a:rPr>
              <a:t>izomzata</a:t>
            </a:r>
          </a:p>
        </p:txBody>
      </p:sp>
      <p:pic>
        <p:nvPicPr>
          <p:cNvPr id="12298" name="Picture 10" descr="szív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31841" y="1700213"/>
            <a:ext cx="5689898" cy="4596911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/>
          </a:bodyPr>
          <a:lstStyle/>
          <a:p>
            <a:pPr>
              <a:buNone/>
            </a:pPr>
            <a:endParaRPr lang="hu-HU" sz="2000" b="1" i="1" dirty="0" smtClean="0"/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Nyugalmi potenciál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az </a:t>
            </a:r>
            <a:r>
              <a:rPr lang="hu-HU" sz="2000" dirty="0" err="1" smtClean="0">
                <a:solidFill>
                  <a:schemeClr val="accent4"/>
                </a:solidFill>
              </a:rPr>
              <a:t>intracelluláris</a:t>
            </a:r>
            <a:r>
              <a:rPr lang="hu-HU" sz="2000" dirty="0" smtClean="0">
                <a:solidFill>
                  <a:schemeClr val="accent4"/>
                </a:solidFill>
              </a:rPr>
              <a:t> K</a:t>
            </a:r>
            <a:r>
              <a:rPr lang="hu-HU" sz="2000" baseline="30000" dirty="0" smtClean="0">
                <a:solidFill>
                  <a:schemeClr val="accent4"/>
                </a:solidFill>
              </a:rPr>
              <a:t>+</a:t>
            </a:r>
            <a:r>
              <a:rPr lang="hu-HU" sz="2000" dirty="0" err="1" smtClean="0">
                <a:solidFill>
                  <a:schemeClr val="accent4"/>
                </a:solidFill>
              </a:rPr>
              <a:t>-szint</a:t>
            </a:r>
            <a:r>
              <a:rPr lang="hu-HU" sz="2000" dirty="0" smtClean="0">
                <a:solidFill>
                  <a:schemeClr val="accent4"/>
                </a:solidFill>
              </a:rPr>
              <a:t> sokkal nagyobb, az </a:t>
            </a:r>
            <a:r>
              <a:rPr lang="hu-HU" sz="2000" dirty="0" err="1" smtClean="0">
                <a:solidFill>
                  <a:schemeClr val="accent4"/>
                </a:solidFill>
              </a:rPr>
              <a:t>intracelluláris</a:t>
            </a:r>
            <a:r>
              <a:rPr lang="hu-HU" sz="2000" dirty="0" smtClean="0">
                <a:solidFill>
                  <a:schemeClr val="accent4"/>
                </a:solidFill>
              </a:rPr>
              <a:t> Na</a:t>
            </a:r>
            <a:r>
              <a:rPr lang="hu-HU" sz="2000" baseline="30000" dirty="0" smtClean="0">
                <a:solidFill>
                  <a:schemeClr val="accent4"/>
                </a:solidFill>
              </a:rPr>
              <a:t>+</a:t>
            </a:r>
            <a:r>
              <a:rPr lang="hu-HU" sz="2000" dirty="0" err="1" smtClean="0">
                <a:solidFill>
                  <a:schemeClr val="accent4"/>
                </a:solidFill>
              </a:rPr>
              <a:t>-szint</a:t>
            </a:r>
            <a:r>
              <a:rPr lang="hu-HU" sz="2000" dirty="0" smtClean="0">
                <a:solidFill>
                  <a:schemeClr val="accent4"/>
                </a:solidFill>
              </a:rPr>
              <a:t> sokkal kisebb, mint az </a:t>
            </a:r>
            <a:r>
              <a:rPr lang="hu-HU" sz="2000" dirty="0" err="1" smtClean="0">
                <a:solidFill>
                  <a:schemeClr val="accent4"/>
                </a:solidFill>
              </a:rPr>
              <a:t>extracelluláris</a:t>
            </a:r>
            <a:r>
              <a:rPr lang="hu-HU" sz="2000" dirty="0" smtClean="0">
                <a:solidFill>
                  <a:schemeClr val="accent4"/>
                </a:solidFill>
              </a:rPr>
              <a:t> szint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Akciós potenciál</a:t>
            </a: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membrán két oldala között az inger hatására kialakuló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feszültségváltozás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számos különféle ioncsatorna megnyílása és záródása, ill. a szív transzportfehérjéinek a működése hozza létre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effectLst/>
              </a:rPr>
              <a:t>Szívritmuszavarok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20891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504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DEPOLARIZÁL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Na-csatorna / Na-áram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Ca-csatorna</a:t>
            </a:r>
            <a:r>
              <a:rPr lang="hu-HU" sz="2000" dirty="0" smtClean="0">
                <a:solidFill>
                  <a:schemeClr val="accent4"/>
                </a:solidFill>
              </a:rPr>
              <a:t>/ </a:t>
            </a:r>
            <a:r>
              <a:rPr lang="hu-HU" sz="2000" dirty="0" err="1" smtClean="0">
                <a:solidFill>
                  <a:schemeClr val="accent4"/>
                </a:solidFill>
              </a:rPr>
              <a:t>Ca-áram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Extracelluláristérből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intracelluláris</a:t>
            </a:r>
            <a:r>
              <a:rPr lang="hu-HU" sz="2000" dirty="0" smtClean="0">
                <a:solidFill>
                  <a:schemeClr val="accent4"/>
                </a:solidFill>
              </a:rPr>
              <a:t> térbe</a:t>
            </a:r>
          </a:p>
          <a:p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REPOLARIZÁL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K-csatornák / K-áramok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intracelluláris</a:t>
            </a:r>
            <a:r>
              <a:rPr lang="hu-HU" sz="2000" dirty="0" smtClean="0">
                <a:solidFill>
                  <a:schemeClr val="accent4"/>
                </a:solidFill>
              </a:rPr>
              <a:t> térből </a:t>
            </a:r>
            <a:r>
              <a:rPr lang="hu-HU" sz="2000" dirty="0" err="1" smtClean="0">
                <a:solidFill>
                  <a:schemeClr val="accent4"/>
                </a:solidFill>
              </a:rPr>
              <a:t>extracelluláris</a:t>
            </a:r>
            <a:r>
              <a:rPr lang="hu-HU" sz="2000" dirty="0" smtClean="0">
                <a:solidFill>
                  <a:schemeClr val="accent4"/>
                </a:solidFill>
              </a:rPr>
              <a:t> térbe</a:t>
            </a:r>
          </a:p>
          <a:p>
            <a:endParaRPr lang="hu-HU" sz="2000" dirty="0" smtClean="0">
              <a:solidFill>
                <a:schemeClr val="accent4"/>
              </a:solidFill>
            </a:endParaRPr>
          </a:p>
          <a:p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effectLst/>
              </a:rPr>
              <a:t>Szívritmuszavarok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étatér">
  <a:themeElements>
    <a:clrScheme name="Sétatér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étaté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22546</TotalTime>
  <Words>2159</Words>
  <Application>Microsoft Office PowerPoint</Application>
  <PresentationFormat>Diavetítés a képernyőre (4:3 oldalarány)</PresentationFormat>
  <Paragraphs>561</Paragraphs>
  <Slides>56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56</vt:i4>
      </vt:variant>
    </vt:vector>
  </HeadingPairs>
  <TitlesOfParts>
    <vt:vector size="57" baseType="lpstr">
      <vt:lpstr>Sétatér</vt:lpstr>
      <vt:lpstr>Gyógyszertan</vt:lpstr>
      <vt:lpstr>Szívritmuszavarok</vt:lpstr>
      <vt:lpstr>Szívritmuszavarok</vt:lpstr>
      <vt:lpstr>Szívritmuszavarok</vt:lpstr>
      <vt:lpstr>Szívritmuszavarok</vt:lpstr>
      <vt:lpstr>Az akciós potenciál terjedése</vt:lpstr>
      <vt:lpstr>Szívritmuszavarok</vt:lpstr>
      <vt:lpstr>8. dia</vt:lpstr>
      <vt:lpstr>Szívritmuszavarok</vt:lpstr>
      <vt:lpstr>Szívritmuszavarok</vt:lpstr>
      <vt:lpstr>Szívritmuszavarok</vt:lpstr>
      <vt:lpstr>Szívritmuszavarok</vt:lpstr>
      <vt:lpstr>Szívritmuszavarok</vt:lpstr>
      <vt:lpstr>ANTIARRHYTHMIÁS SZEREK </vt:lpstr>
      <vt:lpstr>ANTIARRHYTHMIÁS SZEREK </vt:lpstr>
      <vt:lpstr>ANTIARRHYTHMIÁS SZEREK </vt:lpstr>
      <vt:lpstr>ANTIARRHYTHMIÁS SZEREK </vt:lpstr>
      <vt:lpstr>ANTIARRHYTHMIÁS SZEREK </vt:lpstr>
      <vt:lpstr>ANTIARRHYTHMIÁS SZEREK </vt:lpstr>
      <vt:lpstr>ANTIARRHYTHMIÁS SZEREK </vt:lpstr>
      <vt:lpstr>Szívritmuszavarok  kezelése</vt:lpstr>
      <vt:lpstr>ANTIARRHYTHMIÁS SZEREK </vt:lpstr>
      <vt:lpstr>ANTIARRHYTHMIÁS SZEREK </vt:lpstr>
      <vt:lpstr>ANTIARRHYTHMIÁS SZEREK </vt:lpstr>
      <vt:lpstr>ANTIARRHYTHMIÁS SZEREK </vt:lpstr>
      <vt:lpstr>ANTIARRHYTHMIÁS SZEREK </vt:lpstr>
      <vt:lpstr>ANTIARRHYTHMIÁS SZEREK </vt:lpstr>
      <vt:lpstr>ANTIARRHYTHMIÁS SZEREK </vt:lpstr>
      <vt:lpstr>ANTIARRHYTHMIÁS SZEREK </vt:lpstr>
      <vt:lpstr>ANTIARRHYTHMIÁS SZEREK </vt:lpstr>
      <vt:lpstr>ANTIARRHYTHMIÁS SZEREK </vt:lpstr>
      <vt:lpstr>ANTIARRHYTHMIÁS SZEREK </vt:lpstr>
      <vt:lpstr>ANTIARRHYTHMIÁS SZEREK </vt:lpstr>
      <vt:lpstr>ANTIARRHYTHMIÁS SZEREK </vt:lpstr>
      <vt:lpstr>ANTIARRHYTHMIÁS SZEREK </vt:lpstr>
      <vt:lpstr>ANTIARRHYTHMIÁS SZEREK </vt:lpstr>
      <vt:lpstr>ANTIARRHYTHMIÁS SZEREK </vt:lpstr>
      <vt:lpstr>ANTIARRHYTHMIÁS SZEREK </vt:lpstr>
      <vt:lpstr>ANTIARRHYTHMIÁS SZEREK </vt:lpstr>
      <vt:lpstr>ANTIARRHYTHMIÁS SZEREK </vt:lpstr>
      <vt:lpstr>ANTIARRHYTHMIÁS SZEREK </vt:lpstr>
      <vt:lpstr>ANTIARRHYTHMIÁS SZEREK </vt:lpstr>
      <vt:lpstr>ANTIARRHYTHMIÁS SZEREK </vt:lpstr>
      <vt:lpstr>ANTIARRHYTHMIÁS SZEREK </vt:lpstr>
      <vt:lpstr>ANTIARRHYTHMIÁS SZEREK </vt:lpstr>
      <vt:lpstr>ANTIARRHYTHMIÁS SZEREK </vt:lpstr>
      <vt:lpstr>ANTIARRHYTHMIÁS SZEREK </vt:lpstr>
      <vt:lpstr>ANTIARRHYTHMIÁS SZEREK </vt:lpstr>
      <vt:lpstr>ANTIARRHYTHMIÁS SZEREK </vt:lpstr>
      <vt:lpstr>ANTIARRHYTHMIÁS SZEREK </vt:lpstr>
      <vt:lpstr>ANTIARRHYTHMIÁS SZEREK </vt:lpstr>
      <vt:lpstr>    ANTIARRHYTHMIÁS SZEREK      </vt:lpstr>
      <vt:lpstr>ANTIARRHYTHMIÁS SZEREK </vt:lpstr>
      <vt:lpstr>ANTIARRHYTHMIÁS SZEREK </vt:lpstr>
      <vt:lpstr>ANTIARRHYTHMIÁS SZEREK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user</dc:creator>
  <cp:lastModifiedBy>Dr. Zimmerman Katalin</cp:lastModifiedBy>
  <cp:revision>861</cp:revision>
  <dcterms:created xsi:type="dcterms:W3CDTF">2013-02-19T13:49:44Z</dcterms:created>
  <dcterms:modified xsi:type="dcterms:W3CDTF">2020-02-04T19:16:30Z</dcterms:modified>
</cp:coreProperties>
</file>