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62" r:id="rId2"/>
    <p:sldId id="562" r:id="rId3"/>
    <p:sldId id="549" r:id="rId4"/>
    <p:sldId id="563" r:id="rId5"/>
    <p:sldId id="577" r:id="rId6"/>
    <p:sldId id="553" r:id="rId7"/>
    <p:sldId id="566" r:id="rId8"/>
    <p:sldId id="550" r:id="rId9"/>
    <p:sldId id="557" r:id="rId10"/>
    <p:sldId id="567" r:id="rId11"/>
    <p:sldId id="570" r:id="rId12"/>
    <p:sldId id="551" r:id="rId13"/>
    <p:sldId id="568" r:id="rId14"/>
    <p:sldId id="569" r:id="rId15"/>
    <p:sldId id="575" r:id="rId16"/>
    <p:sldId id="571" r:id="rId17"/>
    <p:sldId id="572" r:id="rId18"/>
    <p:sldId id="576" r:id="rId19"/>
    <p:sldId id="282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5317-7D3F-4BA6-89F8-975B7E1BA660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AA24A-7F14-4A6D-B34F-6A9A4013B8A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C1B2FF-B597-4B3E-9018-DFB7B6F86F1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2ahUKEwjIoZuBsPDeAhWKqaQKHeRcCa8QjRx6BAgBEAU&amp;url=https://www.tankonyvtar.hu/hu/tartalom/tamop412A/2011_0079_szarka_klinikai_kemia/ch12.html&amp;psig=AOvVaw06n1ZNG80DFG2dNN3IhpfX&amp;ust=1543263848270943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hu/url?sa=i&amp;rct=j&amp;q=&amp;esrc=s&amp;source=images&amp;cd=&amp;ved=0ahUKEwiTpazTvfXLAhUrGZoKHX0bC_AQjRwIBQ&amp;url=http://www.retrievervadaszkutya.hu/wp-content/uploads/2011/09/hormon%C3%A1lis-betegs%C3%A9g.pdf&amp;psig=AFQjCNFBmanjpheis4NDu_6lhDsptRkIyQ&amp;ust=1459876331952734&amp;cad=rjt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2019</a:t>
            </a:r>
            <a:r>
              <a:rPr lang="hu-HU" sz="2400" dirty="0" smtClean="0">
                <a:latin typeface="Georgia" pitchFamily="18" charset="0"/>
              </a:rPr>
              <a:t>.</a:t>
            </a: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200" b="1" dirty="0" err="1" smtClean="0">
                <a:solidFill>
                  <a:schemeClr val="accent4"/>
                </a:solidFill>
              </a:rPr>
              <a:t>Hypothyreosis</a:t>
            </a:r>
            <a:r>
              <a:rPr lang="hu-HU" sz="2200" b="1" dirty="0" smtClean="0">
                <a:solidFill>
                  <a:schemeClr val="accent4"/>
                </a:solidFill>
              </a:rPr>
              <a:t> kezelése: </a:t>
            </a:r>
            <a:r>
              <a:rPr lang="hu-HU" sz="2200" b="1" i="1" dirty="0" err="1" smtClean="0">
                <a:solidFill>
                  <a:schemeClr val="accent4"/>
                </a:solidFill>
              </a:rPr>
              <a:t>levothyroxyn</a:t>
            </a:r>
            <a:r>
              <a:rPr lang="hu-HU" sz="2200" b="1" i="1" dirty="0" smtClean="0">
                <a:solidFill>
                  <a:schemeClr val="accent4"/>
                </a:solidFill>
              </a:rPr>
              <a:t> </a:t>
            </a:r>
            <a:r>
              <a:rPr lang="hu-HU" sz="2200" b="1" i="1" dirty="0" err="1" smtClean="0">
                <a:solidFill>
                  <a:schemeClr val="accent4"/>
                </a:solidFill>
              </a:rPr>
              <a:t>natrium</a:t>
            </a:r>
            <a:r>
              <a:rPr lang="hu-HU" sz="2200" b="1" i="1" dirty="0" smtClean="0">
                <a:solidFill>
                  <a:schemeClr val="accent4"/>
                </a:solidFill>
              </a:rPr>
              <a:t> </a:t>
            </a:r>
            <a:r>
              <a:rPr lang="hu-HU" sz="2200" dirty="0" smtClean="0">
                <a:solidFill>
                  <a:schemeClr val="accent4"/>
                </a:solidFill>
              </a:rPr>
              <a:t>(</a:t>
            </a:r>
            <a:r>
              <a:rPr lang="hu-HU" sz="2200" dirty="0" err="1" smtClean="0">
                <a:solidFill>
                  <a:schemeClr val="accent4"/>
                </a:solidFill>
              </a:rPr>
              <a:t>Euthyrox</a:t>
            </a:r>
            <a:r>
              <a:rPr lang="hu-HU" sz="2200" dirty="0" smtClean="0">
                <a:solidFill>
                  <a:schemeClr val="accent4"/>
                </a:solidFill>
              </a:rPr>
              <a:t>, L-</a:t>
            </a:r>
          </a:p>
          <a:p>
            <a:pPr>
              <a:buNone/>
            </a:pPr>
            <a:r>
              <a:rPr lang="hu-HU" sz="2200" dirty="0" err="1" smtClean="0">
                <a:solidFill>
                  <a:schemeClr val="accent4"/>
                </a:solidFill>
              </a:rPr>
              <a:t>Thyroxin</a:t>
            </a:r>
            <a:r>
              <a:rPr lang="hu-HU" sz="2200" dirty="0" smtClean="0">
                <a:solidFill>
                  <a:schemeClr val="accent4"/>
                </a:solidFill>
              </a:rPr>
              <a:t>, </a:t>
            </a:r>
            <a:r>
              <a:rPr lang="hu-HU" sz="2200" dirty="0" err="1" smtClean="0">
                <a:solidFill>
                  <a:schemeClr val="accent4"/>
                </a:solidFill>
              </a:rPr>
              <a:t>Letrox</a:t>
            </a:r>
            <a:r>
              <a:rPr lang="hu-HU" sz="2200" dirty="0" smtClean="0">
                <a:solidFill>
                  <a:schemeClr val="accent4"/>
                </a:solidFill>
              </a:rPr>
              <a:t>)  </a:t>
            </a:r>
          </a:p>
          <a:p>
            <a:pPr>
              <a:buNone/>
            </a:pPr>
            <a:endParaRPr lang="hu-HU" sz="22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pajzsmirigyhormon pótlás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Hatás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növelik az alapanyagcserét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serkentik az oxidatív folyamatokat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testhőmérsékletet szabályozzák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TSH- működés visszaszorítása 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None/>
            </a:pPr>
            <a:r>
              <a:rPr lang="hu-HU" sz="2200" dirty="0" err="1" smtClean="0">
                <a:solidFill>
                  <a:schemeClr val="accent4"/>
                </a:solidFill>
              </a:rPr>
              <a:t>cardiális</a:t>
            </a:r>
            <a:r>
              <a:rPr lang="hu-HU" sz="2200" dirty="0" smtClean="0">
                <a:solidFill>
                  <a:schemeClr val="accent4"/>
                </a:solidFill>
              </a:rPr>
              <a:t> panaszok (</a:t>
            </a:r>
            <a:r>
              <a:rPr lang="hu-HU" sz="2200" dirty="0" err="1" smtClean="0">
                <a:solidFill>
                  <a:schemeClr val="accent4"/>
                </a:solidFill>
              </a:rPr>
              <a:t>tachycardia</a:t>
            </a:r>
            <a:r>
              <a:rPr lang="hu-HU" sz="2200" dirty="0" smtClean="0">
                <a:solidFill>
                  <a:schemeClr val="accent4"/>
                </a:solidFill>
              </a:rPr>
              <a:t>, angina, </a:t>
            </a:r>
            <a:r>
              <a:rPr lang="hu-HU" sz="2200" dirty="0" err="1" smtClean="0">
                <a:solidFill>
                  <a:schemeClr val="accent4"/>
                </a:solidFill>
              </a:rPr>
              <a:t>arrythmia</a:t>
            </a:r>
            <a:r>
              <a:rPr lang="hu-HU" sz="22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szoptatásnál óvatosan</a:t>
            </a:r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Hypothyreosis</a:t>
            </a:r>
            <a:r>
              <a:rPr lang="hu-HU" sz="2000" b="1" dirty="0" smtClean="0">
                <a:solidFill>
                  <a:schemeClr val="accent4"/>
                </a:solidFill>
              </a:rPr>
              <a:t> egyéb kezelése: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TSH pótlás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jód bevitel- kis adag: fiziológiás hatás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napi jód szükséglet kb. 0,1 mg</a:t>
            </a:r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490537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 </a:t>
            </a:r>
            <a:endParaRPr lang="hu-HU" sz="2800" dirty="0"/>
          </a:p>
        </p:txBody>
      </p:sp>
      <p:pic>
        <p:nvPicPr>
          <p:cNvPr id="24581" name="Picture 5" descr="4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1863" y="836613"/>
            <a:ext cx="2160587" cy="2879725"/>
          </a:xfrm>
          <a:noFill/>
          <a:ln/>
        </p:spPr>
      </p:pic>
      <p:pic>
        <p:nvPicPr>
          <p:cNvPr id="24587" name="Picture 11" descr="4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6516216" y="3933056"/>
            <a:ext cx="1530787" cy="2185988"/>
          </a:xfrm>
          <a:noFill/>
          <a:ln/>
        </p:spPr>
      </p:pic>
      <p:sp>
        <p:nvSpPr>
          <p:cNvPr id="24579" name="Rectangle 3"/>
          <p:cNvSpPr>
            <a:spLocks noGrp="1" noChangeArrowheads="1"/>
          </p:cNvSpPr>
          <p:nvPr>
            <p:ph sz="quarter" idx="3"/>
          </p:nvPr>
        </p:nvSpPr>
        <p:spPr>
          <a:xfrm>
            <a:off x="467544" y="1196752"/>
            <a:ext cx="5256584" cy="3384376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 </a:t>
            </a:r>
            <a:r>
              <a:rPr lang="hu-HU" sz="2000" b="1" dirty="0" err="1" smtClean="0">
                <a:solidFill>
                  <a:schemeClr val="accent4"/>
                </a:solidFill>
              </a:rPr>
              <a:t>hyperthyreosis</a:t>
            </a:r>
            <a:r>
              <a:rPr lang="hu-HU" sz="2000" b="1" dirty="0" smtClean="0">
                <a:solidFill>
                  <a:schemeClr val="accent4"/>
                </a:solidFill>
              </a:rPr>
              <a:t> okai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Morbus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Graves</a:t>
            </a:r>
            <a:r>
              <a:rPr lang="hu-HU" sz="2000" dirty="0" smtClean="0">
                <a:solidFill>
                  <a:schemeClr val="accent4"/>
                </a:solidFill>
              </a:rPr>
              <a:t> –</a:t>
            </a:r>
            <a:r>
              <a:rPr lang="hu-HU" sz="2000" dirty="0" err="1" smtClean="0">
                <a:solidFill>
                  <a:schemeClr val="accent4"/>
                </a:solidFill>
              </a:rPr>
              <a:t>Basedow</a:t>
            </a:r>
            <a:r>
              <a:rPr lang="hu-HU" sz="2000" dirty="0" smtClean="0">
                <a:solidFill>
                  <a:schemeClr val="accent4"/>
                </a:solidFill>
              </a:rPr>
              <a:t>. </a:t>
            </a:r>
            <a:r>
              <a:rPr lang="hu-HU" sz="2000" b="1" dirty="0" smtClean="0">
                <a:solidFill>
                  <a:schemeClr val="accent4"/>
                </a:solidFill>
              </a:rPr>
              <a:t>Autoimmun gyulladás</a:t>
            </a:r>
            <a:r>
              <a:rPr lang="hu-HU" sz="2000" dirty="0" smtClean="0">
                <a:solidFill>
                  <a:schemeClr val="accent4"/>
                </a:solidFill>
              </a:rPr>
              <a:t>. </a:t>
            </a:r>
            <a:endParaRPr lang="hu-HU" sz="2000" dirty="0" smtClean="0">
              <a:solidFill>
                <a:schemeClr val="accent4"/>
              </a:solidFill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sym typeface="Symbol" pitchFamily="18" charset="2"/>
              </a:rPr>
              <a:t>Jódhiányos eredetű </a:t>
            </a:r>
            <a:r>
              <a:rPr lang="hu-HU" sz="2000" b="1" dirty="0" smtClean="0">
                <a:solidFill>
                  <a:schemeClr val="accent4"/>
                </a:solidFill>
                <a:sym typeface="Symbol" pitchFamily="18" charset="2"/>
              </a:rPr>
              <a:t>autonóm</a:t>
            </a:r>
            <a:r>
              <a:rPr lang="hu-HU" sz="2000" dirty="0" smtClean="0">
                <a:solidFill>
                  <a:schemeClr val="accent4"/>
                </a:solidFill>
                <a:sym typeface="Symbol" pitchFamily="18" charset="2"/>
              </a:rPr>
              <a:t> göbök, aktiváló mutációk a TSH receptorokban.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  <a:sym typeface="Symbol" pitchFamily="18" charset="2"/>
              </a:rPr>
              <a:t>Thyreoiditises</a:t>
            </a:r>
            <a:r>
              <a:rPr lang="hu-HU" sz="2000" dirty="0" smtClean="0">
                <a:solidFill>
                  <a:schemeClr val="accent4"/>
                </a:solidFill>
                <a:sym typeface="Symbol" pitchFamily="18" charset="2"/>
              </a:rPr>
              <a:t>: a szerv átmeneti gyulladásos destrukciója hormonkiáramláshoz vezet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  <a:sym typeface="Symbol" pitchFamily="18" charset="2"/>
              </a:rPr>
              <a:t>Pajzsmirigyhormon túladagolás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7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21D5-D0D7-462D-BC1B-0D7BB4AB732F}" type="slidenum">
              <a:rPr lang="hu-HU"/>
              <a:pPr/>
              <a:t>12</a:t>
            </a:fld>
            <a:endParaRPr lang="hu-HU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83568" y="4653136"/>
            <a:ext cx="52565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u-HU" sz="2000" b="1" i="1" dirty="0" smtClean="0">
                <a:solidFill>
                  <a:schemeClr val="accent4"/>
                </a:solidFill>
              </a:rPr>
              <a:t>a </a:t>
            </a:r>
            <a:r>
              <a:rPr lang="hu-HU" sz="2000" b="1" i="1" dirty="0">
                <a:solidFill>
                  <a:schemeClr val="accent4"/>
                </a:solidFill>
              </a:rPr>
              <a:t>serkentő hormon </a:t>
            </a:r>
            <a:r>
              <a:rPr lang="hu-HU" sz="2000" b="1" i="1" dirty="0" smtClean="0">
                <a:solidFill>
                  <a:schemeClr val="accent4"/>
                </a:solidFill>
              </a:rPr>
              <a:t>(TSH) fokozott termelődése</a:t>
            </a:r>
            <a:endParaRPr lang="hu-HU" sz="2000" dirty="0" smtClean="0">
              <a:solidFill>
                <a:schemeClr val="accent4"/>
              </a:solidFill>
            </a:endParaRPr>
          </a:p>
          <a:p>
            <a:r>
              <a:rPr lang="hu-HU" sz="2000" dirty="0" smtClean="0">
                <a:solidFill>
                  <a:schemeClr val="accent4"/>
                </a:solidFill>
              </a:rPr>
              <a:t>pajzsmirigy </a:t>
            </a:r>
            <a:r>
              <a:rPr lang="hu-HU" sz="2000" dirty="0">
                <a:solidFill>
                  <a:schemeClr val="accent4"/>
                </a:solidFill>
              </a:rPr>
              <a:t>megnagyobbodást okoz (golyva, </a:t>
            </a:r>
            <a:r>
              <a:rPr lang="hu-HU" sz="2000" dirty="0" err="1">
                <a:solidFill>
                  <a:schemeClr val="accent4"/>
                </a:solidFill>
              </a:rPr>
              <a:t>struma</a:t>
            </a:r>
            <a:r>
              <a:rPr lang="hu-HU" sz="2000" dirty="0">
                <a:solidFill>
                  <a:schemeClr val="accent4"/>
                </a:solidFill>
              </a:rPr>
              <a:t>)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sz="2600" b="1" dirty="0" err="1" smtClean="0">
                <a:solidFill>
                  <a:schemeClr val="accent4"/>
                </a:solidFill>
              </a:rPr>
              <a:t>Hyperthyreosis</a:t>
            </a:r>
            <a:r>
              <a:rPr lang="hu-HU" sz="2600" b="1" dirty="0" smtClean="0">
                <a:solidFill>
                  <a:schemeClr val="accent4"/>
                </a:solidFill>
              </a:rPr>
              <a:t> (túlműködés)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600" dirty="0" err="1" smtClean="0">
                <a:solidFill>
                  <a:schemeClr val="accent4"/>
                </a:solidFill>
              </a:rPr>
              <a:t>struma</a:t>
            </a:r>
            <a:endParaRPr lang="hu-HU" sz="2600" dirty="0" smtClean="0">
              <a:solidFill>
                <a:schemeClr val="accent4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600" dirty="0" err="1" smtClean="0">
                <a:solidFill>
                  <a:schemeClr val="accent4"/>
                </a:solidFill>
              </a:rPr>
              <a:t>Basedow-Graves</a:t>
            </a:r>
            <a:r>
              <a:rPr lang="hu-HU" sz="2600" dirty="0" smtClean="0">
                <a:solidFill>
                  <a:schemeClr val="accent4"/>
                </a:solidFill>
              </a:rPr>
              <a:t> kór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600" dirty="0" smtClean="0">
                <a:solidFill>
                  <a:schemeClr val="accent4"/>
                </a:solidFill>
              </a:rPr>
              <a:t>toxikus </a:t>
            </a:r>
            <a:r>
              <a:rPr lang="hu-HU" sz="2600" dirty="0" err="1" smtClean="0">
                <a:solidFill>
                  <a:schemeClr val="accent4"/>
                </a:solidFill>
              </a:rPr>
              <a:t>adenoma</a:t>
            </a:r>
            <a:endParaRPr lang="hu-HU" sz="2600" dirty="0" smtClean="0">
              <a:solidFill>
                <a:schemeClr val="accent4"/>
              </a:solidFill>
            </a:endParaRPr>
          </a:p>
          <a:p>
            <a:pPr>
              <a:spcBef>
                <a:spcPct val="50000"/>
              </a:spcBef>
              <a:buNone/>
            </a:pPr>
            <a:endParaRPr lang="hu-HU" sz="2600" b="1" dirty="0" smtClean="0"/>
          </a:p>
          <a:p>
            <a:pPr>
              <a:spcBef>
                <a:spcPct val="50000"/>
              </a:spcBef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Hyperthyreosis</a:t>
            </a:r>
            <a:r>
              <a:rPr lang="hu-HU" sz="2600" b="1" i="1" dirty="0" smtClean="0">
                <a:solidFill>
                  <a:schemeClr val="accent4"/>
                </a:solidFill>
              </a:rPr>
              <a:t> tünetei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fokozott étvágy mellett a beteg testsúlya csökken,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pszichés nyugtalanság, érzelmi labilitás,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a szív ingerképző- és vezető rendszerének zavarai,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verejtékezés, izgatottság, ingerlékenység, 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hasmenés, 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a betegek a meleget rosszul tűrik,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„meleg” golyva,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szemgolyók kidülledése,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gyors és erős szívdobogás</a:t>
            </a:r>
          </a:p>
          <a:p>
            <a:pPr>
              <a:buNone/>
            </a:pPr>
            <a:endParaRPr lang="hu-HU" b="1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  <p:pic>
        <p:nvPicPr>
          <p:cNvPr id="4" name="Picture 8" descr="0strúm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508104" y="836712"/>
            <a:ext cx="936104" cy="1186846"/>
          </a:xfrm>
          <a:prstGeom prst="rect">
            <a:avLst/>
          </a:prstGeom>
        </p:spPr>
      </p:pic>
      <p:pic>
        <p:nvPicPr>
          <p:cNvPr id="5" name="Picture 14" descr="strúm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596336" y="692696"/>
            <a:ext cx="1132954" cy="1175162"/>
          </a:xfrm>
          <a:prstGeom prst="rect">
            <a:avLst/>
          </a:prstGeom>
        </p:spPr>
      </p:pic>
      <p:pic>
        <p:nvPicPr>
          <p:cNvPr id="6" name="Picture 18" descr="Marty_Feldman_ameri_186080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132857"/>
            <a:ext cx="1547664" cy="1147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Hypertyreosis</a:t>
            </a:r>
            <a:r>
              <a:rPr lang="hu-HU" sz="2000" b="1" i="1" dirty="0" smtClean="0">
                <a:solidFill>
                  <a:schemeClr val="accent4"/>
                </a:solidFill>
              </a:rPr>
              <a:t> kezelése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pajzsmirigyhormonok bioszintézisének gátlása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pajzsmirigy sugárdestrukciója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Pajzsmirigyhormonok bioszintézisének gátlása:</a:t>
            </a: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Jód- nagy </a:t>
            </a:r>
            <a:r>
              <a:rPr lang="hu-HU" sz="2000" b="1" i="1" dirty="0" smtClean="0">
                <a:solidFill>
                  <a:schemeClr val="accent4"/>
                </a:solidFill>
              </a:rPr>
              <a:t>adag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kezdetben a hormonszintézis minden lépését gátolja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hatására a pajzsmirigy kisebb lesz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hatás átmeneti (10-15 nap), ezután a hatás csökken, sőt az állapot </a:t>
            </a:r>
            <a:r>
              <a:rPr lang="hu-HU" sz="2000" dirty="0" err="1" smtClean="0">
                <a:solidFill>
                  <a:schemeClr val="accent4"/>
                </a:solidFill>
              </a:rPr>
              <a:t>hyperthyreózisba</a:t>
            </a:r>
            <a:r>
              <a:rPr lang="hu-HU" sz="2000" dirty="0" smtClean="0">
                <a:solidFill>
                  <a:schemeClr val="accent4"/>
                </a:solidFill>
              </a:rPr>
              <a:t> csap át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allergiás reakciót válthat ki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rgbClr val="FF0000"/>
                </a:solidFill>
              </a:rPr>
              <a:t>átjut a placentán, magzati golyvát </a:t>
            </a:r>
            <a:r>
              <a:rPr lang="hu-HU" sz="2000" dirty="0" err="1" smtClean="0">
                <a:solidFill>
                  <a:srgbClr val="FF0000"/>
                </a:solidFill>
              </a:rPr>
              <a:t>okozhat-tartós</a:t>
            </a:r>
            <a:r>
              <a:rPr lang="hu-HU" sz="2000" dirty="0" smtClean="0">
                <a:solidFill>
                  <a:srgbClr val="FF0000"/>
                </a:solidFill>
              </a:rPr>
              <a:t> alkalmazás terhességben kerülendő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sz="2800" b="1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79512" y="0"/>
            <a:ext cx="8424936" cy="83671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Terápiás indikációk</a:t>
            </a:r>
            <a:r>
              <a:rPr lang="hu-HU" sz="2000" dirty="0" smtClean="0">
                <a:solidFill>
                  <a:schemeClr val="accent4"/>
                </a:solidFill>
              </a:rPr>
              <a:t> 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thyreotoxicus</a:t>
            </a:r>
            <a:r>
              <a:rPr lang="hu-HU" sz="2000" dirty="0" smtClean="0">
                <a:solidFill>
                  <a:schemeClr val="accent4"/>
                </a:solidFill>
              </a:rPr>
              <a:t> krízis kezelésére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thyreoidectomia</a:t>
            </a:r>
            <a:r>
              <a:rPr lang="hu-HU" sz="2000" dirty="0" smtClean="0">
                <a:solidFill>
                  <a:schemeClr val="accent4"/>
                </a:solidFill>
              </a:rPr>
              <a:t> műtéti előkészítése céljára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nukleáris vészhelyzetben súlyos reaktorbalesetek során alkalmazandó </a:t>
            </a:r>
            <a:r>
              <a:rPr lang="hu-HU" sz="2000" dirty="0" err="1" smtClean="0">
                <a:solidFill>
                  <a:schemeClr val="accent4"/>
                </a:solidFill>
              </a:rPr>
              <a:t>sugárprofilaxisra</a:t>
            </a:r>
            <a:r>
              <a:rPr lang="hu-HU" sz="2000" dirty="0" smtClean="0">
                <a:solidFill>
                  <a:schemeClr val="accent4"/>
                </a:solidFill>
              </a:rPr>
              <a:t>, a jódizotópok szervezetbe történő beépülésének és így a pajzsmirigyártalomnak a megelőzésére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2200" b="1" dirty="0" smtClean="0">
                <a:solidFill>
                  <a:schemeClr val="accent4"/>
                </a:solidFill>
              </a:rPr>
              <a:t>Gyógyszeres terápia </a:t>
            </a: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thiouracil</a:t>
            </a:r>
            <a:r>
              <a:rPr lang="hu-HU" sz="2200" b="1" i="1" dirty="0" smtClean="0">
                <a:solidFill>
                  <a:schemeClr val="accent4"/>
                </a:solidFill>
              </a:rPr>
              <a:t> </a:t>
            </a:r>
            <a:r>
              <a:rPr lang="hu-HU" sz="2200" dirty="0" smtClean="0">
                <a:solidFill>
                  <a:schemeClr val="accent4"/>
                </a:solidFill>
              </a:rPr>
              <a:t>(</a:t>
            </a:r>
            <a:r>
              <a:rPr lang="hu-HU" sz="2200" dirty="0" err="1" smtClean="0">
                <a:solidFill>
                  <a:schemeClr val="accent4"/>
                </a:solidFill>
              </a:rPr>
              <a:t>Propicyl</a:t>
            </a:r>
            <a:r>
              <a:rPr lang="hu-HU" sz="2200" dirty="0" smtClean="0">
                <a:solidFill>
                  <a:schemeClr val="accent4"/>
                </a:solidFill>
              </a:rPr>
              <a:t>) </a:t>
            </a:r>
            <a:r>
              <a:rPr lang="hu-HU" sz="2200" b="1" i="1" dirty="0" err="1" smtClean="0">
                <a:solidFill>
                  <a:schemeClr val="accent4"/>
                </a:solidFill>
              </a:rPr>
              <a:t>thiamazole</a:t>
            </a:r>
            <a:r>
              <a:rPr lang="hu-HU" sz="2200" b="1" i="1" dirty="0" smtClean="0">
                <a:solidFill>
                  <a:schemeClr val="accent4"/>
                </a:solidFill>
              </a:rPr>
              <a:t> </a:t>
            </a:r>
            <a:r>
              <a:rPr lang="hu-HU" sz="2200" dirty="0" smtClean="0">
                <a:solidFill>
                  <a:schemeClr val="accent4"/>
                </a:solidFill>
              </a:rPr>
              <a:t>(</a:t>
            </a:r>
            <a:r>
              <a:rPr lang="hu-HU" sz="2200" dirty="0" err="1" smtClean="0">
                <a:solidFill>
                  <a:schemeClr val="accent4"/>
                </a:solidFill>
              </a:rPr>
              <a:t>Metothyrin</a:t>
            </a:r>
            <a:r>
              <a:rPr lang="hu-HU" sz="22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Hatás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jódbeépülés gátlás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csontvelő károsítás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err="1" smtClean="0">
                <a:solidFill>
                  <a:schemeClr val="accent4"/>
                </a:solidFill>
              </a:rPr>
              <a:t>leukopenia</a:t>
            </a:r>
            <a:r>
              <a:rPr lang="hu-HU" sz="2200" dirty="0" smtClean="0">
                <a:solidFill>
                  <a:schemeClr val="accent4"/>
                </a:solidFill>
              </a:rPr>
              <a:t>, </a:t>
            </a:r>
            <a:r>
              <a:rPr lang="hu-HU" sz="2200" dirty="0" err="1" smtClean="0">
                <a:solidFill>
                  <a:schemeClr val="accent4"/>
                </a:solidFill>
              </a:rPr>
              <a:t>thrombocytopenia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vérképet rendszeresen ellenőrizni kell</a:t>
            </a:r>
          </a:p>
          <a:p>
            <a:pPr>
              <a:buFont typeface="Wingdings" pitchFamily="2" charset="2"/>
              <a:buChar char="Ø"/>
            </a:pPr>
            <a:r>
              <a:rPr lang="hu-HU" sz="2200" dirty="0" smtClean="0">
                <a:solidFill>
                  <a:schemeClr val="accent4"/>
                </a:solidFill>
              </a:rPr>
              <a:t>néha toxikus májártalom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terhesség, szoptatás, 6 év alatti kor (</a:t>
            </a:r>
            <a:r>
              <a:rPr lang="hu-HU" sz="2200" dirty="0" err="1" smtClean="0">
                <a:solidFill>
                  <a:schemeClr val="accent4"/>
                </a:solidFill>
              </a:rPr>
              <a:t>thiouracil</a:t>
            </a:r>
            <a:r>
              <a:rPr lang="hu-HU" sz="22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hu-HU" sz="2800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Pajzsmirigy sugárdestrukciója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I131 jód izotóp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pajzsmirigy aktívan felveszi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ß-sugárzást</a:t>
            </a:r>
            <a:r>
              <a:rPr lang="hu-HU" sz="2000" dirty="0" smtClean="0">
                <a:solidFill>
                  <a:schemeClr val="accent4"/>
                </a:solidFill>
              </a:rPr>
              <a:t> bocsát ki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csak a pajzsmirigyet károsítja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Basedow</a:t>
            </a:r>
            <a:r>
              <a:rPr lang="hu-HU" sz="2000" dirty="0" smtClean="0">
                <a:solidFill>
                  <a:schemeClr val="accent4"/>
                </a:solidFill>
              </a:rPr>
              <a:t> kórban, golyvában, pajzsmirigy eredetű rosszindulatú daganatban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terhesség, szoptatás, gyermekkor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Szimpatolitikumok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hyperthyreosis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cardialis</a:t>
            </a:r>
            <a:r>
              <a:rPr lang="hu-HU" sz="2000" dirty="0" smtClean="0">
                <a:solidFill>
                  <a:schemeClr val="accent4"/>
                </a:solidFill>
              </a:rPr>
              <a:t> tünetei </a:t>
            </a:r>
            <a:r>
              <a:rPr lang="el-GR" sz="2000" dirty="0" smtClean="0">
                <a:solidFill>
                  <a:schemeClr val="accent4"/>
                </a:solidFill>
              </a:rPr>
              <a:t>β-</a:t>
            </a:r>
            <a:r>
              <a:rPr lang="hu-HU" sz="2000" dirty="0" err="1" smtClean="0">
                <a:solidFill>
                  <a:schemeClr val="accent4"/>
                </a:solidFill>
              </a:rPr>
              <a:t>szimpatolitikumokkal</a:t>
            </a:r>
            <a:r>
              <a:rPr lang="hu-HU" sz="2000" dirty="0" smtClean="0">
                <a:solidFill>
                  <a:schemeClr val="accent4"/>
                </a:solidFill>
              </a:rPr>
              <a:t> mérsékelhetők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el-GR" sz="2000" dirty="0" smtClean="0">
                <a:solidFill>
                  <a:schemeClr val="accent4"/>
                </a:solidFill>
              </a:rPr>
              <a:t>β-</a:t>
            </a:r>
            <a:r>
              <a:rPr lang="hu-HU" sz="2000" dirty="0" smtClean="0">
                <a:solidFill>
                  <a:schemeClr val="accent4"/>
                </a:solidFill>
              </a:rPr>
              <a:t>receptor-blokkolók közül leghatékonyabb a </a:t>
            </a:r>
            <a:r>
              <a:rPr lang="hu-HU" sz="2000" i="1" dirty="0" err="1" smtClean="0">
                <a:solidFill>
                  <a:schemeClr val="accent4"/>
                </a:solidFill>
              </a:rPr>
              <a:t>propranolol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ß-blokkoló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kontraindikációja</a:t>
            </a:r>
            <a:r>
              <a:rPr lang="hu-HU" sz="2000" dirty="0" smtClean="0">
                <a:solidFill>
                  <a:schemeClr val="accent4"/>
                </a:solidFill>
              </a:rPr>
              <a:t> esetén (</a:t>
            </a:r>
            <a:r>
              <a:rPr lang="hu-HU" sz="2000" dirty="0" err="1" smtClean="0">
                <a:solidFill>
                  <a:schemeClr val="accent4"/>
                </a:solidFill>
              </a:rPr>
              <a:t>asthmában</a:t>
            </a:r>
            <a:r>
              <a:rPr lang="hu-HU" sz="2000" dirty="0" smtClean="0">
                <a:solidFill>
                  <a:schemeClr val="accent4"/>
                </a:solidFill>
              </a:rPr>
              <a:t>) a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++</a:t>
            </a:r>
            <a:r>
              <a:rPr lang="hu-HU" sz="2000" dirty="0" err="1" smtClean="0">
                <a:solidFill>
                  <a:schemeClr val="accent4"/>
                </a:solidFill>
              </a:rPr>
              <a:t>-csatorna-blokkoló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</a:rPr>
              <a:t>diltiazem</a:t>
            </a:r>
            <a:r>
              <a:rPr lang="hu-HU" sz="2000" dirty="0" smtClean="0">
                <a:solidFill>
                  <a:schemeClr val="accent4"/>
                </a:solidFill>
              </a:rPr>
              <a:t> adható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ajzsmirig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745" y="764704"/>
            <a:ext cx="8150875" cy="5688632"/>
          </a:xfrm>
          <a:prstGeom prst="rect">
            <a:avLst/>
          </a:prstGeom>
          <a:noFill/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PAJZSMIRIGY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gége előtt, annak két oldalán található, tömött tapintatú,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páratlan szerv </a:t>
            </a: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Hormonja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jódtartalmú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tiroxin</a:t>
            </a:r>
            <a:r>
              <a:rPr lang="hu-HU" sz="2000" b="1" i="1" dirty="0" smtClean="0">
                <a:solidFill>
                  <a:schemeClr val="accent4"/>
                </a:solidFill>
              </a:rPr>
              <a:t> és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trijódtironin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sejtek anyagcseréjét szabályozza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hatására nő a sejtek oxigénfogyasztása, energiatermelése,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fehérje felépítése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szerepe van a növekedésben, fejlődésben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képzéséhez jód szükséges (jódozott konyhasó!)</a:t>
            </a:r>
          </a:p>
          <a:p>
            <a:pPr>
              <a:lnSpc>
                <a:spcPct val="90000"/>
              </a:lnSpc>
            </a:pPr>
            <a:endParaRPr lang="hu-HU" sz="1900" dirty="0" smtClean="0"/>
          </a:p>
          <a:p>
            <a:pPr>
              <a:lnSpc>
                <a:spcPct val="90000"/>
              </a:lnSpc>
            </a:pPr>
            <a:endParaRPr lang="hu-HU" sz="2100" dirty="0"/>
          </a:p>
        </p:txBody>
      </p:sp>
      <p:sp>
        <p:nvSpPr>
          <p:cNvPr id="5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7343-B64C-4C2A-BBDB-5C3B208CD6BD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b="1" dirty="0">
              <a:solidFill>
                <a:srgbClr val="FF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Szabályozása</a:t>
            </a:r>
          </a:p>
          <a:p>
            <a:pPr>
              <a:lnSpc>
                <a:spcPct val="90000"/>
              </a:lnSpc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az agyalapi mirigy szabályozza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ha a vérben </a:t>
            </a:r>
            <a:r>
              <a:rPr lang="hu-HU" sz="2000" b="1" dirty="0" smtClean="0">
                <a:solidFill>
                  <a:schemeClr val="accent4"/>
                </a:solidFill>
              </a:rPr>
              <a:t>alacsony a </a:t>
            </a:r>
            <a:r>
              <a:rPr lang="hu-HU" sz="2000" b="1" dirty="0" err="1" smtClean="0">
                <a:solidFill>
                  <a:schemeClr val="accent4"/>
                </a:solidFill>
              </a:rPr>
              <a:t>tiroxin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mennyisége  akkor fokozódik a </a:t>
            </a:r>
            <a:r>
              <a:rPr lang="hu-HU" sz="2000" dirty="0" err="1" smtClean="0">
                <a:solidFill>
                  <a:schemeClr val="accent4"/>
                </a:solidFill>
              </a:rPr>
              <a:t>hipofizisben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</a:t>
            </a:r>
            <a:r>
              <a:rPr lang="hu-HU" sz="2000" dirty="0" smtClean="0">
                <a:solidFill>
                  <a:schemeClr val="accent4"/>
                </a:solidFill>
              </a:rPr>
              <a:t> TSH termelődése (</a:t>
            </a:r>
            <a:r>
              <a:rPr lang="hu-HU" sz="2000" i="1" dirty="0" err="1" smtClean="0">
                <a:solidFill>
                  <a:schemeClr val="accent4"/>
                </a:solidFill>
              </a:rPr>
              <a:t>TSH-pajzsmirigyhormon</a:t>
            </a:r>
            <a:r>
              <a:rPr lang="hu-HU" sz="2000" i="1" dirty="0" smtClean="0">
                <a:solidFill>
                  <a:schemeClr val="accent4"/>
                </a:solidFill>
              </a:rPr>
              <a:t> stimuláló hormon- </a:t>
            </a:r>
            <a:r>
              <a:rPr lang="hu-HU" sz="2000" i="1" dirty="0" err="1" smtClean="0">
                <a:solidFill>
                  <a:schemeClr val="accent4"/>
                </a:solidFill>
              </a:rPr>
              <a:t>thyreotrop</a:t>
            </a:r>
            <a:r>
              <a:rPr lang="hu-HU" sz="2000" i="1" dirty="0" smtClean="0">
                <a:solidFill>
                  <a:schemeClr val="accent4"/>
                </a:solidFill>
              </a:rPr>
              <a:t> hormon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ha a vérben </a:t>
            </a:r>
            <a:r>
              <a:rPr lang="hu-HU" sz="2000" b="1" dirty="0" smtClean="0">
                <a:solidFill>
                  <a:schemeClr val="accent4"/>
                </a:solidFill>
              </a:rPr>
              <a:t>emelkedik a </a:t>
            </a:r>
            <a:r>
              <a:rPr lang="hu-HU" sz="2000" b="1" dirty="0" err="1" smtClean="0">
                <a:solidFill>
                  <a:schemeClr val="accent4"/>
                </a:solidFill>
              </a:rPr>
              <a:t>tiroxin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mennyisége, ez gátolja a </a:t>
            </a:r>
            <a:r>
              <a:rPr lang="hu-HU" sz="2000" dirty="0" err="1" smtClean="0">
                <a:solidFill>
                  <a:schemeClr val="accent4"/>
                </a:solidFill>
              </a:rPr>
              <a:t>hipofizisben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</a:t>
            </a:r>
            <a:r>
              <a:rPr lang="hu-HU" sz="2000" dirty="0" smtClean="0">
                <a:solidFill>
                  <a:schemeClr val="accent4"/>
                </a:solidFill>
              </a:rPr>
              <a:t> TSH működését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pajzsmirigy serkentő hormon működését a </a:t>
            </a:r>
            <a:r>
              <a:rPr lang="hu-HU" sz="2000" dirty="0" err="1" smtClean="0">
                <a:solidFill>
                  <a:schemeClr val="accent4"/>
                </a:solidFill>
              </a:rPr>
              <a:t>hipotalamusz</a:t>
            </a:r>
            <a:r>
              <a:rPr lang="hu-HU" sz="2000" dirty="0" smtClean="0">
                <a:solidFill>
                  <a:schemeClr val="accent4"/>
                </a:solidFill>
              </a:rPr>
              <a:t> is befolyásolja, mivel a hormonális és idegi szabályozás együttműködik (</a:t>
            </a:r>
            <a:r>
              <a:rPr lang="hu-HU" sz="2000" i="1" dirty="0" err="1" smtClean="0">
                <a:solidFill>
                  <a:schemeClr val="accent4"/>
                </a:solidFill>
              </a:rPr>
              <a:t>TRH-thyreotropin</a:t>
            </a:r>
            <a:r>
              <a:rPr lang="hu-HU" sz="2000" i="1" dirty="0" smtClean="0">
                <a:solidFill>
                  <a:schemeClr val="accent4"/>
                </a:solidFill>
              </a:rPr>
              <a:t> felszabadító hormon)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Képtalálat a következőre: „pajzsmirigy szabályozás”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737" name="Picture 9" descr="20060720pajzsmir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76256" y="1340768"/>
            <a:ext cx="1868487" cy="2087563"/>
          </a:xfrm>
        </p:spPr>
      </p:pic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 </a:t>
            </a:r>
            <a: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  <a:t/>
            </a:r>
            <a:b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  <a:t/>
            </a:r>
            <a:b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hu-HU" sz="2200" dirty="0" smtClean="0">
                <a:solidFill>
                  <a:schemeClr val="accent4"/>
                </a:solidFill>
                <a:effectLst/>
              </a:rPr>
              <a:t>A pajzsmirigy </a:t>
            </a:r>
            <a:r>
              <a:rPr lang="hu-HU" sz="2200" dirty="0">
                <a:solidFill>
                  <a:schemeClr val="accent4"/>
                </a:solidFill>
                <a:effectLst/>
              </a:rPr>
              <a:t>hormonjai</a:t>
            </a:r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467544" y="1844824"/>
            <a:ext cx="460871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 i="1" dirty="0">
                <a:solidFill>
                  <a:schemeClr val="accent4"/>
                </a:solidFill>
              </a:rPr>
              <a:t>Jód tartalmú </a:t>
            </a:r>
            <a:r>
              <a:rPr lang="hu-HU" sz="2000" b="1" i="1" dirty="0" smtClean="0">
                <a:solidFill>
                  <a:schemeClr val="accent4"/>
                </a:solidFill>
              </a:rPr>
              <a:t>hormonok:</a:t>
            </a:r>
          </a:p>
          <a:p>
            <a:pPr>
              <a:spcBef>
                <a:spcPct val="50000"/>
              </a:spcBef>
            </a:pPr>
            <a:endParaRPr lang="hu-HU" sz="2000" b="1" i="1" dirty="0">
              <a:solidFill>
                <a:schemeClr val="accent4"/>
              </a:solidFill>
            </a:endParaRPr>
          </a:p>
        </p:txBody>
      </p: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3203848" y="2276872"/>
            <a:ext cx="453724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 dirty="0" err="1" smtClean="0">
                <a:solidFill>
                  <a:schemeClr val="accent4"/>
                </a:solidFill>
              </a:rPr>
              <a:t>trijódtironin</a:t>
            </a:r>
            <a:r>
              <a:rPr lang="hu-HU" sz="2000" b="1" dirty="0" smtClean="0">
                <a:solidFill>
                  <a:schemeClr val="accent4"/>
                </a:solidFill>
              </a:rPr>
              <a:t> (T3)</a:t>
            </a:r>
            <a:endParaRPr lang="hu-HU" sz="2000" b="1" dirty="0">
              <a:solidFill>
                <a:schemeClr val="accent4"/>
              </a:solidFill>
            </a:endParaRPr>
          </a:p>
          <a:p>
            <a:pPr>
              <a:spcBef>
                <a:spcPct val="50000"/>
              </a:spcBef>
            </a:pPr>
            <a:r>
              <a:rPr lang="hu-HU" sz="2000" b="1" dirty="0" err="1">
                <a:solidFill>
                  <a:schemeClr val="accent4"/>
                </a:solidFill>
              </a:rPr>
              <a:t>t</a:t>
            </a:r>
            <a:r>
              <a:rPr lang="hu-HU" sz="2000" b="1" dirty="0" err="1" smtClean="0">
                <a:solidFill>
                  <a:schemeClr val="accent4"/>
                </a:solidFill>
              </a:rPr>
              <a:t>iroxin</a:t>
            </a:r>
            <a:r>
              <a:rPr lang="hu-HU" sz="2000" b="1" dirty="0" smtClean="0">
                <a:solidFill>
                  <a:schemeClr val="accent4"/>
                </a:solidFill>
              </a:rPr>
              <a:t> (T4)</a:t>
            </a:r>
            <a:endParaRPr lang="hu-HU" sz="2000" b="1" dirty="0">
              <a:solidFill>
                <a:schemeClr val="accent4"/>
              </a:solidFill>
            </a:endParaRP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755576" y="5373216"/>
            <a:ext cx="82085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 i="1" dirty="0">
                <a:solidFill>
                  <a:schemeClr val="accent4"/>
                </a:solidFill>
              </a:rPr>
              <a:t>A kalcium anyagcserében részt vevő </a:t>
            </a:r>
            <a:r>
              <a:rPr lang="hu-HU" sz="2000" b="1" i="1" dirty="0" smtClean="0">
                <a:solidFill>
                  <a:schemeClr val="accent4"/>
                </a:solidFill>
              </a:rPr>
              <a:t>hormon:</a:t>
            </a:r>
            <a:endParaRPr lang="hu-HU" sz="2000" b="1" i="1" dirty="0">
              <a:solidFill>
                <a:schemeClr val="accent4"/>
              </a:solidFill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403648" y="5805264"/>
            <a:ext cx="367206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 dirty="0" err="1">
                <a:solidFill>
                  <a:schemeClr val="accent4"/>
                </a:solidFill>
              </a:rPr>
              <a:t>c</a:t>
            </a:r>
            <a:r>
              <a:rPr lang="hu-HU" sz="2000" b="1" dirty="0" err="1" smtClean="0">
                <a:solidFill>
                  <a:schemeClr val="accent4"/>
                </a:solidFill>
              </a:rPr>
              <a:t>alcitonin</a:t>
            </a:r>
            <a:endParaRPr lang="hu-HU" sz="2000" b="1" dirty="0">
              <a:solidFill>
                <a:schemeClr val="accent4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11560" y="3356992"/>
            <a:ext cx="57606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 i="1" dirty="0" smtClean="0">
                <a:solidFill>
                  <a:schemeClr val="accent4"/>
                </a:solidFill>
              </a:rPr>
              <a:t>Hatásaik</a:t>
            </a:r>
          </a:p>
          <a:p>
            <a:pPr>
              <a:spcBef>
                <a:spcPct val="50000"/>
              </a:spcBef>
            </a:pPr>
            <a:r>
              <a:rPr lang="hu-HU" sz="2000" dirty="0" smtClean="0">
                <a:solidFill>
                  <a:schemeClr val="accent4"/>
                </a:solidFill>
              </a:rPr>
              <a:t>a szervezet anyagcsere-folyamatainak, </a:t>
            </a:r>
          </a:p>
          <a:p>
            <a:pPr>
              <a:spcBef>
                <a:spcPct val="50000"/>
              </a:spcBef>
            </a:pPr>
            <a:r>
              <a:rPr lang="hu-HU" sz="2000" dirty="0" smtClean="0">
                <a:solidFill>
                  <a:schemeClr val="accent4"/>
                </a:solidFill>
              </a:rPr>
              <a:t>az energiaforgalomnak,</a:t>
            </a:r>
          </a:p>
          <a:p>
            <a:pPr>
              <a:spcBef>
                <a:spcPct val="50000"/>
              </a:spcBef>
            </a:pPr>
            <a:r>
              <a:rPr lang="hu-HU" sz="2000" dirty="0" smtClean="0">
                <a:solidFill>
                  <a:schemeClr val="accent4"/>
                </a:solidFill>
              </a:rPr>
              <a:t>a hőszabályozásnak legfontosabb tényezői </a:t>
            </a:r>
            <a:endParaRPr lang="hu-HU" sz="20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0" grpId="0"/>
      <p:bldP spid="329732" grpId="0"/>
      <p:bldP spid="329733" grpId="0" build="p"/>
      <p:bldP spid="329734" grpId="0"/>
      <p:bldP spid="3297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pajzsmirigy hormontermelésének zavarai </a:t>
            </a:r>
          </a:p>
          <a:p>
            <a:pPr>
              <a:spcBef>
                <a:spcPct val="50000"/>
              </a:spcBef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Hypothyreosis</a:t>
            </a:r>
            <a:r>
              <a:rPr lang="hu-HU" sz="2000" b="1" dirty="0" smtClean="0">
                <a:solidFill>
                  <a:schemeClr val="accent4"/>
                </a:solidFill>
              </a:rPr>
              <a:t>  (alulműködés)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jódhiány miatt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primer:  a pajzsmirigy </a:t>
            </a:r>
            <a:r>
              <a:rPr lang="hu-HU" sz="2000" dirty="0" smtClean="0">
                <a:solidFill>
                  <a:schemeClr val="accent4"/>
                </a:solidFill>
              </a:rPr>
              <a:t>megbetegedése (autoimmun gyulladás)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szekunder: hipofízis eredetű (TSH hiány)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tercier: </a:t>
            </a:r>
            <a:r>
              <a:rPr lang="hu-HU" sz="2000" dirty="0" err="1" smtClean="0">
                <a:solidFill>
                  <a:schemeClr val="accent4"/>
                </a:solidFill>
              </a:rPr>
              <a:t>hipotalamusz</a:t>
            </a:r>
            <a:r>
              <a:rPr lang="hu-HU" sz="2000" dirty="0" smtClean="0">
                <a:solidFill>
                  <a:schemeClr val="accent4"/>
                </a:solidFill>
              </a:rPr>
              <a:t> eredetű (TRH hiány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spcBef>
                <a:spcPct val="50000"/>
              </a:spcBef>
              <a:buNone/>
            </a:pPr>
            <a:endParaRPr lang="hu-HU" sz="2000" dirty="0" smtClean="0"/>
          </a:p>
          <a:p>
            <a:pPr>
              <a:spcBef>
                <a:spcPct val="50000"/>
              </a:spcBef>
            </a:pPr>
            <a:endParaRPr lang="hu-HU" sz="2800" dirty="0" smtClean="0"/>
          </a:p>
          <a:p>
            <a:endParaRPr lang="hu-H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  <a:t/>
            </a:r>
            <a:b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 </a:t>
            </a:r>
            <a: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  <a:t/>
            </a:r>
            <a:b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  <a:t/>
            </a:r>
            <a:br>
              <a:rPr lang="hu-HU" sz="4000" dirty="0" smtClean="0">
                <a:solidFill>
                  <a:srgbClr val="FF0000"/>
                </a:solidFill>
                <a:latin typeface="Century Schoolbook" pitchFamily="18" charset="0"/>
              </a:rPr>
            </a:br>
            <a:endParaRPr lang="hu-HU" sz="22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Pajzsmirigy működésének zavarai </a:t>
            </a:r>
          </a:p>
          <a:p>
            <a:pPr>
              <a:lnSpc>
                <a:spcPct val="90000"/>
              </a:lnSpc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Tiroxin</a:t>
            </a:r>
            <a:r>
              <a:rPr lang="hu-HU" sz="2000" b="1" i="1" dirty="0" smtClean="0">
                <a:solidFill>
                  <a:schemeClr val="accent4"/>
                </a:solidFill>
              </a:rPr>
              <a:t> hiány</a:t>
            </a:r>
            <a:endParaRPr lang="hu-HU" sz="2000" b="1" i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i="1" dirty="0" smtClean="0">
                <a:solidFill>
                  <a:schemeClr val="accent4"/>
                </a:solidFill>
              </a:rPr>
              <a:t>anyaméhben </a:t>
            </a:r>
            <a:r>
              <a:rPr lang="hu-HU" sz="2000" i="1" dirty="0">
                <a:solidFill>
                  <a:schemeClr val="accent4"/>
                </a:solidFill>
              </a:rPr>
              <a:t>fejlődő magzat</a:t>
            </a:r>
            <a:r>
              <a:rPr lang="hu-HU" sz="2000" dirty="0">
                <a:solidFill>
                  <a:schemeClr val="accent4"/>
                </a:solidFill>
              </a:rPr>
              <a:t>: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súlyosan károsodik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testi </a:t>
            </a:r>
            <a:r>
              <a:rPr lang="hu-HU" sz="2000" dirty="0">
                <a:solidFill>
                  <a:schemeClr val="accent4"/>
                </a:solidFill>
              </a:rPr>
              <a:t>és értelmi visszamaradottsággal járó aránytalan törpenövés (</a:t>
            </a:r>
            <a:r>
              <a:rPr lang="hu-HU" sz="2000" dirty="0" smtClean="0">
                <a:solidFill>
                  <a:schemeClr val="accent4"/>
                </a:solidFill>
              </a:rPr>
              <a:t>kretenizmus)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i="1" dirty="0" smtClean="0">
                <a:solidFill>
                  <a:schemeClr val="accent4"/>
                </a:solidFill>
              </a:rPr>
              <a:t>felnőttkorban</a:t>
            </a:r>
            <a:r>
              <a:rPr lang="hu-HU" sz="2000" dirty="0" smtClean="0">
                <a:solidFill>
                  <a:schemeClr val="accent4"/>
                </a:solidFill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csökken </a:t>
            </a:r>
            <a:r>
              <a:rPr lang="hu-HU" sz="2000" dirty="0">
                <a:solidFill>
                  <a:schemeClr val="accent4"/>
                </a:solidFill>
              </a:rPr>
              <a:t>a sejtlégzés és az </a:t>
            </a:r>
            <a:r>
              <a:rPr lang="hu-HU" sz="2000" dirty="0" smtClean="0">
                <a:solidFill>
                  <a:schemeClr val="accent4"/>
                </a:solidFill>
              </a:rPr>
              <a:t>energiatermelés,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testsúly </a:t>
            </a:r>
            <a:r>
              <a:rPr lang="hu-HU" sz="2000" dirty="0">
                <a:solidFill>
                  <a:schemeClr val="accent4"/>
                </a:solidFill>
              </a:rPr>
              <a:t>nő, testi és értelmi levertség, arc duzzadt, petyhüdt, </a:t>
            </a:r>
            <a:r>
              <a:rPr lang="hu-HU" sz="2000" dirty="0" smtClean="0">
                <a:solidFill>
                  <a:schemeClr val="accent4"/>
                </a:solidFill>
              </a:rPr>
              <a:t>szövetekben </a:t>
            </a:r>
            <a:r>
              <a:rPr lang="hu-HU" sz="2000" dirty="0">
                <a:solidFill>
                  <a:schemeClr val="accent4"/>
                </a:solidFill>
              </a:rPr>
              <a:t>sajátos nyákos </a:t>
            </a:r>
            <a:r>
              <a:rPr lang="hu-HU" sz="2000" dirty="0" smtClean="0">
                <a:solidFill>
                  <a:schemeClr val="accent4"/>
                </a:solidFill>
              </a:rPr>
              <a:t>anyag, vizenyő  </a:t>
            </a:r>
            <a:r>
              <a:rPr lang="hu-HU" sz="2000" dirty="0">
                <a:solidFill>
                  <a:schemeClr val="accent4"/>
                </a:solidFill>
              </a:rPr>
              <a:t>(</a:t>
            </a:r>
            <a:r>
              <a:rPr lang="hu-HU" sz="2000" dirty="0" err="1">
                <a:solidFill>
                  <a:schemeClr val="accent4"/>
                </a:solidFill>
              </a:rPr>
              <a:t>myxoedema</a:t>
            </a:r>
            <a:r>
              <a:rPr lang="hu-HU" sz="2000" dirty="0" smtClean="0">
                <a:solidFill>
                  <a:schemeClr val="accent4"/>
                </a:solidFill>
              </a:rPr>
              <a:t>),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okozhatja </a:t>
            </a:r>
            <a:r>
              <a:rPr lang="hu-HU" sz="2000" dirty="0">
                <a:solidFill>
                  <a:schemeClr val="accent4"/>
                </a:solidFill>
              </a:rPr>
              <a:t>a jódhiány is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</a:t>
            </a:r>
            <a:endParaRPr lang="hu-H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909" name="Picture 13" descr="000006674_15ke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12360" y="4005064"/>
            <a:ext cx="1130300" cy="2527300"/>
          </a:xfrm>
        </p:spPr>
      </p:pic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6870700" cy="900113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  <a:t/>
            </a:r>
            <a:b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hu-HU" sz="3100" dirty="0" smtClean="0">
                <a:solidFill>
                  <a:srgbClr val="FF0000"/>
                </a:solidFill>
                <a:latin typeface="Century Schoolbook" pitchFamily="18" charset="0"/>
              </a:rPr>
              <a:t>A pajzsmirigy betegségek kezelése </a:t>
            </a:r>
            <a:r>
              <a:rPr lang="hu-HU" sz="4000" dirty="0" smtClean="0">
                <a:solidFill>
                  <a:schemeClr val="tx2"/>
                </a:solidFill>
              </a:rPr>
              <a:t/>
            </a:r>
            <a:br>
              <a:rPr lang="hu-HU" sz="4000" dirty="0" smtClean="0">
                <a:solidFill>
                  <a:schemeClr val="tx2"/>
                </a:solidFill>
              </a:rPr>
            </a:br>
            <a:endParaRPr lang="hu-HU" dirty="0"/>
          </a:p>
        </p:txBody>
      </p:sp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755576" y="1268760"/>
            <a:ext cx="532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b="1" i="1" dirty="0" err="1" smtClean="0">
                <a:solidFill>
                  <a:schemeClr val="accent4"/>
                </a:solidFill>
              </a:rPr>
              <a:t>Hypothyreosis</a:t>
            </a:r>
            <a:r>
              <a:rPr lang="hu-HU" sz="2400" b="1" i="1" dirty="0" smtClean="0">
                <a:solidFill>
                  <a:schemeClr val="accent4"/>
                </a:solidFill>
              </a:rPr>
              <a:t> tünetei</a:t>
            </a:r>
            <a:endParaRPr lang="hu-HU" sz="2400" b="1" i="1" dirty="0">
              <a:solidFill>
                <a:schemeClr val="accent4"/>
              </a:solidFill>
            </a:endParaRP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2843808" y="2060848"/>
            <a:ext cx="5616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hu-HU" sz="2000" dirty="0">
                <a:solidFill>
                  <a:schemeClr val="accent4"/>
                </a:solidFill>
              </a:rPr>
              <a:t>a szervezet működésének </a:t>
            </a:r>
            <a:r>
              <a:rPr lang="hu-HU" sz="2000" dirty="0" smtClean="0">
                <a:solidFill>
                  <a:schemeClr val="accent4"/>
                </a:solidFill>
              </a:rPr>
              <a:t>lelassulása,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36907" name="Rectangle 11"/>
          <p:cNvSpPr>
            <a:spLocks noChangeArrowheads="1"/>
          </p:cNvSpPr>
          <p:nvPr/>
        </p:nvSpPr>
        <p:spPr bwMode="auto">
          <a:xfrm>
            <a:off x="2843808" y="2438890"/>
            <a:ext cx="5796161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hu-HU" sz="2000" dirty="0">
                <a:solidFill>
                  <a:schemeClr val="accent4"/>
                </a:solidFill>
              </a:rPr>
              <a:t>az arckifejezés egykedvűvé </a:t>
            </a:r>
            <a:r>
              <a:rPr lang="hu-HU" sz="2000" dirty="0" smtClean="0">
                <a:solidFill>
                  <a:schemeClr val="accent4"/>
                </a:solidFill>
              </a:rPr>
              <a:t>válik,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a hang rekedt, a beszéd lassú </a:t>
            </a:r>
            <a:r>
              <a:rPr lang="hu-HU" sz="2000" dirty="0" smtClean="0">
                <a:solidFill>
                  <a:schemeClr val="accent4"/>
                </a:solidFill>
              </a:rPr>
              <a:t>lesz, 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a szemhéjak </a:t>
            </a:r>
            <a:r>
              <a:rPr lang="hu-HU" sz="2000" dirty="0" smtClean="0">
                <a:solidFill>
                  <a:schemeClr val="accent4"/>
                </a:solidFill>
              </a:rPr>
              <a:t>csüngnek,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a szemek és az arc puffadttá és duzzadttá </a:t>
            </a:r>
            <a:r>
              <a:rPr lang="hu-HU" sz="2000" dirty="0" smtClean="0">
                <a:solidFill>
                  <a:schemeClr val="accent4"/>
                </a:solidFill>
              </a:rPr>
              <a:t>válik,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elhízás, </a:t>
            </a:r>
            <a:r>
              <a:rPr lang="hu-HU" sz="2000" dirty="0" smtClean="0">
                <a:solidFill>
                  <a:schemeClr val="accent4"/>
                </a:solidFill>
              </a:rPr>
              <a:t>szorulás </a:t>
            </a:r>
            <a:r>
              <a:rPr lang="hu-HU" sz="2000" dirty="0">
                <a:solidFill>
                  <a:schemeClr val="accent4"/>
                </a:solidFill>
              </a:rPr>
              <a:t>alakul </a:t>
            </a:r>
            <a:r>
              <a:rPr lang="hu-HU" sz="2000" dirty="0" smtClean="0">
                <a:solidFill>
                  <a:schemeClr val="accent4"/>
                </a:solidFill>
              </a:rPr>
              <a:t>ki,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a hideget nehezen tűri a </a:t>
            </a:r>
            <a:r>
              <a:rPr lang="hu-HU" sz="2000" dirty="0" smtClean="0">
                <a:solidFill>
                  <a:schemeClr val="accent4"/>
                </a:solidFill>
              </a:rPr>
              <a:t>beteg,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a haj ritkává, és szárazzá </a:t>
            </a:r>
            <a:r>
              <a:rPr lang="hu-HU" sz="2000" dirty="0" smtClean="0">
                <a:solidFill>
                  <a:schemeClr val="accent4"/>
                </a:solidFill>
              </a:rPr>
              <a:t>válik,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a bőr </a:t>
            </a:r>
            <a:r>
              <a:rPr lang="hu-HU" sz="2000" dirty="0" smtClean="0">
                <a:solidFill>
                  <a:schemeClr val="accent4"/>
                </a:solidFill>
              </a:rPr>
              <a:t>száraz, pikkelyes és vastag lesz,</a:t>
            </a:r>
            <a:endParaRPr lang="hu-HU" sz="2000" dirty="0">
              <a:solidFill>
                <a:schemeClr val="accent4"/>
              </a:solidFill>
            </a:endParaRPr>
          </a:p>
          <a:p>
            <a:r>
              <a:rPr lang="hu-HU" sz="2000" dirty="0">
                <a:solidFill>
                  <a:schemeClr val="accent4"/>
                </a:solidFill>
              </a:rPr>
              <a:t>zavartság</a:t>
            </a:r>
            <a:r>
              <a:rPr lang="hu-HU" sz="2000" dirty="0" smtClean="0">
                <a:solidFill>
                  <a:schemeClr val="accent4"/>
                </a:solidFill>
              </a:rPr>
              <a:t>, feledékenység</a:t>
            </a:r>
            <a:r>
              <a:rPr lang="hu-HU" sz="2000" dirty="0">
                <a:solidFill>
                  <a:schemeClr val="accent4"/>
                </a:solidFill>
              </a:rPr>
              <a:t>, elbutulás,</a:t>
            </a:r>
          </a:p>
          <a:p>
            <a:r>
              <a:rPr lang="hu-HU" sz="2000" dirty="0">
                <a:solidFill>
                  <a:schemeClr val="accent4"/>
                </a:solidFill>
              </a:rPr>
              <a:t>gyerekkorban „kreténség” alakulhat ki</a:t>
            </a:r>
          </a:p>
          <a:p>
            <a:endParaRPr lang="hu-HU" dirty="0"/>
          </a:p>
        </p:txBody>
      </p:sp>
      <p:pic>
        <p:nvPicPr>
          <p:cNvPr id="11266" name="Picture 2" descr="https://encrypted-tbn0.gstatic.com/images?q=tbn:ANd9GcSuRe50uz5ZGV1XubejvjnSSTnYAXw5geEzpejtQo1XCtTC-j05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564904"/>
            <a:ext cx="244827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6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6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6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6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36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6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6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6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6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36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5" grpId="0"/>
      <p:bldP spid="336906" grpId="0"/>
      <p:bldP spid="33690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8327</TotalTime>
  <Words>657</Words>
  <Application>Microsoft Office PowerPoint</Application>
  <PresentationFormat>Diavetítés a képernyőre (4:3 oldalarány)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Sétatér</vt:lpstr>
      <vt:lpstr>Gyógyszertan</vt:lpstr>
      <vt:lpstr>2. dia</vt:lpstr>
      <vt:lpstr>A pajzsmirigy betegségek kezelése</vt:lpstr>
      <vt:lpstr>A pajzsmirigy betegségek kezelése</vt:lpstr>
      <vt:lpstr>5. dia</vt:lpstr>
      <vt:lpstr>A pajzsmirigy betegségek kezelése   A pajzsmirigy hormonjai</vt:lpstr>
      <vt:lpstr> A pajzsmirigy betegségek kezelése   </vt:lpstr>
      <vt:lpstr>A pajzsmirigy betegségek kezelése</vt:lpstr>
      <vt:lpstr> A pajzsmirigy betegségek kezelése  </vt:lpstr>
      <vt:lpstr>A pajzsmirigy betegségek kezelése</vt:lpstr>
      <vt:lpstr>A pajzsmirigy betegségek kezelése</vt:lpstr>
      <vt:lpstr>A pajzsmirigy betegségek kezelése </vt:lpstr>
      <vt:lpstr>A pajzsmirigy betegségek kezelése</vt:lpstr>
      <vt:lpstr>A pajzsmirigy betegségek kezelése</vt:lpstr>
      <vt:lpstr>A pajzsmirigy betegségek kezelése</vt:lpstr>
      <vt:lpstr>A pajzsmirigy betegségek kezelése</vt:lpstr>
      <vt:lpstr>A pajzsmirigy betegségek kezelése</vt:lpstr>
      <vt:lpstr>A pajzsmirigy betegségek kezelése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576</cp:revision>
  <dcterms:created xsi:type="dcterms:W3CDTF">2013-02-19T13:49:44Z</dcterms:created>
  <dcterms:modified xsi:type="dcterms:W3CDTF">2019-11-13T07:31:49Z</dcterms:modified>
</cp:coreProperties>
</file>