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sldIdLst>
    <p:sldId id="262" r:id="rId2"/>
    <p:sldId id="433" r:id="rId3"/>
    <p:sldId id="585" r:id="rId4"/>
    <p:sldId id="583" r:id="rId5"/>
    <p:sldId id="565" r:id="rId6"/>
    <p:sldId id="582" r:id="rId7"/>
    <p:sldId id="584" r:id="rId8"/>
    <p:sldId id="576" r:id="rId9"/>
    <p:sldId id="564" r:id="rId10"/>
    <p:sldId id="504" r:id="rId11"/>
    <p:sldId id="566" r:id="rId12"/>
    <p:sldId id="578" r:id="rId13"/>
    <p:sldId id="524" r:id="rId14"/>
    <p:sldId id="542" r:id="rId15"/>
    <p:sldId id="531" r:id="rId16"/>
    <p:sldId id="417" r:id="rId17"/>
    <p:sldId id="535" r:id="rId18"/>
    <p:sldId id="579" r:id="rId19"/>
    <p:sldId id="510" r:id="rId20"/>
    <p:sldId id="511" r:id="rId21"/>
    <p:sldId id="580" r:id="rId22"/>
    <p:sldId id="595" r:id="rId23"/>
    <p:sldId id="536" r:id="rId24"/>
    <p:sldId id="597" r:id="rId25"/>
    <p:sldId id="596" r:id="rId26"/>
    <p:sldId id="513" r:id="rId27"/>
    <p:sldId id="512" r:id="rId28"/>
    <p:sldId id="586" r:id="rId29"/>
    <p:sldId id="587" r:id="rId30"/>
    <p:sldId id="589" r:id="rId31"/>
    <p:sldId id="588" r:id="rId32"/>
    <p:sldId id="598" r:id="rId33"/>
    <p:sldId id="599" r:id="rId34"/>
    <p:sldId id="591" r:id="rId35"/>
    <p:sldId id="600" r:id="rId36"/>
    <p:sldId id="282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5317-7D3F-4BA6-89F8-975B7E1BA660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AA24A-7F14-4A6D-B34F-6A9A4013B8A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2019.</a:t>
            </a:r>
            <a:endParaRPr lang="hu-HU" sz="2400" dirty="0">
              <a:latin typeface="Georgia" pitchFamily="18" charset="0"/>
            </a:endParaRP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Gyógyszerek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Anyarozs-alkaloidok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szokásos adagokban többé-kevésbé tónusos méhösszehúzódást okoznak, ezért csak a magzat megszületése után adhatók injekcióban vagy per </a:t>
            </a:r>
            <a:r>
              <a:rPr lang="hu-HU" sz="2000" dirty="0" err="1" smtClean="0">
                <a:solidFill>
                  <a:schemeClr val="accent4"/>
                </a:solidFill>
              </a:rPr>
              <a:t>os</a:t>
            </a:r>
            <a:r>
              <a:rPr lang="hu-HU" sz="2000" dirty="0" smtClean="0">
                <a:solidFill>
                  <a:schemeClr val="accent4"/>
                </a:solidFill>
              </a:rPr>
              <a:t>, az </a:t>
            </a:r>
            <a:r>
              <a:rPr lang="hu-HU" sz="2000" dirty="0" err="1" smtClean="0">
                <a:solidFill>
                  <a:schemeClr val="accent4"/>
                </a:solidFill>
              </a:rPr>
              <a:t>atoniás</a:t>
            </a:r>
            <a:r>
              <a:rPr lang="hu-HU" sz="2000" dirty="0" smtClean="0">
                <a:solidFill>
                  <a:schemeClr val="accent4"/>
                </a:solidFill>
              </a:rPr>
              <a:t> vérzés megelőzésére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agonisták</a:t>
            </a:r>
            <a:r>
              <a:rPr lang="hu-HU" sz="2000" dirty="0" smtClean="0">
                <a:solidFill>
                  <a:schemeClr val="accent4"/>
                </a:solidFill>
              </a:rPr>
              <a:t> az </a:t>
            </a:r>
            <a:r>
              <a:rPr lang="hu-HU" sz="2000" dirty="0" err="1" smtClean="0">
                <a:solidFill>
                  <a:schemeClr val="accent4"/>
                </a:solidFill>
              </a:rPr>
              <a:t>adrenerg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el-GR" sz="2000" dirty="0" smtClean="0">
                <a:solidFill>
                  <a:schemeClr val="accent4"/>
                </a:solidFill>
              </a:rPr>
              <a:t>α-</a:t>
            </a:r>
            <a:r>
              <a:rPr lang="hu-HU" sz="2000" dirty="0" smtClean="0">
                <a:solidFill>
                  <a:schemeClr val="accent4"/>
                </a:solidFill>
              </a:rPr>
              <a:t>receptorokon és bizonyos szerotonin receptorokon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ergotamin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fenti indikáción kívül migrénellenes szerként használatos, 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koponyatájék ereinek összehúzódását okozza.</a:t>
            </a:r>
          </a:p>
          <a:p>
            <a:pPr>
              <a:buNone/>
            </a:pPr>
            <a:endParaRPr lang="hu-HU" dirty="0" smtClean="0">
              <a:latin typeface="Century" pitchFamily="18" charset="0"/>
            </a:endParaRPr>
          </a:p>
          <a:p>
            <a:pPr>
              <a:buNone/>
            </a:pPr>
            <a:endParaRPr lang="hu-HU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Méhkontrakciók</a:t>
            </a:r>
            <a:r>
              <a:rPr lang="hu-HU" sz="2000" b="1" i="1" dirty="0" smtClean="0">
                <a:solidFill>
                  <a:schemeClr val="accent4"/>
                </a:solidFill>
              </a:rPr>
              <a:t> kiváltására használt szerek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Oxytocin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magzatban is termelődő </a:t>
            </a:r>
            <a:r>
              <a:rPr lang="hu-HU" sz="2000" dirty="0" err="1" smtClean="0">
                <a:solidFill>
                  <a:schemeClr val="accent4"/>
                </a:solidFill>
              </a:rPr>
              <a:t>polipeptidhormon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forrása: az agyalapi mirigy hátsó lebenye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G-proteinhez kötött receptorokon keresztül 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oxytocin</a:t>
            </a:r>
            <a:r>
              <a:rPr lang="hu-HU" sz="2000" dirty="0" smtClean="0">
                <a:solidFill>
                  <a:schemeClr val="accent4"/>
                </a:solidFill>
              </a:rPr>
              <a:t> érzékenység a szülés előtt, alatt és közvetlenül utána a legnagyobb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gyakoribbá és erősebbé teszi a koordinált </a:t>
            </a:r>
            <a:r>
              <a:rPr lang="hu-HU" sz="2000" dirty="0" err="1" smtClean="0">
                <a:solidFill>
                  <a:schemeClr val="accent4"/>
                </a:solidFill>
              </a:rPr>
              <a:t>méhkontrakciókat</a:t>
            </a:r>
            <a:r>
              <a:rPr lang="hu-HU" sz="2000" dirty="0" smtClean="0">
                <a:solidFill>
                  <a:schemeClr val="accent4"/>
                </a:solidFill>
              </a:rPr>
              <a:t>, amelyeket azonban elernyedés követ, így a köldökzsinór erei nincsenek folyamatosan komprimálva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adagok tónusos összehúzódást is létrehoznak (ez kihasználható </a:t>
            </a:r>
            <a:r>
              <a:rPr lang="hu-HU" sz="2000" dirty="0" err="1" smtClean="0">
                <a:solidFill>
                  <a:schemeClr val="accent4"/>
                </a:solidFill>
              </a:rPr>
              <a:t>atóniás</a:t>
            </a:r>
            <a:r>
              <a:rPr lang="hu-HU" sz="2000" dirty="0" smtClean="0">
                <a:solidFill>
                  <a:schemeClr val="accent4"/>
                </a:solidFill>
              </a:rPr>
              <a:t> vérzés kezelésére)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Terápiás indikáció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fájástevékenység megindítására vagy erősítésére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uterus</a:t>
            </a:r>
            <a:r>
              <a:rPr lang="hu-HU" sz="2000" dirty="0" smtClean="0">
                <a:solidFill>
                  <a:schemeClr val="accent4"/>
                </a:solidFill>
              </a:rPr>
              <a:t> simaizom- és az emlő </a:t>
            </a:r>
            <a:r>
              <a:rPr lang="hu-HU" sz="2000" dirty="0" err="1" smtClean="0">
                <a:solidFill>
                  <a:schemeClr val="accent4"/>
                </a:solidFill>
              </a:rPr>
              <a:t>myoepithel</a:t>
            </a:r>
            <a:r>
              <a:rPr lang="hu-HU" sz="2000" dirty="0" smtClean="0">
                <a:solidFill>
                  <a:schemeClr val="accent4"/>
                </a:solidFill>
              </a:rPr>
              <a:t> sejtjeit összehúzza, így tejkilövellést okoz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atosiban</a:t>
            </a:r>
            <a:r>
              <a:rPr lang="hu-HU" sz="2000" b="1" dirty="0" smtClean="0">
                <a:solidFill>
                  <a:schemeClr val="accent4"/>
                </a:solidFill>
              </a:rPr>
              <a:t> (</a:t>
            </a:r>
            <a:r>
              <a:rPr lang="hu-HU" sz="2000" b="1" dirty="0" err="1" smtClean="0">
                <a:solidFill>
                  <a:schemeClr val="accent4"/>
                </a:solidFill>
              </a:rPr>
              <a:t>Tractocile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err="1" smtClean="0">
                <a:solidFill>
                  <a:schemeClr val="accent4"/>
                </a:solidFill>
              </a:rPr>
              <a:t>inj</a:t>
            </a:r>
            <a:r>
              <a:rPr lang="hu-HU" sz="2000" b="1" dirty="0" smtClean="0">
                <a:solidFill>
                  <a:schemeClr val="accent4"/>
                </a:solidFill>
              </a:rPr>
              <a:t>.)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oxytocin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receptor-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antagonista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gátolja a szülés alatti </a:t>
            </a:r>
            <a:r>
              <a:rPr lang="hu-HU" sz="2000" dirty="0" err="1" smtClean="0">
                <a:solidFill>
                  <a:schemeClr val="accent4"/>
                </a:solidFill>
              </a:rPr>
              <a:t>méhkontrakciókat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használható a terhesség 24. és 33. hete közt fenyegető koraszülés kezelésére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Prosztaglandinok</a:t>
            </a:r>
            <a:r>
              <a:rPr lang="hu-HU" sz="2000" b="1" dirty="0" smtClean="0">
                <a:solidFill>
                  <a:schemeClr val="accent4"/>
                </a:solidFill>
              </a:rPr>
              <a:t> és származékaik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prosztaglandinok</a:t>
            </a:r>
            <a:r>
              <a:rPr lang="hu-HU" sz="2000" dirty="0" smtClean="0">
                <a:solidFill>
                  <a:schemeClr val="accent4"/>
                </a:solidFill>
              </a:rPr>
              <a:t> az </a:t>
            </a:r>
            <a:r>
              <a:rPr lang="hu-HU" sz="2000" dirty="0" err="1" smtClean="0">
                <a:solidFill>
                  <a:schemeClr val="accent4"/>
                </a:solidFill>
              </a:rPr>
              <a:t>arachidonsav</a:t>
            </a:r>
            <a:r>
              <a:rPr lang="hu-HU" sz="2000" dirty="0" smtClean="0">
                <a:solidFill>
                  <a:schemeClr val="accent4"/>
                </a:solidFill>
              </a:rPr>
              <a:t> származékai, amelyek szerepet játszanak a szülésben, </a:t>
            </a:r>
            <a:r>
              <a:rPr lang="hu-HU" sz="2000" dirty="0" err="1" smtClean="0">
                <a:solidFill>
                  <a:schemeClr val="accent4"/>
                </a:solidFill>
              </a:rPr>
              <a:t>ill</a:t>
            </a:r>
            <a:r>
              <a:rPr lang="hu-HU" sz="2000" dirty="0" smtClean="0">
                <a:solidFill>
                  <a:schemeClr val="accent4"/>
                </a:solidFill>
              </a:rPr>
              <a:t> a </a:t>
            </a:r>
            <a:r>
              <a:rPr lang="hu-HU" sz="2000" dirty="0" err="1" smtClean="0">
                <a:solidFill>
                  <a:schemeClr val="accent4"/>
                </a:solidFill>
              </a:rPr>
              <a:t>dysmenorrhoeában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szülés előtt megnő a szintjük az anyai vérben, illetve az </a:t>
            </a:r>
            <a:r>
              <a:rPr lang="hu-HU" sz="2000" dirty="0" err="1" smtClean="0">
                <a:solidFill>
                  <a:schemeClr val="accent4"/>
                </a:solidFill>
              </a:rPr>
              <a:t>amnionfolyadékban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Terápiás indikációk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Szülés megindítása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Intrauterin</a:t>
            </a:r>
            <a:r>
              <a:rPr lang="hu-HU" sz="2000" dirty="0" smtClean="0">
                <a:solidFill>
                  <a:schemeClr val="accent4"/>
                </a:solidFill>
              </a:rPr>
              <a:t> elhalt magzat megszületésének elősegítése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Gyógyszeres </a:t>
            </a:r>
            <a:r>
              <a:rPr lang="hu-HU" sz="2000" dirty="0" err="1" smtClean="0">
                <a:solidFill>
                  <a:schemeClr val="accent4"/>
                </a:solidFill>
              </a:rPr>
              <a:t>abortus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Atoniás</a:t>
            </a:r>
            <a:r>
              <a:rPr lang="hu-HU" sz="2000" dirty="0" smtClean="0">
                <a:solidFill>
                  <a:schemeClr val="accent4"/>
                </a:solidFill>
              </a:rPr>
              <a:t> vérzés kezelése vagy megelőzése (abortusz vagy szülés után)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Autofit/>
          </a:bodyPr>
          <a:lstStyle/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dinoproston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PGE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2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chemeClr val="accent4"/>
                </a:solidFill>
              </a:rPr>
              <a:t>PROSTIN E2 VAGINAL 3 mg hüvelytabl</a:t>
            </a:r>
            <a:r>
              <a:rPr lang="hu-HU" sz="2000" dirty="0" smtClean="0">
                <a:solidFill>
                  <a:schemeClr val="accent4"/>
                </a:solidFill>
              </a:rPr>
              <a:t>., PREPIDIL 0,5 mg gél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sulproston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PGE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2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NALADOR 0,5 mg injekció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dinoprost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PGF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2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ENZAPROST 5 mg oldatos injekció</a:t>
            </a:r>
          </a:p>
          <a:p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méhkontrakciók</a:t>
            </a:r>
            <a:r>
              <a:rPr lang="hu-HU" sz="2000" b="1" i="1" dirty="0" smtClean="0">
                <a:solidFill>
                  <a:schemeClr val="accent4"/>
                </a:solidFill>
              </a:rPr>
              <a:t> gátlására használt szerek </a:t>
            </a:r>
            <a:r>
              <a:rPr lang="hu-HU" sz="2000" b="1" dirty="0" smtClean="0">
                <a:solidFill>
                  <a:schemeClr val="accent4"/>
                </a:solidFill>
              </a:rPr>
              <a:t>(</a:t>
            </a:r>
            <a:r>
              <a:rPr lang="hu-HU" sz="2000" b="1" dirty="0" err="1" smtClean="0">
                <a:solidFill>
                  <a:schemeClr val="accent4"/>
                </a:solidFill>
              </a:rPr>
              <a:t>tocolytica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Adrenerg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el-GR" sz="2000" b="1" dirty="0" smtClean="0">
                <a:solidFill>
                  <a:schemeClr val="accent4"/>
                </a:solidFill>
              </a:rPr>
              <a:t>β</a:t>
            </a:r>
            <a:r>
              <a:rPr lang="el-GR" sz="2000" dirty="0" smtClean="0">
                <a:solidFill>
                  <a:schemeClr val="accent4"/>
                </a:solidFill>
              </a:rPr>
              <a:t> </a:t>
            </a:r>
            <a:r>
              <a:rPr lang="el-GR" sz="2000" b="1" baseline="-25000" dirty="0" smtClean="0">
                <a:solidFill>
                  <a:schemeClr val="accent4"/>
                </a:solidFill>
              </a:rPr>
              <a:t>2</a:t>
            </a:r>
            <a:r>
              <a:rPr lang="el-GR" sz="2000" baseline="-25000" dirty="0" smtClean="0">
                <a:solidFill>
                  <a:schemeClr val="accent4"/>
                </a:solidFill>
              </a:rPr>
              <a:t> </a:t>
            </a:r>
            <a:r>
              <a:rPr lang="el-GR" sz="2000" b="1" dirty="0" smtClean="0">
                <a:solidFill>
                  <a:schemeClr val="accent4"/>
                </a:solidFill>
              </a:rPr>
              <a:t>-</a:t>
            </a:r>
            <a:r>
              <a:rPr lang="hu-HU" sz="2000" b="1" dirty="0" smtClean="0">
                <a:solidFill>
                  <a:schemeClr val="accent4"/>
                </a:solidFill>
              </a:rPr>
              <a:t>receptor izgatók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salbutamol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Mellékhatások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anyai és magzati </a:t>
            </a:r>
            <a:r>
              <a:rPr lang="hu-HU" sz="2000" dirty="0" err="1" smtClean="0">
                <a:solidFill>
                  <a:schemeClr val="accent4"/>
                </a:solidFill>
              </a:rPr>
              <a:t>tachycardiát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tremort</a:t>
            </a:r>
            <a:r>
              <a:rPr lang="hu-HU" sz="2000" dirty="0" smtClean="0">
                <a:solidFill>
                  <a:schemeClr val="accent4"/>
                </a:solidFill>
              </a:rPr>
              <a:t> okozhatnak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spasticitas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vázizomtónus</a:t>
            </a:r>
            <a:r>
              <a:rPr lang="hu-HU" sz="2000" dirty="0" smtClean="0">
                <a:solidFill>
                  <a:schemeClr val="accent4"/>
                </a:solidFill>
              </a:rPr>
              <a:t> szabályozásának olyan zavara, amely az izomtónust gátló motoros pályák sérüléséből vagy károsodásából ered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kiváltó okai a központi idegrendszert érintő stroke, trauma, krónikus gyulladás, sclerosis multiplex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minden esetben krónikus állapotról van szó, amely többnyire nem vagy csak részlegesen gyógyítható</a:t>
            </a:r>
          </a:p>
          <a:p>
            <a:pPr>
              <a:buNone/>
            </a:pPr>
            <a:endParaRPr lang="hu-HU" sz="2400" b="1" i="1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akut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izomspasmusok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izmot érintő trauma, gyulladás hatására </a:t>
            </a:r>
            <a:r>
              <a:rPr lang="hu-HU" sz="2000" dirty="0" err="1" smtClean="0">
                <a:solidFill>
                  <a:schemeClr val="accent4"/>
                </a:solidFill>
              </a:rPr>
              <a:t>reflektorikusan</a:t>
            </a:r>
            <a:r>
              <a:rPr lang="hu-HU" sz="2000" dirty="0" smtClean="0">
                <a:solidFill>
                  <a:schemeClr val="accent4"/>
                </a:solidFill>
              </a:rPr>
              <a:t> alakulnak ki, vagy szorongás, illetve fájdalom következményei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típusos megnyilvánulási formái a </a:t>
            </a:r>
            <a:r>
              <a:rPr lang="hu-HU" sz="2000" i="1" dirty="0" smtClean="0">
                <a:solidFill>
                  <a:schemeClr val="accent4"/>
                </a:solidFill>
              </a:rPr>
              <a:t>reflexes tónusfokozódás </a:t>
            </a:r>
            <a:r>
              <a:rPr lang="hu-HU" sz="2000" dirty="0" smtClean="0">
                <a:solidFill>
                  <a:schemeClr val="accent4"/>
                </a:solidFill>
              </a:rPr>
              <a:t>vagy a </a:t>
            </a:r>
            <a:r>
              <a:rPr lang="hu-HU" sz="2000" i="1" dirty="0" smtClean="0">
                <a:solidFill>
                  <a:schemeClr val="accent4"/>
                </a:solidFill>
              </a:rPr>
              <a:t>hátsó nyakizmok stressz és szorongás hatására kifejlődő </a:t>
            </a:r>
            <a:r>
              <a:rPr lang="hu-HU" sz="2000" i="1" dirty="0" err="1" smtClean="0">
                <a:solidFill>
                  <a:schemeClr val="accent4"/>
                </a:solidFill>
              </a:rPr>
              <a:t>spasmusa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többnyire reverzibilisek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Centrálisan ható </a:t>
            </a:r>
            <a:r>
              <a:rPr lang="hu-HU" sz="2000" b="1" dirty="0" err="1" smtClean="0">
                <a:solidFill>
                  <a:schemeClr val="accent4"/>
                </a:solidFill>
              </a:rPr>
              <a:t>izomrelaxánsok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központi idegrendszeri támadásponttal csökkentik 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vázizmok kórosan megnövekedett nyugalmi tónusát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csökkentik a kórosan fokozott </a:t>
            </a:r>
            <a:r>
              <a:rPr lang="hu-HU" sz="2000" dirty="0" err="1" smtClean="0">
                <a:solidFill>
                  <a:schemeClr val="accent4"/>
                </a:solidFill>
              </a:rPr>
              <a:t>vázizomtónust</a:t>
            </a:r>
            <a:r>
              <a:rPr lang="hu-HU" sz="2000" dirty="0" smtClean="0">
                <a:solidFill>
                  <a:schemeClr val="accent4"/>
                </a:solidFill>
              </a:rPr>
              <a:t>, ami a leszálló gátló pályák károsodása (</a:t>
            </a:r>
            <a:r>
              <a:rPr lang="hu-HU" sz="2000" dirty="0" err="1" smtClean="0">
                <a:solidFill>
                  <a:schemeClr val="accent4"/>
                </a:solidFill>
              </a:rPr>
              <a:t>spasticitas</a:t>
            </a:r>
            <a:r>
              <a:rPr lang="hu-HU" sz="2000" dirty="0" smtClean="0">
                <a:solidFill>
                  <a:schemeClr val="accent4"/>
                </a:solidFill>
              </a:rPr>
              <a:t>) vagy az izmot érintő sérülés, gyulladás következményeként jön létre (akut </a:t>
            </a:r>
            <a:r>
              <a:rPr lang="hu-HU" sz="2000" dirty="0" err="1" smtClean="0">
                <a:solidFill>
                  <a:schemeClr val="accent4"/>
                </a:solidFill>
              </a:rPr>
              <a:t>izomspasmus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Perifériás </a:t>
            </a:r>
            <a:r>
              <a:rPr lang="hu-HU" sz="2000" b="1" dirty="0" err="1" smtClean="0">
                <a:solidFill>
                  <a:schemeClr val="accent4"/>
                </a:solidFill>
              </a:rPr>
              <a:t>izomrelaxánsok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junctióra</a:t>
            </a:r>
            <a:r>
              <a:rPr lang="hu-HU" sz="2000" dirty="0" smtClean="0">
                <a:solidFill>
                  <a:schemeClr val="accent4"/>
                </a:solidFill>
              </a:rPr>
              <a:t> kifejtett gátló hatásuk révén teljes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paralysist</a:t>
            </a:r>
            <a:r>
              <a:rPr lang="hu-HU" sz="2000" dirty="0" smtClean="0">
                <a:solidFill>
                  <a:schemeClr val="accent4"/>
                </a:solidFill>
              </a:rPr>
              <a:t> hoznak létre</a:t>
            </a:r>
            <a:endParaRPr lang="hu-HU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Centrálisan ható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izomrelaxánsok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Klinikai hatékonyságuk alapján három csoportra oszthatók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csak </a:t>
            </a:r>
            <a:r>
              <a:rPr lang="hu-HU" sz="2000" dirty="0" err="1" smtClean="0">
                <a:solidFill>
                  <a:schemeClr val="accent4"/>
                </a:solidFill>
              </a:rPr>
              <a:t>spasticitasban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csak az akut </a:t>
            </a:r>
            <a:r>
              <a:rPr lang="hu-HU" sz="2000" dirty="0" err="1" smtClean="0">
                <a:solidFill>
                  <a:schemeClr val="accent4"/>
                </a:solidFill>
              </a:rPr>
              <a:t>izomspasmusokban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harmadik csoport képviselői mindkét formában hatásosak</a:t>
            </a:r>
            <a:endParaRPr lang="hu-HU" sz="2900" dirty="0" smtClean="0">
              <a:solidFill>
                <a:schemeClr val="accent4"/>
              </a:solidFill>
              <a:latin typeface="Century" pitchFamily="18" charset="0"/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Terápiás cél: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 a vázizomzat alaptónusának csökkentése, ami az </a:t>
            </a:r>
            <a:r>
              <a:rPr lang="el-GR" sz="2000" i="1" dirty="0" smtClean="0">
                <a:solidFill>
                  <a:schemeClr val="accent4"/>
                </a:solidFill>
              </a:rPr>
              <a:t>α-</a:t>
            </a:r>
            <a:r>
              <a:rPr lang="hu-HU" sz="2000" i="1" dirty="0" err="1" smtClean="0">
                <a:solidFill>
                  <a:schemeClr val="accent4"/>
                </a:solidFill>
              </a:rPr>
              <a:t>motoneuronok</a:t>
            </a:r>
            <a:r>
              <a:rPr lang="hu-HU" sz="2000" i="1" dirty="0" smtClean="0">
                <a:solidFill>
                  <a:schemeClr val="accent4"/>
                </a:solidFill>
              </a:rPr>
              <a:t> gátlásával</a:t>
            </a:r>
            <a:r>
              <a:rPr lang="hu-HU" sz="2000" dirty="0" smtClean="0">
                <a:solidFill>
                  <a:schemeClr val="accent4"/>
                </a:solidFill>
              </a:rPr>
              <a:t> érhető el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Mellékhatás: </a:t>
            </a:r>
            <a:r>
              <a:rPr lang="hu-HU" sz="2000" dirty="0" err="1" smtClean="0">
                <a:solidFill>
                  <a:schemeClr val="accent4"/>
                </a:solidFill>
              </a:rPr>
              <a:t>szedáció</a:t>
            </a:r>
            <a:r>
              <a:rPr lang="hu-HU" sz="2000" dirty="0" smtClean="0">
                <a:solidFill>
                  <a:schemeClr val="accent4"/>
                </a:solidFill>
              </a:rPr>
              <a:t>, izomgyengeség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Nagyon sok endogén anyag okoz simaizom-összehúzódást, de nem mindegyiknek van élettani/kórélettani, illetve farmakológiai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jelentősége.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simaizom-összehúzódást okoznak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az ingerületátvivő anyagok:</a:t>
            </a:r>
          </a:p>
          <a:p>
            <a:pPr>
              <a:buFontTx/>
              <a:buChar char="-"/>
            </a:pPr>
            <a:r>
              <a:rPr lang="hu-HU" sz="2000" dirty="0" err="1" smtClean="0">
                <a:solidFill>
                  <a:schemeClr val="accent4"/>
                </a:solidFill>
              </a:rPr>
              <a:t>kationcsatornához</a:t>
            </a:r>
            <a:r>
              <a:rPr lang="hu-HU" sz="2000" dirty="0" smtClean="0">
                <a:solidFill>
                  <a:schemeClr val="accent4"/>
                </a:solidFill>
              </a:rPr>
              <a:t> kötött receptort izgatnak, </a:t>
            </a:r>
          </a:p>
          <a:p>
            <a:pPr>
              <a:buFontTx/>
              <a:buChar char="-"/>
            </a:pPr>
            <a:r>
              <a:rPr lang="hu-HU" sz="2000" dirty="0" smtClean="0">
                <a:solidFill>
                  <a:schemeClr val="accent4"/>
                </a:solidFill>
              </a:rPr>
              <a:t>G-proteineken keresztül stimulálják a </a:t>
            </a:r>
            <a:r>
              <a:rPr lang="hu-HU" sz="2000" dirty="0" err="1" smtClean="0">
                <a:solidFill>
                  <a:schemeClr val="accent4"/>
                </a:solidFill>
              </a:rPr>
              <a:t>foszfolipáz</a:t>
            </a:r>
            <a:r>
              <a:rPr lang="hu-HU" sz="2000" dirty="0" smtClean="0">
                <a:solidFill>
                  <a:schemeClr val="accent4"/>
                </a:solidFill>
              </a:rPr>
              <a:t> C- t</a:t>
            </a:r>
          </a:p>
          <a:p>
            <a:pPr>
              <a:buFontTx/>
              <a:buChar char="-"/>
            </a:pPr>
            <a:r>
              <a:rPr lang="hu-HU" sz="2000" dirty="0" smtClean="0">
                <a:solidFill>
                  <a:schemeClr val="accent4"/>
                </a:solidFill>
              </a:rPr>
              <a:t>gátolják az </a:t>
            </a:r>
            <a:r>
              <a:rPr lang="hu-HU" sz="2000" dirty="0" err="1" smtClean="0">
                <a:solidFill>
                  <a:schemeClr val="accent4"/>
                </a:solidFill>
              </a:rPr>
              <a:t>adenilát-ciklázt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simaizom-elernyedést okoznak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az ingerületátvivő anyagok:</a:t>
            </a:r>
          </a:p>
          <a:p>
            <a:pPr>
              <a:buFontTx/>
              <a:buChar char="-"/>
            </a:pPr>
            <a:r>
              <a:rPr lang="hu-HU" sz="2000" dirty="0" smtClean="0">
                <a:solidFill>
                  <a:schemeClr val="accent4"/>
                </a:solidFill>
              </a:rPr>
              <a:t>megemelik az </a:t>
            </a:r>
            <a:r>
              <a:rPr lang="hu-HU" sz="2000" dirty="0" err="1" smtClean="0">
                <a:solidFill>
                  <a:schemeClr val="accent4"/>
                </a:solidFill>
              </a:rPr>
              <a:t>intracelluláris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cAMP-</a:t>
            </a:r>
            <a:r>
              <a:rPr lang="hu-HU" sz="2000" dirty="0" smtClean="0">
                <a:solidFill>
                  <a:schemeClr val="accent4"/>
                </a:solidFill>
              </a:rPr>
              <a:t> vagy </a:t>
            </a:r>
            <a:r>
              <a:rPr lang="hu-HU" sz="2000" dirty="0" err="1" smtClean="0">
                <a:solidFill>
                  <a:schemeClr val="accent4"/>
                </a:solidFill>
              </a:rPr>
              <a:t>cGMP-szintet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hu-HU" sz="2000" dirty="0" smtClean="0">
                <a:solidFill>
                  <a:schemeClr val="accent4"/>
                </a:solidFill>
              </a:rPr>
              <a:t>a K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</a:t>
            </a:r>
            <a:r>
              <a:rPr lang="hu-HU" sz="2000" dirty="0" err="1" smtClean="0">
                <a:solidFill>
                  <a:schemeClr val="accent4"/>
                </a:solidFill>
              </a:rPr>
              <a:t>-csatornák</a:t>
            </a:r>
            <a:r>
              <a:rPr lang="hu-HU" sz="2000" dirty="0" smtClean="0">
                <a:solidFill>
                  <a:schemeClr val="accent4"/>
                </a:solidFill>
              </a:rPr>
              <a:t> megnyílását váltják ki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latin typeface="Century" pitchFamily="18" charset="0"/>
            </a:endParaRPr>
          </a:p>
          <a:p>
            <a:pPr>
              <a:buNone/>
            </a:pPr>
            <a:endParaRPr lang="hu-HU" sz="2000" b="1" dirty="0" smtClean="0">
              <a:latin typeface="Century" pitchFamily="18" charset="0"/>
            </a:endParaRPr>
          </a:p>
          <a:p>
            <a:pPr>
              <a:buNone/>
            </a:pPr>
            <a:endParaRPr lang="hu-HU" sz="2000" b="1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Csak </a:t>
            </a:r>
            <a:r>
              <a:rPr lang="hu-HU" sz="2000" b="1" dirty="0" err="1" smtClean="0">
                <a:solidFill>
                  <a:schemeClr val="accent4"/>
                </a:solidFill>
              </a:rPr>
              <a:t>spasticitasban</a:t>
            </a:r>
            <a:r>
              <a:rPr lang="hu-HU" sz="2000" b="1" dirty="0" smtClean="0">
                <a:solidFill>
                  <a:schemeClr val="accent4"/>
                </a:solidFill>
              </a:rPr>
              <a:t> hatékony szerek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baclofen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gátolja az idegimpulzusok hatására történő </a:t>
            </a:r>
            <a:r>
              <a:rPr lang="hu-HU" sz="2000" dirty="0" err="1" smtClean="0">
                <a:solidFill>
                  <a:schemeClr val="accent4"/>
                </a:solidFill>
              </a:rPr>
              <a:t>transzmitter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felszabadulást 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Akut </a:t>
            </a:r>
            <a:r>
              <a:rPr lang="hu-HU" sz="2000" b="1" dirty="0" err="1" smtClean="0">
                <a:solidFill>
                  <a:schemeClr val="accent4"/>
                </a:solidFill>
              </a:rPr>
              <a:t>izomspasmusokban</a:t>
            </a:r>
            <a:r>
              <a:rPr lang="hu-HU" sz="2000" b="1" dirty="0" smtClean="0">
                <a:solidFill>
                  <a:schemeClr val="accent4"/>
                </a:solidFill>
              </a:rPr>
              <a:t> hatékony szerek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guaifenesin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Relaxil</a:t>
            </a:r>
            <a:r>
              <a:rPr lang="hu-HU" sz="2000" dirty="0" smtClean="0">
                <a:solidFill>
                  <a:schemeClr val="accent4"/>
                </a:solidFill>
              </a:rPr>
              <a:t> G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elsősorban a hasi, az </a:t>
            </a:r>
            <a:r>
              <a:rPr lang="hu-HU" sz="2000" dirty="0" err="1" smtClean="0">
                <a:solidFill>
                  <a:schemeClr val="accent4"/>
                </a:solidFill>
              </a:rPr>
              <a:t>anorectalis</a:t>
            </a:r>
            <a:r>
              <a:rPr lang="hu-HU" sz="2000" dirty="0" smtClean="0">
                <a:solidFill>
                  <a:schemeClr val="accent4"/>
                </a:solidFill>
              </a:rPr>
              <a:t> és a végtagizmok tónusát csökkenti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hasi és végtagműtétek során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nagyobb adagjai főleg intravénás adás esetén légzésbénulást okozhatnak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Spasticitasban</a:t>
            </a:r>
            <a:r>
              <a:rPr lang="hu-HU" sz="2000" b="1" dirty="0" smtClean="0">
                <a:solidFill>
                  <a:schemeClr val="accent4"/>
                </a:solidFill>
              </a:rPr>
              <a:t> és akut </a:t>
            </a:r>
            <a:r>
              <a:rPr lang="hu-HU" sz="2000" b="1" dirty="0" err="1" smtClean="0">
                <a:solidFill>
                  <a:schemeClr val="accent4"/>
                </a:solidFill>
              </a:rPr>
              <a:t>izom-spasmusokban</a:t>
            </a:r>
            <a:r>
              <a:rPr lang="hu-HU" sz="2000" b="1" dirty="0" smtClean="0">
                <a:solidFill>
                  <a:schemeClr val="accent4"/>
                </a:solidFill>
              </a:rPr>
              <a:t> egyaránt hatékony szerek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diazepam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benzodiazepin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izomtónus-csökkentő hatást gerincvelői </a:t>
            </a:r>
            <a:r>
              <a:rPr lang="hu-HU" sz="2000" dirty="0" err="1" smtClean="0">
                <a:solidFill>
                  <a:schemeClr val="accent4"/>
                </a:solidFill>
              </a:rPr>
              <a:t>harántléziós</a:t>
            </a:r>
            <a:r>
              <a:rPr lang="hu-HU" sz="2000" dirty="0" smtClean="0">
                <a:solidFill>
                  <a:schemeClr val="accent4"/>
                </a:solidFill>
              </a:rPr>
              <a:t> betegen is képes kiváltani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magasabb agyi központokban kialakuló </a:t>
            </a:r>
            <a:r>
              <a:rPr lang="hu-HU" sz="2000" dirty="0" err="1" smtClean="0">
                <a:solidFill>
                  <a:schemeClr val="accent4"/>
                </a:solidFill>
              </a:rPr>
              <a:t>anxiolitikus</a:t>
            </a:r>
            <a:r>
              <a:rPr lang="hu-HU" sz="2000" dirty="0" smtClean="0">
                <a:solidFill>
                  <a:schemeClr val="accent4"/>
                </a:solidFill>
              </a:rPr>
              <a:t> hatása is hozzájárulhat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</a:t>
            </a:r>
            <a:r>
              <a:rPr lang="hu-HU" sz="2000" dirty="0" smtClean="0">
                <a:solidFill>
                  <a:schemeClr val="accent4"/>
                </a:solidFill>
              </a:rPr>
              <a:t> hatékonyságához, hiszen a szorongás is fokozhatja a </a:t>
            </a:r>
            <a:r>
              <a:rPr lang="hu-HU" sz="2000" dirty="0" err="1" smtClean="0">
                <a:solidFill>
                  <a:schemeClr val="accent4"/>
                </a:solidFill>
              </a:rPr>
              <a:t>vázizomtónust</a:t>
            </a: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tizanidin</a:t>
            </a:r>
            <a:r>
              <a:rPr lang="hu-HU" sz="2000" b="1" dirty="0" smtClean="0">
                <a:solidFill>
                  <a:schemeClr val="accent4"/>
                </a:solidFill>
              </a:rPr>
              <a:t> (</a:t>
            </a:r>
            <a:r>
              <a:rPr lang="hu-HU" sz="2000" b="1" dirty="0" err="1" smtClean="0">
                <a:solidFill>
                  <a:schemeClr val="accent4"/>
                </a:solidFill>
              </a:rPr>
              <a:t>Sirdalud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elsősorban stroke, sclerosis multiplex, </a:t>
            </a:r>
            <a:r>
              <a:rPr lang="hu-HU" sz="2000" dirty="0" err="1" smtClean="0">
                <a:solidFill>
                  <a:schemeClr val="accent4"/>
                </a:solidFill>
              </a:rPr>
              <a:t>amyotrophiás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lateralsclerosis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discopathiához</a:t>
            </a:r>
            <a:r>
              <a:rPr lang="hu-HU" sz="2000" dirty="0" smtClean="0">
                <a:solidFill>
                  <a:schemeClr val="accent4"/>
                </a:solidFill>
              </a:rPr>
              <a:t> társuló </a:t>
            </a:r>
            <a:r>
              <a:rPr lang="hu-HU" sz="2000" dirty="0" err="1" smtClean="0">
                <a:solidFill>
                  <a:schemeClr val="accent4"/>
                </a:solidFill>
              </a:rPr>
              <a:t>izomspasmusok</a:t>
            </a:r>
            <a:r>
              <a:rPr lang="hu-HU" sz="2000" dirty="0" smtClean="0">
                <a:solidFill>
                  <a:schemeClr val="accent4"/>
                </a:solidFill>
              </a:rPr>
              <a:t> terápiájában alkalmazzák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tolperison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smtClean="0">
                <a:solidFill>
                  <a:schemeClr val="accent4"/>
                </a:solidFill>
              </a:rPr>
              <a:t>(</a:t>
            </a:r>
            <a:r>
              <a:rPr lang="hu-HU" sz="2000" b="1" dirty="0" err="1" smtClean="0">
                <a:solidFill>
                  <a:schemeClr val="accent4"/>
                </a:solidFill>
              </a:rPr>
              <a:t>Mydeton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fokozza a perifériás erekben a véráramlást, emiatt </a:t>
            </a:r>
            <a:r>
              <a:rPr lang="hu-HU" sz="2000" i="1" dirty="0" err="1" smtClean="0">
                <a:solidFill>
                  <a:schemeClr val="accent4"/>
                </a:solidFill>
              </a:rPr>
              <a:t>obliteratív</a:t>
            </a:r>
            <a:r>
              <a:rPr lang="hu-HU" sz="2000" i="1" dirty="0" smtClean="0">
                <a:solidFill>
                  <a:schemeClr val="accent4"/>
                </a:solidFill>
              </a:rPr>
              <a:t> érbetegségek kezelésére</a:t>
            </a:r>
            <a:r>
              <a:rPr lang="hu-HU" sz="2000" dirty="0" smtClean="0">
                <a:solidFill>
                  <a:schemeClr val="accent4"/>
                </a:solidFill>
              </a:rPr>
              <a:t> is használják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Perifériás támadáspontú szerek </a:t>
            </a:r>
          </a:p>
          <a:p>
            <a:pPr>
              <a:buNone/>
            </a:pPr>
            <a:endParaRPr lang="hu-HU" sz="26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 a </a:t>
            </a:r>
            <a:r>
              <a:rPr lang="hu-HU" sz="2000" i="1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i="1" dirty="0" smtClean="0">
                <a:solidFill>
                  <a:schemeClr val="accent4"/>
                </a:solidFill>
              </a:rPr>
              <a:t> transzmisszió bénítása </a:t>
            </a:r>
            <a:r>
              <a:rPr lang="hu-HU" sz="2000" dirty="0" smtClean="0">
                <a:solidFill>
                  <a:schemeClr val="accent4"/>
                </a:solidFill>
              </a:rPr>
              <a:t>és a kontrakciós folyamatot beindító </a:t>
            </a:r>
            <a:r>
              <a:rPr lang="hu-HU" sz="2000" i="1" dirty="0" err="1" smtClean="0">
                <a:solidFill>
                  <a:schemeClr val="accent4"/>
                </a:solidFill>
              </a:rPr>
              <a:t>szarkoplazmatikus</a:t>
            </a:r>
            <a:r>
              <a:rPr lang="hu-HU" sz="2000" i="1" dirty="0" smtClean="0">
                <a:solidFill>
                  <a:schemeClr val="accent4"/>
                </a:solidFill>
              </a:rPr>
              <a:t> kalcium felszabadulás gátlása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szelektíven gátolják a motoros ideg ingerületének áttevődését a harántcsíkolt izomra, és petyhüdt bénulást képesek létrehozni anélkül, hogy akár az ideg ingerületvezetését, akár az izom direkt ingerelhetőségét és </a:t>
            </a:r>
            <a:r>
              <a:rPr lang="hu-HU" sz="2000" dirty="0" err="1" smtClean="0">
                <a:solidFill>
                  <a:schemeClr val="accent4"/>
                </a:solidFill>
              </a:rPr>
              <a:t>kontraktilitását</a:t>
            </a:r>
            <a:r>
              <a:rPr lang="hu-HU" sz="2000" dirty="0" smtClean="0">
                <a:solidFill>
                  <a:schemeClr val="accent4"/>
                </a:solidFill>
              </a:rPr>
              <a:t> befolyásolnák </a:t>
            </a:r>
          </a:p>
          <a:p>
            <a:endParaRPr lang="hu-HU" sz="2000" dirty="0" smtClean="0"/>
          </a:p>
          <a:p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junkció</a:t>
            </a:r>
            <a:r>
              <a:rPr lang="hu-HU" sz="2000" dirty="0" smtClean="0">
                <a:solidFill>
                  <a:schemeClr val="accent4"/>
                </a:solidFill>
              </a:rPr>
              <a:t>: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axoplazma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sarcoplasma</a:t>
            </a:r>
            <a:r>
              <a:rPr lang="hu-HU" sz="2000" dirty="0" smtClean="0">
                <a:solidFill>
                  <a:schemeClr val="accent4"/>
                </a:solidFill>
              </a:rPr>
              <a:t> speciális találkozási </a:t>
            </a:r>
            <a:r>
              <a:rPr lang="hu-HU" sz="2000" dirty="0" smtClean="0">
                <a:solidFill>
                  <a:schemeClr val="accent4"/>
                </a:solidFill>
              </a:rPr>
              <a:t>pontja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Motoros </a:t>
            </a:r>
            <a:r>
              <a:rPr lang="hu-HU" sz="2000" b="1" i="1" dirty="0" smtClean="0">
                <a:solidFill>
                  <a:schemeClr val="accent4"/>
                </a:solidFill>
              </a:rPr>
              <a:t>véglemez: 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sarcoplasma</a:t>
            </a:r>
            <a:r>
              <a:rPr lang="hu-HU" sz="2000" dirty="0" smtClean="0">
                <a:solidFill>
                  <a:schemeClr val="accent4"/>
                </a:solidFill>
              </a:rPr>
              <a:t> idegvégződéssel szemben lévő </a:t>
            </a:r>
            <a:r>
              <a:rPr lang="hu-HU" sz="2000" dirty="0" smtClean="0">
                <a:solidFill>
                  <a:schemeClr val="accent4"/>
                </a:solidFill>
              </a:rPr>
              <a:t>helye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TRANSZMITTER</a:t>
            </a:r>
            <a:r>
              <a:rPr lang="hu-HU" sz="2000" dirty="0" smtClean="0">
                <a:solidFill>
                  <a:schemeClr val="accent4"/>
                </a:solidFill>
              </a:rPr>
              <a:t>: </a:t>
            </a:r>
            <a:r>
              <a:rPr lang="hu-HU" sz="2000" dirty="0" smtClean="0">
                <a:solidFill>
                  <a:schemeClr val="accent4"/>
                </a:solidFill>
              </a:rPr>
              <a:t>ACETILKOLIN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RECEPTOR</a:t>
            </a:r>
            <a:r>
              <a:rPr lang="hu-HU" sz="2000" dirty="0" smtClean="0">
                <a:solidFill>
                  <a:schemeClr val="accent4"/>
                </a:solidFill>
              </a:rPr>
              <a:t>: </a:t>
            </a:r>
            <a:r>
              <a:rPr lang="hu-HU" sz="2000" dirty="0" smtClean="0">
                <a:solidFill>
                  <a:schemeClr val="accent4"/>
                </a:solidFill>
              </a:rPr>
              <a:t>ACETILKOLIN </a:t>
            </a:r>
            <a:r>
              <a:rPr lang="hu-HU" sz="2000" dirty="0" smtClean="0">
                <a:solidFill>
                  <a:schemeClr val="accent4"/>
                </a:solidFill>
              </a:rPr>
              <a:t>RECEPTOR 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algn="just">
              <a:spcBef>
                <a:spcPct val="30000"/>
              </a:spcBef>
              <a:buNone/>
              <a:tabLst>
                <a:tab pos="195263" algn="l"/>
              </a:tabLst>
            </a:pPr>
            <a:r>
              <a:rPr lang="en-US" sz="2000" i="1" dirty="0" err="1" smtClean="0">
                <a:solidFill>
                  <a:schemeClr val="accent4"/>
                </a:solidFill>
                <a:latin typeface="Century Schoolbook" pitchFamily="18" charset="0"/>
              </a:rPr>
              <a:t>Indikáció</a:t>
            </a:r>
            <a:endParaRPr lang="hu-HU" sz="2000" i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spcBef>
                <a:spcPct val="30000"/>
              </a:spcBef>
              <a:buNone/>
              <a:tabLst>
                <a:tab pos="195263" algn="l"/>
              </a:tabLst>
            </a:pPr>
            <a:endParaRPr lang="en-US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tabLst>
                <a:tab pos="195263" algn="l"/>
              </a:tabLst>
            </a:pP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n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arkózis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alatt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izomellazulás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elérés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e</a:t>
            </a:r>
          </a:p>
          <a:p>
            <a:pPr algn="just">
              <a:spcBef>
                <a:spcPct val="20000"/>
              </a:spcBef>
              <a:buNone/>
              <a:tabLst>
                <a:tab pos="195263" algn="l"/>
              </a:tabLst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tabLst>
                <a:tab pos="195263" algn="l"/>
              </a:tabLst>
            </a:pP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endotracheális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intubáció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elősegítés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e</a:t>
            </a:r>
          </a:p>
          <a:p>
            <a:pPr algn="just">
              <a:spcBef>
                <a:spcPct val="20000"/>
              </a:spcBef>
              <a:buNone/>
              <a:tabLst>
                <a:tab pos="195263" algn="l"/>
              </a:tabLst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tabLst>
                <a:tab pos="195263" algn="l"/>
              </a:tabLst>
            </a:pP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fokozott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motoros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aktivitással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járó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kórképek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(pl.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strychnin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, tetanus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mérgezés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,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elektroshock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terápia</a:t>
            </a:r>
            <a:r>
              <a:rPr lang="en-US" sz="2000" dirty="0" smtClean="0">
                <a:solidFill>
                  <a:schemeClr val="accent4"/>
                </a:solidFill>
                <a:latin typeface="Century Schoolbook" pitchFamily="18" charset="0"/>
              </a:rPr>
              <a:t>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praejunctionalis</a:t>
            </a:r>
            <a:r>
              <a:rPr lang="hu-HU" sz="2000" b="1" i="1" dirty="0" smtClean="0">
                <a:solidFill>
                  <a:schemeClr val="accent4"/>
                </a:solidFill>
              </a:rPr>
              <a:t> blokkot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okozó szerek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idegimpulzus hatását gátolják, de az </a:t>
            </a:r>
            <a:r>
              <a:rPr lang="hu-HU" sz="2000" dirty="0" err="1" smtClean="0">
                <a:solidFill>
                  <a:schemeClr val="accent4"/>
                </a:solidFill>
              </a:rPr>
              <a:t>acetilkolin</a:t>
            </a:r>
            <a:r>
              <a:rPr lang="hu-HU" sz="2000" dirty="0" smtClean="0">
                <a:solidFill>
                  <a:schemeClr val="accent4"/>
                </a:solidFill>
              </a:rPr>
              <a:t> okozta </a:t>
            </a:r>
            <a:r>
              <a:rPr lang="hu-HU" sz="2000" dirty="0" err="1" smtClean="0">
                <a:solidFill>
                  <a:schemeClr val="accent4"/>
                </a:solidFill>
              </a:rPr>
              <a:t>izomkontrakciót</a:t>
            </a:r>
            <a:r>
              <a:rPr lang="hu-HU" sz="2000" dirty="0" smtClean="0">
                <a:solidFill>
                  <a:schemeClr val="accent4"/>
                </a:solidFill>
              </a:rPr>
              <a:t> nem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Botulinum</a:t>
            </a:r>
            <a:r>
              <a:rPr lang="hu-HU" sz="2000" b="1" dirty="0" smtClean="0">
                <a:solidFill>
                  <a:schemeClr val="accent4"/>
                </a:solidFill>
              </a:rPr>
              <a:t> toxin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i="1" dirty="0" err="1" smtClean="0">
                <a:solidFill>
                  <a:schemeClr val="accent4"/>
                </a:solidFill>
              </a:rPr>
              <a:t>Clostridium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</a:rPr>
              <a:t>botulinum</a:t>
            </a:r>
            <a:r>
              <a:rPr lang="hu-HU" sz="2000" dirty="0" smtClean="0">
                <a:solidFill>
                  <a:schemeClr val="accent4"/>
                </a:solidFill>
              </a:rPr>
              <a:t> nevű baktérium által termelt fehérje természetű </a:t>
            </a:r>
            <a:r>
              <a:rPr lang="hu-HU" sz="2000" dirty="0" err="1" smtClean="0">
                <a:solidFill>
                  <a:schemeClr val="accent4"/>
                </a:solidFill>
              </a:rPr>
              <a:t>exotoxin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i="1" dirty="0" smtClean="0">
                <a:solidFill>
                  <a:schemeClr val="accent4"/>
                </a:solidFill>
              </a:rPr>
              <a:t>gátolja az </a:t>
            </a:r>
            <a:r>
              <a:rPr lang="hu-HU" sz="2000" i="1" dirty="0" err="1" smtClean="0">
                <a:solidFill>
                  <a:schemeClr val="accent4"/>
                </a:solidFill>
              </a:rPr>
              <a:t>acetil-kolin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</a:rPr>
              <a:t>exocytosissal</a:t>
            </a:r>
            <a:r>
              <a:rPr lang="hu-HU" sz="2000" i="1" dirty="0" smtClean="0">
                <a:solidFill>
                  <a:schemeClr val="accent4"/>
                </a:solidFill>
              </a:rPr>
              <a:t> történő felszabadulását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kis adagját az izomba injektálva több hónapig tartó izomtónus-csökkenést okoz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ránctalanításra</a:t>
            </a:r>
            <a:r>
              <a:rPr lang="hu-HU" sz="2000" dirty="0" smtClean="0">
                <a:solidFill>
                  <a:schemeClr val="accent4"/>
                </a:solidFill>
              </a:rPr>
              <a:t>, a szemészetben kancsalság kezelésére használják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spasticitas</a:t>
            </a:r>
            <a:r>
              <a:rPr lang="hu-HU" sz="2000" dirty="0" smtClean="0">
                <a:solidFill>
                  <a:schemeClr val="accent4"/>
                </a:solidFill>
              </a:rPr>
              <a:t> terápiájában is eredményesen alkalmazzák</a:t>
            </a:r>
          </a:p>
          <a:p>
            <a:pPr>
              <a:buNone/>
            </a:pPr>
            <a:endParaRPr lang="hu-HU" sz="3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dantrolen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vázizomrostokban csökkenti a </a:t>
            </a:r>
            <a:r>
              <a:rPr lang="hu-HU" sz="2000" dirty="0" err="1" smtClean="0">
                <a:solidFill>
                  <a:schemeClr val="accent4"/>
                </a:solidFill>
              </a:rPr>
              <a:t>szarkoplazmatikus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retikulumból</a:t>
            </a:r>
            <a:r>
              <a:rPr lang="hu-HU" sz="2000" dirty="0" smtClean="0">
                <a:solidFill>
                  <a:schemeClr val="accent4"/>
                </a:solidFill>
              </a:rPr>
              <a:t> történő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++</a:t>
            </a:r>
            <a:r>
              <a:rPr lang="hu-HU" sz="2000" dirty="0" err="1" smtClean="0">
                <a:solidFill>
                  <a:schemeClr val="accent4"/>
                </a:solidFill>
              </a:rPr>
              <a:t>-felszabadulást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stroke vagy sclerosis multiplex okozta </a:t>
            </a:r>
            <a:r>
              <a:rPr lang="hu-HU" sz="2000" dirty="0" err="1" smtClean="0">
                <a:solidFill>
                  <a:schemeClr val="accent4"/>
                </a:solidFill>
              </a:rPr>
              <a:t>spasticitas</a:t>
            </a:r>
            <a:r>
              <a:rPr lang="hu-HU" sz="2000" dirty="0" smtClean="0">
                <a:solidFill>
                  <a:schemeClr val="accent4"/>
                </a:solidFill>
              </a:rPr>
              <a:t> intézeti kezelésére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használatos a gőznarkotikumok ritka mellékhatásaként kialakuló </a:t>
            </a:r>
            <a:r>
              <a:rPr lang="hu-HU" sz="2000" dirty="0" err="1" smtClean="0">
                <a:solidFill>
                  <a:schemeClr val="accent4"/>
                </a:solidFill>
              </a:rPr>
              <a:t>malignus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hyperthermia</a:t>
            </a:r>
            <a:r>
              <a:rPr lang="hu-HU" sz="2000" dirty="0" smtClean="0">
                <a:solidFill>
                  <a:schemeClr val="accent4"/>
                </a:solidFill>
              </a:rPr>
              <a:t>, illetve az </a:t>
            </a:r>
            <a:r>
              <a:rPr lang="hu-HU" sz="2000" dirty="0" err="1" smtClean="0">
                <a:solidFill>
                  <a:schemeClr val="accent4"/>
                </a:solidFill>
              </a:rPr>
              <a:t>antipszichotikumok</a:t>
            </a:r>
            <a:r>
              <a:rPr lang="hu-HU" sz="2000" dirty="0" smtClean="0">
                <a:solidFill>
                  <a:schemeClr val="accent4"/>
                </a:solidFill>
              </a:rPr>
              <a:t> hatására kialakuló </a:t>
            </a:r>
            <a:r>
              <a:rPr lang="hu-HU" sz="2000" dirty="0" err="1" smtClean="0">
                <a:solidFill>
                  <a:schemeClr val="accent4"/>
                </a:solidFill>
              </a:rPr>
              <a:t>neurolepticus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malignus</a:t>
            </a:r>
            <a:r>
              <a:rPr lang="hu-HU" sz="2000" dirty="0" smtClean="0">
                <a:solidFill>
                  <a:schemeClr val="accent4"/>
                </a:solidFill>
              </a:rPr>
              <a:t> szindróma akut ellátásában is, intravénásan adva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postjunctionalis</a:t>
            </a:r>
            <a:r>
              <a:rPr lang="hu-HU" sz="2000" b="1" dirty="0" smtClean="0">
                <a:solidFill>
                  <a:schemeClr val="accent4"/>
                </a:solidFill>
              </a:rPr>
              <a:t> blokkot </a:t>
            </a:r>
            <a:r>
              <a:rPr lang="hu-HU" sz="2000" dirty="0" smtClean="0">
                <a:solidFill>
                  <a:schemeClr val="accent4"/>
                </a:solidFill>
              </a:rPr>
              <a:t>okozó szerek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motoros véglemezen ható vegyületek az idegimpulzus és az </a:t>
            </a:r>
            <a:r>
              <a:rPr lang="hu-HU" sz="2000" dirty="0" err="1" smtClean="0">
                <a:solidFill>
                  <a:schemeClr val="accent4"/>
                </a:solidFill>
              </a:rPr>
              <a:t>acetilkolin</a:t>
            </a:r>
            <a:r>
              <a:rPr lang="hu-HU" sz="2000" dirty="0" smtClean="0">
                <a:solidFill>
                  <a:schemeClr val="accent4"/>
                </a:solidFill>
              </a:rPr>
              <a:t> hatását egyaránt felfüggesztik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nem </a:t>
            </a:r>
            <a:r>
              <a:rPr lang="hu-HU" sz="2000" i="1" dirty="0" err="1" smtClean="0">
                <a:solidFill>
                  <a:schemeClr val="accent4"/>
                </a:solidFill>
              </a:rPr>
              <a:t>depolarizáló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</a:rPr>
              <a:t>izomrelaxánsok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membrán érzékenysége csökken az </a:t>
            </a:r>
            <a:r>
              <a:rPr lang="hu-HU" sz="2000" dirty="0" err="1" smtClean="0">
                <a:solidFill>
                  <a:schemeClr val="accent4"/>
                </a:solidFill>
              </a:rPr>
              <a:t>acetilkolin</a:t>
            </a:r>
            <a:r>
              <a:rPr lang="hu-HU" sz="2000" dirty="0" smtClean="0">
                <a:solidFill>
                  <a:schemeClr val="accent4"/>
                </a:solidFill>
              </a:rPr>
              <a:t> iránt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junctioban</a:t>
            </a:r>
            <a:r>
              <a:rPr lang="hu-HU" sz="2000" dirty="0" smtClean="0">
                <a:solidFill>
                  <a:schemeClr val="accent4"/>
                </a:solidFill>
              </a:rPr>
              <a:t> az </a:t>
            </a:r>
            <a:r>
              <a:rPr lang="hu-HU" sz="2000" dirty="0" err="1" smtClean="0">
                <a:solidFill>
                  <a:schemeClr val="accent4"/>
                </a:solidFill>
              </a:rPr>
              <a:t>ACh-nal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kompetícióba</a:t>
            </a:r>
            <a:r>
              <a:rPr lang="hu-HU" sz="2000" dirty="0" smtClean="0">
                <a:solidFill>
                  <a:schemeClr val="accent4"/>
                </a:solidFill>
              </a:rPr>
              <a:t> lépnek, a receptoron elfoglalják annak helyét, de ez a kötés nem eredményezi a receptor ingerületét, így izom-összehúzódás nem alakul ki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hatásuk az </a:t>
            </a:r>
            <a:r>
              <a:rPr lang="hu-HU" sz="2000" dirty="0" err="1" smtClean="0">
                <a:solidFill>
                  <a:schemeClr val="accent4"/>
                </a:solidFill>
              </a:rPr>
              <a:t>acetilkolin-molekulák</a:t>
            </a:r>
            <a:r>
              <a:rPr lang="hu-HU" sz="2000" dirty="0" smtClean="0">
                <a:solidFill>
                  <a:schemeClr val="accent4"/>
                </a:solidFill>
              </a:rPr>
              <a:t> számának emelésével felfüggeszthető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Nem </a:t>
            </a:r>
            <a:r>
              <a:rPr lang="hu-HU" sz="2000" i="1" dirty="0" err="1" smtClean="0">
                <a:solidFill>
                  <a:schemeClr val="accent4"/>
                </a:solidFill>
              </a:rPr>
              <a:t>depolarizáló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</a:rPr>
              <a:t>izomrelaxánsok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rocuronium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Esmeron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képes gátolni a </a:t>
            </a:r>
            <a:r>
              <a:rPr lang="hu-HU" sz="2000" dirty="0" err="1" smtClean="0">
                <a:solidFill>
                  <a:schemeClr val="accent4"/>
                </a:solidFill>
              </a:rPr>
              <a:t>muszkarinreceptorokat</a:t>
            </a:r>
            <a:r>
              <a:rPr lang="hu-HU" sz="2000" dirty="0" smtClean="0">
                <a:solidFill>
                  <a:schemeClr val="accent4"/>
                </a:solidFill>
              </a:rPr>
              <a:t> is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bizonyos esetekben </a:t>
            </a:r>
            <a:r>
              <a:rPr lang="hu-HU" sz="2000" dirty="0" err="1" smtClean="0">
                <a:solidFill>
                  <a:schemeClr val="accent4"/>
                </a:solidFill>
              </a:rPr>
              <a:t>tachycardiát</a:t>
            </a:r>
            <a:r>
              <a:rPr lang="hu-HU" sz="2000" dirty="0" smtClean="0">
                <a:solidFill>
                  <a:schemeClr val="accent4"/>
                </a:solidFill>
              </a:rPr>
              <a:t> okozhatnak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1 perc alatt alakul ki </a:t>
            </a:r>
            <a:r>
              <a:rPr lang="hu-HU" sz="2000" dirty="0" err="1" smtClean="0">
                <a:solidFill>
                  <a:schemeClr val="accent4"/>
                </a:solidFill>
              </a:rPr>
              <a:t>intubációt</a:t>
            </a:r>
            <a:r>
              <a:rPr lang="hu-HU" sz="2000" dirty="0" smtClean="0">
                <a:solidFill>
                  <a:schemeClr val="accent4"/>
                </a:solidFill>
              </a:rPr>
              <a:t> kellőképpen segítő relaxáció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vecuronium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smtClean="0">
                <a:solidFill>
                  <a:schemeClr val="accent4"/>
                </a:solidFill>
              </a:rPr>
              <a:t>(</a:t>
            </a:r>
            <a:r>
              <a:rPr lang="hu-HU" sz="2000" i="1" dirty="0" err="1" smtClean="0">
                <a:solidFill>
                  <a:schemeClr val="accent4"/>
                </a:solidFill>
              </a:rPr>
              <a:t>Norcuron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</a:t>
            </a:r>
            <a:r>
              <a:rPr lang="en-US" sz="2000" dirty="0" err="1" smtClean="0">
                <a:solidFill>
                  <a:schemeClr val="accent4"/>
                </a:solidFill>
              </a:rPr>
              <a:t>atás</a:t>
            </a:r>
            <a:r>
              <a:rPr lang="en-US" sz="2000" dirty="0" smtClean="0">
                <a:solidFill>
                  <a:schemeClr val="accent4"/>
                </a:solidFill>
              </a:rPr>
              <a:t>: 2-3 </a:t>
            </a:r>
            <a:r>
              <a:rPr lang="en-US" sz="2000" dirty="0" err="1" smtClean="0">
                <a:solidFill>
                  <a:schemeClr val="accent4"/>
                </a:solidFill>
              </a:rPr>
              <a:t>percen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belül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</a:t>
            </a:r>
            <a:r>
              <a:rPr lang="en-US" sz="2000" dirty="0" err="1" smtClean="0">
                <a:solidFill>
                  <a:schemeClr val="accent4"/>
                </a:solidFill>
              </a:rPr>
              <a:t>artam</a:t>
            </a:r>
            <a:r>
              <a:rPr lang="en-US" sz="2000" dirty="0" smtClean="0">
                <a:solidFill>
                  <a:schemeClr val="accent4"/>
                </a:solidFill>
              </a:rPr>
              <a:t>: 20-30 </a:t>
            </a:r>
            <a:r>
              <a:rPr lang="en-US" sz="2000" dirty="0" err="1" smtClean="0">
                <a:solidFill>
                  <a:schemeClr val="accent4"/>
                </a:solidFill>
              </a:rPr>
              <a:t>perc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accent4"/>
                </a:solidFill>
              </a:rPr>
              <a:t>intubálás</a:t>
            </a:r>
            <a:r>
              <a:rPr lang="en-US" sz="2000" dirty="0" smtClean="0">
                <a:solidFill>
                  <a:schemeClr val="accent4"/>
                </a:solidFill>
              </a:rPr>
              <a:t>, </a:t>
            </a:r>
            <a:r>
              <a:rPr lang="en-US" sz="2000" dirty="0" err="1" smtClean="0">
                <a:solidFill>
                  <a:schemeClr val="accent4"/>
                </a:solidFill>
              </a:rPr>
              <a:t>rövid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műtéti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beavatkozás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SIMAIZMOKAT RELAXÁLÓ VEGYÜLETEK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Hisztamin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Helyi hormon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forrása: hízósejtek és </a:t>
            </a:r>
            <a:r>
              <a:rPr lang="hu-HU" sz="2000" dirty="0" err="1" smtClean="0">
                <a:solidFill>
                  <a:schemeClr val="accent4"/>
                </a:solidFill>
              </a:rPr>
              <a:t>basophil</a:t>
            </a:r>
            <a:r>
              <a:rPr lang="hu-HU" sz="2000" dirty="0" smtClean="0">
                <a:solidFill>
                  <a:schemeClr val="accent4"/>
                </a:solidFill>
              </a:rPr>
              <a:t> sejtek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Hatásmechanizmusa: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hisztamin H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1</a:t>
            </a:r>
            <a:r>
              <a:rPr lang="hu-HU" sz="2000" dirty="0" smtClean="0">
                <a:solidFill>
                  <a:schemeClr val="accent4"/>
                </a:solidFill>
              </a:rPr>
              <a:t>-receptor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legtöbb éren dilatációt okoz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mivacurium</a:t>
            </a:r>
            <a:r>
              <a:rPr lang="hu-HU" sz="2000" i="1" dirty="0" smtClean="0">
                <a:solidFill>
                  <a:schemeClr val="accent4"/>
                </a:solidFill>
              </a:rPr>
              <a:t> (</a:t>
            </a:r>
            <a:r>
              <a:rPr lang="hu-HU" sz="2000" i="1" dirty="0" err="1" smtClean="0">
                <a:solidFill>
                  <a:schemeClr val="accent4"/>
                </a:solidFill>
              </a:rPr>
              <a:t>Mivacron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legrövidebb hatástartamú gyógyszer ebben a csoportban 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atracurium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Tracrium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spontán hidrolízis útján </a:t>
            </a:r>
            <a:r>
              <a:rPr lang="hu-HU" sz="2000" dirty="0" err="1" smtClean="0">
                <a:solidFill>
                  <a:schemeClr val="accent4"/>
                </a:solidFill>
              </a:rPr>
              <a:t>lipidoldékony</a:t>
            </a:r>
            <a:r>
              <a:rPr lang="hu-HU" sz="2000" dirty="0" smtClean="0">
                <a:solidFill>
                  <a:schemeClr val="accent4"/>
                </a:solidFill>
              </a:rPr>
              <a:t> anyag képződik, amely átlép a vér-agy gáton, és nagy koncentrációban görcsöket okozhat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</a:t>
            </a:r>
            <a:r>
              <a:rPr lang="en-US" sz="2000" dirty="0" err="1" smtClean="0">
                <a:solidFill>
                  <a:schemeClr val="accent4"/>
                </a:solidFill>
              </a:rPr>
              <a:t>atás</a:t>
            </a:r>
            <a:r>
              <a:rPr lang="en-US" sz="2000" dirty="0" smtClean="0">
                <a:solidFill>
                  <a:schemeClr val="accent4"/>
                </a:solidFill>
              </a:rPr>
              <a:t>: 2 </a:t>
            </a:r>
            <a:r>
              <a:rPr lang="en-US" sz="2000" dirty="0" err="1" smtClean="0">
                <a:solidFill>
                  <a:schemeClr val="accent4"/>
                </a:solidFill>
              </a:rPr>
              <a:t>percen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belül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</a:t>
            </a:r>
            <a:r>
              <a:rPr lang="en-US" sz="2000" dirty="0" err="1" smtClean="0">
                <a:solidFill>
                  <a:schemeClr val="accent4"/>
                </a:solidFill>
              </a:rPr>
              <a:t>artam</a:t>
            </a:r>
            <a:r>
              <a:rPr lang="en-US" sz="2000" dirty="0" smtClean="0">
                <a:solidFill>
                  <a:schemeClr val="accent4"/>
                </a:solidFill>
              </a:rPr>
              <a:t>: 15-30 </a:t>
            </a:r>
            <a:r>
              <a:rPr lang="en-US" sz="2000" dirty="0" err="1" smtClean="0">
                <a:solidFill>
                  <a:schemeClr val="accent4"/>
                </a:solidFill>
              </a:rPr>
              <a:t>perc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depolarizáló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izomrelaxánsok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motoros véglemez környékét az </a:t>
            </a:r>
            <a:r>
              <a:rPr lang="hu-HU" sz="2000" dirty="0" err="1" smtClean="0">
                <a:solidFill>
                  <a:schemeClr val="accent4"/>
                </a:solidFill>
              </a:rPr>
              <a:t>Ach-hoz</a:t>
            </a:r>
            <a:r>
              <a:rPr lang="hu-HU" sz="2000" dirty="0" smtClean="0">
                <a:solidFill>
                  <a:schemeClr val="accent4"/>
                </a:solidFill>
              </a:rPr>
              <a:t> hasonlóan, de tartósan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depolarizálják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Hatások: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</a:t>
            </a:r>
            <a:r>
              <a:rPr lang="hu-HU" sz="2000" dirty="0" smtClean="0">
                <a:solidFill>
                  <a:schemeClr val="accent4"/>
                </a:solidFill>
              </a:rPr>
              <a:t>.) Átmeneti izomrángás (arc és mellkas izmok)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b</a:t>
            </a:r>
            <a:r>
              <a:rPr lang="hu-HU" sz="2000" dirty="0" smtClean="0">
                <a:solidFill>
                  <a:schemeClr val="accent4"/>
                </a:solidFill>
              </a:rPr>
              <a:t>.) Paralízis (kar, nyak, láb izmok, majd arc, gége és </a:t>
            </a:r>
            <a:r>
              <a:rPr lang="hu-HU" sz="2000" dirty="0" err="1" smtClean="0">
                <a:solidFill>
                  <a:schemeClr val="accent4"/>
                </a:solidFill>
              </a:rPr>
              <a:t>légzőizmok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c</a:t>
            </a:r>
            <a:r>
              <a:rPr lang="hu-HU" sz="2000" dirty="0" smtClean="0">
                <a:solidFill>
                  <a:schemeClr val="accent4"/>
                </a:solidFill>
              </a:rPr>
              <a:t>.) Gyorsan kifejlődő blokád (1 percen belül),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szukcinilkolin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0.5-1.0 </a:t>
            </a:r>
            <a:r>
              <a:rPr lang="hu-HU" sz="2000" dirty="0" smtClean="0">
                <a:solidFill>
                  <a:schemeClr val="accent4"/>
                </a:solidFill>
              </a:rPr>
              <a:t>mg/kg (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  <a:r>
              <a:rPr lang="hu-HU" sz="2000" dirty="0" err="1" smtClean="0">
                <a:solidFill>
                  <a:schemeClr val="accent4"/>
                </a:solidFill>
              </a:rPr>
              <a:t>izom-faszcikulációk</a:t>
            </a:r>
            <a:r>
              <a:rPr lang="hu-HU" sz="2000" dirty="0" smtClean="0">
                <a:solidFill>
                  <a:schemeClr val="accent4"/>
                </a:solidFill>
              </a:rPr>
              <a:t> (I. blokk fázis: 1-2 sec) majd </a:t>
            </a:r>
            <a:r>
              <a:rPr lang="hu-HU" sz="2000" dirty="0" err="1" smtClean="0">
                <a:solidFill>
                  <a:schemeClr val="accent4"/>
                </a:solidFill>
              </a:rPr>
              <a:t>pettyhüdt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paralízis (kb. 5-10 </a:t>
            </a:r>
            <a:r>
              <a:rPr lang="hu-HU" sz="2000" dirty="0" err="1" smtClean="0">
                <a:solidFill>
                  <a:schemeClr val="accent4"/>
                </a:solidFill>
              </a:rPr>
              <a:t>pec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hatása </a:t>
            </a:r>
            <a:r>
              <a:rPr lang="hu-HU" sz="2000" dirty="0" smtClean="0">
                <a:solidFill>
                  <a:schemeClr val="accent4"/>
                </a:solidFill>
              </a:rPr>
              <a:t>rövid, gyors </a:t>
            </a:r>
            <a:r>
              <a:rPr lang="hu-HU" sz="2000" dirty="0" smtClean="0">
                <a:solidFill>
                  <a:schemeClr val="accent4"/>
                </a:solidFill>
              </a:rPr>
              <a:t>metabolizmus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apnoet</a:t>
            </a:r>
            <a:r>
              <a:rPr lang="hu-HU" sz="2000" dirty="0" smtClean="0">
                <a:solidFill>
                  <a:schemeClr val="accent4"/>
                </a:solidFill>
              </a:rPr>
              <a:t> okozhat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alkalmas </a:t>
            </a:r>
            <a:r>
              <a:rPr lang="hu-HU" sz="2000" dirty="0" smtClean="0">
                <a:solidFill>
                  <a:schemeClr val="accent4"/>
                </a:solidFill>
              </a:rPr>
              <a:t>rövid ideig tartó izomellazításra (pl. gyors </a:t>
            </a:r>
            <a:r>
              <a:rPr lang="hu-HU" sz="2000" dirty="0" err="1" smtClean="0">
                <a:solidFill>
                  <a:schemeClr val="accent4"/>
                </a:solidFill>
              </a:rPr>
              <a:t>intubálás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hatását </a:t>
            </a:r>
            <a:r>
              <a:rPr lang="hu-HU" sz="2000" dirty="0" smtClean="0">
                <a:solidFill>
                  <a:schemeClr val="accent4"/>
                </a:solidFill>
              </a:rPr>
              <a:t>nyújtja: PROCAIN, </a:t>
            </a:r>
            <a:r>
              <a:rPr lang="hu-HU" sz="2000" dirty="0" smtClean="0">
                <a:solidFill>
                  <a:schemeClr val="accent4"/>
                </a:solidFill>
              </a:rPr>
              <a:t>NEOSTIGMIN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antidótum</a:t>
            </a:r>
            <a:r>
              <a:rPr lang="hu-HU" sz="2000" dirty="0" smtClean="0">
                <a:solidFill>
                  <a:schemeClr val="accent4"/>
                </a:solidFill>
              </a:rPr>
              <a:t>: mesterséges lélegeztetés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Mellékhatások: 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izomfájdalom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gastricus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és </a:t>
            </a:r>
            <a:r>
              <a:rPr lang="hu-HU" sz="2000" dirty="0" err="1" smtClean="0">
                <a:solidFill>
                  <a:schemeClr val="accent4"/>
                </a:solidFill>
              </a:rPr>
              <a:t>intraoculáris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nyomásfokozódás, </a:t>
            </a:r>
            <a:r>
              <a:rPr lang="hu-HU" sz="2000" dirty="0" smtClean="0">
                <a:solidFill>
                  <a:schemeClr val="accent4"/>
                </a:solidFill>
              </a:rPr>
              <a:t>aspiráció </a:t>
            </a:r>
            <a:r>
              <a:rPr lang="hu-HU" sz="2000" dirty="0" smtClean="0">
                <a:solidFill>
                  <a:schemeClr val="accent4"/>
                </a:solidFill>
              </a:rPr>
              <a:t>veszély!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ingerli </a:t>
            </a:r>
            <a:r>
              <a:rPr lang="hu-HU" sz="2000" dirty="0" smtClean="0">
                <a:solidFill>
                  <a:schemeClr val="accent4"/>
                </a:solidFill>
              </a:rPr>
              <a:t>a vegetatív </a:t>
            </a:r>
            <a:r>
              <a:rPr lang="hu-HU" sz="2000" dirty="0" err="1" smtClean="0">
                <a:solidFill>
                  <a:schemeClr val="accent4"/>
                </a:solidFill>
              </a:rPr>
              <a:t>ganglionokat</a:t>
            </a:r>
            <a:r>
              <a:rPr lang="hu-HU" sz="2000" dirty="0" smtClean="0">
                <a:solidFill>
                  <a:schemeClr val="accent4"/>
                </a:solidFill>
              </a:rPr>
              <a:t> és a </a:t>
            </a:r>
            <a:r>
              <a:rPr lang="hu-HU" sz="2000" dirty="0" err="1" smtClean="0">
                <a:solidFill>
                  <a:schemeClr val="accent4"/>
                </a:solidFill>
              </a:rPr>
              <a:t>muszkarin</a:t>
            </a:r>
            <a:r>
              <a:rPr lang="hu-HU" sz="2000" dirty="0" smtClean="0">
                <a:solidFill>
                  <a:schemeClr val="accent4"/>
                </a:solidFill>
              </a:rPr>
              <a:t> receptorokat; </a:t>
            </a: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bronchus</a:t>
            </a:r>
            <a:r>
              <a:rPr lang="hu-HU" sz="2000" dirty="0" smtClean="0">
                <a:solidFill>
                  <a:schemeClr val="accent4"/>
                </a:solidFill>
              </a:rPr>
              <a:t> szekréció fokozódás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ismételt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bevitel után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smtClean="0">
                <a:solidFill>
                  <a:schemeClr val="accent4"/>
                </a:solidFill>
              </a:rPr>
              <a:t>főleg </a:t>
            </a:r>
            <a:r>
              <a:rPr lang="hu-HU" sz="2000" dirty="0" smtClean="0">
                <a:solidFill>
                  <a:schemeClr val="accent4"/>
                </a:solidFill>
              </a:rPr>
              <a:t>gyermekekben) </a:t>
            </a:r>
            <a:r>
              <a:rPr lang="hu-HU" sz="2000" dirty="0" err="1" smtClean="0">
                <a:solidFill>
                  <a:schemeClr val="accent4"/>
                </a:solidFill>
              </a:rPr>
              <a:t>hiperkalémia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léphet fel; szívmegállás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arrhythmiákat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válthat </a:t>
            </a:r>
            <a:r>
              <a:rPr lang="hu-HU" sz="2000" dirty="0" smtClean="0">
                <a:solidFill>
                  <a:schemeClr val="accent4"/>
                </a:solidFill>
              </a:rPr>
              <a:t>ki (ingerel </a:t>
            </a:r>
            <a:r>
              <a:rPr lang="hu-HU" sz="2000" dirty="0" smtClean="0">
                <a:solidFill>
                  <a:schemeClr val="accent4"/>
                </a:solidFill>
              </a:rPr>
              <a:t>minden </a:t>
            </a:r>
            <a:r>
              <a:rPr lang="hu-HU" sz="2000" dirty="0" err="1" smtClean="0">
                <a:solidFill>
                  <a:schemeClr val="accent4"/>
                </a:solidFill>
              </a:rPr>
              <a:t>cholinerg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receptort)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kis </a:t>
            </a:r>
            <a:r>
              <a:rPr lang="hu-HU" sz="2000" dirty="0" smtClean="0">
                <a:solidFill>
                  <a:schemeClr val="accent4"/>
                </a:solidFill>
              </a:rPr>
              <a:t>dózis: negatív </a:t>
            </a:r>
            <a:r>
              <a:rPr lang="hu-HU" sz="2000" dirty="0" err="1" smtClean="0">
                <a:solidFill>
                  <a:schemeClr val="accent4"/>
                </a:solidFill>
              </a:rPr>
              <a:t>inotróp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kronotróp</a:t>
            </a:r>
            <a:r>
              <a:rPr lang="hu-HU" sz="2000" dirty="0" smtClean="0">
                <a:solidFill>
                  <a:schemeClr val="accent4"/>
                </a:solidFill>
              </a:rPr>
              <a:t> hatás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</a:t>
            </a:r>
            <a:r>
              <a:rPr lang="hu-HU" sz="2000" dirty="0" smtClean="0">
                <a:solidFill>
                  <a:schemeClr val="accent4"/>
                </a:solidFill>
              </a:rPr>
              <a:t>dózis: pozitív </a:t>
            </a:r>
            <a:r>
              <a:rPr lang="hu-HU" sz="2000" dirty="0" err="1" smtClean="0">
                <a:solidFill>
                  <a:schemeClr val="accent4"/>
                </a:solidFill>
              </a:rPr>
              <a:t>inotróp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kronotróp</a:t>
            </a:r>
            <a:r>
              <a:rPr lang="hu-HU" sz="2000" dirty="0" smtClean="0">
                <a:solidFill>
                  <a:schemeClr val="accent4"/>
                </a:solidFill>
              </a:rPr>
              <a:t> hatás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ismételt </a:t>
            </a:r>
            <a:r>
              <a:rPr lang="hu-HU" sz="2000" dirty="0" smtClean="0">
                <a:solidFill>
                  <a:schemeClr val="accent4"/>
                </a:solidFill>
              </a:rPr>
              <a:t>dózis: </a:t>
            </a: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Tiopentállal</a:t>
            </a:r>
            <a:r>
              <a:rPr lang="hu-HU" sz="2000" dirty="0" smtClean="0">
                <a:solidFill>
                  <a:schemeClr val="accent4"/>
                </a:solidFill>
              </a:rPr>
              <a:t>, atropinnal, </a:t>
            </a:r>
            <a:r>
              <a:rPr lang="hu-HU" sz="2000" dirty="0" smtClean="0">
                <a:solidFill>
                  <a:schemeClr val="accent4"/>
                </a:solidFill>
              </a:rPr>
              <a:t>membránstabilizáló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izomrelaxánsokkal</a:t>
            </a:r>
            <a:r>
              <a:rPr lang="hu-HU" sz="2000" dirty="0" smtClean="0">
                <a:solidFill>
                  <a:schemeClr val="accent4"/>
                </a:solidFill>
              </a:rPr>
              <a:t> felfüggeszthető) 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tabLst>
                <a:tab pos="287338" algn="l"/>
              </a:tabLst>
            </a:pPr>
            <a:r>
              <a:rPr lang="hu-HU" sz="2000" b="1" dirty="0" smtClean="0">
                <a:solidFill>
                  <a:schemeClr val="accent4"/>
                </a:solidFill>
              </a:rPr>
              <a:t>A NEUROMUSZKULÁRIS BLOKÁD FELFÜGGESZTÉSE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smtClean="0">
                <a:solidFill>
                  <a:schemeClr val="accent4"/>
                </a:solidFill>
              </a:rPr>
              <a:t>kompetitív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izomrelaxánsok</a:t>
            </a:r>
            <a:r>
              <a:rPr lang="hu-HU" sz="2000" dirty="0" smtClean="0">
                <a:solidFill>
                  <a:schemeClr val="accent4"/>
                </a:solidFill>
              </a:rPr>
              <a:t> hatását </a:t>
            </a:r>
            <a:r>
              <a:rPr lang="hu-HU" sz="2000" dirty="0" err="1" smtClean="0">
                <a:solidFill>
                  <a:schemeClr val="accent4"/>
                </a:solidFill>
              </a:rPr>
              <a:t>antagonizálni</a:t>
            </a:r>
            <a:r>
              <a:rPr lang="hu-HU" sz="2000" dirty="0" smtClean="0">
                <a:solidFill>
                  <a:schemeClr val="accent4"/>
                </a:solidFill>
              </a:rPr>
              <a:t> lehet: </a:t>
            </a:r>
            <a:r>
              <a:rPr lang="hu-HU" sz="2000" dirty="0" err="1" smtClean="0">
                <a:solidFill>
                  <a:schemeClr val="accent4"/>
                </a:solidFill>
              </a:rPr>
              <a:t>ChE</a:t>
            </a:r>
            <a:r>
              <a:rPr lang="hu-HU" sz="2000" dirty="0" smtClean="0">
                <a:solidFill>
                  <a:schemeClr val="accent4"/>
                </a:solidFill>
              </a:rPr>
              <a:t> bénítókkal </a:t>
            </a:r>
            <a:r>
              <a:rPr lang="hu-HU" sz="2000" dirty="0" smtClean="0">
                <a:solidFill>
                  <a:schemeClr val="accent4"/>
                </a:solidFill>
              </a:rPr>
              <a:t>(NEOSTIGMIN)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depolarizáló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izomrelaxánsoknak</a:t>
            </a:r>
            <a:r>
              <a:rPr lang="hu-HU" sz="2000" dirty="0" smtClean="0">
                <a:solidFill>
                  <a:schemeClr val="accent4"/>
                </a:solidFill>
              </a:rPr>
              <a:t> nincs jelenleg ismert </a:t>
            </a:r>
            <a:r>
              <a:rPr lang="hu-HU" sz="2000" dirty="0" err="1" smtClean="0">
                <a:solidFill>
                  <a:schemeClr val="accent4"/>
                </a:solidFill>
              </a:rPr>
              <a:t>antagonistája</a:t>
            </a:r>
            <a:r>
              <a:rPr lang="hu-HU" sz="2000" dirty="0" smtClean="0">
                <a:solidFill>
                  <a:schemeClr val="accent4"/>
                </a:solidFill>
              </a:rPr>
              <a:t>; 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None/>
              <a:tabLst>
                <a:tab pos="287338" algn="l"/>
              </a:tabLst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smtClean="0">
                <a:solidFill>
                  <a:schemeClr val="accent4"/>
                </a:solidFill>
              </a:rPr>
              <a:t>	Mesterséges </a:t>
            </a:r>
            <a:r>
              <a:rPr lang="hu-HU" sz="2000" dirty="0" smtClean="0">
                <a:solidFill>
                  <a:schemeClr val="accent4"/>
                </a:solidFill>
              </a:rPr>
              <a:t>lélegeztetés a spontán légzés visszatéréséig 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None/>
              <a:tabLst>
                <a:tab pos="287338" algn="l"/>
              </a:tabLst>
            </a:pPr>
            <a:r>
              <a:rPr lang="hu-HU" sz="2000" dirty="0" smtClean="0">
                <a:solidFill>
                  <a:schemeClr val="accent4"/>
                </a:solidFill>
              </a:rPr>
              <a:t>		</a:t>
            </a:r>
            <a:r>
              <a:rPr lang="hu-HU" sz="2000" dirty="0" err="1" smtClean="0">
                <a:solidFill>
                  <a:schemeClr val="accent4"/>
                </a:solidFill>
              </a:rPr>
              <a:t>ChE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bénítók az I. blokk fázist fokozzák, de a II. fázist megfordíthatják</a:t>
            </a:r>
          </a:p>
          <a:p>
            <a:pPr>
              <a:lnSpc>
                <a:spcPct val="120000"/>
              </a:lnSpc>
              <a:tabLst>
                <a:tab pos="287338" algn="l"/>
              </a:tabLst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sugammadex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Bridion</a:t>
            </a:r>
            <a:r>
              <a:rPr lang="hu-HU" sz="2000" dirty="0" smtClean="0">
                <a:solidFill>
                  <a:schemeClr val="accent4"/>
                </a:solidFill>
              </a:rPr>
              <a:t> injekció)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rocuronium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vagy </a:t>
            </a:r>
            <a:r>
              <a:rPr lang="hu-HU" sz="2000" dirty="0" err="1" smtClean="0">
                <a:solidFill>
                  <a:schemeClr val="accent4"/>
                </a:solidFill>
              </a:rPr>
              <a:t>vecuronium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által előidézett </a:t>
            </a:r>
            <a:r>
              <a:rPr lang="hu-HU" sz="2000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dirty="0" smtClean="0">
                <a:solidFill>
                  <a:schemeClr val="accent4"/>
                </a:solidFill>
              </a:rPr>
              <a:t> blokád </a:t>
            </a:r>
            <a:r>
              <a:rPr lang="hu-HU" sz="2000" dirty="0" smtClean="0">
                <a:solidFill>
                  <a:schemeClr val="accent4"/>
                </a:solidFill>
              </a:rPr>
              <a:t>felfüggesztése felnőtteknél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rocuroniummal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vagy </a:t>
            </a:r>
            <a:r>
              <a:rPr lang="hu-HU" sz="2000" dirty="0" err="1" smtClean="0">
                <a:solidFill>
                  <a:schemeClr val="accent4"/>
                </a:solidFill>
              </a:rPr>
              <a:t>vecuroniummal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a plazmában komplexet képez, és ezáltal csökkenti a </a:t>
            </a:r>
            <a:r>
              <a:rPr lang="hu-HU" sz="2000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junkcióban</a:t>
            </a:r>
            <a:r>
              <a:rPr lang="hu-HU" sz="2000" dirty="0" smtClean="0">
                <a:solidFill>
                  <a:schemeClr val="accent4"/>
                </a:solidFill>
              </a:rPr>
              <a:t> lévő, a nikotin receptorokhoz kötődni képes </a:t>
            </a:r>
            <a:r>
              <a:rPr lang="hu-HU" sz="2000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2000" dirty="0" smtClean="0">
                <a:solidFill>
                  <a:schemeClr val="accent4"/>
                </a:solidFill>
              </a:rPr>
              <a:t> blokkoló szerek </a:t>
            </a:r>
            <a:r>
              <a:rPr lang="hu-HU" sz="2000" dirty="0" smtClean="0">
                <a:solidFill>
                  <a:schemeClr val="accent4"/>
                </a:solidFill>
              </a:rPr>
              <a:t>mennyiségét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harántcsíkolt 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SIMAIZMOKAT RELAXÁLÓ VEGYÜLETEK</a:t>
            </a:r>
          </a:p>
          <a:p>
            <a:pPr>
              <a:buNone/>
            </a:pPr>
            <a:endParaRPr lang="hu-HU" sz="2000" b="1" dirty="0" smtClean="0"/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Nitrogén-monoxid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helyi hormon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test egyik legfontosabb endogén </a:t>
            </a:r>
            <a:r>
              <a:rPr lang="hu-HU" sz="2000" dirty="0" err="1" smtClean="0">
                <a:solidFill>
                  <a:schemeClr val="accent4"/>
                </a:solidFill>
              </a:rPr>
              <a:t>simaizom-relaxánsa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forrásai: </a:t>
            </a:r>
            <a:r>
              <a:rPr lang="hu-HU" sz="2000" dirty="0" err="1" smtClean="0">
                <a:solidFill>
                  <a:schemeClr val="accent4"/>
                </a:solidFill>
              </a:rPr>
              <a:t>érendothel</a:t>
            </a:r>
            <a:r>
              <a:rPr lang="hu-HU" sz="2000" dirty="0" smtClean="0">
                <a:solidFill>
                  <a:schemeClr val="accent4"/>
                </a:solidFill>
              </a:rPr>
              <a:t>, neuronok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NO az erek tágasságát élettani és kóros körülmények közt szabályozó hormon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sphinctereket</a:t>
            </a:r>
            <a:r>
              <a:rPr lang="hu-HU" sz="2000" dirty="0" smtClean="0">
                <a:solidFill>
                  <a:schemeClr val="accent4"/>
                </a:solidFill>
              </a:rPr>
              <a:t>, a GI és a légúti simaizomzatot, az </a:t>
            </a:r>
            <a:r>
              <a:rPr lang="hu-HU" sz="2000" dirty="0" err="1" smtClean="0">
                <a:solidFill>
                  <a:schemeClr val="accent4"/>
                </a:solidFill>
              </a:rPr>
              <a:t>urethrát</a:t>
            </a:r>
            <a:r>
              <a:rPr lang="hu-HU" sz="2000" dirty="0" smtClean="0">
                <a:solidFill>
                  <a:schemeClr val="accent4"/>
                </a:solidFill>
              </a:rPr>
              <a:t>, az erekcióért felelős struktúrákat lazítja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Hatásmechanizmusa: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guanilát-cikláz</a:t>
            </a:r>
            <a:r>
              <a:rPr lang="hu-HU" sz="2000" dirty="0" smtClean="0">
                <a:solidFill>
                  <a:schemeClr val="accent4"/>
                </a:solidFill>
              </a:rPr>
              <a:t> közvetlen aktiválása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Gyógyszerek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minden fajta simaizom összehúzódásait gátolni képesek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Papaverin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foszfodiészteráz</a:t>
            </a:r>
            <a:r>
              <a:rPr lang="hu-HU" sz="2000" dirty="0" smtClean="0">
                <a:solidFill>
                  <a:schemeClr val="accent4"/>
                </a:solidFill>
              </a:rPr>
              <a:t> enzim gátlója, növeli a </a:t>
            </a:r>
            <a:r>
              <a:rPr lang="hu-HU" sz="2000" dirty="0" err="1" smtClean="0">
                <a:solidFill>
                  <a:schemeClr val="accent4"/>
                </a:solidFill>
              </a:rPr>
              <a:t>cAMP</a:t>
            </a:r>
            <a:r>
              <a:rPr lang="hu-HU" sz="2000" dirty="0" smtClean="0">
                <a:solidFill>
                  <a:schemeClr val="accent4"/>
                </a:solidFill>
              </a:rPr>
              <a:t> szintet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++ csatornát gátolja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direkt hat a </a:t>
            </a:r>
            <a:r>
              <a:rPr lang="hu-HU" sz="2000" dirty="0" err="1" smtClean="0">
                <a:solidFill>
                  <a:schemeClr val="accent4"/>
                </a:solidFill>
              </a:rPr>
              <a:t>gastrointestinális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urogenitális</a:t>
            </a:r>
            <a:r>
              <a:rPr lang="hu-HU" sz="2000" dirty="0" smtClean="0">
                <a:solidFill>
                  <a:schemeClr val="accent4"/>
                </a:solidFill>
              </a:rPr>
              <a:t> rendszer simaizmaira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jó vesekő-, epekő okozta kólikában vagy menstruációs görcsökben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aluszékonyságot és AV vezetési zavart okozhat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Drotaverin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foszfodiészteráz</a:t>
            </a:r>
            <a:r>
              <a:rPr lang="hu-HU" sz="2000" dirty="0" smtClean="0">
                <a:solidFill>
                  <a:schemeClr val="accent4"/>
                </a:solidFill>
              </a:rPr>
              <a:t> enzim gátlója, növeli a </a:t>
            </a:r>
            <a:r>
              <a:rPr lang="hu-HU" sz="2000" dirty="0" err="1" smtClean="0">
                <a:solidFill>
                  <a:schemeClr val="accent4"/>
                </a:solidFill>
              </a:rPr>
              <a:t>cAMP</a:t>
            </a:r>
            <a:r>
              <a:rPr lang="hu-HU" sz="2000" dirty="0" smtClean="0">
                <a:solidFill>
                  <a:schemeClr val="accent4"/>
                </a:solidFill>
              </a:rPr>
              <a:t> szintet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miozin-könnyű</a:t>
            </a:r>
            <a:r>
              <a:rPr lang="hu-HU" sz="2000" dirty="0" smtClean="0">
                <a:solidFill>
                  <a:schemeClr val="accent4"/>
                </a:solidFill>
              </a:rPr>
              <a:t> –</a:t>
            </a:r>
            <a:r>
              <a:rPr lang="hu-HU" sz="2000" dirty="0" err="1" smtClean="0">
                <a:solidFill>
                  <a:schemeClr val="accent4"/>
                </a:solidFill>
              </a:rPr>
              <a:t>lánc-kináz</a:t>
            </a:r>
            <a:r>
              <a:rPr lang="hu-HU" sz="2000" dirty="0" smtClean="0">
                <a:solidFill>
                  <a:schemeClr val="accent4"/>
                </a:solidFill>
              </a:rPr>
              <a:t> inaktiválásával simaizom ellazulás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gyomor–bél huzam görcseinek és az </a:t>
            </a:r>
            <a:r>
              <a:rPr lang="hu-HU" sz="2000" dirty="0" err="1" smtClean="0">
                <a:solidFill>
                  <a:schemeClr val="accent4"/>
                </a:solidFill>
              </a:rPr>
              <a:t>urogenitalis</a:t>
            </a:r>
            <a:r>
              <a:rPr lang="hu-HU" sz="2000" dirty="0" smtClean="0">
                <a:solidFill>
                  <a:schemeClr val="accent4"/>
                </a:solidFill>
              </a:rPr>
              <a:t> rendszer </a:t>
            </a:r>
            <a:r>
              <a:rPr lang="hu-HU" sz="2000" dirty="0" err="1" smtClean="0">
                <a:solidFill>
                  <a:schemeClr val="accent4"/>
                </a:solidFill>
              </a:rPr>
              <a:t>spasmusainak</a:t>
            </a:r>
            <a:r>
              <a:rPr lang="hu-HU" sz="2000" dirty="0" smtClean="0">
                <a:solidFill>
                  <a:schemeClr val="accent4"/>
                </a:solidFill>
              </a:rPr>
              <a:t> kezelése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SIMAIZMOKAT KONTRAHÁLÓ (ÖSSZEHÚZÓ) VEGYÜLETEK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Acetilcholin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Neurotranszmitter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forrásai: paraszimpatikus idegek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Hatásmechanizmusa: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muszkarin</a:t>
            </a:r>
            <a:r>
              <a:rPr lang="hu-HU" sz="2000" dirty="0" smtClean="0">
                <a:solidFill>
                  <a:schemeClr val="accent4"/>
                </a:solidFill>
              </a:rPr>
              <a:t> M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3</a:t>
            </a:r>
            <a:r>
              <a:rPr lang="hu-HU" sz="2000" dirty="0" smtClean="0">
                <a:solidFill>
                  <a:schemeClr val="accent4"/>
                </a:solidFill>
              </a:rPr>
              <a:t>-receptorok, </a:t>
            </a:r>
            <a:r>
              <a:rPr lang="hu-HU" sz="2000" dirty="0" err="1" smtClean="0">
                <a:solidFill>
                  <a:schemeClr val="accent4"/>
                </a:solidFill>
              </a:rPr>
              <a:t>adenilát-cikláz-gátlás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Minden simaizmot kontrahál</a:t>
            </a:r>
          </a:p>
          <a:p>
            <a:pPr>
              <a:buFont typeface="Wingdings" pitchFamily="2" charset="2"/>
              <a:buChar char="§"/>
            </a:pPr>
            <a:r>
              <a:rPr lang="nb-NO" sz="2000" dirty="0" smtClean="0">
                <a:solidFill>
                  <a:schemeClr val="accent4"/>
                </a:solidFill>
              </a:rPr>
              <a:t>Ép endothel mellett azonban NO-mediált vasorelaxatiót okoz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SIMAIZMOKAT KONTRAHÁLÓ (ÖSSZEHÚZÓ) VEGYÜLETEK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Noradrenalin</a:t>
            </a:r>
            <a:r>
              <a:rPr lang="hu-HU" sz="2000" b="1" dirty="0" smtClean="0">
                <a:solidFill>
                  <a:schemeClr val="accent4"/>
                </a:solidFill>
              </a:rPr>
              <a:t>, adrenalin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Neurotranszmitter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forrásai: szimpatikus </a:t>
            </a:r>
            <a:r>
              <a:rPr lang="hu-HU" sz="2000" dirty="0" err="1" smtClean="0">
                <a:solidFill>
                  <a:schemeClr val="accent4"/>
                </a:solidFill>
              </a:rPr>
              <a:t>postganglionalis</a:t>
            </a:r>
            <a:r>
              <a:rPr lang="hu-HU" sz="2000" dirty="0" smtClean="0">
                <a:solidFill>
                  <a:schemeClr val="accent4"/>
                </a:solidFill>
              </a:rPr>
              <a:t> rostok, mellékvese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Hatásmechanizmus: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adrenerg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el-GR" sz="2000" dirty="0" smtClean="0">
                <a:solidFill>
                  <a:schemeClr val="accent4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4"/>
                </a:solidFill>
              </a:rPr>
              <a:t>1</a:t>
            </a:r>
            <a:r>
              <a:rPr lang="el-GR" sz="2000" dirty="0" smtClean="0">
                <a:solidFill>
                  <a:schemeClr val="accent4"/>
                </a:solidFill>
              </a:rPr>
              <a:t>-</a:t>
            </a:r>
            <a:r>
              <a:rPr lang="hu-HU" sz="2000" dirty="0" smtClean="0">
                <a:solidFill>
                  <a:schemeClr val="accent4"/>
                </a:solidFill>
              </a:rPr>
              <a:t>receptor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vasoconstrictio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SIMAIZMOKAT KONTRAHÁLÓ (ÖSSZEHÚZÓ) VEGYÜLETEK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b="1" dirty="0" smtClean="0">
                <a:solidFill>
                  <a:schemeClr val="accent4"/>
                </a:solidFill>
              </a:rPr>
              <a:t> II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Hormonszerű plazmafaktor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forrása: vérplazma, ill. az érbelhártyához horgonyzott konvertáló enzim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arteriola</a:t>
            </a:r>
            <a:r>
              <a:rPr lang="hu-HU" sz="2000" dirty="0" smtClean="0">
                <a:solidFill>
                  <a:schemeClr val="accent4"/>
                </a:solidFill>
              </a:rPr>
              <a:t> szűkítés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Hatásmechanizmusa: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AT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1</a:t>
            </a:r>
            <a:r>
              <a:rPr lang="hu-HU" sz="2000" dirty="0" smtClean="0">
                <a:solidFill>
                  <a:schemeClr val="accent4"/>
                </a:solidFill>
              </a:rPr>
              <a:t>-receptor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SIMAIZMOKAT KONTRAHÁLÓ (ÖSSZEHÚZÓ) VEGYÜLETEK</a:t>
            </a:r>
          </a:p>
          <a:p>
            <a:pPr>
              <a:buNone/>
            </a:pPr>
            <a:endParaRPr lang="hu-HU" sz="2000" b="1" dirty="0" smtClean="0"/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Szerotonin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Helyi hormon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forrása: </a:t>
            </a:r>
            <a:r>
              <a:rPr lang="hu-HU" sz="2000" dirty="0" err="1" smtClean="0">
                <a:solidFill>
                  <a:schemeClr val="accent4"/>
                </a:solidFill>
              </a:rPr>
              <a:t>vérlemezkék</a:t>
            </a:r>
            <a:r>
              <a:rPr lang="hu-HU" sz="2000" dirty="0" smtClean="0">
                <a:solidFill>
                  <a:schemeClr val="accent4"/>
                </a:solidFill>
              </a:rPr>
              <a:t>, esetleg agyi neuronok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érszűkítő hatása van, a GI izomzatot is kontrahálja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Hatásmechanizmusa: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5-HT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1</a:t>
            </a:r>
            <a:r>
              <a:rPr lang="hu-HU" sz="2000" dirty="0" smtClean="0">
                <a:solidFill>
                  <a:schemeClr val="accent4"/>
                </a:solidFill>
              </a:rPr>
              <a:t>-receptor → </a:t>
            </a:r>
            <a:r>
              <a:rPr lang="hu-HU" sz="2000" dirty="0" err="1" smtClean="0">
                <a:solidFill>
                  <a:schemeClr val="accent4"/>
                </a:solidFill>
              </a:rPr>
              <a:t>adenilát-cikláz-gátlás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simaizmok működésére ható szerek</a:t>
            </a:r>
            <a:endParaRPr lang="hu-H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30890</TotalTime>
  <Words>1576</Words>
  <Application>Microsoft Office PowerPoint</Application>
  <PresentationFormat>Diavetítés a képernyőre (4:3 oldalarány)</PresentationFormat>
  <Paragraphs>345</Paragraphs>
  <Slides>36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37" baseType="lpstr">
      <vt:lpstr>Sétatér</vt:lpstr>
      <vt:lpstr>Gyógyszertan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simaizmok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A harántcsíkolt izmok működésére ható szerek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717</cp:revision>
  <dcterms:created xsi:type="dcterms:W3CDTF">2013-02-19T13:49:44Z</dcterms:created>
  <dcterms:modified xsi:type="dcterms:W3CDTF">2019-11-13T20:44:38Z</dcterms:modified>
</cp:coreProperties>
</file>