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8"/>
  </p:notesMasterIdLst>
  <p:sldIdLst>
    <p:sldId id="262" r:id="rId2"/>
    <p:sldId id="433" r:id="rId3"/>
    <p:sldId id="585" r:id="rId4"/>
    <p:sldId id="583" r:id="rId5"/>
    <p:sldId id="565" r:id="rId6"/>
    <p:sldId id="582" r:id="rId7"/>
    <p:sldId id="584" r:id="rId8"/>
    <p:sldId id="576" r:id="rId9"/>
    <p:sldId id="564" r:id="rId10"/>
    <p:sldId id="504" r:id="rId11"/>
    <p:sldId id="566" r:id="rId12"/>
    <p:sldId id="578" r:id="rId13"/>
    <p:sldId id="524" r:id="rId14"/>
    <p:sldId id="542" r:id="rId15"/>
    <p:sldId id="531" r:id="rId16"/>
    <p:sldId id="417" r:id="rId17"/>
    <p:sldId id="535" r:id="rId18"/>
    <p:sldId id="579" r:id="rId19"/>
    <p:sldId id="510" r:id="rId20"/>
    <p:sldId id="511" r:id="rId21"/>
    <p:sldId id="580" r:id="rId22"/>
    <p:sldId id="595" r:id="rId23"/>
    <p:sldId id="536" r:id="rId24"/>
    <p:sldId id="597" r:id="rId25"/>
    <p:sldId id="596" r:id="rId26"/>
    <p:sldId id="513" r:id="rId27"/>
    <p:sldId id="512" r:id="rId28"/>
    <p:sldId id="586" r:id="rId29"/>
    <p:sldId id="587" r:id="rId30"/>
    <p:sldId id="589" r:id="rId31"/>
    <p:sldId id="588" r:id="rId32"/>
    <p:sldId id="598" r:id="rId33"/>
    <p:sldId id="599" r:id="rId34"/>
    <p:sldId id="591" r:id="rId35"/>
    <p:sldId id="600" r:id="rId36"/>
    <p:sldId id="282" r:id="rId3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95317-7D3F-4BA6-89F8-975B7E1BA660}" type="datetimeFigureOut">
              <a:rPr lang="hu-HU" smtClean="0"/>
              <a:pPr/>
              <a:t>2019. 11. 13.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EAA24A-7F14-4A6D-B34F-6A9A4013B8A5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erékszögű háromszög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zabadkézi sokszög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Szabadkézi sokszög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Szabadkézi sokszög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Egyenes összekötő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F9E426A-215A-41B6-8BEC-3820D1F55A23}" type="datetimeFigureOut">
              <a:rPr lang="hu-HU" smtClean="0"/>
              <a:pPr/>
              <a:t>2019. 11. 13.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2019. 11. 13.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2019. 11. 13.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2019. 11. 13.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2019. 11. 13.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Sávnyí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Sávnyí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2019. 11. 13.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2019. 11. 13.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2019. 11. 13.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2019. 11. 13.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F9E426A-215A-41B6-8BEC-3820D1F55A23}" type="datetimeFigureOut">
              <a:rPr lang="hu-HU" smtClean="0"/>
              <a:pPr/>
              <a:t>2019. 11. 13.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F9E426A-215A-41B6-8BEC-3820D1F55A23}" type="datetimeFigureOut">
              <a:rPr lang="hu-HU" smtClean="0"/>
              <a:pPr/>
              <a:t>2019. 11. 13.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Szabadkézi sokszög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Derékszögű háromszög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Egyenes összekötő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ávnyí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Sávnyí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zabadkézi sokszög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Szabadkézi sokszög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Derékszögű háromszög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Egyenes összekötő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F9E426A-215A-41B6-8BEC-3820D1F55A23}" type="datetimeFigureOut">
              <a:rPr lang="hu-HU" smtClean="0"/>
              <a:pPr/>
              <a:t>2019. 11. 13.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4C94475-2DD4-4106-A301-623B3424760B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7200" dirty="0" smtClean="0"/>
              <a:t>Gyógyszertan</a:t>
            </a:r>
            <a:endParaRPr lang="hu-HU" sz="72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>
                <a:latin typeface="Georgia" pitchFamily="18" charset="0"/>
              </a:rPr>
              <a:t>Dr. </a:t>
            </a:r>
            <a:r>
              <a:rPr lang="hu-HU" sz="2400" dirty="0" err="1" smtClean="0">
                <a:latin typeface="Georgia" pitchFamily="18" charset="0"/>
              </a:rPr>
              <a:t>Zimmerman</a:t>
            </a:r>
            <a:r>
              <a:rPr lang="hu-HU" sz="2400" dirty="0" smtClean="0">
                <a:latin typeface="Georgia" pitchFamily="18" charset="0"/>
              </a:rPr>
              <a:t> Katalin</a:t>
            </a:r>
          </a:p>
          <a:p>
            <a:r>
              <a:rPr lang="hu-HU" sz="2400" dirty="0" smtClean="0">
                <a:latin typeface="Georgia" pitchFamily="18" charset="0"/>
              </a:rPr>
              <a:t>2019.</a:t>
            </a:r>
            <a:endParaRPr lang="hu-HU" sz="2400" dirty="0">
              <a:latin typeface="Georgia" pitchFamily="18" charset="0"/>
            </a:endParaRPr>
          </a:p>
        </p:txBody>
      </p:sp>
      <p:pic>
        <p:nvPicPr>
          <p:cNvPr id="4" name="Kép 3" descr="MC900335934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29520" y="285728"/>
            <a:ext cx="1279614" cy="1428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25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Gyógyszerek</a:t>
            </a:r>
          </a:p>
          <a:p>
            <a:pPr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Anyarozs-alkaloidok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szokásos adagokban többé-kevésbé tónusos méhösszehúzódást okoznak, ezért csak a magzat megszületése után adhatók injekcióban vagy per </a:t>
            </a:r>
            <a:r>
              <a:rPr lang="hu-HU" sz="2000" dirty="0" err="1" smtClean="0">
                <a:solidFill>
                  <a:schemeClr val="accent4"/>
                </a:solidFill>
              </a:rPr>
              <a:t>os</a:t>
            </a:r>
            <a:r>
              <a:rPr lang="hu-HU" sz="2000" dirty="0" smtClean="0">
                <a:solidFill>
                  <a:schemeClr val="accent4"/>
                </a:solidFill>
              </a:rPr>
              <a:t>, az </a:t>
            </a:r>
            <a:r>
              <a:rPr lang="hu-HU" sz="2000" dirty="0" err="1" smtClean="0">
                <a:solidFill>
                  <a:schemeClr val="accent4"/>
                </a:solidFill>
              </a:rPr>
              <a:t>atoniás</a:t>
            </a:r>
            <a:r>
              <a:rPr lang="hu-HU" sz="2000" dirty="0" smtClean="0">
                <a:solidFill>
                  <a:schemeClr val="accent4"/>
                </a:solidFill>
              </a:rPr>
              <a:t> vérzés megelőzésére</a:t>
            </a: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agonisták</a:t>
            </a:r>
            <a:r>
              <a:rPr lang="hu-HU" sz="2000" dirty="0" smtClean="0">
                <a:solidFill>
                  <a:schemeClr val="accent4"/>
                </a:solidFill>
              </a:rPr>
              <a:t> az </a:t>
            </a:r>
            <a:r>
              <a:rPr lang="hu-HU" sz="2000" dirty="0" err="1" smtClean="0">
                <a:solidFill>
                  <a:schemeClr val="accent4"/>
                </a:solidFill>
              </a:rPr>
              <a:t>adrenerg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el-GR" sz="2000" dirty="0" smtClean="0">
                <a:solidFill>
                  <a:schemeClr val="accent4"/>
                </a:solidFill>
              </a:rPr>
              <a:t>α-</a:t>
            </a:r>
            <a:r>
              <a:rPr lang="hu-HU" sz="2000" dirty="0" smtClean="0">
                <a:solidFill>
                  <a:schemeClr val="accent4"/>
                </a:solidFill>
              </a:rPr>
              <a:t>receptorokon és bizonyos szerotonin receptorokon</a:t>
            </a:r>
          </a:p>
          <a:p>
            <a:pPr>
              <a:buNone/>
            </a:pP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ergotamin</a:t>
            </a:r>
            <a:r>
              <a:rPr lang="hu-HU" sz="2000" b="1" dirty="0" smtClean="0">
                <a:solidFill>
                  <a:schemeClr val="accent4"/>
                </a:solidFill>
              </a:rPr>
              <a:t>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A fenti indikáción kívül migrénellenes szerként használatos, a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koponyatájék ereinek összehúzódását okozza.</a:t>
            </a:r>
          </a:p>
          <a:p>
            <a:pPr>
              <a:buNone/>
            </a:pPr>
            <a:endParaRPr lang="hu-HU" dirty="0" smtClean="0">
              <a:latin typeface="Century" pitchFamily="18" charset="0"/>
            </a:endParaRPr>
          </a:p>
          <a:p>
            <a:pPr>
              <a:buNone/>
            </a:pPr>
            <a:endParaRPr lang="hu-HU" dirty="0">
              <a:latin typeface="Century" pitchFamily="18" charset="0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simaizmok működésére ható szerek</a:t>
            </a:r>
            <a:endParaRPr lang="hu-HU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5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Méhkontrakciók</a:t>
            </a:r>
            <a:r>
              <a:rPr lang="hu-HU" sz="2000" b="1" i="1" dirty="0" smtClean="0">
                <a:solidFill>
                  <a:schemeClr val="accent4"/>
                </a:solidFill>
              </a:rPr>
              <a:t> kiváltására használt szerek</a:t>
            </a:r>
          </a:p>
          <a:p>
            <a:pPr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dirty="0" err="1" smtClean="0">
                <a:solidFill>
                  <a:schemeClr val="accent4"/>
                </a:solidFill>
              </a:rPr>
              <a:t>Oxytocin</a:t>
            </a: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magzatban is termelődő </a:t>
            </a:r>
            <a:r>
              <a:rPr lang="hu-HU" sz="2000" dirty="0" err="1" smtClean="0">
                <a:solidFill>
                  <a:schemeClr val="accent4"/>
                </a:solidFill>
              </a:rPr>
              <a:t>polipeptidhormon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forrása: az agyalapi mirigy hátsó lebenye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G-proteinhez kötött receptorokon keresztül hat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az </a:t>
            </a:r>
            <a:r>
              <a:rPr lang="hu-HU" sz="2000" dirty="0" err="1" smtClean="0">
                <a:solidFill>
                  <a:schemeClr val="accent4"/>
                </a:solidFill>
              </a:rPr>
              <a:t>oxytocin</a:t>
            </a:r>
            <a:r>
              <a:rPr lang="hu-HU" sz="2000" dirty="0" smtClean="0">
                <a:solidFill>
                  <a:schemeClr val="accent4"/>
                </a:solidFill>
              </a:rPr>
              <a:t> érzékenység a szülés előtt, alatt és közvetlenül utána a legnagyobb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gyakoribbá és erősebbé teszi a koordinált </a:t>
            </a:r>
            <a:r>
              <a:rPr lang="hu-HU" sz="2000" dirty="0" err="1" smtClean="0">
                <a:solidFill>
                  <a:schemeClr val="accent4"/>
                </a:solidFill>
              </a:rPr>
              <a:t>méhkontrakciókat</a:t>
            </a:r>
            <a:r>
              <a:rPr lang="hu-HU" sz="2000" dirty="0" smtClean="0">
                <a:solidFill>
                  <a:schemeClr val="accent4"/>
                </a:solidFill>
              </a:rPr>
              <a:t>, amelyeket azonban elernyedés követ, így a köldökzsinór erei nincsenek folyamatosan komprimálva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nagy adagok tónusos összehúzódást is létrehoznak (ez kihasználható </a:t>
            </a:r>
            <a:r>
              <a:rPr lang="hu-HU" sz="2000" dirty="0" err="1" smtClean="0">
                <a:solidFill>
                  <a:schemeClr val="accent4"/>
                </a:solidFill>
              </a:rPr>
              <a:t>atóniás</a:t>
            </a:r>
            <a:r>
              <a:rPr lang="hu-HU" sz="2000" dirty="0" smtClean="0">
                <a:solidFill>
                  <a:schemeClr val="accent4"/>
                </a:solidFill>
              </a:rPr>
              <a:t> vérzés kezelésére)</a:t>
            </a:r>
          </a:p>
          <a:p>
            <a:pPr>
              <a:buFont typeface="Wingdings" pitchFamily="2" charset="2"/>
              <a:buChar char="§"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dirty="0" smtClean="0"/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simaizmok működésére ható szerek</a:t>
            </a:r>
            <a:endParaRPr lang="hu-HU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000" i="1" dirty="0" smtClean="0">
                <a:solidFill>
                  <a:schemeClr val="accent4"/>
                </a:solidFill>
              </a:rPr>
              <a:t>Terápiás indikáció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fájástevékenység megindítására vagy erősítésére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az </a:t>
            </a:r>
            <a:r>
              <a:rPr lang="hu-HU" sz="2000" dirty="0" err="1" smtClean="0">
                <a:solidFill>
                  <a:schemeClr val="accent4"/>
                </a:solidFill>
              </a:rPr>
              <a:t>uterus</a:t>
            </a:r>
            <a:r>
              <a:rPr lang="hu-HU" sz="2000" dirty="0" smtClean="0">
                <a:solidFill>
                  <a:schemeClr val="accent4"/>
                </a:solidFill>
              </a:rPr>
              <a:t> simaizom- és az emlő </a:t>
            </a:r>
            <a:r>
              <a:rPr lang="hu-HU" sz="2000" dirty="0" err="1" smtClean="0">
                <a:solidFill>
                  <a:schemeClr val="accent4"/>
                </a:solidFill>
              </a:rPr>
              <a:t>myoepithel</a:t>
            </a:r>
            <a:r>
              <a:rPr lang="hu-HU" sz="2000" dirty="0" smtClean="0">
                <a:solidFill>
                  <a:schemeClr val="accent4"/>
                </a:solidFill>
              </a:rPr>
              <a:t> sejtjeit összehúzza, így tejkilövellést okoz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dirty="0" err="1" smtClean="0">
                <a:solidFill>
                  <a:schemeClr val="accent4"/>
                </a:solidFill>
              </a:rPr>
              <a:t>atosiban</a:t>
            </a:r>
            <a:r>
              <a:rPr lang="hu-HU" sz="2000" b="1" dirty="0" smtClean="0">
                <a:solidFill>
                  <a:schemeClr val="accent4"/>
                </a:solidFill>
              </a:rPr>
              <a:t> (</a:t>
            </a:r>
            <a:r>
              <a:rPr lang="hu-HU" sz="2000" b="1" dirty="0" err="1" smtClean="0">
                <a:solidFill>
                  <a:schemeClr val="accent4"/>
                </a:solidFill>
              </a:rPr>
              <a:t>Tractocile</a:t>
            </a:r>
            <a:r>
              <a:rPr lang="hu-HU" sz="2000" b="1" dirty="0" smtClean="0">
                <a:solidFill>
                  <a:schemeClr val="accent4"/>
                </a:solidFill>
              </a:rPr>
              <a:t> </a:t>
            </a:r>
            <a:r>
              <a:rPr lang="hu-HU" sz="2000" b="1" dirty="0" err="1" smtClean="0">
                <a:solidFill>
                  <a:schemeClr val="accent4"/>
                </a:solidFill>
              </a:rPr>
              <a:t>inj</a:t>
            </a:r>
            <a:r>
              <a:rPr lang="hu-HU" sz="2000" b="1" dirty="0" smtClean="0">
                <a:solidFill>
                  <a:schemeClr val="accent4"/>
                </a:solidFill>
              </a:rPr>
              <a:t>.)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oxytocin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receptor-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antagonista</a:t>
            </a:r>
            <a:r>
              <a:rPr lang="hu-HU" sz="2000" b="1" i="1" dirty="0" smtClean="0">
                <a:solidFill>
                  <a:schemeClr val="accent4"/>
                </a:solidFill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gátolja a szülés alatti </a:t>
            </a:r>
            <a:r>
              <a:rPr lang="hu-HU" sz="2000" dirty="0" err="1" smtClean="0">
                <a:solidFill>
                  <a:schemeClr val="accent4"/>
                </a:solidFill>
              </a:rPr>
              <a:t>méhkontrakciókat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használható a terhesség 24. és 33. hete közt fenyegető koraszülés kezelésére</a:t>
            </a:r>
            <a:endParaRPr lang="hu-HU" sz="2000" b="1" dirty="0" smtClean="0">
              <a:solidFill>
                <a:schemeClr val="accent4"/>
              </a:solidFill>
            </a:endParaRPr>
          </a:p>
          <a:p>
            <a:endParaRPr lang="hu-HU" dirty="0" smtClean="0"/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simaizmok működésére ható szerek</a:t>
            </a:r>
            <a:endParaRPr lang="hu-HU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5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dirty="0" err="1" smtClean="0">
                <a:solidFill>
                  <a:schemeClr val="accent4"/>
                </a:solidFill>
              </a:rPr>
              <a:t>Prosztaglandinok</a:t>
            </a:r>
            <a:r>
              <a:rPr lang="hu-HU" sz="2000" b="1" dirty="0" smtClean="0">
                <a:solidFill>
                  <a:schemeClr val="accent4"/>
                </a:solidFill>
              </a:rPr>
              <a:t> és származékaik</a:t>
            </a:r>
          </a:p>
          <a:p>
            <a:pPr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hu-HU" sz="2000" dirty="0" err="1" smtClean="0">
                <a:solidFill>
                  <a:schemeClr val="accent4"/>
                </a:solidFill>
              </a:rPr>
              <a:t>prosztaglandinok</a:t>
            </a:r>
            <a:r>
              <a:rPr lang="hu-HU" sz="2000" dirty="0" smtClean="0">
                <a:solidFill>
                  <a:schemeClr val="accent4"/>
                </a:solidFill>
              </a:rPr>
              <a:t> az </a:t>
            </a:r>
            <a:r>
              <a:rPr lang="hu-HU" sz="2000" dirty="0" err="1" smtClean="0">
                <a:solidFill>
                  <a:schemeClr val="accent4"/>
                </a:solidFill>
              </a:rPr>
              <a:t>arachidonsav</a:t>
            </a:r>
            <a:r>
              <a:rPr lang="hu-HU" sz="2000" dirty="0" smtClean="0">
                <a:solidFill>
                  <a:schemeClr val="accent4"/>
                </a:solidFill>
              </a:rPr>
              <a:t> származékai, amelyek szerepet játszanak a szülésben, </a:t>
            </a:r>
            <a:r>
              <a:rPr lang="hu-HU" sz="2000" dirty="0" err="1" smtClean="0">
                <a:solidFill>
                  <a:schemeClr val="accent4"/>
                </a:solidFill>
              </a:rPr>
              <a:t>ill</a:t>
            </a:r>
            <a:r>
              <a:rPr lang="hu-HU" sz="2000" dirty="0" smtClean="0">
                <a:solidFill>
                  <a:schemeClr val="accent4"/>
                </a:solidFill>
              </a:rPr>
              <a:t> a </a:t>
            </a:r>
            <a:r>
              <a:rPr lang="hu-HU" sz="2000" dirty="0" err="1" smtClean="0">
                <a:solidFill>
                  <a:schemeClr val="accent4"/>
                </a:solidFill>
              </a:rPr>
              <a:t>dysmenorrhoeában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szülés előtt megnő a szintjük az anyai vérben, illetve az </a:t>
            </a:r>
            <a:r>
              <a:rPr lang="hu-HU" sz="2000" dirty="0" err="1" smtClean="0">
                <a:solidFill>
                  <a:schemeClr val="accent4"/>
                </a:solidFill>
              </a:rPr>
              <a:t>amnionfolyadékban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i="1" dirty="0" smtClean="0">
                <a:solidFill>
                  <a:schemeClr val="accent4"/>
                </a:solidFill>
              </a:rPr>
              <a:t>Terápiás indikációk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Szülés megindítása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Intrauterin</a:t>
            </a:r>
            <a:r>
              <a:rPr lang="hu-HU" sz="2000" dirty="0" smtClean="0">
                <a:solidFill>
                  <a:schemeClr val="accent4"/>
                </a:solidFill>
              </a:rPr>
              <a:t> elhalt magzat megszületésének elősegítése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Gyógyszeres </a:t>
            </a:r>
            <a:r>
              <a:rPr lang="hu-HU" sz="2000" dirty="0" err="1" smtClean="0">
                <a:solidFill>
                  <a:schemeClr val="accent4"/>
                </a:solidFill>
              </a:rPr>
              <a:t>abortus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Atoniás</a:t>
            </a:r>
            <a:r>
              <a:rPr lang="hu-HU" sz="2000" dirty="0" smtClean="0">
                <a:solidFill>
                  <a:schemeClr val="accent4"/>
                </a:solidFill>
              </a:rPr>
              <a:t> vérzés kezelése vagy megelőzése (abortusz vagy szülés után)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dirty="0">
              <a:latin typeface="Century" pitchFamily="18" charset="0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simaizmok működésére ható szerek</a:t>
            </a:r>
            <a:endParaRPr lang="hu-HU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026563"/>
          </a:xfrm>
        </p:spPr>
        <p:txBody>
          <a:bodyPr>
            <a:noAutofit/>
          </a:bodyPr>
          <a:lstStyle/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dinoproston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PGE</a:t>
            </a:r>
            <a:r>
              <a:rPr lang="hu-HU" sz="2000" baseline="-25000" dirty="0" smtClean="0">
                <a:solidFill>
                  <a:schemeClr val="accent4"/>
                </a:solidFill>
              </a:rPr>
              <a:t>2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it-IT" sz="2000" dirty="0" smtClean="0">
                <a:solidFill>
                  <a:schemeClr val="accent4"/>
                </a:solidFill>
              </a:rPr>
              <a:t>PROSTIN E2 VAGINAL 3 mg hüvelytabl</a:t>
            </a:r>
            <a:r>
              <a:rPr lang="hu-HU" sz="2000" dirty="0" smtClean="0">
                <a:solidFill>
                  <a:schemeClr val="accent4"/>
                </a:solidFill>
              </a:rPr>
              <a:t>., PREPIDIL 0,5 mg gél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sulproston</a:t>
            </a: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PGE</a:t>
            </a:r>
            <a:r>
              <a:rPr lang="hu-HU" sz="2000" baseline="-25000" dirty="0" smtClean="0">
                <a:solidFill>
                  <a:schemeClr val="accent4"/>
                </a:solidFill>
              </a:rPr>
              <a:t>2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NALADOR 0,5 mg injekció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dinoprost</a:t>
            </a: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PGF</a:t>
            </a:r>
            <a:r>
              <a:rPr lang="hu-HU" sz="2000" baseline="-25000" dirty="0" smtClean="0">
                <a:solidFill>
                  <a:schemeClr val="accent4"/>
                </a:solidFill>
              </a:rPr>
              <a:t>2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ENZAPROST 5 mg oldatos injekció</a:t>
            </a:r>
          </a:p>
          <a:p>
            <a:endParaRPr lang="hu-HU" sz="20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simaizmok működésére ható szerek</a:t>
            </a:r>
            <a:endParaRPr lang="hu-HU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37444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A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méhkontrakciók</a:t>
            </a:r>
            <a:r>
              <a:rPr lang="hu-HU" sz="2000" b="1" i="1" dirty="0" smtClean="0">
                <a:solidFill>
                  <a:schemeClr val="accent4"/>
                </a:solidFill>
              </a:rPr>
              <a:t> gátlására használt szerek </a:t>
            </a:r>
            <a:r>
              <a:rPr lang="hu-HU" sz="2000" b="1" dirty="0" smtClean="0">
                <a:solidFill>
                  <a:schemeClr val="accent4"/>
                </a:solidFill>
              </a:rPr>
              <a:t>(</a:t>
            </a:r>
            <a:r>
              <a:rPr lang="hu-HU" sz="2000" b="1" dirty="0" err="1" smtClean="0">
                <a:solidFill>
                  <a:schemeClr val="accent4"/>
                </a:solidFill>
              </a:rPr>
              <a:t>tocolytica</a:t>
            </a:r>
            <a:r>
              <a:rPr lang="hu-HU" sz="2000" b="1" dirty="0" smtClean="0">
                <a:solidFill>
                  <a:schemeClr val="accent4"/>
                </a:solidFill>
              </a:rPr>
              <a:t>)</a:t>
            </a:r>
          </a:p>
          <a:p>
            <a:pPr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dirty="0" err="1" smtClean="0">
                <a:solidFill>
                  <a:schemeClr val="accent4"/>
                </a:solidFill>
              </a:rPr>
              <a:t>Adrenerg</a:t>
            </a:r>
            <a:r>
              <a:rPr lang="hu-HU" sz="2000" b="1" dirty="0" smtClean="0">
                <a:solidFill>
                  <a:schemeClr val="accent4"/>
                </a:solidFill>
              </a:rPr>
              <a:t> </a:t>
            </a:r>
            <a:r>
              <a:rPr lang="el-GR" sz="2000" b="1" dirty="0" smtClean="0">
                <a:solidFill>
                  <a:schemeClr val="accent4"/>
                </a:solidFill>
              </a:rPr>
              <a:t>β</a:t>
            </a:r>
            <a:r>
              <a:rPr lang="el-GR" sz="2000" dirty="0" smtClean="0">
                <a:solidFill>
                  <a:schemeClr val="accent4"/>
                </a:solidFill>
              </a:rPr>
              <a:t> </a:t>
            </a:r>
            <a:r>
              <a:rPr lang="el-GR" sz="2000" b="1" baseline="-25000" dirty="0" smtClean="0">
                <a:solidFill>
                  <a:schemeClr val="accent4"/>
                </a:solidFill>
              </a:rPr>
              <a:t>2</a:t>
            </a:r>
            <a:r>
              <a:rPr lang="el-GR" sz="2000" baseline="-25000" dirty="0" smtClean="0">
                <a:solidFill>
                  <a:schemeClr val="accent4"/>
                </a:solidFill>
              </a:rPr>
              <a:t> </a:t>
            </a:r>
            <a:r>
              <a:rPr lang="el-GR" sz="2000" b="1" dirty="0" smtClean="0">
                <a:solidFill>
                  <a:schemeClr val="accent4"/>
                </a:solidFill>
              </a:rPr>
              <a:t>-</a:t>
            </a:r>
            <a:r>
              <a:rPr lang="hu-HU" sz="2000" b="1" dirty="0" smtClean="0">
                <a:solidFill>
                  <a:schemeClr val="accent4"/>
                </a:solidFill>
              </a:rPr>
              <a:t>receptor izgatók</a:t>
            </a: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salbutamol</a:t>
            </a: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i="1" dirty="0" smtClean="0">
                <a:solidFill>
                  <a:schemeClr val="accent4"/>
                </a:solidFill>
              </a:rPr>
              <a:t>Mellékhatások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anyai és magzati </a:t>
            </a:r>
            <a:r>
              <a:rPr lang="hu-HU" sz="2000" dirty="0" err="1" smtClean="0">
                <a:solidFill>
                  <a:schemeClr val="accent4"/>
                </a:solidFill>
              </a:rPr>
              <a:t>tachycardiát</a:t>
            </a:r>
            <a:r>
              <a:rPr lang="hu-HU" sz="2000" dirty="0" smtClean="0">
                <a:solidFill>
                  <a:schemeClr val="accent4"/>
                </a:solidFill>
              </a:rPr>
              <a:t>, </a:t>
            </a:r>
            <a:r>
              <a:rPr lang="hu-HU" sz="2000" dirty="0" err="1" smtClean="0">
                <a:solidFill>
                  <a:schemeClr val="accent4"/>
                </a:solidFill>
              </a:rPr>
              <a:t>tremort</a:t>
            </a:r>
            <a:r>
              <a:rPr lang="hu-HU" sz="2000" dirty="0" smtClean="0">
                <a:solidFill>
                  <a:schemeClr val="accent4"/>
                </a:solidFill>
              </a:rPr>
              <a:t> okozhatnak</a:t>
            </a:r>
            <a:endParaRPr lang="hu-HU" sz="2000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simaizmok működésére ható szerek</a:t>
            </a:r>
            <a:endParaRPr lang="hu-HU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spasticitas</a:t>
            </a:r>
            <a:r>
              <a:rPr lang="hu-HU" sz="2000" b="1" dirty="0" smtClean="0">
                <a:solidFill>
                  <a:schemeClr val="accent4"/>
                </a:solidFill>
              </a:rPr>
              <a:t> </a:t>
            </a:r>
          </a:p>
          <a:p>
            <a:pPr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hu-HU" sz="2000" dirty="0" err="1" smtClean="0">
                <a:solidFill>
                  <a:schemeClr val="accent4"/>
                </a:solidFill>
              </a:rPr>
              <a:t>vázizomtónus</a:t>
            </a:r>
            <a:r>
              <a:rPr lang="hu-HU" sz="2000" dirty="0" smtClean="0">
                <a:solidFill>
                  <a:schemeClr val="accent4"/>
                </a:solidFill>
              </a:rPr>
              <a:t> szabályozásának olyan zavara, amely az izomtónust gátló motoros pályák sérüléséből vagy károsodásából ered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kiváltó okai a központi idegrendszert érintő stroke, trauma, krónikus gyulladás, sclerosis multiplex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minden esetben krónikus állapotról van szó, amely többnyire nem vagy csak részlegesen gyógyítható</a:t>
            </a:r>
          </a:p>
          <a:p>
            <a:pPr>
              <a:buNone/>
            </a:pPr>
            <a:endParaRPr lang="hu-HU" sz="2400" b="1" i="1" dirty="0" smtClean="0">
              <a:latin typeface="Century" pitchFamily="18" charset="0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harántcsíkolt izmok működésére ható szerek</a:t>
            </a:r>
            <a:endParaRPr lang="hu-HU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akut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izomspasmusok</a:t>
            </a: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az izmot érintő trauma, gyulladás hatására </a:t>
            </a:r>
            <a:r>
              <a:rPr lang="hu-HU" sz="2000" dirty="0" err="1" smtClean="0">
                <a:solidFill>
                  <a:schemeClr val="accent4"/>
                </a:solidFill>
              </a:rPr>
              <a:t>reflektorikusan</a:t>
            </a:r>
            <a:r>
              <a:rPr lang="hu-HU" sz="2000" dirty="0" smtClean="0">
                <a:solidFill>
                  <a:schemeClr val="accent4"/>
                </a:solidFill>
              </a:rPr>
              <a:t> alakulnak ki, vagy szorongás, illetve fájdalom következményei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típusos megnyilvánulási formái a </a:t>
            </a:r>
            <a:r>
              <a:rPr lang="hu-HU" sz="2000" i="1" dirty="0" smtClean="0">
                <a:solidFill>
                  <a:schemeClr val="accent4"/>
                </a:solidFill>
              </a:rPr>
              <a:t>reflexes tónusfokozódás </a:t>
            </a:r>
            <a:r>
              <a:rPr lang="hu-HU" sz="2000" dirty="0" smtClean="0">
                <a:solidFill>
                  <a:schemeClr val="accent4"/>
                </a:solidFill>
              </a:rPr>
              <a:t>vagy a </a:t>
            </a:r>
            <a:r>
              <a:rPr lang="hu-HU" sz="2000" i="1" dirty="0" smtClean="0">
                <a:solidFill>
                  <a:schemeClr val="accent4"/>
                </a:solidFill>
              </a:rPr>
              <a:t>hátsó nyakizmok stressz és szorongás hatására kifejlődő </a:t>
            </a:r>
            <a:r>
              <a:rPr lang="hu-HU" sz="2000" i="1" dirty="0" err="1" smtClean="0">
                <a:solidFill>
                  <a:schemeClr val="accent4"/>
                </a:solidFill>
              </a:rPr>
              <a:t>spasmusa</a:t>
            </a: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többnyire reverzibilisek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harántcsíkolt izmok működésére ható szerek</a:t>
            </a:r>
            <a:endParaRPr lang="hu-HU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/>
          </a:bodyPr>
          <a:lstStyle/>
          <a:p>
            <a:pPr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Centrálisan ható </a:t>
            </a:r>
            <a:r>
              <a:rPr lang="hu-HU" sz="2000" b="1" dirty="0" err="1" smtClean="0">
                <a:solidFill>
                  <a:schemeClr val="accent4"/>
                </a:solidFill>
              </a:rPr>
              <a:t>izomrelaxánsok</a:t>
            </a:r>
            <a:r>
              <a:rPr lang="hu-HU" sz="2000" b="1" dirty="0" smtClean="0">
                <a:solidFill>
                  <a:schemeClr val="accent4"/>
                </a:solidFill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központi idegrendszeri támadásponttal csökkentik a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vázizmok kórosan megnövekedett nyugalmi tónusát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csökkentik a kórosan fokozott </a:t>
            </a:r>
            <a:r>
              <a:rPr lang="hu-HU" sz="2000" dirty="0" err="1" smtClean="0">
                <a:solidFill>
                  <a:schemeClr val="accent4"/>
                </a:solidFill>
              </a:rPr>
              <a:t>vázizomtónust</a:t>
            </a:r>
            <a:r>
              <a:rPr lang="hu-HU" sz="2000" dirty="0" smtClean="0">
                <a:solidFill>
                  <a:schemeClr val="accent4"/>
                </a:solidFill>
              </a:rPr>
              <a:t>, ami a leszálló gátló pályák károsodása (</a:t>
            </a:r>
            <a:r>
              <a:rPr lang="hu-HU" sz="2000" dirty="0" err="1" smtClean="0">
                <a:solidFill>
                  <a:schemeClr val="accent4"/>
                </a:solidFill>
              </a:rPr>
              <a:t>spasticitas</a:t>
            </a:r>
            <a:r>
              <a:rPr lang="hu-HU" sz="2000" dirty="0" smtClean="0">
                <a:solidFill>
                  <a:schemeClr val="accent4"/>
                </a:solidFill>
              </a:rPr>
              <a:t>) vagy az izmot érintő sérülés, gyulladás következményeként jön létre (akut </a:t>
            </a:r>
            <a:r>
              <a:rPr lang="hu-HU" sz="2000" dirty="0" err="1" smtClean="0">
                <a:solidFill>
                  <a:schemeClr val="accent4"/>
                </a:solidFill>
              </a:rPr>
              <a:t>izomspasmus</a:t>
            </a:r>
            <a:r>
              <a:rPr lang="hu-HU" sz="2000" dirty="0" smtClean="0">
                <a:solidFill>
                  <a:schemeClr val="accent4"/>
                </a:solidFill>
              </a:rPr>
              <a:t>)</a:t>
            </a:r>
          </a:p>
          <a:p>
            <a:pPr>
              <a:buFont typeface="Wingdings" pitchFamily="2" charset="2"/>
              <a:buChar char="§"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Perifériás </a:t>
            </a:r>
            <a:r>
              <a:rPr lang="hu-HU" sz="2000" b="1" dirty="0" err="1" smtClean="0">
                <a:solidFill>
                  <a:schemeClr val="accent4"/>
                </a:solidFill>
              </a:rPr>
              <a:t>izomrelaxánsok</a:t>
            </a: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hu-HU" sz="2000" dirty="0" err="1" smtClean="0">
                <a:solidFill>
                  <a:schemeClr val="accent4"/>
                </a:solidFill>
              </a:rPr>
              <a:t>neuromuscularis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junctióra</a:t>
            </a:r>
            <a:r>
              <a:rPr lang="hu-HU" sz="2000" dirty="0" smtClean="0">
                <a:solidFill>
                  <a:schemeClr val="accent4"/>
                </a:solidFill>
              </a:rPr>
              <a:t> kifejtett gátló hatásuk révén teljes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</a:t>
            </a:r>
            <a:r>
              <a:rPr lang="hu-HU" sz="2000" dirty="0" err="1" smtClean="0">
                <a:solidFill>
                  <a:schemeClr val="accent4"/>
                </a:solidFill>
              </a:rPr>
              <a:t>paralysist</a:t>
            </a:r>
            <a:r>
              <a:rPr lang="hu-HU" sz="2000" dirty="0" smtClean="0">
                <a:solidFill>
                  <a:schemeClr val="accent4"/>
                </a:solidFill>
              </a:rPr>
              <a:t> hoznak létre</a:t>
            </a:r>
            <a:endParaRPr lang="hu-HU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harántcsíkolt izmok működésére ható szerek</a:t>
            </a:r>
            <a:endParaRPr lang="hu-HU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Centrálisan ható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izomrelaxánsok</a:t>
            </a:r>
            <a:r>
              <a:rPr lang="hu-HU" sz="2000" b="1" i="1" dirty="0" smtClean="0">
                <a:solidFill>
                  <a:schemeClr val="accent4"/>
                </a:solidFill>
              </a:rPr>
              <a:t> 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Klinikai hatékonyságuk alapján három csoportra oszthatók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csak </a:t>
            </a:r>
            <a:r>
              <a:rPr lang="hu-HU" sz="2000" dirty="0" err="1" smtClean="0">
                <a:solidFill>
                  <a:schemeClr val="accent4"/>
                </a:solidFill>
              </a:rPr>
              <a:t>spasticitasban</a:t>
            </a:r>
            <a:r>
              <a:rPr lang="hu-HU" sz="2000" dirty="0" smtClean="0">
                <a:solidFill>
                  <a:schemeClr val="accent4"/>
                </a:solidFill>
              </a:rPr>
              <a:t>,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csak az akut </a:t>
            </a:r>
            <a:r>
              <a:rPr lang="hu-HU" sz="2000" dirty="0" err="1" smtClean="0">
                <a:solidFill>
                  <a:schemeClr val="accent4"/>
                </a:solidFill>
              </a:rPr>
              <a:t>izomspasmusokban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harmadik csoport képviselői mindkét formában hatásosak</a:t>
            </a:r>
            <a:endParaRPr lang="hu-HU" sz="2900" dirty="0" smtClean="0">
              <a:solidFill>
                <a:schemeClr val="accent4"/>
              </a:solidFill>
              <a:latin typeface="Century" pitchFamily="18" charset="0"/>
            </a:endParaRPr>
          </a:p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Terápiás cél: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 a vázizomzat alaptónusának csökkentése, ami az </a:t>
            </a:r>
            <a:r>
              <a:rPr lang="el-GR" sz="2000" i="1" dirty="0" smtClean="0">
                <a:solidFill>
                  <a:schemeClr val="accent4"/>
                </a:solidFill>
              </a:rPr>
              <a:t>α-</a:t>
            </a:r>
            <a:r>
              <a:rPr lang="hu-HU" sz="2000" i="1" dirty="0" err="1" smtClean="0">
                <a:solidFill>
                  <a:schemeClr val="accent4"/>
                </a:solidFill>
              </a:rPr>
              <a:t>motoneuronok</a:t>
            </a:r>
            <a:r>
              <a:rPr lang="hu-HU" sz="2000" i="1" dirty="0" smtClean="0">
                <a:solidFill>
                  <a:schemeClr val="accent4"/>
                </a:solidFill>
              </a:rPr>
              <a:t> gátlásával</a:t>
            </a:r>
            <a:r>
              <a:rPr lang="hu-HU" sz="2000" dirty="0" smtClean="0">
                <a:solidFill>
                  <a:schemeClr val="accent4"/>
                </a:solidFill>
              </a:rPr>
              <a:t> érhető el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Mellékhatás: </a:t>
            </a:r>
            <a:r>
              <a:rPr lang="hu-HU" sz="2000" dirty="0" err="1" smtClean="0">
                <a:solidFill>
                  <a:schemeClr val="accent4"/>
                </a:solidFill>
              </a:rPr>
              <a:t>szedáció</a:t>
            </a:r>
            <a:r>
              <a:rPr lang="hu-HU" sz="2000" dirty="0" smtClean="0">
                <a:solidFill>
                  <a:schemeClr val="accent4"/>
                </a:solidFill>
              </a:rPr>
              <a:t>, izomgyengeség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harántcsíkolt izmok működésére ható szerek</a:t>
            </a:r>
            <a:endParaRPr lang="hu-H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24536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Nagyon sok endogén anyag okoz simaizom-összehúzódást, de nem mindegyiknek van élettani/kórélettani, illetve farmakológiai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	jelentősége.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b="1" dirty="0" smtClean="0">
                <a:solidFill>
                  <a:schemeClr val="accent4"/>
                </a:solidFill>
              </a:rPr>
              <a:t>simaizom-összehúzódást okoznak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az ingerületátvivő anyagok:</a:t>
            </a:r>
          </a:p>
          <a:p>
            <a:pPr>
              <a:buFontTx/>
              <a:buChar char="-"/>
            </a:pPr>
            <a:r>
              <a:rPr lang="hu-HU" sz="2000" dirty="0" err="1" smtClean="0">
                <a:solidFill>
                  <a:schemeClr val="accent4"/>
                </a:solidFill>
              </a:rPr>
              <a:t>kationcsatornához</a:t>
            </a:r>
            <a:r>
              <a:rPr lang="hu-HU" sz="2000" dirty="0" smtClean="0">
                <a:solidFill>
                  <a:schemeClr val="accent4"/>
                </a:solidFill>
              </a:rPr>
              <a:t> kötött receptort izgatnak, </a:t>
            </a:r>
          </a:p>
          <a:p>
            <a:pPr>
              <a:buFontTx/>
              <a:buChar char="-"/>
            </a:pPr>
            <a:r>
              <a:rPr lang="hu-HU" sz="2000" dirty="0" smtClean="0">
                <a:solidFill>
                  <a:schemeClr val="accent4"/>
                </a:solidFill>
              </a:rPr>
              <a:t>G-proteineken keresztül stimulálják a </a:t>
            </a:r>
            <a:r>
              <a:rPr lang="hu-HU" sz="2000" dirty="0" err="1" smtClean="0">
                <a:solidFill>
                  <a:schemeClr val="accent4"/>
                </a:solidFill>
              </a:rPr>
              <a:t>foszfolipáz</a:t>
            </a:r>
            <a:r>
              <a:rPr lang="hu-HU" sz="2000" dirty="0" smtClean="0">
                <a:solidFill>
                  <a:schemeClr val="accent4"/>
                </a:solidFill>
              </a:rPr>
              <a:t> C- t</a:t>
            </a:r>
          </a:p>
          <a:p>
            <a:pPr>
              <a:buFontTx/>
              <a:buChar char="-"/>
            </a:pPr>
            <a:r>
              <a:rPr lang="hu-HU" sz="2000" dirty="0" smtClean="0">
                <a:solidFill>
                  <a:schemeClr val="accent4"/>
                </a:solidFill>
              </a:rPr>
              <a:t>gátolják az </a:t>
            </a:r>
            <a:r>
              <a:rPr lang="hu-HU" sz="2000" dirty="0" err="1" smtClean="0">
                <a:solidFill>
                  <a:schemeClr val="accent4"/>
                </a:solidFill>
              </a:rPr>
              <a:t>adenilát-ciklázt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b="1" dirty="0" smtClean="0">
                <a:solidFill>
                  <a:schemeClr val="accent4"/>
                </a:solidFill>
              </a:rPr>
              <a:t>simaizom-elernyedést okoznak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az ingerületátvivő anyagok:</a:t>
            </a:r>
          </a:p>
          <a:p>
            <a:pPr>
              <a:buFontTx/>
              <a:buChar char="-"/>
            </a:pPr>
            <a:r>
              <a:rPr lang="hu-HU" sz="2000" dirty="0" smtClean="0">
                <a:solidFill>
                  <a:schemeClr val="accent4"/>
                </a:solidFill>
              </a:rPr>
              <a:t>megemelik az </a:t>
            </a:r>
            <a:r>
              <a:rPr lang="hu-HU" sz="2000" dirty="0" err="1" smtClean="0">
                <a:solidFill>
                  <a:schemeClr val="accent4"/>
                </a:solidFill>
              </a:rPr>
              <a:t>intracelluláris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cAMP-</a:t>
            </a:r>
            <a:r>
              <a:rPr lang="hu-HU" sz="2000" dirty="0" smtClean="0">
                <a:solidFill>
                  <a:schemeClr val="accent4"/>
                </a:solidFill>
              </a:rPr>
              <a:t> vagy </a:t>
            </a:r>
            <a:r>
              <a:rPr lang="hu-HU" sz="2000" dirty="0" err="1" smtClean="0">
                <a:solidFill>
                  <a:schemeClr val="accent4"/>
                </a:solidFill>
              </a:rPr>
              <a:t>cGMP-szintet</a:t>
            </a:r>
            <a:r>
              <a:rPr lang="hu-HU" sz="2000" dirty="0" smtClean="0">
                <a:solidFill>
                  <a:schemeClr val="accent4"/>
                </a:solidFill>
              </a:rPr>
              <a:t>,</a:t>
            </a:r>
          </a:p>
          <a:p>
            <a:pPr>
              <a:buFontTx/>
              <a:buChar char="-"/>
            </a:pPr>
            <a:r>
              <a:rPr lang="hu-HU" sz="2000" dirty="0" smtClean="0">
                <a:solidFill>
                  <a:schemeClr val="accent4"/>
                </a:solidFill>
              </a:rPr>
              <a:t>a K</a:t>
            </a:r>
            <a:r>
              <a:rPr lang="hu-HU" sz="2000" baseline="30000" dirty="0" smtClean="0">
                <a:solidFill>
                  <a:schemeClr val="accent4"/>
                </a:solidFill>
              </a:rPr>
              <a:t>+</a:t>
            </a:r>
            <a:r>
              <a:rPr lang="hu-HU" sz="2000" dirty="0" err="1" smtClean="0">
                <a:solidFill>
                  <a:schemeClr val="accent4"/>
                </a:solidFill>
              </a:rPr>
              <a:t>-csatornák</a:t>
            </a:r>
            <a:r>
              <a:rPr lang="hu-HU" sz="2000" dirty="0" smtClean="0">
                <a:solidFill>
                  <a:schemeClr val="accent4"/>
                </a:solidFill>
              </a:rPr>
              <a:t> megnyílását váltják ki</a:t>
            </a:r>
          </a:p>
          <a:p>
            <a:pPr>
              <a:buNone/>
            </a:pPr>
            <a:endParaRPr lang="hu-HU" sz="2000" dirty="0" smtClean="0"/>
          </a:p>
          <a:p>
            <a:pPr>
              <a:buNone/>
            </a:pPr>
            <a:endParaRPr lang="hu-HU" sz="2000" dirty="0" smtClean="0"/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b="1" dirty="0" smtClean="0"/>
          </a:p>
          <a:p>
            <a:pPr>
              <a:buNone/>
            </a:pPr>
            <a:endParaRPr lang="hu-HU" sz="2000" dirty="0" smtClean="0"/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Ø"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b="1" dirty="0" smtClean="0">
              <a:latin typeface="Century" pitchFamily="18" charset="0"/>
            </a:endParaRPr>
          </a:p>
          <a:p>
            <a:pPr>
              <a:buNone/>
            </a:pPr>
            <a:endParaRPr lang="hu-HU" sz="2000" b="1" dirty="0" smtClean="0">
              <a:latin typeface="Century" pitchFamily="18" charset="0"/>
            </a:endParaRPr>
          </a:p>
          <a:p>
            <a:pPr>
              <a:buNone/>
            </a:pPr>
            <a:endParaRPr lang="hu-HU" sz="2000" b="1" dirty="0">
              <a:latin typeface="Century" pitchFamily="18" charset="0"/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simaizmok működésére ható szerek</a:t>
            </a:r>
            <a:endParaRPr lang="hu-H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Csak </a:t>
            </a:r>
            <a:r>
              <a:rPr lang="hu-HU" sz="2000" b="1" dirty="0" err="1" smtClean="0">
                <a:solidFill>
                  <a:schemeClr val="accent4"/>
                </a:solidFill>
              </a:rPr>
              <a:t>spasticitasban</a:t>
            </a:r>
            <a:r>
              <a:rPr lang="hu-HU" sz="2000" b="1" dirty="0" smtClean="0">
                <a:solidFill>
                  <a:schemeClr val="accent4"/>
                </a:solidFill>
              </a:rPr>
              <a:t> hatékony szerek</a:t>
            </a:r>
          </a:p>
          <a:p>
            <a:pPr>
              <a:buNone/>
            </a:pPr>
            <a:r>
              <a:rPr lang="hu-HU" sz="2000" i="1" dirty="0" err="1" smtClean="0">
                <a:solidFill>
                  <a:schemeClr val="accent4"/>
                </a:solidFill>
              </a:rPr>
              <a:t>baclofen</a:t>
            </a: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gátolja az idegimpulzusok hatására történő </a:t>
            </a:r>
            <a:r>
              <a:rPr lang="hu-HU" sz="2000" dirty="0" err="1" smtClean="0">
                <a:solidFill>
                  <a:schemeClr val="accent4"/>
                </a:solidFill>
              </a:rPr>
              <a:t>transzmitter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felszabadulást </a:t>
            </a: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Akut </a:t>
            </a:r>
            <a:r>
              <a:rPr lang="hu-HU" sz="2000" b="1" dirty="0" err="1" smtClean="0">
                <a:solidFill>
                  <a:schemeClr val="accent4"/>
                </a:solidFill>
              </a:rPr>
              <a:t>izomspasmusokban</a:t>
            </a:r>
            <a:r>
              <a:rPr lang="hu-HU" sz="2000" b="1" dirty="0" smtClean="0">
                <a:solidFill>
                  <a:schemeClr val="accent4"/>
                </a:solidFill>
              </a:rPr>
              <a:t> hatékony szerek</a:t>
            </a:r>
          </a:p>
          <a:p>
            <a:pPr>
              <a:buNone/>
            </a:pPr>
            <a:r>
              <a:rPr lang="hu-HU" sz="2000" i="1" dirty="0" err="1" smtClean="0">
                <a:solidFill>
                  <a:schemeClr val="accent4"/>
                </a:solidFill>
              </a:rPr>
              <a:t>guaifenesin</a:t>
            </a:r>
            <a:r>
              <a:rPr lang="hu-HU" sz="2000" i="1" dirty="0" smtClean="0">
                <a:solidFill>
                  <a:schemeClr val="accent4"/>
                </a:solidFill>
              </a:rPr>
              <a:t> </a:t>
            </a:r>
            <a:r>
              <a:rPr lang="hu-HU" sz="2000" dirty="0" smtClean="0">
                <a:solidFill>
                  <a:schemeClr val="accent4"/>
                </a:solidFill>
              </a:rPr>
              <a:t>(</a:t>
            </a:r>
            <a:r>
              <a:rPr lang="hu-HU" sz="2000" dirty="0" err="1" smtClean="0">
                <a:solidFill>
                  <a:schemeClr val="accent4"/>
                </a:solidFill>
              </a:rPr>
              <a:t>Relaxil</a:t>
            </a:r>
            <a:r>
              <a:rPr lang="hu-HU" sz="2000" dirty="0" smtClean="0">
                <a:solidFill>
                  <a:schemeClr val="accent4"/>
                </a:solidFill>
              </a:rPr>
              <a:t> G </a:t>
            </a:r>
            <a:r>
              <a:rPr lang="hu-HU" sz="2000" dirty="0" err="1" smtClean="0">
                <a:solidFill>
                  <a:schemeClr val="accent4"/>
                </a:solidFill>
              </a:rPr>
              <a:t>inj</a:t>
            </a:r>
            <a:r>
              <a:rPr lang="hu-HU" sz="2000" dirty="0" smtClean="0">
                <a:solidFill>
                  <a:schemeClr val="accent4"/>
                </a:solidFill>
              </a:rPr>
              <a:t>.)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elsősorban a hasi, az </a:t>
            </a:r>
            <a:r>
              <a:rPr lang="hu-HU" sz="2000" dirty="0" err="1" smtClean="0">
                <a:solidFill>
                  <a:schemeClr val="accent4"/>
                </a:solidFill>
              </a:rPr>
              <a:t>anorectalis</a:t>
            </a:r>
            <a:r>
              <a:rPr lang="hu-HU" sz="2000" dirty="0" smtClean="0">
                <a:solidFill>
                  <a:schemeClr val="accent4"/>
                </a:solidFill>
              </a:rPr>
              <a:t> és a végtagizmok tónusát csökkenti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hasi és végtagműtétek során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nagyobb adagjai főleg intravénás adás esetén légzésbénulást okozhatnak</a:t>
            </a:r>
            <a:endParaRPr lang="hu-HU" sz="2000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harántcsíkolt izmok működésére ható szerek</a:t>
            </a:r>
            <a:endParaRPr lang="hu-HU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2000" b="1" dirty="0" err="1" smtClean="0">
                <a:solidFill>
                  <a:schemeClr val="accent4"/>
                </a:solidFill>
              </a:rPr>
              <a:t>Spasticitasban</a:t>
            </a:r>
            <a:r>
              <a:rPr lang="hu-HU" sz="2000" b="1" dirty="0" smtClean="0">
                <a:solidFill>
                  <a:schemeClr val="accent4"/>
                </a:solidFill>
              </a:rPr>
              <a:t> és akut </a:t>
            </a:r>
            <a:r>
              <a:rPr lang="hu-HU" sz="2000" b="1" dirty="0" err="1" smtClean="0">
                <a:solidFill>
                  <a:schemeClr val="accent4"/>
                </a:solidFill>
              </a:rPr>
              <a:t>izom-spasmusokban</a:t>
            </a:r>
            <a:r>
              <a:rPr lang="hu-HU" sz="2000" b="1" dirty="0" smtClean="0">
                <a:solidFill>
                  <a:schemeClr val="accent4"/>
                </a:solidFill>
              </a:rPr>
              <a:t> egyaránt hatékony szerek</a:t>
            </a:r>
          </a:p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i="1" dirty="0" err="1" smtClean="0">
                <a:solidFill>
                  <a:schemeClr val="accent4"/>
                </a:solidFill>
              </a:rPr>
              <a:t>diazepam</a:t>
            </a: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benzodiazepin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izomtónus-csökkentő hatást gerincvelői </a:t>
            </a:r>
            <a:r>
              <a:rPr lang="hu-HU" sz="2000" dirty="0" err="1" smtClean="0">
                <a:solidFill>
                  <a:schemeClr val="accent4"/>
                </a:solidFill>
              </a:rPr>
              <a:t>harántléziós</a:t>
            </a:r>
            <a:r>
              <a:rPr lang="hu-HU" sz="2000" dirty="0" smtClean="0">
                <a:solidFill>
                  <a:schemeClr val="accent4"/>
                </a:solidFill>
              </a:rPr>
              <a:t> betegen is képes kiváltani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magasabb agyi központokban kialakuló </a:t>
            </a:r>
            <a:r>
              <a:rPr lang="hu-HU" sz="2000" dirty="0" err="1" smtClean="0">
                <a:solidFill>
                  <a:schemeClr val="accent4"/>
                </a:solidFill>
              </a:rPr>
              <a:t>anxiolitikus</a:t>
            </a:r>
            <a:r>
              <a:rPr lang="hu-HU" sz="2000" dirty="0" smtClean="0">
                <a:solidFill>
                  <a:schemeClr val="accent4"/>
                </a:solidFill>
              </a:rPr>
              <a:t> hatása is hozzájárulhat </a:t>
            </a:r>
            <a:r>
              <a:rPr lang="hu-HU" sz="2000" dirty="0" err="1" smtClean="0">
                <a:solidFill>
                  <a:schemeClr val="accent4"/>
                </a:solidFill>
              </a:rPr>
              <a:t>izomrelaxáns</a:t>
            </a:r>
            <a:r>
              <a:rPr lang="hu-HU" sz="2000" dirty="0" smtClean="0">
                <a:solidFill>
                  <a:schemeClr val="accent4"/>
                </a:solidFill>
              </a:rPr>
              <a:t> hatékonyságához, hiszen a szorongás is fokozhatja a </a:t>
            </a:r>
            <a:r>
              <a:rPr lang="hu-HU" sz="2000" dirty="0" err="1" smtClean="0">
                <a:solidFill>
                  <a:schemeClr val="accent4"/>
                </a:solidFill>
              </a:rPr>
              <a:t>vázizomtónust</a:t>
            </a:r>
            <a:endParaRPr lang="hu-HU" sz="2000" dirty="0" smtClean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harántcsíkolt izmok működésére ható szerek</a:t>
            </a:r>
            <a:endParaRPr lang="hu-HU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i="1" dirty="0" err="1" smtClean="0">
                <a:solidFill>
                  <a:schemeClr val="accent4"/>
                </a:solidFill>
              </a:rPr>
              <a:t>tizanidin</a:t>
            </a:r>
            <a:r>
              <a:rPr lang="hu-HU" sz="2000" b="1" dirty="0" smtClean="0">
                <a:solidFill>
                  <a:schemeClr val="accent4"/>
                </a:solidFill>
              </a:rPr>
              <a:t> (</a:t>
            </a:r>
            <a:r>
              <a:rPr lang="hu-HU" sz="2000" b="1" dirty="0" err="1" smtClean="0">
                <a:solidFill>
                  <a:schemeClr val="accent4"/>
                </a:solidFill>
              </a:rPr>
              <a:t>Sirdalud</a:t>
            </a:r>
            <a:r>
              <a:rPr lang="hu-HU" sz="2000" b="1" dirty="0" smtClean="0">
                <a:solidFill>
                  <a:schemeClr val="accent4"/>
                </a:solidFill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elsősorban stroke, sclerosis multiplex, </a:t>
            </a:r>
            <a:r>
              <a:rPr lang="hu-HU" sz="2000" dirty="0" err="1" smtClean="0">
                <a:solidFill>
                  <a:schemeClr val="accent4"/>
                </a:solidFill>
              </a:rPr>
              <a:t>amyotrophiás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lateralsclerosis</a:t>
            </a:r>
            <a:r>
              <a:rPr lang="hu-HU" sz="2000" dirty="0" smtClean="0">
                <a:solidFill>
                  <a:schemeClr val="accent4"/>
                </a:solidFill>
              </a:rPr>
              <a:t> és </a:t>
            </a:r>
            <a:r>
              <a:rPr lang="hu-HU" sz="2000" dirty="0" err="1" smtClean="0">
                <a:solidFill>
                  <a:schemeClr val="accent4"/>
                </a:solidFill>
              </a:rPr>
              <a:t>discopathiához</a:t>
            </a:r>
            <a:r>
              <a:rPr lang="hu-HU" sz="2000" dirty="0" smtClean="0">
                <a:solidFill>
                  <a:schemeClr val="accent4"/>
                </a:solidFill>
              </a:rPr>
              <a:t> társuló </a:t>
            </a:r>
            <a:r>
              <a:rPr lang="hu-HU" sz="2000" dirty="0" err="1" smtClean="0">
                <a:solidFill>
                  <a:schemeClr val="accent4"/>
                </a:solidFill>
              </a:rPr>
              <a:t>izomspasmusok</a:t>
            </a:r>
            <a:r>
              <a:rPr lang="hu-HU" sz="2000" dirty="0" smtClean="0">
                <a:solidFill>
                  <a:schemeClr val="accent4"/>
                </a:solidFill>
              </a:rPr>
              <a:t> terápiájában alkalmazzák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i="1" dirty="0" err="1" smtClean="0">
                <a:solidFill>
                  <a:schemeClr val="accent4"/>
                </a:solidFill>
              </a:rPr>
              <a:t>tolperison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b="1" dirty="0" smtClean="0">
                <a:solidFill>
                  <a:schemeClr val="accent4"/>
                </a:solidFill>
              </a:rPr>
              <a:t>(</a:t>
            </a:r>
            <a:r>
              <a:rPr lang="hu-HU" sz="2000" b="1" dirty="0" err="1" smtClean="0">
                <a:solidFill>
                  <a:schemeClr val="accent4"/>
                </a:solidFill>
              </a:rPr>
              <a:t>Mydeton</a:t>
            </a:r>
            <a:r>
              <a:rPr lang="hu-HU" sz="2000" b="1" dirty="0" smtClean="0">
                <a:solidFill>
                  <a:schemeClr val="accent4"/>
                </a:solidFill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fokozza a perifériás erekben a véráramlást, emiatt </a:t>
            </a:r>
            <a:r>
              <a:rPr lang="hu-HU" sz="2000" i="1" dirty="0" err="1" smtClean="0">
                <a:solidFill>
                  <a:schemeClr val="accent4"/>
                </a:solidFill>
              </a:rPr>
              <a:t>obliteratív</a:t>
            </a:r>
            <a:r>
              <a:rPr lang="hu-HU" sz="2000" i="1" dirty="0" smtClean="0">
                <a:solidFill>
                  <a:schemeClr val="accent4"/>
                </a:solidFill>
              </a:rPr>
              <a:t> érbetegségek kezelésére</a:t>
            </a:r>
            <a:r>
              <a:rPr lang="hu-HU" sz="2000" dirty="0" smtClean="0">
                <a:solidFill>
                  <a:schemeClr val="accent4"/>
                </a:solidFill>
              </a:rPr>
              <a:t> is használják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harántcsíkolt izmok működésére ható szerek</a:t>
            </a:r>
            <a:endParaRPr lang="hu-HU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945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Perifériás támadáspontú szerek </a:t>
            </a:r>
          </a:p>
          <a:p>
            <a:pPr>
              <a:buNone/>
            </a:pPr>
            <a:endParaRPr lang="hu-HU" sz="2600" b="1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 a </a:t>
            </a:r>
            <a:r>
              <a:rPr lang="hu-HU" sz="2000" i="1" dirty="0" err="1" smtClean="0">
                <a:solidFill>
                  <a:schemeClr val="accent4"/>
                </a:solidFill>
              </a:rPr>
              <a:t>neuromuscularis</a:t>
            </a:r>
            <a:r>
              <a:rPr lang="hu-HU" sz="2000" i="1" dirty="0" smtClean="0">
                <a:solidFill>
                  <a:schemeClr val="accent4"/>
                </a:solidFill>
              </a:rPr>
              <a:t> transzmisszió bénítása </a:t>
            </a:r>
            <a:r>
              <a:rPr lang="hu-HU" sz="2000" dirty="0" smtClean="0">
                <a:solidFill>
                  <a:schemeClr val="accent4"/>
                </a:solidFill>
              </a:rPr>
              <a:t>és a kontrakciós folyamatot beindító </a:t>
            </a:r>
            <a:r>
              <a:rPr lang="hu-HU" sz="2000" i="1" dirty="0" err="1" smtClean="0">
                <a:solidFill>
                  <a:schemeClr val="accent4"/>
                </a:solidFill>
              </a:rPr>
              <a:t>szarkoplazmatikus</a:t>
            </a:r>
            <a:r>
              <a:rPr lang="hu-HU" sz="2000" i="1" dirty="0" smtClean="0">
                <a:solidFill>
                  <a:schemeClr val="accent4"/>
                </a:solidFill>
              </a:rPr>
              <a:t> kalcium felszabadulás gátlása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szelektíven gátolják a motoros ideg ingerületének áttevődését a harántcsíkolt izomra, és petyhüdt bénulást képesek létrehozni anélkül, hogy akár az ideg ingerületvezetését, akár az izom direkt ingerelhetőségét és </a:t>
            </a:r>
            <a:r>
              <a:rPr lang="hu-HU" sz="2000" dirty="0" err="1" smtClean="0">
                <a:solidFill>
                  <a:schemeClr val="accent4"/>
                </a:solidFill>
              </a:rPr>
              <a:t>kontraktilitását</a:t>
            </a:r>
            <a:r>
              <a:rPr lang="hu-HU" sz="2000" dirty="0" smtClean="0">
                <a:solidFill>
                  <a:schemeClr val="accent4"/>
                </a:solidFill>
              </a:rPr>
              <a:t> befolyásolnák </a:t>
            </a:r>
          </a:p>
          <a:p>
            <a:endParaRPr lang="hu-HU" sz="2000" dirty="0" smtClean="0"/>
          </a:p>
          <a:p>
            <a:endParaRPr lang="hu-HU" sz="2000" dirty="0" smtClean="0"/>
          </a:p>
          <a:p>
            <a:pPr>
              <a:buNone/>
            </a:pPr>
            <a:endParaRPr lang="hu-HU" sz="2000" dirty="0" smtClean="0"/>
          </a:p>
          <a:p>
            <a:pPr>
              <a:buNone/>
            </a:pPr>
            <a:endParaRPr lang="hu-HU" sz="2000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harántcsíkolt izmok működésére ható szerek</a:t>
            </a:r>
            <a:endParaRPr lang="hu-HU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Neuromuscularis</a:t>
            </a:r>
            <a:r>
              <a:rPr lang="hu-HU" sz="2000" b="1" i="1" dirty="0" smtClean="0">
                <a:solidFill>
                  <a:schemeClr val="accent4"/>
                </a:solidFill>
              </a:rPr>
              <a:t>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junkció</a:t>
            </a:r>
            <a:r>
              <a:rPr lang="hu-HU" sz="2000" dirty="0" smtClean="0">
                <a:solidFill>
                  <a:schemeClr val="accent4"/>
                </a:solidFill>
              </a:rPr>
              <a:t>: 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az </a:t>
            </a:r>
            <a:r>
              <a:rPr lang="hu-HU" sz="2000" dirty="0" err="1" smtClean="0">
                <a:solidFill>
                  <a:schemeClr val="accent4"/>
                </a:solidFill>
              </a:rPr>
              <a:t>axoplazma</a:t>
            </a:r>
            <a:r>
              <a:rPr lang="hu-HU" sz="2000" dirty="0" smtClean="0">
                <a:solidFill>
                  <a:schemeClr val="accent4"/>
                </a:solidFill>
              </a:rPr>
              <a:t> és </a:t>
            </a:r>
            <a:r>
              <a:rPr lang="hu-HU" sz="2000" dirty="0" err="1" smtClean="0">
                <a:solidFill>
                  <a:schemeClr val="accent4"/>
                </a:solidFill>
              </a:rPr>
              <a:t>sarcoplasma</a:t>
            </a:r>
            <a:r>
              <a:rPr lang="hu-HU" sz="2000" dirty="0" smtClean="0">
                <a:solidFill>
                  <a:schemeClr val="accent4"/>
                </a:solidFill>
              </a:rPr>
              <a:t> speciális találkozási </a:t>
            </a:r>
            <a:r>
              <a:rPr lang="hu-HU" sz="2000" dirty="0" smtClean="0">
                <a:solidFill>
                  <a:schemeClr val="accent4"/>
                </a:solidFill>
              </a:rPr>
              <a:t>pontja 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Motoros </a:t>
            </a:r>
            <a:r>
              <a:rPr lang="hu-HU" sz="2000" b="1" i="1" dirty="0" smtClean="0">
                <a:solidFill>
                  <a:schemeClr val="accent4"/>
                </a:solidFill>
              </a:rPr>
              <a:t>véglemez: </a:t>
            </a: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hu-HU" sz="2000" dirty="0" err="1" smtClean="0">
                <a:solidFill>
                  <a:schemeClr val="accent4"/>
                </a:solidFill>
              </a:rPr>
              <a:t>sarcoplasma</a:t>
            </a:r>
            <a:r>
              <a:rPr lang="hu-HU" sz="2000" dirty="0" smtClean="0">
                <a:solidFill>
                  <a:schemeClr val="accent4"/>
                </a:solidFill>
              </a:rPr>
              <a:t> idegvégződéssel szemben lévő </a:t>
            </a:r>
            <a:r>
              <a:rPr lang="hu-HU" sz="2000" dirty="0" smtClean="0">
                <a:solidFill>
                  <a:schemeClr val="accent4"/>
                </a:solidFill>
              </a:rPr>
              <a:t>helye 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TRANSZMITTER</a:t>
            </a:r>
            <a:r>
              <a:rPr lang="hu-HU" sz="2000" dirty="0" smtClean="0">
                <a:solidFill>
                  <a:schemeClr val="accent4"/>
                </a:solidFill>
              </a:rPr>
              <a:t>: </a:t>
            </a:r>
            <a:r>
              <a:rPr lang="hu-HU" sz="2000" dirty="0" smtClean="0">
                <a:solidFill>
                  <a:schemeClr val="accent4"/>
                </a:solidFill>
              </a:rPr>
              <a:t>ACETILKOLIN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RECEPTOR</a:t>
            </a:r>
            <a:r>
              <a:rPr lang="hu-HU" sz="2000" dirty="0" smtClean="0">
                <a:solidFill>
                  <a:schemeClr val="accent4"/>
                </a:solidFill>
              </a:rPr>
              <a:t>: </a:t>
            </a:r>
            <a:r>
              <a:rPr lang="hu-HU" sz="2000" dirty="0" smtClean="0">
                <a:solidFill>
                  <a:schemeClr val="accent4"/>
                </a:solidFill>
              </a:rPr>
              <a:t>ACETILKOLIN </a:t>
            </a:r>
            <a:r>
              <a:rPr lang="hu-HU" sz="2000" dirty="0" smtClean="0">
                <a:solidFill>
                  <a:schemeClr val="accent4"/>
                </a:solidFill>
              </a:rPr>
              <a:t>RECEPTOR </a:t>
            </a:r>
            <a:endParaRPr lang="hu-HU" sz="2000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harántcsíkolt izmok működésére ható szerek</a:t>
            </a:r>
            <a:endParaRPr lang="hu-HU" sz="2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234475"/>
          </a:xfrm>
        </p:spPr>
        <p:txBody>
          <a:bodyPr/>
          <a:lstStyle/>
          <a:p>
            <a:pPr algn="just">
              <a:spcBef>
                <a:spcPct val="30000"/>
              </a:spcBef>
              <a:buNone/>
              <a:tabLst>
                <a:tab pos="195263" algn="l"/>
              </a:tabLst>
            </a:pPr>
            <a:r>
              <a:rPr lang="en-US" sz="2000" i="1" dirty="0" err="1" smtClean="0">
                <a:solidFill>
                  <a:schemeClr val="accent4"/>
                </a:solidFill>
                <a:latin typeface="Century Schoolbook" pitchFamily="18" charset="0"/>
              </a:rPr>
              <a:t>Indikáció</a:t>
            </a:r>
            <a:endParaRPr lang="hu-HU" sz="2000" i="1" dirty="0" smtClean="0">
              <a:solidFill>
                <a:schemeClr val="accent4"/>
              </a:solidFill>
              <a:latin typeface="Century Schoolbook" pitchFamily="18" charset="0"/>
            </a:endParaRPr>
          </a:p>
          <a:p>
            <a:pPr algn="just">
              <a:spcBef>
                <a:spcPct val="30000"/>
              </a:spcBef>
              <a:buNone/>
              <a:tabLst>
                <a:tab pos="195263" algn="l"/>
              </a:tabLst>
            </a:pPr>
            <a:endParaRPr lang="en-US" sz="2000" dirty="0" smtClean="0">
              <a:solidFill>
                <a:schemeClr val="accent4"/>
              </a:solidFill>
              <a:latin typeface="Century Schoolbook" pitchFamily="18" charset="0"/>
            </a:endParaRPr>
          </a:p>
          <a:p>
            <a:pPr algn="just">
              <a:spcBef>
                <a:spcPct val="20000"/>
              </a:spcBef>
              <a:buFont typeface="Wingdings" pitchFamily="2" charset="2"/>
              <a:buChar char="§"/>
              <a:tabLst>
                <a:tab pos="195263" algn="l"/>
              </a:tabLst>
            </a:pPr>
            <a:r>
              <a:rPr lang="hu-HU" sz="2000" dirty="0" err="1" smtClean="0">
                <a:solidFill>
                  <a:schemeClr val="accent4"/>
                </a:solidFill>
                <a:latin typeface="Century Schoolbook" pitchFamily="18" charset="0"/>
              </a:rPr>
              <a:t>n</a:t>
            </a:r>
            <a:r>
              <a:rPr lang="en-US" sz="2000" dirty="0" err="1" smtClean="0">
                <a:solidFill>
                  <a:schemeClr val="accent4"/>
                </a:solidFill>
                <a:latin typeface="Century Schoolbook" pitchFamily="18" charset="0"/>
              </a:rPr>
              <a:t>arkózis</a:t>
            </a:r>
            <a:r>
              <a:rPr lang="en-US" sz="2000" dirty="0" smtClean="0">
                <a:solidFill>
                  <a:schemeClr val="accent4"/>
                </a:solidFill>
                <a:latin typeface="Century Schoolbook" pitchFamily="18" charset="0"/>
              </a:rPr>
              <a:t> </a:t>
            </a:r>
            <a:r>
              <a:rPr lang="en-US" sz="2000" dirty="0" err="1" smtClean="0">
                <a:solidFill>
                  <a:schemeClr val="accent4"/>
                </a:solidFill>
                <a:latin typeface="Century Schoolbook" pitchFamily="18" charset="0"/>
              </a:rPr>
              <a:t>alatt</a:t>
            </a:r>
            <a:r>
              <a:rPr lang="en-US" sz="2000" dirty="0" smtClean="0">
                <a:solidFill>
                  <a:schemeClr val="accent4"/>
                </a:solidFill>
                <a:latin typeface="Century Schoolbook" pitchFamily="18" charset="0"/>
              </a:rPr>
              <a:t> </a:t>
            </a:r>
            <a:r>
              <a:rPr lang="en-US" sz="2000" dirty="0" err="1" smtClean="0">
                <a:solidFill>
                  <a:schemeClr val="accent4"/>
                </a:solidFill>
                <a:latin typeface="Century Schoolbook" pitchFamily="18" charset="0"/>
              </a:rPr>
              <a:t>izomellazulás</a:t>
            </a:r>
            <a:r>
              <a:rPr lang="en-US" sz="2000" dirty="0" smtClean="0">
                <a:solidFill>
                  <a:schemeClr val="accent4"/>
                </a:solidFill>
                <a:latin typeface="Century Schoolbook" pitchFamily="18" charset="0"/>
              </a:rPr>
              <a:t> </a:t>
            </a:r>
            <a:r>
              <a:rPr lang="en-US" sz="2000" dirty="0" err="1" smtClean="0">
                <a:solidFill>
                  <a:schemeClr val="accent4"/>
                </a:solidFill>
                <a:latin typeface="Century Schoolbook" pitchFamily="18" charset="0"/>
              </a:rPr>
              <a:t>elérés</a:t>
            </a: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e</a:t>
            </a:r>
          </a:p>
          <a:p>
            <a:pPr algn="just">
              <a:spcBef>
                <a:spcPct val="20000"/>
              </a:spcBef>
              <a:buNone/>
              <a:tabLst>
                <a:tab pos="195263" algn="l"/>
              </a:tabLst>
            </a:pPr>
            <a:endParaRPr lang="hu-HU" sz="2000" dirty="0" smtClean="0">
              <a:solidFill>
                <a:schemeClr val="accent4"/>
              </a:solidFill>
              <a:latin typeface="Century Schoolbook" pitchFamily="18" charset="0"/>
            </a:endParaRPr>
          </a:p>
          <a:p>
            <a:pPr algn="just">
              <a:spcBef>
                <a:spcPct val="20000"/>
              </a:spcBef>
              <a:buFont typeface="Wingdings" pitchFamily="2" charset="2"/>
              <a:buChar char="§"/>
              <a:tabLst>
                <a:tab pos="195263" algn="l"/>
              </a:tabLst>
            </a:pPr>
            <a:r>
              <a:rPr lang="en-US" sz="2000" dirty="0" err="1" smtClean="0">
                <a:solidFill>
                  <a:schemeClr val="accent4"/>
                </a:solidFill>
                <a:latin typeface="Century Schoolbook" pitchFamily="18" charset="0"/>
              </a:rPr>
              <a:t>endotracheális</a:t>
            </a:r>
            <a:r>
              <a:rPr lang="en-US" sz="2000" dirty="0" smtClean="0">
                <a:solidFill>
                  <a:schemeClr val="accent4"/>
                </a:solidFill>
                <a:latin typeface="Century Schoolbook" pitchFamily="18" charset="0"/>
              </a:rPr>
              <a:t> </a:t>
            </a:r>
            <a:r>
              <a:rPr lang="en-US" sz="2000" dirty="0" err="1" smtClean="0">
                <a:solidFill>
                  <a:schemeClr val="accent4"/>
                </a:solidFill>
                <a:latin typeface="Century Schoolbook" pitchFamily="18" charset="0"/>
              </a:rPr>
              <a:t>intubáció</a:t>
            </a:r>
            <a:r>
              <a:rPr lang="en-US" sz="2000" dirty="0" smtClean="0">
                <a:solidFill>
                  <a:schemeClr val="accent4"/>
                </a:solidFill>
                <a:latin typeface="Century Schoolbook" pitchFamily="18" charset="0"/>
              </a:rPr>
              <a:t> </a:t>
            </a:r>
            <a:r>
              <a:rPr lang="en-US" sz="2000" dirty="0" err="1" smtClean="0">
                <a:solidFill>
                  <a:schemeClr val="accent4"/>
                </a:solidFill>
                <a:latin typeface="Century Schoolbook" pitchFamily="18" charset="0"/>
              </a:rPr>
              <a:t>elősegítés</a:t>
            </a: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e</a:t>
            </a:r>
          </a:p>
          <a:p>
            <a:pPr algn="just">
              <a:spcBef>
                <a:spcPct val="20000"/>
              </a:spcBef>
              <a:buNone/>
              <a:tabLst>
                <a:tab pos="195263" algn="l"/>
              </a:tabLst>
            </a:pPr>
            <a:endParaRPr lang="hu-HU" sz="2000" dirty="0" smtClean="0">
              <a:solidFill>
                <a:schemeClr val="accent4"/>
              </a:solidFill>
              <a:latin typeface="Century Schoolbook" pitchFamily="18" charset="0"/>
            </a:endParaRPr>
          </a:p>
          <a:p>
            <a:pPr algn="just">
              <a:spcBef>
                <a:spcPct val="20000"/>
              </a:spcBef>
              <a:buFont typeface="Wingdings" pitchFamily="2" charset="2"/>
              <a:buChar char="§"/>
              <a:tabLst>
                <a:tab pos="195263" algn="l"/>
              </a:tabLst>
            </a:pPr>
            <a:r>
              <a:rPr lang="en-US" sz="2000" dirty="0" err="1" smtClean="0">
                <a:solidFill>
                  <a:schemeClr val="accent4"/>
                </a:solidFill>
                <a:latin typeface="Century Schoolbook" pitchFamily="18" charset="0"/>
              </a:rPr>
              <a:t>fokozott</a:t>
            </a:r>
            <a:r>
              <a:rPr lang="hu-HU" sz="2000" dirty="0" smtClean="0">
                <a:solidFill>
                  <a:schemeClr val="accent4"/>
                </a:solidFill>
                <a:latin typeface="Century Schoolbook" pitchFamily="18" charset="0"/>
              </a:rPr>
              <a:t> </a:t>
            </a:r>
            <a:r>
              <a:rPr lang="en-US" sz="2000" dirty="0" err="1" smtClean="0">
                <a:solidFill>
                  <a:schemeClr val="accent4"/>
                </a:solidFill>
                <a:latin typeface="Century Schoolbook" pitchFamily="18" charset="0"/>
              </a:rPr>
              <a:t>motoros</a:t>
            </a:r>
            <a:r>
              <a:rPr lang="en-US" sz="2000" dirty="0" smtClean="0">
                <a:solidFill>
                  <a:schemeClr val="accent4"/>
                </a:solidFill>
                <a:latin typeface="Century Schoolbook" pitchFamily="18" charset="0"/>
              </a:rPr>
              <a:t> </a:t>
            </a:r>
            <a:r>
              <a:rPr lang="en-US" sz="2000" dirty="0" err="1" smtClean="0">
                <a:solidFill>
                  <a:schemeClr val="accent4"/>
                </a:solidFill>
                <a:latin typeface="Century Schoolbook" pitchFamily="18" charset="0"/>
              </a:rPr>
              <a:t>aktivitással</a:t>
            </a:r>
            <a:r>
              <a:rPr lang="en-US" sz="2000" dirty="0" smtClean="0">
                <a:solidFill>
                  <a:schemeClr val="accent4"/>
                </a:solidFill>
                <a:latin typeface="Century Schoolbook" pitchFamily="18" charset="0"/>
              </a:rPr>
              <a:t> </a:t>
            </a:r>
            <a:r>
              <a:rPr lang="en-US" sz="2000" dirty="0" err="1" smtClean="0">
                <a:solidFill>
                  <a:schemeClr val="accent4"/>
                </a:solidFill>
                <a:latin typeface="Century Schoolbook" pitchFamily="18" charset="0"/>
              </a:rPr>
              <a:t>járó</a:t>
            </a:r>
            <a:r>
              <a:rPr lang="en-US" sz="2000" dirty="0" smtClean="0">
                <a:solidFill>
                  <a:schemeClr val="accent4"/>
                </a:solidFill>
                <a:latin typeface="Century Schoolbook" pitchFamily="18" charset="0"/>
              </a:rPr>
              <a:t> </a:t>
            </a:r>
            <a:r>
              <a:rPr lang="en-US" sz="2000" dirty="0" err="1" smtClean="0">
                <a:solidFill>
                  <a:schemeClr val="accent4"/>
                </a:solidFill>
                <a:latin typeface="Century Schoolbook" pitchFamily="18" charset="0"/>
              </a:rPr>
              <a:t>kórképek</a:t>
            </a:r>
            <a:r>
              <a:rPr lang="en-US" sz="2000" dirty="0" smtClean="0">
                <a:solidFill>
                  <a:schemeClr val="accent4"/>
                </a:solidFill>
                <a:latin typeface="Century Schoolbook" pitchFamily="18" charset="0"/>
              </a:rPr>
              <a:t> (pl. </a:t>
            </a:r>
            <a:r>
              <a:rPr lang="en-US" sz="2000" dirty="0" err="1" smtClean="0">
                <a:solidFill>
                  <a:schemeClr val="accent4"/>
                </a:solidFill>
                <a:latin typeface="Century Schoolbook" pitchFamily="18" charset="0"/>
              </a:rPr>
              <a:t>strychnin</a:t>
            </a:r>
            <a:r>
              <a:rPr lang="en-US" sz="2000" dirty="0" smtClean="0">
                <a:solidFill>
                  <a:schemeClr val="accent4"/>
                </a:solidFill>
                <a:latin typeface="Century Schoolbook" pitchFamily="18" charset="0"/>
              </a:rPr>
              <a:t>, tetanus </a:t>
            </a:r>
            <a:r>
              <a:rPr lang="en-US" sz="2000" dirty="0" err="1" smtClean="0">
                <a:solidFill>
                  <a:schemeClr val="accent4"/>
                </a:solidFill>
                <a:latin typeface="Century Schoolbook" pitchFamily="18" charset="0"/>
              </a:rPr>
              <a:t>mérgezés</a:t>
            </a:r>
            <a:r>
              <a:rPr lang="en-US" sz="2000" dirty="0" smtClean="0">
                <a:solidFill>
                  <a:schemeClr val="accent4"/>
                </a:solidFill>
                <a:latin typeface="Century Schoolbook" pitchFamily="18" charset="0"/>
              </a:rPr>
              <a:t>, </a:t>
            </a:r>
            <a:r>
              <a:rPr lang="en-US" sz="2000" dirty="0" err="1" smtClean="0">
                <a:solidFill>
                  <a:schemeClr val="accent4"/>
                </a:solidFill>
                <a:latin typeface="Century Schoolbook" pitchFamily="18" charset="0"/>
              </a:rPr>
              <a:t>elektroshock</a:t>
            </a:r>
            <a:r>
              <a:rPr lang="en-US" sz="2000" dirty="0" smtClean="0">
                <a:solidFill>
                  <a:schemeClr val="accent4"/>
                </a:solidFill>
                <a:latin typeface="Century Schoolbook" pitchFamily="18" charset="0"/>
              </a:rPr>
              <a:t> </a:t>
            </a:r>
            <a:r>
              <a:rPr lang="en-US" sz="2000" dirty="0" err="1" smtClean="0">
                <a:solidFill>
                  <a:schemeClr val="accent4"/>
                </a:solidFill>
                <a:latin typeface="Century Schoolbook" pitchFamily="18" charset="0"/>
              </a:rPr>
              <a:t>terápia</a:t>
            </a:r>
            <a:r>
              <a:rPr lang="en-US" sz="2000" dirty="0" smtClean="0">
                <a:solidFill>
                  <a:schemeClr val="accent4"/>
                </a:solidFill>
                <a:latin typeface="Century Schoolbook" pitchFamily="18" charset="0"/>
              </a:rPr>
              <a:t>)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harántcsíkolt izmok működésére ható szerek</a:t>
            </a:r>
            <a:endParaRPr lang="hu-HU" sz="2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9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praejunctionalis</a:t>
            </a:r>
            <a:r>
              <a:rPr lang="hu-HU" sz="2000" b="1" i="1" dirty="0" smtClean="0">
                <a:solidFill>
                  <a:schemeClr val="accent4"/>
                </a:solidFill>
              </a:rPr>
              <a:t> blokkot</a:t>
            </a:r>
            <a:r>
              <a:rPr lang="hu-HU" sz="2000" i="1" dirty="0" smtClean="0">
                <a:solidFill>
                  <a:schemeClr val="accent4"/>
                </a:solidFill>
              </a:rPr>
              <a:t> </a:t>
            </a:r>
            <a:r>
              <a:rPr lang="hu-HU" sz="2000" dirty="0" smtClean="0">
                <a:solidFill>
                  <a:schemeClr val="accent4"/>
                </a:solidFill>
              </a:rPr>
              <a:t>okozó szerek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az idegimpulzus hatását gátolják, de az </a:t>
            </a:r>
            <a:r>
              <a:rPr lang="hu-HU" sz="2000" dirty="0" err="1" smtClean="0">
                <a:solidFill>
                  <a:schemeClr val="accent4"/>
                </a:solidFill>
              </a:rPr>
              <a:t>acetilkolin</a:t>
            </a:r>
            <a:r>
              <a:rPr lang="hu-HU" sz="2000" dirty="0" smtClean="0">
                <a:solidFill>
                  <a:schemeClr val="accent4"/>
                </a:solidFill>
              </a:rPr>
              <a:t> okozta </a:t>
            </a:r>
            <a:r>
              <a:rPr lang="hu-HU" sz="2000" dirty="0" err="1" smtClean="0">
                <a:solidFill>
                  <a:schemeClr val="accent4"/>
                </a:solidFill>
              </a:rPr>
              <a:t>izomkontrakciót</a:t>
            </a:r>
            <a:r>
              <a:rPr lang="hu-HU" sz="2000" dirty="0" smtClean="0">
                <a:solidFill>
                  <a:schemeClr val="accent4"/>
                </a:solidFill>
              </a:rPr>
              <a:t> nem</a:t>
            </a: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dirty="0" err="1" smtClean="0">
                <a:solidFill>
                  <a:schemeClr val="accent4"/>
                </a:solidFill>
              </a:rPr>
              <a:t>Botulinum</a:t>
            </a:r>
            <a:r>
              <a:rPr lang="hu-HU" sz="2000" b="1" dirty="0" smtClean="0">
                <a:solidFill>
                  <a:schemeClr val="accent4"/>
                </a:solidFill>
              </a:rPr>
              <a:t> toxin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hu-HU" sz="2000" i="1" dirty="0" err="1" smtClean="0">
                <a:solidFill>
                  <a:schemeClr val="accent4"/>
                </a:solidFill>
              </a:rPr>
              <a:t>Clostridium</a:t>
            </a:r>
            <a:r>
              <a:rPr lang="hu-HU" sz="2000" i="1" dirty="0" smtClean="0">
                <a:solidFill>
                  <a:schemeClr val="accent4"/>
                </a:solidFill>
              </a:rPr>
              <a:t> </a:t>
            </a:r>
            <a:r>
              <a:rPr lang="hu-HU" sz="2000" i="1" dirty="0" err="1" smtClean="0">
                <a:solidFill>
                  <a:schemeClr val="accent4"/>
                </a:solidFill>
              </a:rPr>
              <a:t>botulinum</a:t>
            </a:r>
            <a:r>
              <a:rPr lang="hu-HU" sz="2000" dirty="0" smtClean="0">
                <a:solidFill>
                  <a:schemeClr val="accent4"/>
                </a:solidFill>
              </a:rPr>
              <a:t> nevű baktérium által termelt fehérje természetű </a:t>
            </a:r>
            <a:r>
              <a:rPr lang="hu-HU" sz="2000" dirty="0" err="1" smtClean="0">
                <a:solidFill>
                  <a:schemeClr val="accent4"/>
                </a:solidFill>
              </a:rPr>
              <a:t>exotoxin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i="1" dirty="0" smtClean="0">
                <a:solidFill>
                  <a:schemeClr val="accent4"/>
                </a:solidFill>
              </a:rPr>
              <a:t>gátolja az </a:t>
            </a:r>
            <a:r>
              <a:rPr lang="hu-HU" sz="2000" i="1" dirty="0" err="1" smtClean="0">
                <a:solidFill>
                  <a:schemeClr val="accent4"/>
                </a:solidFill>
              </a:rPr>
              <a:t>acetil-kolin</a:t>
            </a:r>
            <a:r>
              <a:rPr lang="hu-HU" sz="2000" i="1" dirty="0" smtClean="0">
                <a:solidFill>
                  <a:schemeClr val="accent4"/>
                </a:solidFill>
              </a:rPr>
              <a:t> </a:t>
            </a:r>
            <a:r>
              <a:rPr lang="hu-HU" sz="2000" i="1" dirty="0" err="1" smtClean="0">
                <a:solidFill>
                  <a:schemeClr val="accent4"/>
                </a:solidFill>
              </a:rPr>
              <a:t>exocytosissal</a:t>
            </a:r>
            <a:r>
              <a:rPr lang="hu-HU" sz="2000" i="1" dirty="0" smtClean="0">
                <a:solidFill>
                  <a:schemeClr val="accent4"/>
                </a:solidFill>
              </a:rPr>
              <a:t> történő felszabadulását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kis adagját az izomba injektálva több hónapig tartó izomtónus-csökkenést okoz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ránctalanításra</a:t>
            </a:r>
            <a:r>
              <a:rPr lang="hu-HU" sz="2000" dirty="0" smtClean="0">
                <a:solidFill>
                  <a:schemeClr val="accent4"/>
                </a:solidFill>
              </a:rPr>
              <a:t>, a szemészetben kancsalság kezelésére használják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hu-HU" sz="2000" dirty="0" err="1" smtClean="0">
                <a:solidFill>
                  <a:schemeClr val="accent4"/>
                </a:solidFill>
              </a:rPr>
              <a:t>spasticitas</a:t>
            </a:r>
            <a:r>
              <a:rPr lang="hu-HU" sz="2000" dirty="0" smtClean="0">
                <a:solidFill>
                  <a:schemeClr val="accent4"/>
                </a:solidFill>
              </a:rPr>
              <a:t> terápiájában is eredményesen alkalmazzák</a:t>
            </a:r>
          </a:p>
          <a:p>
            <a:pPr>
              <a:buNone/>
            </a:pPr>
            <a:endParaRPr lang="hu-HU" sz="36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harántcsíkolt izmok működésére ható szerek</a:t>
            </a:r>
            <a:endParaRPr lang="hu-HU" sz="2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dantrolen</a:t>
            </a: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vázizomrostokban csökkenti a </a:t>
            </a:r>
            <a:r>
              <a:rPr lang="hu-HU" sz="2000" dirty="0" err="1" smtClean="0">
                <a:solidFill>
                  <a:schemeClr val="accent4"/>
                </a:solidFill>
              </a:rPr>
              <a:t>szarkoplazmatikus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retikulumból</a:t>
            </a:r>
            <a:r>
              <a:rPr lang="hu-HU" sz="2000" dirty="0" smtClean="0">
                <a:solidFill>
                  <a:schemeClr val="accent4"/>
                </a:solidFill>
              </a:rPr>
              <a:t> történő </a:t>
            </a:r>
            <a:r>
              <a:rPr lang="hu-HU" sz="2000" dirty="0" err="1" smtClean="0">
                <a:solidFill>
                  <a:schemeClr val="accent4"/>
                </a:solidFill>
              </a:rPr>
              <a:t>Ca</a:t>
            </a:r>
            <a:r>
              <a:rPr lang="hu-HU" sz="2000" baseline="30000" dirty="0" smtClean="0">
                <a:solidFill>
                  <a:schemeClr val="accent4"/>
                </a:solidFill>
              </a:rPr>
              <a:t>++</a:t>
            </a:r>
            <a:r>
              <a:rPr lang="hu-HU" sz="2000" dirty="0" err="1" smtClean="0">
                <a:solidFill>
                  <a:schemeClr val="accent4"/>
                </a:solidFill>
              </a:rPr>
              <a:t>-felszabadulást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stroke vagy sclerosis multiplex okozta </a:t>
            </a:r>
            <a:r>
              <a:rPr lang="hu-HU" sz="2000" dirty="0" err="1" smtClean="0">
                <a:solidFill>
                  <a:schemeClr val="accent4"/>
                </a:solidFill>
              </a:rPr>
              <a:t>spasticitas</a:t>
            </a:r>
            <a:r>
              <a:rPr lang="hu-HU" sz="2000" dirty="0" smtClean="0">
                <a:solidFill>
                  <a:schemeClr val="accent4"/>
                </a:solidFill>
              </a:rPr>
              <a:t> intézeti kezelésére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használatos a gőznarkotikumok ritka mellékhatásaként kialakuló </a:t>
            </a:r>
            <a:r>
              <a:rPr lang="hu-HU" sz="2000" dirty="0" err="1" smtClean="0">
                <a:solidFill>
                  <a:schemeClr val="accent4"/>
                </a:solidFill>
              </a:rPr>
              <a:t>malignus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hyperthermia</a:t>
            </a:r>
            <a:r>
              <a:rPr lang="hu-HU" sz="2000" dirty="0" smtClean="0">
                <a:solidFill>
                  <a:schemeClr val="accent4"/>
                </a:solidFill>
              </a:rPr>
              <a:t>, illetve az </a:t>
            </a:r>
            <a:r>
              <a:rPr lang="hu-HU" sz="2000" dirty="0" err="1" smtClean="0">
                <a:solidFill>
                  <a:schemeClr val="accent4"/>
                </a:solidFill>
              </a:rPr>
              <a:t>antipszichotikumok</a:t>
            </a:r>
            <a:r>
              <a:rPr lang="hu-HU" sz="2000" dirty="0" smtClean="0">
                <a:solidFill>
                  <a:schemeClr val="accent4"/>
                </a:solidFill>
              </a:rPr>
              <a:t> hatására kialakuló </a:t>
            </a:r>
            <a:r>
              <a:rPr lang="hu-HU" sz="2000" dirty="0" err="1" smtClean="0">
                <a:solidFill>
                  <a:schemeClr val="accent4"/>
                </a:solidFill>
              </a:rPr>
              <a:t>neurolepticus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malignus</a:t>
            </a:r>
            <a:r>
              <a:rPr lang="hu-HU" sz="2000" dirty="0" smtClean="0">
                <a:solidFill>
                  <a:schemeClr val="accent4"/>
                </a:solidFill>
              </a:rPr>
              <a:t> szindróma akut ellátásában is, intravénásan adva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harántcsíkolt izmok működésére ható szerek</a:t>
            </a:r>
            <a:endParaRPr lang="hu-HU" sz="2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000" b="1" dirty="0" err="1" smtClean="0">
                <a:solidFill>
                  <a:schemeClr val="accent4"/>
                </a:solidFill>
              </a:rPr>
              <a:t>postjunctionalis</a:t>
            </a:r>
            <a:r>
              <a:rPr lang="hu-HU" sz="2000" b="1" dirty="0" smtClean="0">
                <a:solidFill>
                  <a:schemeClr val="accent4"/>
                </a:solidFill>
              </a:rPr>
              <a:t> blokkot </a:t>
            </a:r>
            <a:r>
              <a:rPr lang="hu-HU" sz="2000" dirty="0" smtClean="0">
                <a:solidFill>
                  <a:schemeClr val="accent4"/>
                </a:solidFill>
              </a:rPr>
              <a:t>okozó szerek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motoros véglemezen ható vegyületek az idegimpulzus és az </a:t>
            </a:r>
            <a:r>
              <a:rPr lang="hu-HU" sz="2000" dirty="0" err="1" smtClean="0">
                <a:solidFill>
                  <a:schemeClr val="accent4"/>
                </a:solidFill>
              </a:rPr>
              <a:t>acetilkolin</a:t>
            </a:r>
            <a:r>
              <a:rPr lang="hu-HU" sz="2000" dirty="0" smtClean="0">
                <a:solidFill>
                  <a:schemeClr val="accent4"/>
                </a:solidFill>
              </a:rPr>
              <a:t> hatását egyaránt felfüggesztik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i="1" dirty="0" smtClean="0">
                <a:solidFill>
                  <a:schemeClr val="accent4"/>
                </a:solidFill>
              </a:rPr>
              <a:t>nem </a:t>
            </a:r>
            <a:r>
              <a:rPr lang="hu-HU" sz="2000" i="1" dirty="0" err="1" smtClean="0">
                <a:solidFill>
                  <a:schemeClr val="accent4"/>
                </a:solidFill>
              </a:rPr>
              <a:t>depolarizáló</a:t>
            </a:r>
            <a:r>
              <a:rPr lang="hu-HU" sz="2000" i="1" dirty="0" smtClean="0">
                <a:solidFill>
                  <a:schemeClr val="accent4"/>
                </a:solidFill>
              </a:rPr>
              <a:t> </a:t>
            </a:r>
            <a:r>
              <a:rPr lang="hu-HU" sz="2000" i="1" dirty="0" err="1" smtClean="0">
                <a:solidFill>
                  <a:schemeClr val="accent4"/>
                </a:solidFill>
              </a:rPr>
              <a:t>izomrelaxánsok</a:t>
            </a: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membrán érzékenysége csökken az </a:t>
            </a:r>
            <a:r>
              <a:rPr lang="hu-HU" sz="2000" dirty="0" err="1" smtClean="0">
                <a:solidFill>
                  <a:schemeClr val="accent4"/>
                </a:solidFill>
              </a:rPr>
              <a:t>acetilkolin</a:t>
            </a:r>
            <a:r>
              <a:rPr lang="hu-HU" sz="2000" dirty="0" smtClean="0">
                <a:solidFill>
                  <a:schemeClr val="accent4"/>
                </a:solidFill>
              </a:rPr>
              <a:t> iránt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hu-HU" sz="2000" dirty="0" err="1" smtClean="0">
                <a:solidFill>
                  <a:schemeClr val="accent4"/>
                </a:solidFill>
              </a:rPr>
              <a:t>neuromuscularis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junctioban</a:t>
            </a:r>
            <a:r>
              <a:rPr lang="hu-HU" sz="2000" dirty="0" smtClean="0">
                <a:solidFill>
                  <a:schemeClr val="accent4"/>
                </a:solidFill>
              </a:rPr>
              <a:t> az </a:t>
            </a:r>
            <a:r>
              <a:rPr lang="hu-HU" sz="2000" dirty="0" err="1" smtClean="0">
                <a:solidFill>
                  <a:schemeClr val="accent4"/>
                </a:solidFill>
              </a:rPr>
              <a:t>ACh-nal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kompetícióba</a:t>
            </a:r>
            <a:r>
              <a:rPr lang="hu-HU" sz="2000" dirty="0" smtClean="0">
                <a:solidFill>
                  <a:schemeClr val="accent4"/>
                </a:solidFill>
              </a:rPr>
              <a:t> lépnek, a receptoron elfoglalják annak helyét, de ez a kötés nem eredményezi a receptor ingerületét, így izom-összehúzódás nem alakul ki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hatásuk az </a:t>
            </a:r>
            <a:r>
              <a:rPr lang="hu-HU" sz="2000" dirty="0" err="1" smtClean="0">
                <a:solidFill>
                  <a:schemeClr val="accent4"/>
                </a:solidFill>
              </a:rPr>
              <a:t>acetilkolin-molekulák</a:t>
            </a:r>
            <a:r>
              <a:rPr lang="hu-HU" sz="2000" dirty="0" smtClean="0">
                <a:solidFill>
                  <a:schemeClr val="accent4"/>
                </a:solidFill>
              </a:rPr>
              <a:t> számának emelésével felfüggeszthető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harántcsíkolt izmok működésére ható szerek</a:t>
            </a:r>
            <a:endParaRPr lang="hu-HU" sz="2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000" i="1" dirty="0" smtClean="0">
                <a:solidFill>
                  <a:schemeClr val="accent4"/>
                </a:solidFill>
              </a:rPr>
              <a:t>Nem </a:t>
            </a:r>
            <a:r>
              <a:rPr lang="hu-HU" sz="2000" i="1" dirty="0" err="1" smtClean="0">
                <a:solidFill>
                  <a:schemeClr val="accent4"/>
                </a:solidFill>
              </a:rPr>
              <a:t>depolarizáló</a:t>
            </a:r>
            <a:r>
              <a:rPr lang="hu-HU" sz="2000" i="1" dirty="0" smtClean="0">
                <a:solidFill>
                  <a:schemeClr val="accent4"/>
                </a:solidFill>
              </a:rPr>
              <a:t> </a:t>
            </a:r>
            <a:r>
              <a:rPr lang="hu-HU" sz="2000" i="1" dirty="0" err="1" smtClean="0">
                <a:solidFill>
                  <a:schemeClr val="accent4"/>
                </a:solidFill>
              </a:rPr>
              <a:t>izomrelaxánsok</a:t>
            </a: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rocuronium</a:t>
            </a:r>
            <a:r>
              <a:rPr lang="hu-HU" sz="2000" b="1" i="1" dirty="0" smtClean="0">
                <a:solidFill>
                  <a:schemeClr val="accent4"/>
                </a:solidFill>
              </a:rPr>
              <a:t> </a:t>
            </a:r>
            <a:r>
              <a:rPr lang="hu-HU" sz="2000" dirty="0" smtClean="0">
                <a:solidFill>
                  <a:schemeClr val="accent4"/>
                </a:solidFill>
              </a:rPr>
              <a:t>(</a:t>
            </a:r>
            <a:r>
              <a:rPr lang="hu-HU" sz="2000" dirty="0" err="1" smtClean="0">
                <a:solidFill>
                  <a:schemeClr val="accent4"/>
                </a:solidFill>
              </a:rPr>
              <a:t>Esmeron</a:t>
            </a:r>
            <a:r>
              <a:rPr lang="hu-HU" sz="2000" dirty="0" smtClean="0">
                <a:solidFill>
                  <a:schemeClr val="accent4"/>
                </a:solidFill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képes gátolni a </a:t>
            </a:r>
            <a:r>
              <a:rPr lang="hu-HU" sz="2000" dirty="0" err="1" smtClean="0">
                <a:solidFill>
                  <a:schemeClr val="accent4"/>
                </a:solidFill>
              </a:rPr>
              <a:t>muszkarinreceptorokat</a:t>
            </a:r>
            <a:r>
              <a:rPr lang="hu-HU" sz="2000" dirty="0" smtClean="0">
                <a:solidFill>
                  <a:schemeClr val="accent4"/>
                </a:solidFill>
              </a:rPr>
              <a:t> is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bizonyos esetekben </a:t>
            </a:r>
            <a:r>
              <a:rPr lang="hu-HU" sz="2000" dirty="0" err="1" smtClean="0">
                <a:solidFill>
                  <a:schemeClr val="accent4"/>
                </a:solidFill>
              </a:rPr>
              <a:t>tachycardiát</a:t>
            </a:r>
            <a:r>
              <a:rPr lang="hu-HU" sz="2000" dirty="0" smtClean="0">
                <a:solidFill>
                  <a:schemeClr val="accent4"/>
                </a:solidFill>
              </a:rPr>
              <a:t> okozhatnak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1 perc alatt alakul ki </a:t>
            </a:r>
            <a:r>
              <a:rPr lang="hu-HU" sz="2000" dirty="0" err="1" smtClean="0">
                <a:solidFill>
                  <a:schemeClr val="accent4"/>
                </a:solidFill>
              </a:rPr>
              <a:t>intubációt</a:t>
            </a:r>
            <a:r>
              <a:rPr lang="hu-HU" sz="2000" dirty="0" smtClean="0">
                <a:solidFill>
                  <a:schemeClr val="accent4"/>
                </a:solidFill>
              </a:rPr>
              <a:t> kellőképpen segítő relaxáció</a:t>
            </a:r>
          </a:p>
          <a:p>
            <a:pPr>
              <a:buNone/>
            </a:pP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vecuronium</a:t>
            </a:r>
            <a:r>
              <a:rPr lang="hu-HU" sz="2000" b="1" i="1" dirty="0" smtClean="0">
                <a:solidFill>
                  <a:schemeClr val="accent4"/>
                </a:solidFill>
              </a:rPr>
              <a:t> </a:t>
            </a:r>
            <a:r>
              <a:rPr lang="hu-HU" sz="2000" i="1" dirty="0" smtClean="0">
                <a:solidFill>
                  <a:schemeClr val="accent4"/>
                </a:solidFill>
              </a:rPr>
              <a:t>(</a:t>
            </a:r>
            <a:r>
              <a:rPr lang="hu-HU" sz="2000" i="1" dirty="0" err="1" smtClean="0">
                <a:solidFill>
                  <a:schemeClr val="accent4"/>
                </a:solidFill>
              </a:rPr>
              <a:t>Norcuron</a:t>
            </a:r>
            <a:r>
              <a:rPr lang="hu-HU" sz="2000" i="1" dirty="0" smtClean="0">
                <a:solidFill>
                  <a:schemeClr val="accent4"/>
                </a:solidFill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h</a:t>
            </a:r>
            <a:r>
              <a:rPr lang="en-US" sz="2000" dirty="0" err="1" smtClean="0">
                <a:solidFill>
                  <a:schemeClr val="accent4"/>
                </a:solidFill>
              </a:rPr>
              <a:t>atás</a:t>
            </a:r>
            <a:r>
              <a:rPr lang="en-US" sz="2000" dirty="0" smtClean="0">
                <a:solidFill>
                  <a:schemeClr val="accent4"/>
                </a:solidFill>
              </a:rPr>
              <a:t>: 2-3 </a:t>
            </a:r>
            <a:r>
              <a:rPr lang="en-US" sz="2000" dirty="0" err="1" smtClean="0">
                <a:solidFill>
                  <a:schemeClr val="accent4"/>
                </a:solidFill>
              </a:rPr>
              <a:t>percen</a:t>
            </a:r>
            <a:r>
              <a:rPr lang="en-US" sz="2000" dirty="0" smtClean="0">
                <a:solidFill>
                  <a:schemeClr val="accent4"/>
                </a:solidFill>
              </a:rPr>
              <a:t> </a:t>
            </a:r>
            <a:r>
              <a:rPr lang="en-US" sz="2000" dirty="0" err="1" smtClean="0">
                <a:solidFill>
                  <a:schemeClr val="accent4"/>
                </a:solidFill>
              </a:rPr>
              <a:t>belül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t</a:t>
            </a:r>
            <a:r>
              <a:rPr lang="en-US" sz="2000" dirty="0" err="1" smtClean="0">
                <a:solidFill>
                  <a:schemeClr val="accent4"/>
                </a:solidFill>
              </a:rPr>
              <a:t>artam</a:t>
            </a:r>
            <a:r>
              <a:rPr lang="en-US" sz="2000" dirty="0" smtClean="0">
                <a:solidFill>
                  <a:schemeClr val="accent4"/>
                </a:solidFill>
              </a:rPr>
              <a:t>: 20-30 </a:t>
            </a:r>
            <a:r>
              <a:rPr lang="en-US" sz="2000" dirty="0" err="1" smtClean="0">
                <a:solidFill>
                  <a:schemeClr val="accent4"/>
                </a:solidFill>
              </a:rPr>
              <a:t>perc</a:t>
            </a:r>
            <a:r>
              <a:rPr lang="en-US" sz="2000" dirty="0" smtClean="0">
                <a:solidFill>
                  <a:schemeClr val="accent4"/>
                </a:solidFill>
              </a:rPr>
              <a:t> 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 err="1" smtClean="0">
                <a:solidFill>
                  <a:schemeClr val="accent4"/>
                </a:solidFill>
              </a:rPr>
              <a:t>intubálás</a:t>
            </a:r>
            <a:r>
              <a:rPr lang="en-US" sz="2000" dirty="0" smtClean="0">
                <a:solidFill>
                  <a:schemeClr val="accent4"/>
                </a:solidFill>
              </a:rPr>
              <a:t>, </a:t>
            </a:r>
            <a:r>
              <a:rPr lang="en-US" sz="2000" dirty="0" err="1" smtClean="0">
                <a:solidFill>
                  <a:schemeClr val="accent4"/>
                </a:solidFill>
              </a:rPr>
              <a:t>rövid</a:t>
            </a:r>
            <a:r>
              <a:rPr lang="en-US" sz="2000" dirty="0" smtClean="0">
                <a:solidFill>
                  <a:schemeClr val="accent4"/>
                </a:solidFill>
              </a:rPr>
              <a:t> </a:t>
            </a:r>
            <a:r>
              <a:rPr lang="en-US" sz="2000" dirty="0" err="1" smtClean="0">
                <a:solidFill>
                  <a:schemeClr val="accent4"/>
                </a:solidFill>
              </a:rPr>
              <a:t>műtéti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en-US" sz="2000" dirty="0" err="1" smtClean="0">
                <a:solidFill>
                  <a:schemeClr val="accent4"/>
                </a:solidFill>
              </a:rPr>
              <a:t>beavatkozás</a:t>
            </a:r>
            <a:endParaRPr lang="hu-HU" sz="2000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harántcsíkolt izmok működésére ható szerek</a:t>
            </a:r>
            <a:endParaRPr lang="hu-H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SIMAIZMOKAT RELAXÁLÓ VEGYÜLETEK</a:t>
            </a:r>
          </a:p>
          <a:p>
            <a:pPr>
              <a:buNone/>
            </a:pP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Hisztamin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Helyi hormon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forrása: hízósejtek és </a:t>
            </a:r>
            <a:r>
              <a:rPr lang="hu-HU" sz="2000" dirty="0" err="1" smtClean="0">
                <a:solidFill>
                  <a:schemeClr val="accent4"/>
                </a:solidFill>
              </a:rPr>
              <a:t>basophil</a:t>
            </a:r>
            <a:r>
              <a:rPr lang="hu-HU" sz="2000" dirty="0" smtClean="0">
                <a:solidFill>
                  <a:schemeClr val="accent4"/>
                </a:solidFill>
              </a:rPr>
              <a:t> sejtek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i="1" dirty="0" smtClean="0">
                <a:solidFill>
                  <a:schemeClr val="accent4"/>
                </a:solidFill>
              </a:rPr>
              <a:t>Hatásmechanizmusa: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hisztamin H</a:t>
            </a:r>
            <a:r>
              <a:rPr lang="hu-HU" sz="2000" baseline="-25000" dirty="0" smtClean="0">
                <a:solidFill>
                  <a:schemeClr val="accent4"/>
                </a:solidFill>
              </a:rPr>
              <a:t>1</a:t>
            </a:r>
            <a:r>
              <a:rPr lang="hu-HU" sz="2000" dirty="0" smtClean="0">
                <a:solidFill>
                  <a:schemeClr val="accent4"/>
                </a:solidFill>
              </a:rPr>
              <a:t>-receptor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legtöbb éren dilatációt okoz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simaizmok működésére ható szerek</a:t>
            </a:r>
            <a:endParaRPr lang="hu-HU" sz="2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mivacurium</a:t>
            </a:r>
            <a:r>
              <a:rPr lang="hu-HU" sz="2000" i="1" dirty="0" smtClean="0">
                <a:solidFill>
                  <a:schemeClr val="accent4"/>
                </a:solidFill>
              </a:rPr>
              <a:t> (</a:t>
            </a:r>
            <a:r>
              <a:rPr lang="hu-HU" sz="2000" i="1" dirty="0" err="1" smtClean="0">
                <a:solidFill>
                  <a:schemeClr val="accent4"/>
                </a:solidFill>
              </a:rPr>
              <a:t>Mivacron</a:t>
            </a:r>
            <a:r>
              <a:rPr lang="hu-HU" sz="2000" i="1" dirty="0" smtClean="0">
                <a:solidFill>
                  <a:schemeClr val="accent4"/>
                </a:solidFill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legrövidebb hatástartamú gyógyszer ebben a csoportban </a:t>
            </a: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atracurium</a:t>
            </a:r>
            <a:r>
              <a:rPr lang="hu-HU" sz="2000" dirty="0" smtClean="0">
                <a:solidFill>
                  <a:schemeClr val="accent4"/>
                </a:solidFill>
              </a:rPr>
              <a:t>(</a:t>
            </a:r>
            <a:r>
              <a:rPr lang="hu-HU" sz="2000" dirty="0" err="1" smtClean="0">
                <a:solidFill>
                  <a:schemeClr val="accent4"/>
                </a:solidFill>
              </a:rPr>
              <a:t>Tracrium</a:t>
            </a:r>
            <a:r>
              <a:rPr lang="hu-HU" sz="2000" dirty="0" smtClean="0">
                <a:solidFill>
                  <a:schemeClr val="accent4"/>
                </a:solidFill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spontán hidrolízis útján </a:t>
            </a:r>
            <a:r>
              <a:rPr lang="hu-HU" sz="2000" dirty="0" err="1" smtClean="0">
                <a:solidFill>
                  <a:schemeClr val="accent4"/>
                </a:solidFill>
              </a:rPr>
              <a:t>lipidoldékony</a:t>
            </a:r>
            <a:r>
              <a:rPr lang="hu-HU" sz="2000" dirty="0" smtClean="0">
                <a:solidFill>
                  <a:schemeClr val="accent4"/>
                </a:solidFill>
              </a:rPr>
              <a:t> anyag képződik, amely átlép a vér-agy gáton, és nagy koncentrációban görcsöket okozhat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h</a:t>
            </a:r>
            <a:r>
              <a:rPr lang="en-US" sz="2000" dirty="0" err="1" smtClean="0">
                <a:solidFill>
                  <a:schemeClr val="accent4"/>
                </a:solidFill>
              </a:rPr>
              <a:t>atás</a:t>
            </a:r>
            <a:r>
              <a:rPr lang="en-US" sz="2000" dirty="0" smtClean="0">
                <a:solidFill>
                  <a:schemeClr val="accent4"/>
                </a:solidFill>
              </a:rPr>
              <a:t>: 2 </a:t>
            </a:r>
            <a:r>
              <a:rPr lang="en-US" sz="2000" dirty="0" err="1" smtClean="0">
                <a:solidFill>
                  <a:schemeClr val="accent4"/>
                </a:solidFill>
              </a:rPr>
              <a:t>percen</a:t>
            </a:r>
            <a:r>
              <a:rPr lang="en-US" sz="2000" dirty="0" smtClean="0">
                <a:solidFill>
                  <a:schemeClr val="accent4"/>
                </a:solidFill>
              </a:rPr>
              <a:t> </a:t>
            </a:r>
            <a:r>
              <a:rPr lang="en-US" sz="2000" dirty="0" err="1" smtClean="0">
                <a:solidFill>
                  <a:schemeClr val="accent4"/>
                </a:solidFill>
              </a:rPr>
              <a:t>belül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t</a:t>
            </a:r>
            <a:r>
              <a:rPr lang="en-US" sz="2000" dirty="0" err="1" smtClean="0">
                <a:solidFill>
                  <a:schemeClr val="accent4"/>
                </a:solidFill>
              </a:rPr>
              <a:t>artam</a:t>
            </a:r>
            <a:r>
              <a:rPr lang="en-US" sz="2000" dirty="0" smtClean="0">
                <a:solidFill>
                  <a:schemeClr val="accent4"/>
                </a:solidFill>
              </a:rPr>
              <a:t>: 15-30 </a:t>
            </a:r>
            <a:r>
              <a:rPr lang="en-US" sz="2000" dirty="0" err="1" smtClean="0">
                <a:solidFill>
                  <a:schemeClr val="accent4"/>
                </a:solidFill>
              </a:rPr>
              <a:t>perc</a:t>
            </a:r>
            <a:endParaRPr lang="hu-HU" sz="2000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harántcsíkolt izmok működésére ható szerek</a:t>
            </a:r>
            <a:endParaRPr lang="hu-HU" sz="28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depolarizáló</a:t>
            </a:r>
            <a:r>
              <a:rPr lang="hu-HU" sz="2000" b="1" i="1" dirty="0" smtClean="0">
                <a:solidFill>
                  <a:schemeClr val="accent4"/>
                </a:solidFill>
              </a:rPr>
              <a:t> </a:t>
            </a:r>
            <a:r>
              <a:rPr lang="hu-HU" sz="2000" b="1" i="1" dirty="0" err="1" smtClean="0">
                <a:solidFill>
                  <a:schemeClr val="accent4"/>
                </a:solidFill>
              </a:rPr>
              <a:t>izomrelaxánsok</a:t>
            </a: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A motoros véglemez környékét az </a:t>
            </a:r>
            <a:r>
              <a:rPr lang="hu-HU" sz="2000" dirty="0" err="1" smtClean="0">
                <a:solidFill>
                  <a:schemeClr val="accent4"/>
                </a:solidFill>
              </a:rPr>
              <a:t>Ach-hoz</a:t>
            </a:r>
            <a:r>
              <a:rPr lang="hu-HU" sz="2000" dirty="0" smtClean="0">
                <a:solidFill>
                  <a:schemeClr val="accent4"/>
                </a:solidFill>
              </a:rPr>
              <a:t> hasonlóan, de tartósan 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dirty="0" err="1" smtClean="0">
                <a:solidFill>
                  <a:schemeClr val="accent4"/>
                </a:solidFill>
              </a:rPr>
              <a:t>depolarizálják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Hatások: 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a</a:t>
            </a:r>
            <a:r>
              <a:rPr lang="hu-HU" sz="2000" dirty="0" smtClean="0">
                <a:solidFill>
                  <a:schemeClr val="accent4"/>
                </a:solidFill>
              </a:rPr>
              <a:t>.) Átmeneti izomrángás (arc és mellkas izmok) 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b</a:t>
            </a:r>
            <a:r>
              <a:rPr lang="hu-HU" sz="2000" dirty="0" smtClean="0">
                <a:solidFill>
                  <a:schemeClr val="accent4"/>
                </a:solidFill>
              </a:rPr>
              <a:t>.) Paralízis (kar, nyak, láb izmok, majd arc, gége és </a:t>
            </a:r>
            <a:r>
              <a:rPr lang="hu-HU" sz="2000" dirty="0" err="1" smtClean="0">
                <a:solidFill>
                  <a:schemeClr val="accent4"/>
                </a:solidFill>
              </a:rPr>
              <a:t>légzőizmok</a:t>
            </a:r>
            <a:r>
              <a:rPr lang="hu-HU" sz="2000" dirty="0" smtClean="0">
                <a:solidFill>
                  <a:schemeClr val="accent4"/>
                </a:solidFill>
              </a:rPr>
              <a:t>) 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c</a:t>
            </a:r>
            <a:r>
              <a:rPr lang="hu-HU" sz="2000" dirty="0" smtClean="0">
                <a:solidFill>
                  <a:schemeClr val="accent4"/>
                </a:solidFill>
              </a:rPr>
              <a:t>.) Gyorsan kifejlődő blokád (1 percen belül), 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i="1" dirty="0" smtClean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harántcsíkolt izmok működésére ható szerek</a:t>
            </a:r>
            <a:endParaRPr lang="hu-HU" sz="28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000" i="1" dirty="0" err="1" smtClean="0">
                <a:solidFill>
                  <a:schemeClr val="accent4"/>
                </a:solidFill>
              </a:rPr>
              <a:t>szukcinilkolin</a:t>
            </a: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0.5-1.0 </a:t>
            </a:r>
            <a:r>
              <a:rPr lang="hu-HU" sz="2000" dirty="0" smtClean="0">
                <a:solidFill>
                  <a:schemeClr val="accent4"/>
                </a:solidFill>
              </a:rPr>
              <a:t>mg/kg (</a:t>
            </a:r>
            <a:r>
              <a:rPr lang="hu-HU" sz="2000" dirty="0" err="1" smtClean="0">
                <a:solidFill>
                  <a:schemeClr val="accent4"/>
                </a:solidFill>
              </a:rPr>
              <a:t>iv</a:t>
            </a:r>
            <a:r>
              <a:rPr lang="hu-HU" sz="2000" dirty="0" smtClean="0">
                <a:solidFill>
                  <a:schemeClr val="accent4"/>
                </a:solidFill>
              </a:rPr>
              <a:t>) </a:t>
            </a:r>
            <a:r>
              <a:rPr lang="hu-HU" sz="2000" dirty="0" err="1" smtClean="0">
                <a:solidFill>
                  <a:schemeClr val="accent4"/>
                </a:solidFill>
              </a:rPr>
              <a:t>izom-faszcikulációk</a:t>
            </a:r>
            <a:r>
              <a:rPr lang="hu-HU" sz="2000" dirty="0" smtClean="0">
                <a:solidFill>
                  <a:schemeClr val="accent4"/>
                </a:solidFill>
              </a:rPr>
              <a:t> (I. blokk fázis: 1-2 sec) majd </a:t>
            </a:r>
            <a:r>
              <a:rPr lang="hu-HU" sz="2000" dirty="0" err="1" smtClean="0">
                <a:solidFill>
                  <a:schemeClr val="accent4"/>
                </a:solidFill>
              </a:rPr>
              <a:t>pettyhüdt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smtClean="0">
                <a:solidFill>
                  <a:schemeClr val="accent4"/>
                </a:solidFill>
              </a:rPr>
              <a:t>paralízis (kb. 5-10 </a:t>
            </a:r>
            <a:r>
              <a:rPr lang="hu-HU" sz="2000" dirty="0" err="1" smtClean="0">
                <a:solidFill>
                  <a:schemeClr val="accent4"/>
                </a:solidFill>
              </a:rPr>
              <a:t>pec</a:t>
            </a:r>
            <a:r>
              <a:rPr lang="hu-HU" sz="2000" dirty="0" smtClean="0">
                <a:solidFill>
                  <a:schemeClr val="accent4"/>
                </a:solidFill>
              </a:rPr>
              <a:t>)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hatása </a:t>
            </a:r>
            <a:r>
              <a:rPr lang="hu-HU" sz="2000" dirty="0" smtClean="0">
                <a:solidFill>
                  <a:schemeClr val="accent4"/>
                </a:solidFill>
              </a:rPr>
              <a:t>rövid, gyors </a:t>
            </a:r>
            <a:r>
              <a:rPr lang="hu-HU" sz="2000" dirty="0" smtClean="0">
                <a:solidFill>
                  <a:schemeClr val="accent4"/>
                </a:solidFill>
              </a:rPr>
              <a:t>metabolizmus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apnoet</a:t>
            </a:r>
            <a:r>
              <a:rPr lang="hu-HU" sz="2000" dirty="0" smtClean="0">
                <a:solidFill>
                  <a:schemeClr val="accent4"/>
                </a:solidFill>
              </a:rPr>
              <a:t> okozhat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alkalmas </a:t>
            </a:r>
            <a:r>
              <a:rPr lang="hu-HU" sz="2000" dirty="0" smtClean="0">
                <a:solidFill>
                  <a:schemeClr val="accent4"/>
                </a:solidFill>
              </a:rPr>
              <a:t>rövid ideig tartó izomellazításra (pl. gyors </a:t>
            </a:r>
            <a:r>
              <a:rPr lang="hu-HU" sz="2000" dirty="0" err="1" smtClean="0">
                <a:solidFill>
                  <a:schemeClr val="accent4"/>
                </a:solidFill>
              </a:rPr>
              <a:t>intubálás</a:t>
            </a:r>
            <a:r>
              <a:rPr lang="hu-HU" sz="2000" dirty="0" smtClean="0">
                <a:solidFill>
                  <a:schemeClr val="accent4"/>
                </a:solidFill>
              </a:rPr>
              <a:t>) 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hatását </a:t>
            </a:r>
            <a:r>
              <a:rPr lang="hu-HU" sz="2000" dirty="0" smtClean="0">
                <a:solidFill>
                  <a:schemeClr val="accent4"/>
                </a:solidFill>
              </a:rPr>
              <a:t>nyújtja: PROCAIN, </a:t>
            </a:r>
            <a:r>
              <a:rPr lang="hu-HU" sz="2000" dirty="0" smtClean="0">
                <a:solidFill>
                  <a:schemeClr val="accent4"/>
                </a:solidFill>
              </a:rPr>
              <a:t>NEOSTIGMIN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antidótum</a:t>
            </a:r>
            <a:r>
              <a:rPr lang="hu-HU" sz="2000" dirty="0" smtClean="0">
                <a:solidFill>
                  <a:schemeClr val="accent4"/>
                </a:solidFill>
              </a:rPr>
              <a:t>: mesterséges lélegeztetés 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harántcsíkolt izmok működésére ható szerek</a:t>
            </a:r>
            <a:endParaRPr lang="hu-HU" sz="28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Mellékhatások: </a:t>
            </a: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izomfájdalom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gastricus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smtClean="0">
                <a:solidFill>
                  <a:schemeClr val="accent4"/>
                </a:solidFill>
              </a:rPr>
              <a:t>és </a:t>
            </a:r>
            <a:r>
              <a:rPr lang="hu-HU" sz="2000" dirty="0" err="1" smtClean="0">
                <a:solidFill>
                  <a:schemeClr val="accent4"/>
                </a:solidFill>
              </a:rPr>
              <a:t>intraoculáris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smtClean="0">
                <a:solidFill>
                  <a:schemeClr val="accent4"/>
                </a:solidFill>
              </a:rPr>
              <a:t>nyomásfokozódás, </a:t>
            </a:r>
            <a:r>
              <a:rPr lang="hu-HU" sz="2000" dirty="0" smtClean="0">
                <a:solidFill>
                  <a:schemeClr val="accent4"/>
                </a:solidFill>
              </a:rPr>
              <a:t>aspiráció </a:t>
            </a:r>
            <a:r>
              <a:rPr lang="hu-HU" sz="2000" dirty="0" smtClean="0">
                <a:solidFill>
                  <a:schemeClr val="accent4"/>
                </a:solidFill>
              </a:rPr>
              <a:t>veszély!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ingerli </a:t>
            </a:r>
            <a:r>
              <a:rPr lang="hu-HU" sz="2000" dirty="0" smtClean="0">
                <a:solidFill>
                  <a:schemeClr val="accent4"/>
                </a:solidFill>
              </a:rPr>
              <a:t>a vegetatív </a:t>
            </a:r>
            <a:r>
              <a:rPr lang="hu-HU" sz="2000" dirty="0" err="1" smtClean="0">
                <a:solidFill>
                  <a:schemeClr val="accent4"/>
                </a:solidFill>
              </a:rPr>
              <a:t>ganglionokat</a:t>
            </a:r>
            <a:r>
              <a:rPr lang="hu-HU" sz="2000" dirty="0" smtClean="0">
                <a:solidFill>
                  <a:schemeClr val="accent4"/>
                </a:solidFill>
              </a:rPr>
              <a:t> és a </a:t>
            </a:r>
            <a:r>
              <a:rPr lang="hu-HU" sz="2000" dirty="0" err="1" smtClean="0">
                <a:solidFill>
                  <a:schemeClr val="accent4"/>
                </a:solidFill>
              </a:rPr>
              <a:t>muszkarin</a:t>
            </a:r>
            <a:r>
              <a:rPr lang="hu-HU" sz="2000" dirty="0" smtClean="0">
                <a:solidFill>
                  <a:schemeClr val="accent4"/>
                </a:solidFill>
              </a:rPr>
              <a:t> receptorokat; </a:t>
            </a:r>
            <a:r>
              <a:rPr lang="hu-HU" sz="2000" dirty="0" err="1" smtClean="0">
                <a:solidFill>
                  <a:schemeClr val="accent4"/>
                </a:solidFill>
              </a:rPr>
              <a:t>bradycardia</a:t>
            </a:r>
            <a:r>
              <a:rPr lang="hu-HU" sz="2000" dirty="0" smtClean="0">
                <a:solidFill>
                  <a:schemeClr val="accent4"/>
                </a:solidFill>
              </a:rPr>
              <a:t>, </a:t>
            </a:r>
            <a:r>
              <a:rPr lang="hu-HU" sz="2000" dirty="0" err="1" smtClean="0">
                <a:solidFill>
                  <a:schemeClr val="accent4"/>
                </a:solidFill>
              </a:rPr>
              <a:t>bronchus</a:t>
            </a:r>
            <a:r>
              <a:rPr lang="hu-HU" sz="2000" dirty="0" smtClean="0">
                <a:solidFill>
                  <a:schemeClr val="accent4"/>
                </a:solidFill>
              </a:rPr>
              <a:t> szekréció fokozódás 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ismételt </a:t>
            </a:r>
            <a:r>
              <a:rPr lang="hu-HU" sz="2000" dirty="0" err="1" smtClean="0">
                <a:solidFill>
                  <a:schemeClr val="accent4"/>
                </a:solidFill>
              </a:rPr>
              <a:t>iv</a:t>
            </a:r>
            <a:r>
              <a:rPr lang="hu-HU" sz="2000" dirty="0" smtClean="0">
                <a:solidFill>
                  <a:schemeClr val="accent4"/>
                </a:solidFill>
              </a:rPr>
              <a:t>. bevitel után </a:t>
            </a:r>
            <a:r>
              <a:rPr lang="hu-HU" sz="2000" dirty="0" smtClean="0">
                <a:solidFill>
                  <a:schemeClr val="accent4"/>
                </a:solidFill>
              </a:rPr>
              <a:t>(</a:t>
            </a:r>
            <a:r>
              <a:rPr lang="hu-HU" sz="2000" dirty="0" smtClean="0">
                <a:solidFill>
                  <a:schemeClr val="accent4"/>
                </a:solidFill>
              </a:rPr>
              <a:t>főleg </a:t>
            </a:r>
            <a:r>
              <a:rPr lang="hu-HU" sz="2000" dirty="0" smtClean="0">
                <a:solidFill>
                  <a:schemeClr val="accent4"/>
                </a:solidFill>
              </a:rPr>
              <a:t>gyermekekben) </a:t>
            </a:r>
            <a:r>
              <a:rPr lang="hu-HU" sz="2000" dirty="0" err="1" smtClean="0">
                <a:solidFill>
                  <a:schemeClr val="accent4"/>
                </a:solidFill>
              </a:rPr>
              <a:t>hiperkalémia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smtClean="0">
                <a:solidFill>
                  <a:schemeClr val="accent4"/>
                </a:solidFill>
              </a:rPr>
              <a:t>léphet fel; szívmegállás 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arrhythmiákat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smtClean="0">
                <a:solidFill>
                  <a:schemeClr val="accent4"/>
                </a:solidFill>
              </a:rPr>
              <a:t>válthat </a:t>
            </a:r>
            <a:r>
              <a:rPr lang="hu-HU" sz="2000" dirty="0" smtClean="0">
                <a:solidFill>
                  <a:schemeClr val="accent4"/>
                </a:solidFill>
              </a:rPr>
              <a:t>ki (ingerel </a:t>
            </a:r>
            <a:r>
              <a:rPr lang="hu-HU" sz="2000" dirty="0" smtClean="0">
                <a:solidFill>
                  <a:schemeClr val="accent4"/>
                </a:solidFill>
              </a:rPr>
              <a:t>minden </a:t>
            </a:r>
            <a:r>
              <a:rPr lang="hu-HU" sz="2000" dirty="0" err="1" smtClean="0">
                <a:solidFill>
                  <a:schemeClr val="accent4"/>
                </a:solidFill>
              </a:rPr>
              <a:t>cholinerg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smtClean="0">
                <a:solidFill>
                  <a:schemeClr val="accent4"/>
                </a:solidFill>
              </a:rPr>
              <a:t>receptort)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kis </a:t>
            </a:r>
            <a:r>
              <a:rPr lang="hu-HU" sz="2000" dirty="0" smtClean="0">
                <a:solidFill>
                  <a:schemeClr val="accent4"/>
                </a:solidFill>
              </a:rPr>
              <a:t>dózis: negatív </a:t>
            </a:r>
            <a:r>
              <a:rPr lang="hu-HU" sz="2000" dirty="0" err="1" smtClean="0">
                <a:solidFill>
                  <a:schemeClr val="accent4"/>
                </a:solidFill>
              </a:rPr>
              <a:t>inotróp</a:t>
            </a:r>
            <a:r>
              <a:rPr lang="hu-HU" sz="2000" dirty="0" smtClean="0">
                <a:solidFill>
                  <a:schemeClr val="accent4"/>
                </a:solidFill>
              </a:rPr>
              <a:t> és </a:t>
            </a:r>
            <a:r>
              <a:rPr lang="hu-HU" sz="2000" dirty="0" err="1" smtClean="0">
                <a:solidFill>
                  <a:schemeClr val="accent4"/>
                </a:solidFill>
              </a:rPr>
              <a:t>kronotróp</a:t>
            </a:r>
            <a:r>
              <a:rPr lang="hu-HU" sz="2000" dirty="0" smtClean="0">
                <a:solidFill>
                  <a:schemeClr val="accent4"/>
                </a:solidFill>
              </a:rPr>
              <a:t> hatás 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nagy </a:t>
            </a:r>
            <a:r>
              <a:rPr lang="hu-HU" sz="2000" dirty="0" smtClean="0">
                <a:solidFill>
                  <a:schemeClr val="accent4"/>
                </a:solidFill>
              </a:rPr>
              <a:t>dózis: pozitív </a:t>
            </a:r>
            <a:r>
              <a:rPr lang="hu-HU" sz="2000" dirty="0" err="1" smtClean="0">
                <a:solidFill>
                  <a:schemeClr val="accent4"/>
                </a:solidFill>
              </a:rPr>
              <a:t>inotróp</a:t>
            </a:r>
            <a:r>
              <a:rPr lang="hu-HU" sz="2000" dirty="0" smtClean="0">
                <a:solidFill>
                  <a:schemeClr val="accent4"/>
                </a:solidFill>
              </a:rPr>
              <a:t> és </a:t>
            </a:r>
            <a:r>
              <a:rPr lang="hu-HU" sz="2000" dirty="0" err="1" smtClean="0">
                <a:solidFill>
                  <a:schemeClr val="accent4"/>
                </a:solidFill>
              </a:rPr>
              <a:t>kronotróp</a:t>
            </a:r>
            <a:r>
              <a:rPr lang="hu-HU" sz="2000" dirty="0" smtClean="0">
                <a:solidFill>
                  <a:schemeClr val="accent4"/>
                </a:solidFill>
              </a:rPr>
              <a:t> hatás 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ismételt </a:t>
            </a:r>
            <a:r>
              <a:rPr lang="hu-HU" sz="2000" dirty="0" smtClean="0">
                <a:solidFill>
                  <a:schemeClr val="accent4"/>
                </a:solidFill>
              </a:rPr>
              <a:t>dózis: </a:t>
            </a:r>
            <a:r>
              <a:rPr lang="hu-HU" sz="2000" dirty="0" err="1" smtClean="0">
                <a:solidFill>
                  <a:schemeClr val="accent4"/>
                </a:solidFill>
              </a:rPr>
              <a:t>bradycardia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smtClean="0">
                <a:solidFill>
                  <a:schemeClr val="accent4"/>
                </a:solidFill>
              </a:rPr>
              <a:t>(</a:t>
            </a:r>
            <a:r>
              <a:rPr lang="hu-HU" sz="2000" dirty="0" err="1" smtClean="0">
                <a:solidFill>
                  <a:schemeClr val="accent4"/>
                </a:solidFill>
              </a:rPr>
              <a:t>Tiopentállal</a:t>
            </a:r>
            <a:r>
              <a:rPr lang="hu-HU" sz="2000" dirty="0" smtClean="0">
                <a:solidFill>
                  <a:schemeClr val="accent4"/>
                </a:solidFill>
              </a:rPr>
              <a:t>, atropinnal, </a:t>
            </a:r>
            <a:r>
              <a:rPr lang="hu-HU" sz="2000" dirty="0" smtClean="0">
                <a:solidFill>
                  <a:schemeClr val="accent4"/>
                </a:solidFill>
              </a:rPr>
              <a:t>membránstabilizáló </a:t>
            </a:r>
            <a:r>
              <a:rPr lang="hu-HU" sz="2000" dirty="0" err="1" smtClean="0">
                <a:solidFill>
                  <a:schemeClr val="accent4"/>
                </a:solidFill>
              </a:rPr>
              <a:t>izomrelaxánsokkal</a:t>
            </a:r>
            <a:r>
              <a:rPr lang="hu-HU" sz="2000" dirty="0" smtClean="0">
                <a:solidFill>
                  <a:schemeClr val="accent4"/>
                </a:solidFill>
              </a:rPr>
              <a:t> felfüggeszthető) </a:t>
            </a:r>
            <a:endParaRPr lang="hu-HU" sz="2000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harántcsíkolt izmok működésére ható szerek</a:t>
            </a:r>
            <a:endParaRPr lang="hu-HU" sz="28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  <a:tabLst>
                <a:tab pos="287338" algn="l"/>
              </a:tabLst>
            </a:pPr>
            <a:r>
              <a:rPr lang="hu-HU" sz="2000" b="1" dirty="0" smtClean="0">
                <a:solidFill>
                  <a:schemeClr val="accent4"/>
                </a:solidFill>
              </a:rPr>
              <a:t>A NEUROMUSZKULÁRIS BLOKÁD FELFÜGGESZTÉSE</a:t>
            </a:r>
          </a:p>
          <a:p>
            <a:pPr>
              <a:lnSpc>
                <a:spcPct val="120000"/>
              </a:lnSpc>
              <a:spcBef>
                <a:spcPct val="100000"/>
              </a:spcBef>
              <a:buFont typeface="Wingdings" pitchFamily="2" charset="2"/>
              <a:buChar char="§"/>
              <a:tabLst>
                <a:tab pos="287338" algn="l"/>
              </a:tabLst>
            </a:pP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hu-HU" sz="2000" dirty="0" smtClean="0">
                <a:solidFill>
                  <a:schemeClr val="accent4"/>
                </a:solidFill>
              </a:rPr>
              <a:t>kompetitív </a:t>
            </a:r>
            <a:r>
              <a:rPr lang="hu-HU" sz="2000" dirty="0" err="1" smtClean="0">
                <a:solidFill>
                  <a:schemeClr val="accent4"/>
                </a:solidFill>
              </a:rPr>
              <a:t>izomrelaxánsok</a:t>
            </a:r>
            <a:r>
              <a:rPr lang="hu-HU" sz="2000" dirty="0" smtClean="0">
                <a:solidFill>
                  <a:schemeClr val="accent4"/>
                </a:solidFill>
              </a:rPr>
              <a:t> hatását </a:t>
            </a:r>
            <a:r>
              <a:rPr lang="hu-HU" sz="2000" dirty="0" err="1" smtClean="0">
                <a:solidFill>
                  <a:schemeClr val="accent4"/>
                </a:solidFill>
              </a:rPr>
              <a:t>antagonizálni</a:t>
            </a:r>
            <a:r>
              <a:rPr lang="hu-HU" sz="2000" dirty="0" smtClean="0">
                <a:solidFill>
                  <a:schemeClr val="accent4"/>
                </a:solidFill>
              </a:rPr>
              <a:t> lehet: </a:t>
            </a:r>
            <a:r>
              <a:rPr lang="hu-HU" sz="2000" dirty="0" err="1" smtClean="0">
                <a:solidFill>
                  <a:schemeClr val="accent4"/>
                </a:solidFill>
              </a:rPr>
              <a:t>ChE</a:t>
            </a:r>
            <a:r>
              <a:rPr lang="hu-HU" sz="2000" dirty="0" smtClean="0">
                <a:solidFill>
                  <a:schemeClr val="accent4"/>
                </a:solidFill>
              </a:rPr>
              <a:t> bénítókkal </a:t>
            </a:r>
            <a:r>
              <a:rPr lang="hu-HU" sz="2000" dirty="0" smtClean="0">
                <a:solidFill>
                  <a:schemeClr val="accent4"/>
                </a:solidFill>
              </a:rPr>
              <a:t>(NEOSTIGMIN)</a:t>
            </a:r>
          </a:p>
          <a:p>
            <a:pPr>
              <a:lnSpc>
                <a:spcPct val="120000"/>
              </a:lnSpc>
              <a:spcBef>
                <a:spcPct val="100000"/>
              </a:spcBef>
              <a:buFont typeface="Wingdings" pitchFamily="2" charset="2"/>
              <a:buChar char="§"/>
              <a:tabLst>
                <a:tab pos="287338" algn="l"/>
              </a:tabLst>
            </a:pP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hu-HU" sz="2000" dirty="0" err="1" smtClean="0">
                <a:solidFill>
                  <a:schemeClr val="accent4"/>
                </a:solidFill>
              </a:rPr>
              <a:t>depolarizáló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izomrelaxánsoknak</a:t>
            </a:r>
            <a:r>
              <a:rPr lang="hu-HU" sz="2000" dirty="0" smtClean="0">
                <a:solidFill>
                  <a:schemeClr val="accent4"/>
                </a:solidFill>
              </a:rPr>
              <a:t> nincs jelenleg ismert </a:t>
            </a:r>
            <a:r>
              <a:rPr lang="hu-HU" sz="2000" dirty="0" err="1" smtClean="0">
                <a:solidFill>
                  <a:schemeClr val="accent4"/>
                </a:solidFill>
              </a:rPr>
              <a:t>antagonistája</a:t>
            </a:r>
            <a:r>
              <a:rPr lang="hu-HU" sz="2000" dirty="0" smtClean="0">
                <a:solidFill>
                  <a:schemeClr val="accent4"/>
                </a:solidFill>
              </a:rPr>
              <a:t>; 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lnSpc>
                <a:spcPct val="120000"/>
              </a:lnSpc>
              <a:spcBef>
                <a:spcPct val="100000"/>
              </a:spcBef>
              <a:buNone/>
              <a:tabLst>
                <a:tab pos="287338" algn="l"/>
              </a:tabLst>
            </a:pPr>
            <a:r>
              <a:rPr lang="hu-HU" sz="2000" dirty="0" smtClean="0">
                <a:solidFill>
                  <a:schemeClr val="accent4"/>
                </a:solidFill>
              </a:rPr>
              <a:t>	</a:t>
            </a:r>
            <a:r>
              <a:rPr lang="hu-HU" sz="2000" dirty="0" smtClean="0">
                <a:solidFill>
                  <a:schemeClr val="accent4"/>
                </a:solidFill>
              </a:rPr>
              <a:t>	Mesterséges </a:t>
            </a:r>
            <a:r>
              <a:rPr lang="hu-HU" sz="2000" dirty="0" smtClean="0">
                <a:solidFill>
                  <a:schemeClr val="accent4"/>
                </a:solidFill>
              </a:rPr>
              <a:t>lélegeztetés a spontán légzés visszatéréséig </a:t>
            </a:r>
          </a:p>
          <a:p>
            <a:pPr>
              <a:lnSpc>
                <a:spcPct val="120000"/>
              </a:lnSpc>
              <a:spcBef>
                <a:spcPct val="100000"/>
              </a:spcBef>
              <a:buNone/>
              <a:tabLst>
                <a:tab pos="287338" algn="l"/>
              </a:tabLst>
            </a:pPr>
            <a:r>
              <a:rPr lang="hu-HU" sz="2000" dirty="0" smtClean="0">
                <a:solidFill>
                  <a:schemeClr val="accent4"/>
                </a:solidFill>
              </a:rPr>
              <a:t>		</a:t>
            </a:r>
            <a:r>
              <a:rPr lang="hu-HU" sz="2000" dirty="0" err="1" smtClean="0">
                <a:solidFill>
                  <a:schemeClr val="accent4"/>
                </a:solidFill>
              </a:rPr>
              <a:t>ChE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smtClean="0">
                <a:solidFill>
                  <a:schemeClr val="accent4"/>
                </a:solidFill>
              </a:rPr>
              <a:t>bénítók az I. blokk fázist fokozzák, de a II. fázist megfordíthatják</a:t>
            </a:r>
          </a:p>
          <a:p>
            <a:pPr>
              <a:lnSpc>
                <a:spcPct val="120000"/>
              </a:lnSpc>
              <a:tabLst>
                <a:tab pos="287338" algn="l"/>
              </a:tabLst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harántcsíkolt izmok működésére ható szerek</a:t>
            </a:r>
            <a:endParaRPr lang="hu-HU" sz="28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2000" i="1" dirty="0" err="1" smtClean="0">
                <a:solidFill>
                  <a:schemeClr val="accent4"/>
                </a:solidFill>
              </a:rPr>
              <a:t>sugammadex</a:t>
            </a:r>
            <a:r>
              <a:rPr lang="hu-HU" sz="2000" dirty="0" smtClean="0">
                <a:solidFill>
                  <a:schemeClr val="accent4"/>
                </a:solidFill>
              </a:rPr>
              <a:t> (</a:t>
            </a:r>
            <a:r>
              <a:rPr lang="hu-HU" sz="2000" dirty="0" err="1" smtClean="0">
                <a:solidFill>
                  <a:schemeClr val="accent4"/>
                </a:solidFill>
              </a:rPr>
              <a:t>Bridion</a:t>
            </a:r>
            <a:r>
              <a:rPr lang="hu-HU" sz="2000" dirty="0" smtClean="0">
                <a:solidFill>
                  <a:schemeClr val="accent4"/>
                </a:solidFill>
              </a:rPr>
              <a:t> injekció)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hu-HU" sz="2000" dirty="0" err="1" smtClean="0">
                <a:solidFill>
                  <a:schemeClr val="accent4"/>
                </a:solidFill>
              </a:rPr>
              <a:t>rocuronium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smtClean="0">
                <a:solidFill>
                  <a:schemeClr val="accent4"/>
                </a:solidFill>
              </a:rPr>
              <a:t>vagy </a:t>
            </a:r>
            <a:r>
              <a:rPr lang="hu-HU" sz="2000" dirty="0" err="1" smtClean="0">
                <a:solidFill>
                  <a:schemeClr val="accent4"/>
                </a:solidFill>
              </a:rPr>
              <a:t>vecuronium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smtClean="0">
                <a:solidFill>
                  <a:schemeClr val="accent4"/>
                </a:solidFill>
              </a:rPr>
              <a:t>által előidézett </a:t>
            </a:r>
            <a:r>
              <a:rPr lang="hu-HU" sz="2000" dirty="0" err="1" smtClean="0">
                <a:solidFill>
                  <a:schemeClr val="accent4"/>
                </a:solidFill>
              </a:rPr>
              <a:t>neuromuscularis</a:t>
            </a:r>
            <a:r>
              <a:rPr lang="hu-HU" sz="2000" dirty="0" smtClean="0">
                <a:solidFill>
                  <a:schemeClr val="accent4"/>
                </a:solidFill>
              </a:rPr>
              <a:t> blokád </a:t>
            </a:r>
            <a:r>
              <a:rPr lang="hu-HU" sz="2000" dirty="0" smtClean="0">
                <a:solidFill>
                  <a:schemeClr val="accent4"/>
                </a:solidFill>
              </a:rPr>
              <a:t>felfüggesztése felnőtteknél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hu-HU" sz="2000" dirty="0" err="1" smtClean="0">
                <a:solidFill>
                  <a:schemeClr val="accent4"/>
                </a:solidFill>
              </a:rPr>
              <a:t>rocuroniummal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smtClean="0">
                <a:solidFill>
                  <a:schemeClr val="accent4"/>
                </a:solidFill>
              </a:rPr>
              <a:t>vagy </a:t>
            </a:r>
            <a:r>
              <a:rPr lang="hu-HU" sz="2000" dirty="0" err="1" smtClean="0">
                <a:solidFill>
                  <a:schemeClr val="accent4"/>
                </a:solidFill>
              </a:rPr>
              <a:t>vecuroniummal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smtClean="0">
                <a:solidFill>
                  <a:schemeClr val="accent4"/>
                </a:solidFill>
              </a:rPr>
              <a:t>a plazmában komplexet képez, és ezáltal csökkenti a </a:t>
            </a:r>
            <a:r>
              <a:rPr lang="hu-HU" sz="2000" dirty="0" err="1" smtClean="0">
                <a:solidFill>
                  <a:schemeClr val="accent4"/>
                </a:solidFill>
              </a:rPr>
              <a:t>neuromuscularis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hu-HU" sz="2000" dirty="0" err="1" smtClean="0">
                <a:solidFill>
                  <a:schemeClr val="accent4"/>
                </a:solidFill>
              </a:rPr>
              <a:t>junkcióban</a:t>
            </a:r>
            <a:r>
              <a:rPr lang="hu-HU" sz="2000" dirty="0" smtClean="0">
                <a:solidFill>
                  <a:schemeClr val="accent4"/>
                </a:solidFill>
              </a:rPr>
              <a:t> lévő, a nikotin receptorokhoz kötődni képes </a:t>
            </a:r>
            <a:r>
              <a:rPr lang="hu-HU" sz="2000" dirty="0" err="1" smtClean="0">
                <a:solidFill>
                  <a:schemeClr val="accent4"/>
                </a:solidFill>
              </a:rPr>
              <a:t>neuromuscularis</a:t>
            </a:r>
            <a:r>
              <a:rPr lang="hu-HU" sz="2000" dirty="0" smtClean="0">
                <a:solidFill>
                  <a:schemeClr val="accent4"/>
                </a:solidFill>
              </a:rPr>
              <a:t> blokkoló szerek </a:t>
            </a:r>
            <a:r>
              <a:rPr lang="hu-HU" sz="2000" dirty="0" smtClean="0">
                <a:solidFill>
                  <a:schemeClr val="accent4"/>
                </a:solidFill>
              </a:rPr>
              <a:t>mennyiségét</a:t>
            </a:r>
            <a:endParaRPr lang="hu-HU" sz="2000" dirty="0">
              <a:solidFill>
                <a:schemeClr val="accent4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harántcsíkolt izmok működésére ható szerek</a:t>
            </a:r>
            <a:endParaRPr lang="hu-HU" sz="28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u-HU" sz="2000" b="1" i="1" dirty="0" smtClean="0">
              <a:latin typeface="Georgia" pitchFamily="18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hu-HU" sz="2000" b="1" i="1" dirty="0" smtClean="0">
              <a:latin typeface="Georgia" pitchFamily="18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hu-HU" sz="4800" b="1" i="1" dirty="0" smtClean="0">
                <a:latin typeface="Georgia" pitchFamily="18" charset="0"/>
                <a:ea typeface="Tahoma" pitchFamily="34" charset="0"/>
                <a:cs typeface="Tahoma" pitchFamily="34" charset="0"/>
              </a:rPr>
              <a:t>Köszönöm a figyelmet!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4400" u="sng" dirty="0" smtClean="0"/>
              <a:t/>
            </a:r>
            <a:br>
              <a:rPr lang="hu-HU" sz="4400" u="sng" dirty="0" smtClean="0"/>
            </a:b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SIMAIZMOKAT RELAXÁLÓ VEGYÜLETEK</a:t>
            </a:r>
          </a:p>
          <a:p>
            <a:pPr>
              <a:buNone/>
            </a:pPr>
            <a:endParaRPr lang="hu-HU" sz="2000" b="1" dirty="0" smtClean="0"/>
          </a:p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Nitrogén-monoxid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helyi hormon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test egyik legfontosabb endogén </a:t>
            </a:r>
            <a:r>
              <a:rPr lang="hu-HU" sz="2000" dirty="0" err="1" smtClean="0">
                <a:solidFill>
                  <a:schemeClr val="accent4"/>
                </a:solidFill>
              </a:rPr>
              <a:t>simaizom-relaxánsa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forrásai: </a:t>
            </a:r>
            <a:r>
              <a:rPr lang="hu-HU" sz="2000" dirty="0" err="1" smtClean="0">
                <a:solidFill>
                  <a:schemeClr val="accent4"/>
                </a:solidFill>
              </a:rPr>
              <a:t>érendothel</a:t>
            </a:r>
            <a:r>
              <a:rPr lang="hu-HU" sz="2000" dirty="0" smtClean="0">
                <a:solidFill>
                  <a:schemeClr val="accent4"/>
                </a:solidFill>
              </a:rPr>
              <a:t>, neuronok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az NO az erek tágasságát élettani és kóros körülmények közt szabályozó hormon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hu-HU" sz="2000" dirty="0" err="1" smtClean="0">
                <a:solidFill>
                  <a:schemeClr val="accent4"/>
                </a:solidFill>
              </a:rPr>
              <a:t>sphinctereket</a:t>
            </a:r>
            <a:r>
              <a:rPr lang="hu-HU" sz="2000" dirty="0" smtClean="0">
                <a:solidFill>
                  <a:schemeClr val="accent4"/>
                </a:solidFill>
              </a:rPr>
              <a:t>, a GI és a légúti simaizomzatot, az </a:t>
            </a:r>
            <a:r>
              <a:rPr lang="hu-HU" sz="2000" dirty="0" err="1" smtClean="0">
                <a:solidFill>
                  <a:schemeClr val="accent4"/>
                </a:solidFill>
              </a:rPr>
              <a:t>urethrát</a:t>
            </a:r>
            <a:r>
              <a:rPr lang="hu-HU" sz="2000" dirty="0" smtClean="0">
                <a:solidFill>
                  <a:schemeClr val="accent4"/>
                </a:solidFill>
              </a:rPr>
              <a:t>, az erekcióért felelős struktúrákat lazítja</a:t>
            </a:r>
          </a:p>
          <a:p>
            <a:pPr>
              <a:buNone/>
            </a:pP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i="1" dirty="0" smtClean="0">
                <a:solidFill>
                  <a:schemeClr val="accent4"/>
                </a:solidFill>
              </a:rPr>
              <a:t>Hatásmechanizmusa: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a </a:t>
            </a:r>
            <a:r>
              <a:rPr lang="hu-HU" sz="2000" dirty="0" err="1" smtClean="0">
                <a:solidFill>
                  <a:schemeClr val="accent4"/>
                </a:solidFill>
              </a:rPr>
              <a:t>guanilát-cikláz</a:t>
            </a:r>
            <a:r>
              <a:rPr lang="hu-HU" sz="2000" dirty="0" smtClean="0">
                <a:solidFill>
                  <a:schemeClr val="accent4"/>
                </a:solidFill>
              </a:rPr>
              <a:t> közvetlen aktiválása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simaizmok működésére ható szerek</a:t>
            </a:r>
            <a:endParaRPr lang="hu-H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0265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Gyógyszerek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minden fajta simaizom összehúzódásait gátolni képesek</a:t>
            </a:r>
          </a:p>
          <a:p>
            <a:pPr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Papaverin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foszfodiészteráz</a:t>
            </a:r>
            <a:r>
              <a:rPr lang="hu-HU" sz="2000" dirty="0" smtClean="0">
                <a:solidFill>
                  <a:schemeClr val="accent4"/>
                </a:solidFill>
              </a:rPr>
              <a:t> enzim gátlója, növeli a </a:t>
            </a:r>
            <a:r>
              <a:rPr lang="hu-HU" sz="2000" dirty="0" err="1" smtClean="0">
                <a:solidFill>
                  <a:schemeClr val="accent4"/>
                </a:solidFill>
              </a:rPr>
              <a:t>cAMP</a:t>
            </a:r>
            <a:r>
              <a:rPr lang="hu-HU" sz="2000" dirty="0" smtClean="0">
                <a:solidFill>
                  <a:schemeClr val="accent4"/>
                </a:solidFill>
              </a:rPr>
              <a:t> szintet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Ca</a:t>
            </a:r>
            <a:r>
              <a:rPr lang="hu-HU" sz="2000" dirty="0" smtClean="0">
                <a:solidFill>
                  <a:schemeClr val="accent4"/>
                </a:solidFill>
              </a:rPr>
              <a:t>++ csatornát gátolja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direkt hat a </a:t>
            </a:r>
            <a:r>
              <a:rPr lang="hu-HU" sz="2000" dirty="0" err="1" smtClean="0">
                <a:solidFill>
                  <a:schemeClr val="accent4"/>
                </a:solidFill>
              </a:rPr>
              <a:t>gastrointestinális</a:t>
            </a:r>
            <a:r>
              <a:rPr lang="hu-HU" sz="2000" dirty="0" smtClean="0">
                <a:solidFill>
                  <a:schemeClr val="accent4"/>
                </a:solidFill>
              </a:rPr>
              <a:t> és </a:t>
            </a:r>
            <a:r>
              <a:rPr lang="hu-HU" sz="2000" dirty="0" err="1" smtClean="0">
                <a:solidFill>
                  <a:schemeClr val="accent4"/>
                </a:solidFill>
              </a:rPr>
              <a:t>urogenitális</a:t>
            </a:r>
            <a:r>
              <a:rPr lang="hu-HU" sz="2000" dirty="0" smtClean="0">
                <a:solidFill>
                  <a:schemeClr val="accent4"/>
                </a:solidFill>
              </a:rPr>
              <a:t> rendszer simaizmaira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jó vesekő-, epekő okozta kólikában vagy menstruációs görcsökben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aluszékonyságot és AV vezetési zavart okozhat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i="1" dirty="0" err="1" smtClean="0">
                <a:solidFill>
                  <a:schemeClr val="accent4"/>
                </a:solidFill>
              </a:rPr>
              <a:t>Drotaverin</a:t>
            </a:r>
            <a:endParaRPr lang="hu-HU" sz="2000" b="1" i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foszfodiészteráz</a:t>
            </a:r>
            <a:r>
              <a:rPr lang="hu-HU" sz="2000" dirty="0" smtClean="0">
                <a:solidFill>
                  <a:schemeClr val="accent4"/>
                </a:solidFill>
              </a:rPr>
              <a:t> enzim gátlója, növeli a </a:t>
            </a:r>
            <a:r>
              <a:rPr lang="hu-HU" sz="2000" dirty="0" err="1" smtClean="0">
                <a:solidFill>
                  <a:schemeClr val="accent4"/>
                </a:solidFill>
              </a:rPr>
              <a:t>cAMP</a:t>
            </a:r>
            <a:r>
              <a:rPr lang="hu-HU" sz="2000" dirty="0" smtClean="0">
                <a:solidFill>
                  <a:schemeClr val="accent4"/>
                </a:solidFill>
              </a:rPr>
              <a:t> szintet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miozin-könnyű</a:t>
            </a:r>
            <a:r>
              <a:rPr lang="hu-HU" sz="2000" dirty="0" smtClean="0">
                <a:solidFill>
                  <a:schemeClr val="accent4"/>
                </a:solidFill>
              </a:rPr>
              <a:t> –</a:t>
            </a:r>
            <a:r>
              <a:rPr lang="hu-HU" sz="2000" dirty="0" err="1" smtClean="0">
                <a:solidFill>
                  <a:schemeClr val="accent4"/>
                </a:solidFill>
              </a:rPr>
              <a:t>lánc-kináz</a:t>
            </a:r>
            <a:r>
              <a:rPr lang="hu-HU" sz="2000" dirty="0" smtClean="0">
                <a:solidFill>
                  <a:schemeClr val="accent4"/>
                </a:solidFill>
              </a:rPr>
              <a:t> inaktiválásával simaizom ellazulás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a gyomor–bél huzam görcseinek és az </a:t>
            </a:r>
            <a:r>
              <a:rPr lang="hu-HU" sz="2000" dirty="0" err="1" smtClean="0">
                <a:solidFill>
                  <a:schemeClr val="accent4"/>
                </a:solidFill>
              </a:rPr>
              <a:t>urogenitalis</a:t>
            </a:r>
            <a:r>
              <a:rPr lang="hu-HU" sz="2000" dirty="0" smtClean="0">
                <a:solidFill>
                  <a:schemeClr val="accent4"/>
                </a:solidFill>
              </a:rPr>
              <a:t> rendszer </a:t>
            </a:r>
            <a:r>
              <a:rPr lang="hu-HU" sz="2000" dirty="0" err="1" smtClean="0">
                <a:solidFill>
                  <a:schemeClr val="accent4"/>
                </a:solidFill>
              </a:rPr>
              <a:t>spasmusainak</a:t>
            </a:r>
            <a:r>
              <a:rPr lang="hu-HU" sz="2000" dirty="0" smtClean="0">
                <a:solidFill>
                  <a:schemeClr val="accent4"/>
                </a:solidFill>
              </a:rPr>
              <a:t> kezelése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simaizmok működésére ható szerek</a:t>
            </a:r>
            <a:endParaRPr lang="hu-H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SIMAIZMOKAT KONTRAHÁLÓ (ÖSSZEHÚZÓ) VEGYÜLETEK</a:t>
            </a:r>
          </a:p>
          <a:p>
            <a:pPr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dirty="0" err="1" smtClean="0">
                <a:solidFill>
                  <a:schemeClr val="accent4"/>
                </a:solidFill>
              </a:rPr>
              <a:t>Acetilcholin</a:t>
            </a: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Neurotranszmitter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forrásai: paraszimpatikus idegek</a:t>
            </a:r>
          </a:p>
          <a:p>
            <a:pPr>
              <a:buNone/>
            </a:pPr>
            <a:endParaRPr lang="hu-HU" sz="2000" i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i="1" dirty="0" smtClean="0">
                <a:solidFill>
                  <a:schemeClr val="accent4"/>
                </a:solidFill>
              </a:rPr>
              <a:t>Hatásmechanizmusa: </a:t>
            </a:r>
          </a:p>
          <a:p>
            <a:pPr>
              <a:buNone/>
            </a:pPr>
            <a:r>
              <a:rPr lang="hu-HU" sz="2000" dirty="0" err="1" smtClean="0">
                <a:solidFill>
                  <a:schemeClr val="accent4"/>
                </a:solidFill>
              </a:rPr>
              <a:t>muszkarin</a:t>
            </a:r>
            <a:r>
              <a:rPr lang="hu-HU" sz="2000" dirty="0" smtClean="0">
                <a:solidFill>
                  <a:schemeClr val="accent4"/>
                </a:solidFill>
              </a:rPr>
              <a:t> M</a:t>
            </a:r>
            <a:r>
              <a:rPr lang="hu-HU" sz="2000" baseline="-25000" dirty="0" smtClean="0">
                <a:solidFill>
                  <a:schemeClr val="accent4"/>
                </a:solidFill>
              </a:rPr>
              <a:t>3</a:t>
            </a:r>
            <a:r>
              <a:rPr lang="hu-HU" sz="2000" dirty="0" smtClean="0">
                <a:solidFill>
                  <a:schemeClr val="accent4"/>
                </a:solidFill>
              </a:rPr>
              <a:t>-receptorok, </a:t>
            </a:r>
            <a:r>
              <a:rPr lang="hu-HU" sz="2000" dirty="0" err="1" smtClean="0">
                <a:solidFill>
                  <a:schemeClr val="accent4"/>
                </a:solidFill>
              </a:rPr>
              <a:t>adenilát-cikláz-gátlás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Minden simaizmot kontrahál</a:t>
            </a:r>
          </a:p>
          <a:p>
            <a:pPr>
              <a:buFont typeface="Wingdings" pitchFamily="2" charset="2"/>
              <a:buChar char="§"/>
            </a:pPr>
            <a:r>
              <a:rPr lang="nb-NO" sz="2000" dirty="0" smtClean="0">
                <a:solidFill>
                  <a:schemeClr val="accent4"/>
                </a:solidFill>
              </a:rPr>
              <a:t>Ép endothel mellett azonban NO-mediált vasorelaxatiót okoz</a:t>
            </a: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b="1" dirty="0" smtClean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simaizmok működésére ható szerek</a:t>
            </a:r>
            <a:endParaRPr lang="hu-HU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SIMAIZMOKAT KONTRAHÁLÓ (ÖSSZEHÚZÓ) VEGYÜLETEK</a:t>
            </a:r>
          </a:p>
          <a:p>
            <a:pPr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dirty="0" err="1" smtClean="0">
                <a:solidFill>
                  <a:schemeClr val="accent4"/>
                </a:solidFill>
              </a:rPr>
              <a:t>Noradrenalin</a:t>
            </a:r>
            <a:r>
              <a:rPr lang="hu-HU" sz="2000" b="1" dirty="0" smtClean="0">
                <a:solidFill>
                  <a:schemeClr val="accent4"/>
                </a:solidFill>
              </a:rPr>
              <a:t>, adrenalin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Neurotranszmitter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forrásai: szimpatikus </a:t>
            </a:r>
            <a:r>
              <a:rPr lang="hu-HU" sz="2000" dirty="0" err="1" smtClean="0">
                <a:solidFill>
                  <a:schemeClr val="accent4"/>
                </a:solidFill>
              </a:rPr>
              <a:t>postganglionalis</a:t>
            </a:r>
            <a:r>
              <a:rPr lang="hu-HU" sz="2000" dirty="0" smtClean="0">
                <a:solidFill>
                  <a:schemeClr val="accent4"/>
                </a:solidFill>
              </a:rPr>
              <a:t> rostok, mellékvese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i="1" dirty="0" smtClean="0">
                <a:solidFill>
                  <a:schemeClr val="accent4"/>
                </a:solidFill>
              </a:rPr>
              <a:t>Hatásmechanizmus: </a:t>
            </a:r>
          </a:p>
          <a:p>
            <a:pPr>
              <a:buNone/>
            </a:pPr>
            <a:r>
              <a:rPr lang="hu-HU" sz="2000" dirty="0" err="1" smtClean="0">
                <a:solidFill>
                  <a:schemeClr val="accent4"/>
                </a:solidFill>
              </a:rPr>
              <a:t>adrenerg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  <a:r>
              <a:rPr lang="el-GR" sz="2000" dirty="0" smtClean="0">
                <a:solidFill>
                  <a:schemeClr val="accent4"/>
                </a:solidFill>
              </a:rPr>
              <a:t>α</a:t>
            </a:r>
            <a:r>
              <a:rPr lang="el-GR" sz="2000" baseline="-25000" dirty="0" smtClean="0">
                <a:solidFill>
                  <a:schemeClr val="accent4"/>
                </a:solidFill>
              </a:rPr>
              <a:t>1</a:t>
            </a:r>
            <a:r>
              <a:rPr lang="el-GR" sz="2000" dirty="0" smtClean="0">
                <a:solidFill>
                  <a:schemeClr val="accent4"/>
                </a:solidFill>
              </a:rPr>
              <a:t>-</a:t>
            </a:r>
            <a:r>
              <a:rPr lang="hu-HU" sz="2000" dirty="0" smtClean="0">
                <a:solidFill>
                  <a:schemeClr val="accent4"/>
                </a:solidFill>
              </a:rPr>
              <a:t>receptor 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vasoconstrictio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simaizmok működésére ható szerek</a:t>
            </a:r>
            <a:endParaRPr lang="hu-H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SIMAIZMOKAT KONTRAHÁLÓ (ÖSSZEHÚZÓ) VEGYÜLETEK</a:t>
            </a:r>
          </a:p>
          <a:p>
            <a:pPr>
              <a:buNone/>
            </a:pPr>
            <a:endParaRPr lang="hu-HU" sz="2000" b="1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b="1" dirty="0" err="1" smtClean="0">
                <a:solidFill>
                  <a:schemeClr val="accent4"/>
                </a:solidFill>
              </a:rPr>
              <a:t>Angiotensin</a:t>
            </a:r>
            <a:r>
              <a:rPr lang="hu-HU" sz="2000" b="1" dirty="0" smtClean="0">
                <a:solidFill>
                  <a:schemeClr val="accent4"/>
                </a:solidFill>
              </a:rPr>
              <a:t> II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Hormonszerű plazmafaktor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forrása: vérplazma, ill. az érbelhártyához horgonyzott konvertáló enzim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err="1" smtClean="0">
                <a:solidFill>
                  <a:schemeClr val="accent4"/>
                </a:solidFill>
              </a:rPr>
              <a:t>arteriola</a:t>
            </a:r>
            <a:r>
              <a:rPr lang="hu-HU" sz="2000" dirty="0" smtClean="0">
                <a:solidFill>
                  <a:schemeClr val="accent4"/>
                </a:solidFill>
              </a:rPr>
              <a:t> szűkítés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i="1" dirty="0" smtClean="0">
                <a:solidFill>
                  <a:schemeClr val="accent4"/>
                </a:solidFill>
              </a:rPr>
              <a:t>Hatásmechanizmusa:</a:t>
            </a:r>
            <a:r>
              <a:rPr lang="hu-HU" sz="2000" dirty="0" smtClean="0">
                <a:solidFill>
                  <a:schemeClr val="accent4"/>
                </a:solidFill>
              </a:rPr>
              <a:t>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AT</a:t>
            </a:r>
            <a:r>
              <a:rPr lang="hu-HU" sz="2000" baseline="-25000" dirty="0" smtClean="0">
                <a:solidFill>
                  <a:schemeClr val="accent4"/>
                </a:solidFill>
              </a:rPr>
              <a:t>1</a:t>
            </a:r>
            <a:r>
              <a:rPr lang="hu-HU" sz="2000" dirty="0" smtClean="0">
                <a:solidFill>
                  <a:schemeClr val="accent4"/>
                </a:solidFill>
              </a:rPr>
              <a:t>-receptor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simaizmok működésére ható szerek</a:t>
            </a:r>
            <a:endParaRPr lang="hu-HU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i="1" dirty="0" smtClean="0">
                <a:solidFill>
                  <a:schemeClr val="accent4"/>
                </a:solidFill>
              </a:rPr>
              <a:t>SIMAIZMOKAT KONTRAHÁLÓ (ÖSSZEHÚZÓ) VEGYÜLETEK</a:t>
            </a:r>
          </a:p>
          <a:p>
            <a:pPr>
              <a:buNone/>
            </a:pPr>
            <a:endParaRPr lang="hu-HU" sz="2000" b="1" dirty="0" smtClean="0"/>
          </a:p>
          <a:p>
            <a:pPr>
              <a:buNone/>
            </a:pPr>
            <a:r>
              <a:rPr lang="hu-HU" sz="2000" b="1" dirty="0" smtClean="0">
                <a:solidFill>
                  <a:schemeClr val="accent4"/>
                </a:solidFill>
              </a:rPr>
              <a:t>Szerotonin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Helyi hormon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forrása: </a:t>
            </a:r>
            <a:r>
              <a:rPr lang="hu-HU" sz="2000" dirty="0" err="1" smtClean="0">
                <a:solidFill>
                  <a:schemeClr val="accent4"/>
                </a:solidFill>
              </a:rPr>
              <a:t>vérlemezkék</a:t>
            </a:r>
            <a:r>
              <a:rPr lang="hu-HU" sz="2000" dirty="0" smtClean="0">
                <a:solidFill>
                  <a:schemeClr val="accent4"/>
                </a:solidFill>
              </a:rPr>
              <a:t>, esetleg agyi neuronok</a:t>
            </a:r>
          </a:p>
          <a:p>
            <a:pPr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4"/>
                </a:solidFill>
              </a:rPr>
              <a:t>érszűkítő hatása van, a GI izomzatot is kontrahálja</a:t>
            </a:r>
          </a:p>
          <a:p>
            <a:pPr>
              <a:buNone/>
            </a:pP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r>
              <a:rPr lang="hu-HU" sz="2000" i="1" dirty="0" smtClean="0">
                <a:solidFill>
                  <a:schemeClr val="accent4"/>
                </a:solidFill>
              </a:rPr>
              <a:t>Hatásmechanizmusa: </a:t>
            </a:r>
          </a:p>
          <a:p>
            <a:pPr>
              <a:buNone/>
            </a:pPr>
            <a:r>
              <a:rPr lang="hu-HU" sz="2000" dirty="0" smtClean="0">
                <a:solidFill>
                  <a:schemeClr val="accent4"/>
                </a:solidFill>
              </a:rPr>
              <a:t>5-HT</a:t>
            </a:r>
            <a:r>
              <a:rPr lang="hu-HU" sz="2000" baseline="-25000" dirty="0" smtClean="0">
                <a:solidFill>
                  <a:schemeClr val="accent4"/>
                </a:solidFill>
              </a:rPr>
              <a:t>1</a:t>
            </a:r>
            <a:r>
              <a:rPr lang="hu-HU" sz="2000" dirty="0" smtClean="0">
                <a:solidFill>
                  <a:schemeClr val="accent4"/>
                </a:solidFill>
              </a:rPr>
              <a:t>-receptor → </a:t>
            </a:r>
            <a:r>
              <a:rPr lang="hu-HU" sz="2000" dirty="0" err="1" smtClean="0">
                <a:solidFill>
                  <a:schemeClr val="accent4"/>
                </a:solidFill>
              </a:rPr>
              <a:t>adenilát-cikláz-gátlás</a:t>
            </a:r>
            <a:endParaRPr lang="hu-HU" sz="2000" dirty="0" smtClean="0">
              <a:solidFill>
                <a:schemeClr val="accent4"/>
              </a:solidFill>
            </a:endParaRPr>
          </a:p>
          <a:p>
            <a:pPr>
              <a:buNone/>
            </a:pPr>
            <a:endParaRPr lang="hu-HU" sz="2000" b="1" dirty="0" smtClean="0"/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rgbClr val="FF0000"/>
                </a:solidFill>
              </a:rPr>
              <a:t>A simaizmok működésére ható szerek</a:t>
            </a:r>
            <a:endParaRPr lang="hu-HU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étatér">
  <a:themeElements>
    <a:clrScheme name="Sétatér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étaté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30890</TotalTime>
  <Words>1576</Words>
  <Application>Microsoft Office PowerPoint</Application>
  <PresentationFormat>Diavetítés a képernyőre (4:3 oldalarány)</PresentationFormat>
  <Paragraphs>345</Paragraphs>
  <Slides>36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36</vt:i4>
      </vt:variant>
    </vt:vector>
  </HeadingPairs>
  <TitlesOfParts>
    <vt:vector size="37" baseType="lpstr">
      <vt:lpstr>Sétatér</vt:lpstr>
      <vt:lpstr>Gyógyszertan</vt:lpstr>
      <vt:lpstr>A simaizmok működésére ható szerek</vt:lpstr>
      <vt:lpstr>A simaizmok működésére ható szerek</vt:lpstr>
      <vt:lpstr>A simaizmok működésére ható szerek</vt:lpstr>
      <vt:lpstr>A simaizmok működésére ható szerek</vt:lpstr>
      <vt:lpstr>A simaizmok működésére ható szerek</vt:lpstr>
      <vt:lpstr>A simaizmok működésére ható szerek</vt:lpstr>
      <vt:lpstr>A simaizmok működésére ható szerek</vt:lpstr>
      <vt:lpstr>A simaizmok működésére ható szerek</vt:lpstr>
      <vt:lpstr>A simaizmok működésére ható szerek</vt:lpstr>
      <vt:lpstr>A simaizmok működésére ható szerek</vt:lpstr>
      <vt:lpstr>A simaizmok működésére ható szerek</vt:lpstr>
      <vt:lpstr>A simaizmok működésére ható szerek</vt:lpstr>
      <vt:lpstr>A simaizmok működésére ható szerek</vt:lpstr>
      <vt:lpstr>A simaizmok működésére ható szerek</vt:lpstr>
      <vt:lpstr>A harántcsíkolt izmok működésére ható szerek</vt:lpstr>
      <vt:lpstr>A harántcsíkolt izmok működésére ható szerek</vt:lpstr>
      <vt:lpstr>A harántcsíkolt izmok működésére ható szerek</vt:lpstr>
      <vt:lpstr>A harántcsíkolt izmok működésére ható szerek</vt:lpstr>
      <vt:lpstr>A harántcsíkolt izmok működésére ható szerek</vt:lpstr>
      <vt:lpstr>A harántcsíkolt izmok működésére ható szerek</vt:lpstr>
      <vt:lpstr>A harántcsíkolt izmok működésére ható szerek</vt:lpstr>
      <vt:lpstr>A harántcsíkolt izmok működésére ható szerek</vt:lpstr>
      <vt:lpstr>A harántcsíkolt izmok működésére ható szerek</vt:lpstr>
      <vt:lpstr>A harántcsíkolt izmok működésére ható szerek</vt:lpstr>
      <vt:lpstr>A harántcsíkolt izmok működésére ható szerek</vt:lpstr>
      <vt:lpstr>A harántcsíkolt izmok működésére ható szerek</vt:lpstr>
      <vt:lpstr>A harántcsíkolt izmok működésére ható szerek</vt:lpstr>
      <vt:lpstr>A harántcsíkolt izmok működésére ható szerek</vt:lpstr>
      <vt:lpstr>A harántcsíkolt izmok működésére ható szerek</vt:lpstr>
      <vt:lpstr>A harántcsíkolt izmok működésére ható szerek</vt:lpstr>
      <vt:lpstr>A harántcsíkolt izmok működésére ható szerek</vt:lpstr>
      <vt:lpstr>A harántcsíkolt izmok működésére ható szerek</vt:lpstr>
      <vt:lpstr>A harántcsíkolt izmok működésére ható szerek</vt:lpstr>
      <vt:lpstr>A harántcsíkolt izmok működésére ható szerek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user</dc:creator>
  <cp:lastModifiedBy>Dr. Zimmerman Katalin</cp:lastModifiedBy>
  <cp:revision>717</cp:revision>
  <dcterms:created xsi:type="dcterms:W3CDTF">2013-02-19T13:49:44Z</dcterms:created>
  <dcterms:modified xsi:type="dcterms:W3CDTF">2019-11-13T20:44:38Z</dcterms:modified>
</cp:coreProperties>
</file>