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sldIdLst>
    <p:sldId id="262" r:id="rId2"/>
    <p:sldId id="540" r:id="rId3"/>
    <p:sldId id="533" r:id="rId4"/>
    <p:sldId id="543" r:id="rId5"/>
    <p:sldId id="468" r:id="rId6"/>
    <p:sldId id="416" r:id="rId7"/>
    <p:sldId id="576" r:id="rId8"/>
    <p:sldId id="544" r:id="rId9"/>
    <p:sldId id="592" r:id="rId10"/>
    <p:sldId id="586" r:id="rId11"/>
    <p:sldId id="597" r:id="rId12"/>
    <p:sldId id="587" r:id="rId13"/>
    <p:sldId id="578" r:id="rId14"/>
    <p:sldId id="595" r:id="rId15"/>
    <p:sldId id="596" r:id="rId16"/>
    <p:sldId id="579" r:id="rId17"/>
    <p:sldId id="580" r:id="rId18"/>
    <p:sldId id="589" r:id="rId19"/>
    <p:sldId id="471" r:id="rId20"/>
    <p:sldId id="635" r:id="rId21"/>
    <p:sldId id="498" r:id="rId22"/>
    <p:sldId id="634" r:id="rId23"/>
    <p:sldId id="497" r:id="rId24"/>
    <p:sldId id="415" r:id="rId25"/>
    <p:sldId id="585" r:id="rId26"/>
    <p:sldId id="598" r:id="rId27"/>
    <p:sldId id="472" r:id="rId28"/>
    <p:sldId id="470" r:id="rId29"/>
    <p:sldId id="541" r:id="rId30"/>
    <p:sldId id="636" r:id="rId31"/>
    <p:sldId id="577" r:id="rId32"/>
    <p:sldId id="620" r:id="rId33"/>
    <p:sldId id="600" r:id="rId34"/>
    <p:sldId id="601" r:id="rId35"/>
    <p:sldId id="545" r:id="rId36"/>
    <p:sldId id="474" r:id="rId37"/>
    <p:sldId id="546" r:id="rId38"/>
    <p:sldId id="473" r:id="rId39"/>
    <p:sldId id="480" r:id="rId40"/>
    <p:sldId id="547" r:id="rId41"/>
    <p:sldId id="548" r:id="rId42"/>
    <p:sldId id="624" r:id="rId43"/>
    <p:sldId id="483" r:id="rId44"/>
    <p:sldId id="482" r:id="rId45"/>
    <p:sldId id="549" r:id="rId46"/>
    <p:sldId id="436" r:id="rId47"/>
    <p:sldId id="583" r:id="rId48"/>
    <p:sldId id="485" r:id="rId49"/>
    <p:sldId id="551" r:id="rId50"/>
    <p:sldId id="282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317-7D3F-4BA6-89F8-975B7E1BA660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AA24A-7F14-4A6D-B34F-6A9A4013B8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27B77-26F4-46FF-A7BB-B37C2080FD2F}" type="slidenum">
              <a:rPr lang="hu-HU"/>
              <a:pPr/>
              <a:t>18</a:t>
            </a:fld>
            <a:endParaRPr lang="hu-H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A24A-7F14-4A6D-B34F-6A9A4013B8A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8BB9B-00BC-4D87-A372-B39F05CB12C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accent4"/>
                </a:solidFill>
              </a:rPr>
              <a:t>Gyógyszertan</a:t>
            </a:r>
            <a:endParaRPr lang="hu-HU" sz="7200" dirty="0">
              <a:solidFill>
                <a:schemeClr val="accent4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Katalin</a:t>
            </a:r>
          </a:p>
          <a:p>
            <a:r>
              <a:rPr lang="hu-HU" sz="2400" dirty="0" smtClean="0">
                <a:latin typeface="Georgia" pitchFamily="18" charset="0"/>
              </a:rPr>
              <a:t>2018/2019.  </a:t>
            </a:r>
            <a:endParaRPr lang="hu-HU" sz="2400" dirty="0">
              <a:latin typeface="Georgia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Vegetatív idegrendszer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u="sng" dirty="0">
                <a:solidFill>
                  <a:schemeClr val="accent4"/>
                </a:solidFill>
              </a:rPr>
              <a:t>Szimpatikus:</a:t>
            </a:r>
            <a:r>
              <a:rPr lang="hu-HU" sz="2000" dirty="0">
                <a:solidFill>
                  <a:schemeClr val="accent4"/>
                </a:solidFill>
              </a:rPr>
              <a:t>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működését </a:t>
            </a:r>
            <a:r>
              <a:rPr lang="hu-HU" sz="2000" dirty="0">
                <a:solidFill>
                  <a:schemeClr val="accent4"/>
                </a:solidFill>
              </a:rPr>
              <a:t>szabályozó idegsejtek gazdagon behálózzák az egész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szervezetet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lényege</a:t>
            </a:r>
            <a:r>
              <a:rPr lang="hu-HU" sz="2000" dirty="0">
                <a:solidFill>
                  <a:schemeClr val="accent4"/>
                </a:solidFill>
              </a:rPr>
              <a:t>: a támadásra, védekezésre való készenlét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b="1" u="sng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hu-HU" sz="2000" b="1" u="sng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b="1" u="sng" dirty="0" smtClean="0">
                <a:solidFill>
                  <a:schemeClr val="accent4"/>
                </a:solidFill>
              </a:rPr>
              <a:t>Paraszimpatikus</a:t>
            </a:r>
            <a:r>
              <a:rPr lang="hu-HU" sz="2000" dirty="0">
                <a:solidFill>
                  <a:schemeClr val="accent4"/>
                </a:solidFill>
              </a:rPr>
              <a:t>: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>
                <a:solidFill>
                  <a:schemeClr val="accent4"/>
                </a:solidFill>
              </a:rPr>
              <a:t>működését szabályozó sejtek rostjai nem ágazódnak el, hanem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egyenesen </a:t>
            </a:r>
            <a:r>
              <a:rPr lang="hu-HU" sz="2000" dirty="0">
                <a:solidFill>
                  <a:schemeClr val="accent4"/>
                </a:solidFill>
              </a:rPr>
              <a:t>valamely szerv felé futnak, körülírtan ott hatnak,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lényege; nyugalom, </a:t>
            </a:r>
            <a:r>
              <a:rPr lang="hu-HU" sz="2000" dirty="0">
                <a:solidFill>
                  <a:schemeClr val="accent4"/>
                </a:solidFill>
              </a:rPr>
              <a:t>békés </a:t>
            </a:r>
            <a:r>
              <a:rPr lang="hu-HU" sz="2000" dirty="0" smtClean="0">
                <a:solidFill>
                  <a:schemeClr val="accent4"/>
                </a:solidFill>
              </a:rPr>
              <a:t>állapot visszaállítása</a:t>
            </a:r>
            <a:endParaRPr lang="hu-H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137525" cy="8286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 vegetatív idegrendszer részei</a:t>
            </a:r>
          </a:p>
        </p:txBody>
      </p:sp>
      <p:sp>
        <p:nvSpPr>
          <p:cNvPr id="584708" name="Line 4"/>
          <p:cNvSpPr>
            <a:spLocks noChangeShapeType="1"/>
          </p:cNvSpPr>
          <p:nvPr/>
        </p:nvSpPr>
        <p:spPr bwMode="auto">
          <a:xfrm flipH="1">
            <a:off x="2195513" y="1196975"/>
            <a:ext cx="1944687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5867400" y="24923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solidFill>
                  <a:schemeClr val="accent4"/>
                </a:solidFill>
              </a:rPr>
              <a:t>paraszimpatikus</a:t>
            </a:r>
          </a:p>
        </p:txBody>
      </p:sp>
      <p:sp>
        <p:nvSpPr>
          <p:cNvPr id="584710" name="Line 6"/>
          <p:cNvSpPr>
            <a:spLocks noChangeShapeType="1"/>
          </p:cNvSpPr>
          <p:nvPr/>
        </p:nvSpPr>
        <p:spPr bwMode="auto">
          <a:xfrm>
            <a:off x="5364163" y="1196975"/>
            <a:ext cx="1944687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684213" y="23495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solidFill>
                  <a:schemeClr val="accent4"/>
                </a:solidFill>
              </a:rPr>
              <a:t>szimpatikus</a:t>
            </a:r>
          </a:p>
        </p:txBody>
      </p:sp>
      <p:pic>
        <p:nvPicPr>
          <p:cNvPr id="584722" name="Picture 18" descr="worried_girl_130006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81300"/>
            <a:ext cx="3810000" cy="3810000"/>
          </a:xfrm>
          <a:prstGeom prst="rect">
            <a:avLst/>
          </a:prstGeom>
          <a:noFill/>
        </p:spPr>
      </p:pic>
      <p:pic>
        <p:nvPicPr>
          <p:cNvPr id="584723" name="Picture 19" descr="pops%20relax%2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997200"/>
            <a:ext cx="32004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Beolvasás10-10-18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Ingerület átvitel: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ingerület a </a:t>
            </a:r>
            <a:r>
              <a:rPr lang="hu-HU" sz="2000" i="1" dirty="0" err="1" smtClean="0">
                <a:solidFill>
                  <a:schemeClr val="accent4"/>
                </a:solidFill>
              </a:rPr>
              <a:t>preganglionáris</a:t>
            </a:r>
            <a:r>
              <a:rPr lang="hu-HU" sz="2000" dirty="0" smtClean="0">
                <a:solidFill>
                  <a:schemeClr val="accent4"/>
                </a:solidFill>
              </a:rPr>
              <a:t> idegsejtről a </a:t>
            </a:r>
            <a:r>
              <a:rPr lang="hu-HU" sz="2000" dirty="0" err="1" smtClean="0">
                <a:solidFill>
                  <a:schemeClr val="accent4"/>
                </a:solidFill>
              </a:rPr>
              <a:t>postganglionárisra</a:t>
            </a:r>
            <a:r>
              <a:rPr lang="hu-HU" sz="2000" dirty="0" smtClean="0">
                <a:solidFill>
                  <a:schemeClr val="accent4"/>
                </a:solidFill>
              </a:rPr>
              <a:t> tevődik át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ingerületátvivő anyag: </a:t>
            </a:r>
            <a:r>
              <a:rPr lang="hu-HU" sz="2000" i="1" dirty="0" err="1" smtClean="0">
                <a:solidFill>
                  <a:schemeClr val="accent4"/>
                </a:solidFill>
              </a:rPr>
              <a:t>acetilcholin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végkészülékekben az ingerület a </a:t>
            </a:r>
            <a:r>
              <a:rPr lang="hu-HU" sz="2000" i="1" dirty="0" err="1" smtClean="0">
                <a:solidFill>
                  <a:schemeClr val="accent4"/>
                </a:solidFill>
              </a:rPr>
              <a:t>postganglionáris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idegsejtről a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beidegzett sejtre kerül át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ingerületátvivő anyag: 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</a:rPr>
              <a:t>Acetilcholin-</a:t>
            </a:r>
            <a:r>
              <a:rPr lang="hu-HU" sz="2000" dirty="0" err="1" smtClean="0">
                <a:solidFill>
                  <a:schemeClr val="accent4"/>
                </a:solidFill>
              </a:rPr>
              <a:t>paraszimpatikus</a:t>
            </a:r>
            <a:r>
              <a:rPr lang="hu-HU" sz="2000" dirty="0" smtClean="0">
                <a:solidFill>
                  <a:schemeClr val="accent4"/>
                </a:solidFill>
              </a:rPr>
              <a:t> idegrendszerben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i="1" dirty="0" smtClean="0">
                <a:solidFill>
                  <a:schemeClr val="accent4"/>
                </a:solidFill>
              </a:rPr>
              <a:t> és adrenalin</a:t>
            </a:r>
            <a:r>
              <a:rPr lang="hu-HU" sz="2000" dirty="0" smtClean="0">
                <a:solidFill>
                  <a:schemeClr val="accent4"/>
                </a:solidFill>
              </a:rPr>
              <a:t>-szimpatikus idegrendszerben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1881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1881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Cholinerg</a:t>
            </a:r>
            <a:r>
              <a:rPr lang="hu-HU" sz="2000" b="1" dirty="0" smtClean="0">
                <a:solidFill>
                  <a:schemeClr val="accent4"/>
                </a:solidFill>
              </a:rPr>
              <a:t> rendszer: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transzmisszió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segítségével történik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összes </a:t>
            </a:r>
            <a:r>
              <a:rPr lang="hu-HU" sz="2000" dirty="0" err="1" smtClean="0">
                <a:solidFill>
                  <a:schemeClr val="accent4"/>
                </a:solidFill>
              </a:rPr>
              <a:t>preganglionáris</a:t>
            </a:r>
            <a:r>
              <a:rPr lang="hu-HU" sz="2000" dirty="0" smtClean="0">
                <a:solidFill>
                  <a:schemeClr val="accent4"/>
                </a:solidFill>
              </a:rPr>
              <a:t> rost és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paraszimpatikus idegrendszer </a:t>
            </a:r>
            <a:r>
              <a:rPr lang="hu-HU" sz="2000" dirty="0" err="1" smtClean="0">
                <a:solidFill>
                  <a:schemeClr val="accent4"/>
                </a:solidFill>
              </a:rPr>
              <a:t>postganglionáris</a:t>
            </a:r>
            <a:r>
              <a:rPr lang="hu-HU" sz="2000" dirty="0" smtClean="0">
                <a:solidFill>
                  <a:schemeClr val="accent4"/>
                </a:solidFill>
              </a:rPr>
              <a:t> rostjai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Adrenerg</a:t>
            </a:r>
            <a:r>
              <a:rPr lang="hu-HU" sz="2000" b="1" dirty="0" smtClean="0">
                <a:solidFill>
                  <a:schemeClr val="accent4"/>
                </a:solidFill>
              </a:rPr>
              <a:t> rendszer: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ingerületátvitel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 (NA) és adrenalin (A) segítségével történik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szimpatikus idegrendszer összes </a:t>
            </a:r>
            <a:r>
              <a:rPr lang="hu-HU" sz="2000" dirty="0" err="1" smtClean="0">
                <a:solidFill>
                  <a:schemeClr val="accent4"/>
                </a:solidFill>
              </a:rPr>
              <a:t>postganglionáris</a:t>
            </a:r>
            <a:r>
              <a:rPr lang="hu-HU" sz="2000" dirty="0" smtClean="0">
                <a:solidFill>
                  <a:schemeClr val="accent4"/>
                </a:solidFill>
              </a:rPr>
              <a:t> rostja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Hatáskifejtés után a </a:t>
            </a:r>
            <a:r>
              <a:rPr lang="hu-HU" sz="2000" b="1" dirty="0" err="1" smtClean="0">
                <a:solidFill>
                  <a:schemeClr val="accent4"/>
                </a:solidFill>
              </a:rPr>
              <a:t>transzmittereket</a:t>
            </a:r>
            <a:r>
              <a:rPr lang="hu-HU" sz="2000" b="1" dirty="0" smtClean="0">
                <a:solidFill>
                  <a:schemeClr val="accent4"/>
                </a:solidFill>
              </a:rPr>
              <a:t> el kell távolítani a 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b="1" dirty="0" smtClean="0">
                <a:solidFill>
                  <a:schemeClr val="accent4"/>
                </a:solidFill>
              </a:rPr>
              <a:t> résből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paraszimpatikus idegrendszer: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Ach-t</a:t>
            </a:r>
            <a:r>
              <a:rPr lang="hu-HU" sz="2000" dirty="0" smtClean="0">
                <a:solidFill>
                  <a:schemeClr val="accent4"/>
                </a:solidFill>
              </a:rPr>
              <a:t> bontó enzim az </a:t>
            </a:r>
            <a:r>
              <a:rPr lang="hu-HU" sz="2000" dirty="0" err="1" smtClean="0">
                <a:solidFill>
                  <a:schemeClr val="accent4"/>
                </a:solidFill>
              </a:rPr>
              <a:t>Ach-észteráz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szimpatikus végkészülékben: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postszinaptikus</a:t>
            </a:r>
            <a:r>
              <a:rPr lang="hu-HU" sz="2000" dirty="0" smtClean="0">
                <a:solidFill>
                  <a:schemeClr val="accent4"/>
                </a:solidFill>
              </a:rPr>
              <a:t> membránban lévő </a:t>
            </a:r>
            <a:r>
              <a:rPr lang="hu-HU" sz="2000" b="1" dirty="0" err="1" smtClean="0">
                <a:solidFill>
                  <a:schemeClr val="accent4"/>
                </a:solidFill>
              </a:rPr>
              <a:t>katekol-oxi-metil-transzferáz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a bontó enzim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visszaáramlott ingerületátvivő anyagot a </a:t>
            </a:r>
            <a:r>
              <a:rPr lang="hu-HU" sz="2000" b="1" dirty="0" err="1" smtClean="0">
                <a:solidFill>
                  <a:schemeClr val="accent4"/>
                </a:solidFill>
              </a:rPr>
              <a:t>mono-amino-oxidáz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(MAO) bontja le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4200" y="1397000"/>
            <a:ext cx="5435600" cy="4064000"/>
            <a:chOff x="1168" y="880"/>
            <a:chExt cx="3424" cy="256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168" y="880"/>
            <a:ext cx="3424" cy="2560"/>
          </p:xfrm>
          <a:graphic>
            <a:graphicData uri="http://schemas.openxmlformats.org/presentationml/2006/ole">
              <p:oleObj spid="_x0000_s1026" name="Image" r:id="rId4" imgW="10972800" imgH="8229600" progId="">
                <p:embed/>
              </p:oleObj>
            </a:graphicData>
          </a:graphic>
        </p:graphicFrame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V="1">
              <a:off x="3264" y="2400"/>
              <a:ext cx="52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3216" y="2496"/>
              <a:ext cx="192" cy="96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90800" y="609600"/>
            <a:ext cx="413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b="1">
                <a:solidFill>
                  <a:schemeClr val="accent2"/>
                </a:solidFill>
                <a:latin typeface="Times New Roman" pitchFamily="18" charset="0"/>
              </a:rPr>
              <a:t>A kémiai szinapszis szerkezete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2209800"/>
            <a:ext cx="4648200" cy="1143000"/>
            <a:chOff x="0" y="1392"/>
            <a:chExt cx="2928" cy="720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0" y="1737"/>
              <a:ext cx="19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NEUROTRANSZMITTER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1824" y="1392"/>
              <a:ext cx="144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rot="6807576" flipV="1">
              <a:off x="1848" y="1848"/>
              <a:ext cx="144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776" y="1872"/>
              <a:ext cx="115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22325" y="1233488"/>
            <a:ext cx="1692275" cy="439737"/>
            <a:chOff x="518" y="777"/>
            <a:chExt cx="1066" cy="277"/>
          </a:xfrm>
        </p:grpSpPr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518" y="777"/>
              <a:ext cx="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AXON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056" y="912"/>
              <a:ext cx="528" cy="14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4510088"/>
            <a:ext cx="3124200" cy="396875"/>
            <a:chOff x="0" y="2841"/>
            <a:chExt cx="1968" cy="250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0" y="2841"/>
              <a:ext cx="15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 dirty="0">
                  <a:solidFill>
                    <a:srgbClr val="FF0000"/>
                  </a:solidFill>
                  <a:latin typeface="Times New Roman" pitchFamily="18" charset="0"/>
                </a:rPr>
                <a:t>SZINAPTIKUS RÉS</a:t>
              </a:r>
              <a:endParaRPr lang="hu-HU" sz="2400" dirty="0">
                <a:latin typeface="Times New Roman" pitchFamily="18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1488" y="2847"/>
              <a:ext cx="480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79725" y="4648200"/>
            <a:ext cx="1598613" cy="1325563"/>
            <a:chOff x="1814" y="2928"/>
            <a:chExt cx="1007" cy="835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1814" y="3513"/>
              <a:ext cx="10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RECEPTOR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V="1">
              <a:off x="2400" y="2928"/>
              <a:ext cx="288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934200" y="4967288"/>
            <a:ext cx="1876425" cy="396875"/>
            <a:chOff x="4368" y="3129"/>
            <a:chExt cx="1182" cy="250"/>
          </a:xfrm>
        </p:grpSpPr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4694" y="3129"/>
              <a:ext cx="8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DENDRIT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4368" y="3264"/>
              <a:ext cx="33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791200" y="2071688"/>
            <a:ext cx="3078163" cy="442912"/>
            <a:chOff x="3648" y="1305"/>
            <a:chExt cx="1939" cy="279"/>
          </a:xfrm>
        </p:grpSpPr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4166" y="1305"/>
              <a:ext cx="14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AXON TÁGULAT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62" name="AutoShape 26"/>
            <p:cNvSpPr>
              <a:spLocks noChangeArrowheads="1"/>
            </p:cNvSpPr>
            <p:nvPr/>
          </p:nvSpPr>
          <p:spPr bwMode="auto">
            <a:xfrm>
              <a:off x="3648" y="1344"/>
              <a:ext cx="528" cy="240"/>
            </a:xfrm>
            <a:prstGeom prst="leftArrow">
              <a:avLst>
                <a:gd name="adj1" fmla="val 50000"/>
                <a:gd name="adj2" fmla="val 5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99088" y="2574925"/>
            <a:ext cx="3832225" cy="687388"/>
            <a:chOff x="3401" y="1622"/>
            <a:chExt cx="2414" cy="433"/>
          </a:xfrm>
        </p:grpSpPr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3744" y="1622"/>
              <a:ext cx="20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SZINAPTIKUS VESICULA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>
              <a:off x="3401" y="1815"/>
              <a:ext cx="528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867400" y="2971800"/>
            <a:ext cx="3330575" cy="1387475"/>
            <a:chOff x="3792" y="1862"/>
            <a:chExt cx="2098" cy="874"/>
          </a:xfrm>
        </p:grpSpPr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4368" y="1862"/>
              <a:ext cx="152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PRE	</a:t>
              </a:r>
            </a:p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        SZINAPTIKUS</a:t>
              </a:r>
            </a:p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        MEMBRAN</a:t>
              </a:r>
            </a:p>
            <a:p>
              <a:pPr eaLnBrk="0" hangingPunct="0"/>
              <a:r>
                <a:rPr lang="hu-HU" sz="2000" b="1">
                  <a:solidFill>
                    <a:srgbClr val="FF0000"/>
                  </a:solidFill>
                  <a:latin typeface="Times New Roman" pitchFamily="18" charset="0"/>
                </a:rPr>
                <a:t>POST</a:t>
              </a:r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3792" y="2016"/>
              <a:ext cx="624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H="1">
              <a:off x="4320" y="2592"/>
              <a:ext cx="96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PARASZIMPATIKUS IDEGRENDSZER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cholinerg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ingerület átvitel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két fontos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receptortípus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: a </a:t>
            </a:r>
            <a:r>
              <a:rPr lang="hu-HU" sz="2000" b="1" dirty="0" err="1" smtClean="0">
                <a:solidFill>
                  <a:schemeClr val="accent4"/>
                </a:solidFill>
                <a:latin typeface="Century" pitchFamily="18" charset="0"/>
              </a:rPr>
              <a:t>muszkarinérzékeny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</a:t>
            </a:r>
            <a:r>
              <a:rPr lang="hu-HU" sz="2000" b="1" dirty="0" err="1" smtClean="0">
                <a:solidFill>
                  <a:schemeClr val="accent4"/>
                </a:solidFill>
                <a:latin typeface="Century" pitchFamily="18" charset="0"/>
              </a:rPr>
              <a:t>nikotinérzékeny</a:t>
            </a: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szintézise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kolinerg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neuronok idegvégződéseiben zajlik, az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vezikulákban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tárolódik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preszinaptikusan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résbe jutott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posztszinaptikus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membránon depolarizációt okoz, vagy ritkábban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hiperpolarizációt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Muscarin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receptorok </a:t>
            </a:r>
            <a:r>
              <a:rPr lang="hu-HU" sz="2000" i="1" dirty="0" smtClean="0">
                <a:solidFill>
                  <a:schemeClr val="accent4"/>
                </a:solidFill>
                <a:latin typeface="Century" pitchFamily="18" charset="0"/>
              </a:rPr>
              <a:t>4 típusát különböztetjük meg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M1 receptor:  a gyomorban és a központi idegrendszerben, stimuláló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M2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pre-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posztszinaptikus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membránon, a szívben, gátló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M3 egyes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viszcerális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simaizmokban (pl. bél, húgyhólyag, uréter, 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trachea) és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exokrin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mirigyekben, stimuláló, az  erekben (NO 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felszabadítással) tónuscsökkentő. 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M4 a KIR, a tüdő, a méh simaizomzatában, gátló(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bronchus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összehúzó) 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Vegetatív idegrendszer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akaratunktól független funkciókat (vérnyomás,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szívfrekvencia, </a:t>
            </a:r>
            <a:r>
              <a:rPr lang="hu-HU" sz="2000" dirty="0" err="1" smtClean="0">
                <a:solidFill>
                  <a:schemeClr val="accent4"/>
                </a:solidFill>
              </a:rPr>
              <a:t>bélmotilitás</a:t>
            </a:r>
            <a:r>
              <a:rPr lang="hu-HU" sz="2000" dirty="0" smtClean="0">
                <a:solidFill>
                  <a:schemeClr val="accent4"/>
                </a:solidFill>
              </a:rPr>
              <a:t>, stb.) szabályozza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viscerális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autonom</a:t>
            </a:r>
            <a:r>
              <a:rPr lang="hu-HU" sz="2000" dirty="0" smtClean="0">
                <a:solidFill>
                  <a:schemeClr val="accent4"/>
                </a:solidFill>
              </a:rPr>
              <a:t> idegrendszernek is nevezik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vegetatív idegrendszer működése elsősorban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szervezet belső egyensúlyának megtartását szolgálja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(</a:t>
            </a:r>
            <a:r>
              <a:rPr lang="hu-HU" sz="2000" dirty="0" err="1" smtClean="0">
                <a:solidFill>
                  <a:schemeClr val="accent4"/>
                </a:solidFill>
              </a:rPr>
              <a:t>homeostasis</a:t>
            </a:r>
            <a:r>
              <a:rPr lang="hu-HU" sz="2000" dirty="0" smtClean="0">
                <a:solidFill>
                  <a:schemeClr val="accent4"/>
                </a:solidFill>
              </a:rPr>
              <a:t>), de részt vesz a hirtelen külső hatásokra adott válasz szervezésében is (erős </a:t>
            </a:r>
            <a:r>
              <a:rPr lang="hu-HU" sz="2000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dirty="0" smtClean="0">
                <a:solidFill>
                  <a:schemeClr val="accent4"/>
                </a:solidFill>
              </a:rPr>
              <a:t> tónusfokozódás támadáskor vagy védekezéskor)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solidFill>
                  <a:srgbClr val="FF0000"/>
                </a:solidFill>
              </a:rPr>
              <a:t>Amanita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muscaria</a:t>
            </a:r>
            <a:r>
              <a:rPr lang="hu-HU" sz="3200" dirty="0" smtClean="0">
                <a:solidFill>
                  <a:srgbClr val="FF0000"/>
                </a:solidFill>
              </a:rPr>
              <a:t/>
            </a:r>
            <a:br>
              <a:rPr lang="hu-HU" sz="3200" dirty="0" smtClean="0">
                <a:solidFill>
                  <a:srgbClr val="FF0000"/>
                </a:solidFill>
              </a:rPr>
            </a:br>
            <a:r>
              <a:rPr lang="hu-HU" sz="3200" dirty="0" smtClean="0">
                <a:solidFill>
                  <a:srgbClr val="FF0000"/>
                </a:solidFill>
              </a:rPr>
              <a:t>(légyölő galóca)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amanita_musca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96855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Nikotin receptorok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találhatók: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mind a szimpatikus, mind a paraszimpatikus vegetatív </a:t>
            </a:r>
          </a:p>
          <a:p>
            <a:pPr algn="just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ganglionokban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mellékvese velőállományában, 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neuromuszkuláris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véglemezen, 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glomus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caroticumban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a központi idegrendszerben. </a:t>
            </a:r>
          </a:p>
          <a:p>
            <a:pPr algn="just">
              <a:buNone/>
            </a:pPr>
            <a:endParaRPr lang="hu-HU" sz="2000" dirty="0" smtClean="0">
              <a:latin typeface="Century" pitchFamily="18" charset="0"/>
            </a:endParaRPr>
          </a:p>
          <a:p>
            <a:pPr algn="just">
              <a:buNone/>
            </a:pPr>
            <a:endParaRPr lang="hu-HU" sz="2000" dirty="0" smtClean="0">
              <a:latin typeface="Century" pitchFamily="18" charset="0"/>
            </a:endParaRPr>
          </a:p>
          <a:p>
            <a:pPr algn="just"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solidFill>
                  <a:srgbClr val="FF0000"/>
                </a:solidFill>
              </a:rPr>
              <a:t>Nicotiana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tabacum</a:t>
            </a:r>
            <a:r>
              <a:rPr lang="hu-HU" sz="3200" dirty="0" smtClean="0">
                <a:solidFill>
                  <a:srgbClr val="FF0000"/>
                </a:solidFill>
              </a:rPr>
              <a:t/>
            </a:r>
            <a:br>
              <a:rPr lang="hu-HU" sz="3200" dirty="0" smtClean="0">
                <a:solidFill>
                  <a:srgbClr val="FF0000"/>
                </a:solidFill>
              </a:rPr>
            </a:br>
            <a:r>
              <a:rPr lang="hu-HU" sz="3200" dirty="0" smtClean="0">
                <a:solidFill>
                  <a:srgbClr val="FF0000"/>
                </a:solidFill>
              </a:rPr>
              <a:t>(dohány)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4" name="Picture 5" descr="nicotiana_tabac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A paraszimpatikus idegrendszer fő feladatai: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 energiával való takarékosság,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szervek működésének minimális terhelésre való beállítása,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emésztés, pihenés, regeneráció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vizeletürítés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b="1" dirty="0" smtClean="0">
                <a:solidFill>
                  <a:schemeClr val="accent4"/>
                </a:solidFill>
              </a:rPr>
              <a:t> tünetek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Vérnyomássüllyedés</a:t>
            </a:r>
            <a:r>
              <a:rPr lang="hu-HU" sz="2000" dirty="0" smtClean="0">
                <a:solidFill>
                  <a:schemeClr val="accent4"/>
                </a:solidFill>
              </a:rPr>
              <a:t>, kis adag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dózisok váltják ki. </a:t>
            </a: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Nagyobb adag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adagolása után kifejezett </a:t>
            </a:r>
            <a:r>
              <a:rPr lang="hu-HU" sz="2000" b="1" dirty="0" smtClean="0">
                <a:solidFill>
                  <a:schemeClr val="accent4"/>
                </a:solidFill>
              </a:rPr>
              <a:t>szívgyengeség</a:t>
            </a:r>
            <a:r>
              <a:rPr lang="hu-HU" sz="2000" dirty="0" smtClean="0">
                <a:solidFill>
                  <a:schemeClr val="accent4"/>
                </a:solidFill>
              </a:rPr>
              <a:t> alakul ki, emiatt a tüdőben vérpangás jön létre, melynek következménye </a:t>
            </a:r>
            <a:r>
              <a:rPr lang="hu-HU" sz="2000" dirty="0" err="1" smtClean="0">
                <a:solidFill>
                  <a:schemeClr val="accent4"/>
                </a:solidFill>
              </a:rPr>
              <a:t>tüdő-oedema</a:t>
            </a:r>
            <a:r>
              <a:rPr lang="hu-HU" sz="2000" dirty="0" smtClean="0">
                <a:solidFill>
                  <a:schemeClr val="accent4"/>
                </a:solidFill>
              </a:rPr>
              <a:t> lesz </a:t>
            </a: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err="1" smtClean="0">
                <a:solidFill>
                  <a:schemeClr val="accent4"/>
                </a:solidFill>
              </a:rPr>
              <a:t>Asthma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bronchiale-szerű</a:t>
            </a:r>
            <a:r>
              <a:rPr lang="hu-HU" sz="2000" b="1" dirty="0" smtClean="0">
                <a:solidFill>
                  <a:schemeClr val="accent4"/>
                </a:solidFill>
              </a:rPr>
              <a:t> tünetek </a:t>
            </a: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bronchusokban</a:t>
            </a:r>
            <a:r>
              <a:rPr lang="hu-HU" sz="2000" dirty="0" smtClean="0">
                <a:solidFill>
                  <a:schemeClr val="accent4"/>
                </a:solidFill>
              </a:rPr>
              <a:t> lévő simaizmok görcse és a </a:t>
            </a:r>
            <a:r>
              <a:rPr lang="hu-HU" sz="2000" dirty="0" err="1" smtClean="0">
                <a:solidFill>
                  <a:schemeClr val="accent4"/>
                </a:solidFill>
              </a:rPr>
              <a:t>bronchusmirigyek</a:t>
            </a:r>
            <a:r>
              <a:rPr lang="hu-HU" sz="2000" dirty="0" smtClean="0">
                <a:solidFill>
                  <a:schemeClr val="accent4"/>
                </a:solidFill>
              </a:rPr>
              <a:t> szekréciója miatt</a:t>
            </a: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Hasmenés</a:t>
            </a:r>
            <a:r>
              <a:rPr lang="hu-HU" sz="2000" dirty="0" smtClean="0">
                <a:solidFill>
                  <a:schemeClr val="accent4"/>
                </a:solidFill>
              </a:rPr>
              <a:t> a béltónus és a </a:t>
            </a:r>
            <a:r>
              <a:rPr lang="hu-HU" sz="2000" dirty="0" err="1" smtClean="0">
                <a:solidFill>
                  <a:schemeClr val="accent4"/>
                </a:solidFill>
              </a:rPr>
              <a:t>peristaltica</a:t>
            </a:r>
            <a:r>
              <a:rPr lang="hu-HU" sz="2000" dirty="0" smtClean="0">
                <a:solidFill>
                  <a:schemeClr val="accent4"/>
                </a:solidFill>
              </a:rPr>
              <a:t> fokozódása miatt</a:t>
            </a: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Nyál- és könnyfolyás</a:t>
            </a:r>
            <a:r>
              <a:rPr lang="hu-HU" sz="2000" dirty="0" smtClean="0">
                <a:solidFill>
                  <a:schemeClr val="accent4"/>
                </a:solidFill>
              </a:rPr>
              <a:t>, fokozott verejtékezés</a:t>
            </a: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hólyagizom tónusa fokozódik, a </a:t>
            </a:r>
            <a:r>
              <a:rPr lang="hu-HU" sz="2000" b="1" dirty="0" smtClean="0">
                <a:solidFill>
                  <a:schemeClr val="accent4"/>
                </a:solidFill>
              </a:rPr>
              <a:t>vizeletürítési hajlam</a:t>
            </a:r>
            <a:r>
              <a:rPr lang="hu-HU" sz="2000" dirty="0" smtClean="0">
                <a:solidFill>
                  <a:schemeClr val="accent4"/>
                </a:solidFill>
              </a:rPr>
              <a:t> fokozódik. 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E0D6-AC04-4C2A-8584-D1DBF94B1971}" type="slidenum">
              <a:rPr lang="hu-HU"/>
              <a:pPr/>
              <a:t>25</a:t>
            </a:fld>
            <a:endParaRPr lang="hu-HU"/>
          </a:p>
        </p:txBody>
      </p:sp>
      <p:graphicFrame>
        <p:nvGraphicFramePr>
          <p:cNvPr id="48181" name="Group 5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866892"/>
        </p:xfrm>
        <a:graphic>
          <a:graphicData uri="http://schemas.openxmlformats.org/drawingml/2006/table">
            <a:tbl>
              <a:tblPr/>
              <a:tblGrid>
                <a:gridCol w="2978150"/>
                <a:gridCol w="2976563"/>
                <a:gridCol w="3189287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Szervi válasz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Szimpatikus izgalom hatása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Paraszimpatikus izgalom hatása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Pupillaválasz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Tágul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Szűkül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Szembelnyomás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Szívműködés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Gyorsul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Lassul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Szűkül, vérnyomás nő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Tágul, vérnyomás 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Hörgők izomzata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Elernyed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Összehúzódik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Mirigyek működése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Bélmozgás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Húgyhólyag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Tónus 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Tónus 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0" y="69215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400">
                <a:solidFill>
                  <a:srgbClr val="990000"/>
                </a:solidFill>
              </a:rPr>
              <a:t>paraszimpatikus</a:t>
            </a: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7056438" y="692150"/>
            <a:ext cx="20875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400">
                <a:solidFill>
                  <a:srgbClr val="0000FF"/>
                </a:solidFill>
              </a:rPr>
              <a:t>szimpatikus</a:t>
            </a:r>
          </a:p>
        </p:txBody>
      </p:sp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0" y="1125538"/>
            <a:ext cx="241141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 flipV="1">
            <a:off x="7019925" y="1125538"/>
            <a:ext cx="1800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>
            <a:off x="1042988" y="1125538"/>
            <a:ext cx="0" cy="19431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3" name="Line 11"/>
          <p:cNvSpPr>
            <a:spLocks noChangeShapeType="1"/>
          </p:cNvSpPr>
          <p:nvPr/>
        </p:nvSpPr>
        <p:spPr bwMode="auto">
          <a:xfrm>
            <a:off x="7885113" y="1125538"/>
            <a:ext cx="0" cy="18716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4" name="Line 12"/>
          <p:cNvSpPr>
            <a:spLocks noChangeShapeType="1"/>
          </p:cNvSpPr>
          <p:nvPr/>
        </p:nvSpPr>
        <p:spPr bwMode="auto">
          <a:xfrm flipH="1">
            <a:off x="827088" y="3068638"/>
            <a:ext cx="215900" cy="1444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5" name="Line 13"/>
          <p:cNvSpPr>
            <a:spLocks noChangeShapeType="1"/>
          </p:cNvSpPr>
          <p:nvPr/>
        </p:nvSpPr>
        <p:spPr bwMode="auto">
          <a:xfrm>
            <a:off x="1042988" y="3068638"/>
            <a:ext cx="215900" cy="1444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6" name="Line 14"/>
          <p:cNvSpPr>
            <a:spLocks noChangeShapeType="1"/>
          </p:cNvSpPr>
          <p:nvPr/>
        </p:nvSpPr>
        <p:spPr bwMode="auto">
          <a:xfrm>
            <a:off x="1042988" y="3860800"/>
            <a:ext cx="0" cy="151288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7" name="Line 15"/>
          <p:cNvSpPr>
            <a:spLocks noChangeShapeType="1"/>
          </p:cNvSpPr>
          <p:nvPr/>
        </p:nvSpPr>
        <p:spPr bwMode="auto">
          <a:xfrm flipH="1">
            <a:off x="827088" y="5373688"/>
            <a:ext cx="215900" cy="1444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8" name="Line 16"/>
          <p:cNvSpPr>
            <a:spLocks noChangeShapeType="1"/>
          </p:cNvSpPr>
          <p:nvPr/>
        </p:nvSpPr>
        <p:spPr bwMode="auto">
          <a:xfrm>
            <a:off x="1042988" y="5373688"/>
            <a:ext cx="215900" cy="1444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69" name="AutoShape 17"/>
          <p:cNvSpPr>
            <a:spLocks noChangeArrowheads="1"/>
          </p:cNvSpPr>
          <p:nvPr/>
        </p:nvSpPr>
        <p:spPr bwMode="auto">
          <a:xfrm>
            <a:off x="323850" y="5661025"/>
            <a:ext cx="1439863" cy="431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6770" name="Oval 18"/>
          <p:cNvSpPr>
            <a:spLocks noChangeArrowheads="1"/>
          </p:cNvSpPr>
          <p:nvPr/>
        </p:nvSpPr>
        <p:spPr bwMode="auto">
          <a:xfrm>
            <a:off x="395288" y="2852738"/>
            <a:ext cx="1296987" cy="1439862"/>
          </a:xfrm>
          <a:prstGeom prst="ellips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6771" name="Line 19"/>
          <p:cNvSpPr>
            <a:spLocks noChangeShapeType="1"/>
          </p:cNvSpPr>
          <p:nvPr/>
        </p:nvSpPr>
        <p:spPr bwMode="auto">
          <a:xfrm flipH="1">
            <a:off x="7667625" y="2997200"/>
            <a:ext cx="215900" cy="144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72" name="Line 20"/>
          <p:cNvSpPr>
            <a:spLocks noChangeShapeType="1"/>
          </p:cNvSpPr>
          <p:nvPr/>
        </p:nvSpPr>
        <p:spPr bwMode="auto">
          <a:xfrm>
            <a:off x="7885113" y="2997200"/>
            <a:ext cx="215900" cy="144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73" name="Oval 21"/>
          <p:cNvSpPr>
            <a:spLocks noChangeArrowheads="1"/>
          </p:cNvSpPr>
          <p:nvPr/>
        </p:nvSpPr>
        <p:spPr bwMode="auto">
          <a:xfrm>
            <a:off x="7235825" y="2781300"/>
            <a:ext cx="1296988" cy="14398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6774" name="Line 22"/>
          <p:cNvSpPr>
            <a:spLocks noChangeShapeType="1"/>
          </p:cNvSpPr>
          <p:nvPr/>
        </p:nvSpPr>
        <p:spPr bwMode="auto">
          <a:xfrm>
            <a:off x="7885113" y="3860800"/>
            <a:ext cx="0" cy="15128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75" name="Line 23"/>
          <p:cNvSpPr>
            <a:spLocks noChangeShapeType="1"/>
          </p:cNvSpPr>
          <p:nvPr/>
        </p:nvSpPr>
        <p:spPr bwMode="auto">
          <a:xfrm flipH="1">
            <a:off x="7667625" y="5373688"/>
            <a:ext cx="215900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76" name="Line 24"/>
          <p:cNvSpPr>
            <a:spLocks noChangeShapeType="1"/>
          </p:cNvSpPr>
          <p:nvPr/>
        </p:nvSpPr>
        <p:spPr bwMode="auto">
          <a:xfrm>
            <a:off x="7885113" y="5373688"/>
            <a:ext cx="215900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86777" name="AutoShape 25"/>
          <p:cNvSpPr>
            <a:spLocks noChangeArrowheads="1"/>
          </p:cNvSpPr>
          <p:nvPr/>
        </p:nvSpPr>
        <p:spPr bwMode="auto">
          <a:xfrm>
            <a:off x="7092950" y="5661025"/>
            <a:ext cx="1439863" cy="431800"/>
          </a:xfrm>
          <a:prstGeom prst="wave">
            <a:avLst>
              <a:gd name="adj1" fmla="val 13005"/>
              <a:gd name="adj2" fmla="val 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6778" name="AutoShape 26"/>
          <p:cNvSpPr>
            <a:spLocks noChangeArrowheads="1"/>
          </p:cNvSpPr>
          <p:nvPr/>
        </p:nvSpPr>
        <p:spPr bwMode="auto">
          <a:xfrm>
            <a:off x="755650" y="3213100"/>
            <a:ext cx="576263" cy="647700"/>
          </a:xfrm>
          <a:prstGeom prst="diamond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6779" name="AutoShape 27"/>
          <p:cNvSpPr>
            <a:spLocks noChangeArrowheads="1"/>
          </p:cNvSpPr>
          <p:nvPr/>
        </p:nvSpPr>
        <p:spPr bwMode="auto">
          <a:xfrm>
            <a:off x="7596188" y="3213100"/>
            <a:ext cx="576262" cy="647700"/>
          </a:xfrm>
          <a:prstGeom prst="diamond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6787" name="Text Box 35"/>
          <p:cNvSpPr txBox="1">
            <a:spLocks noChangeArrowheads="1"/>
          </p:cNvSpPr>
          <p:nvPr/>
        </p:nvSpPr>
        <p:spPr bwMode="auto">
          <a:xfrm>
            <a:off x="1763713" y="3357563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ACh</a:t>
            </a:r>
          </a:p>
        </p:txBody>
      </p:sp>
      <p:sp>
        <p:nvSpPr>
          <p:cNvPr id="586788" name="Text Box 36"/>
          <p:cNvSpPr txBox="1">
            <a:spLocks noChangeArrowheads="1"/>
          </p:cNvSpPr>
          <p:nvPr/>
        </p:nvSpPr>
        <p:spPr bwMode="auto">
          <a:xfrm>
            <a:off x="6228184" y="3357563"/>
            <a:ext cx="936204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err="1"/>
              <a:t>ACh</a:t>
            </a:r>
            <a:endParaRPr lang="hu-HU" sz="2000" dirty="0"/>
          </a:p>
        </p:txBody>
      </p:sp>
      <p:sp>
        <p:nvSpPr>
          <p:cNvPr id="586789" name="Text Box 37"/>
          <p:cNvSpPr txBox="1">
            <a:spLocks noChangeArrowheads="1"/>
          </p:cNvSpPr>
          <p:nvPr/>
        </p:nvSpPr>
        <p:spPr bwMode="auto">
          <a:xfrm>
            <a:off x="1763713" y="53006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586790" name="Text Box 38"/>
          <p:cNvSpPr txBox="1">
            <a:spLocks noChangeArrowheads="1"/>
          </p:cNvSpPr>
          <p:nvPr/>
        </p:nvSpPr>
        <p:spPr bwMode="auto">
          <a:xfrm>
            <a:off x="1763713" y="530066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ACh</a:t>
            </a:r>
          </a:p>
        </p:txBody>
      </p:sp>
      <p:sp>
        <p:nvSpPr>
          <p:cNvPr id="586791" name="Text Box 39"/>
          <p:cNvSpPr txBox="1">
            <a:spLocks noChangeArrowheads="1"/>
          </p:cNvSpPr>
          <p:nvPr/>
        </p:nvSpPr>
        <p:spPr bwMode="auto">
          <a:xfrm>
            <a:off x="6588224" y="5157788"/>
            <a:ext cx="11524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NA</a:t>
            </a:r>
          </a:p>
        </p:txBody>
      </p:sp>
      <p:sp>
        <p:nvSpPr>
          <p:cNvPr id="586792" name="Text Box 40"/>
          <p:cNvSpPr txBox="1"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FF0000"/>
                </a:solidFill>
              </a:rPr>
              <a:t>A vegetatív idegrendszer gyógyszeres befolyásolásának lehetőségei</a:t>
            </a:r>
          </a:p>
        </p:txBody>
      </p:sp>
      <p:sp>
        <p:nvSpPr>
          <p:cNvPr id="586793" name="Text Box 41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1. </a:t>
            </a:r>
            <a:r>
              <a:rPr lang="hu-HU" dirty="0" err="1"/>
              <a:t>ganglionizgatók</a:t>
            </a:r>
            <a:endParaRPr lang="hu-HU" dirty="0"/>
          </a:p>
        </p:txBody>
      </p:sp>
      <p:sp>
        <p:nvSpPr>
          <p:cNvPr id="586796" name="Text Box 44"/>
          <p:cNvSpPr txBox="1">
            <a:spLocks noChangeArrowheads="1"/>
          </p:cNvSpPr>
          <p:nvPr/>
        </p:nvSpPr>
        <p:spPr bwMode="auto">
          <a:xfrm>
            <a:off x="2843808" y="2132856"/>
            <a:ext cx="266526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2. </a:t>
            </a:r>
            <a:r>
              <a:rPr lang="hu-HU" dirty="0" err="1"/>
              <a:t>ganglionbénítók</a:t>
            </a:r>
            <a:endParaRPr lang="hu-HU" dirty="0"/>
          </a:p>
        </p:txBody>
      </p:sp>
      <p:sp>
        <p:nvSpPr>
          <p:cNvPr id="586797" name="Text Box 45"/>
          <p:cNvSpPr txBox="1">
            <a:spLocks noChangeArrowheads="1"/>
          </p:cNvSpPr>
          <p:nvPr/>
        </p:nvSpPr>
        <p:spPr bwMode="auto">
          <a:xfrm>
            <a:off x="2987675" y="4076700"/>
            <a:ext cx="352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3. </a:t>
            </a:r>
            <a:r>
              <a:rPr lang="hu-HU" dirty="0" err="1"/>
              <a:t>paraszimpato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mimetikumok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6798" name="Text Box 46"/>
          <p:cNvSpPr txBox="1">
            <a:spLocks noChangeArrowheads="1"/>
          </p:cNvSpPr>
          <p:nvPr/>
        </p:nvSpPr>
        <p:spPr bwMode="auto">
          <a:xfrm>
            <a:off x="2987824" y="4581128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4. </a:t>
            </a:r>
            <a:r>
              <a:rPr lang="hu-HU" dirty="0" err="1"/>
              <a:t>paraszimpato</a:t>
            </a:r>
            <a:r>
              <a:rPr lang="hu-HU" dirty="0" err="1">
                <a:solidFill>
                  <a:srgbClr val="0000FF"/>
                </a:solidFill>
              </a:rPr>
              <a:t>litikumok</a:t>
            </a:r>
            <a:endParaRPr lang="hu-HU" dirty="0"/>
          </a:p>
        </p:txBody>
      </p:sp>
      <p:sp>
        <p:nvSpPr>
          <p:cNvPr id="586799" name="Text Box 47"/>
          <p:cNvSpPr txBox="1">
            <a:spLocks noChangeArrowheads="1"/>
          </p:cNvSpPr>
          <p:nvPr/>
        </p:nvSpPr>
        <p:spPr bwMode="auto">
          <a:xfrm>
            <a:off x="2987824" y="5157788"/>
            <a:ext cx="3024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5. </a:t>
            </a:r>
            <a:r>
              <a:rPr lang="hu-HU" dirty="0" err="1"/>
              <a:t>szimpato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mimetikumok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6800" name="Text Box 48"/>
          <p:cNvSpPr txBox="1">
            <a:spLocks noChangeArrowheads="1"/>
          </p:cNvSpPr>
          <p:nvPr/>
        </p:nvSpPr>
        <p:spPr bwMode="auto">
          <a:xfrm>
            <a:off x="2987824" y="5733256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6. </a:t>
            </a:r>
            <a:r>
              <a:rPr lang="hu-HU" dirty="0" err="1"/>
              <a:t>szimpato</a:t>
            </a:r>
            <a:r>
              <a:rPr lang="hu-HU" dirty="0" err="1">
                <a:solidFill>
                  <a:srgbClr val="0000FF"/>
                </a:solidFill>
              </a:rPr>
              <a:t>litikumok</a:t>
            </a:r>
            <a:endParaRPr lang="hu-H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8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8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867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67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586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53" dur="2000" fill="hold"/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586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87" grpId="0" build="allAtOnce"/>
      <p:bldP spid="586788" grpId="0" build="allAtOnce" animBg="1"/>
      <p:bldP spid="586790" grpId="0"/>
      <p:bldP spid="586790" grpId="1"/>
      <p:bldP spid="586791" grpId="0"/>
      <p:bldP spid="586791" grpId="1"/>
      <p:bldP spid="586792" grpId="0"/>
      <p:bldP spid="586793" grpId="0"/>
      <p:bldP spid="586793" grpId="1"/>
      <p:bldP spid="586796" grpId="0"/>
      <p:bldP spid="586796" grpId="1"/>
      <p:bldP spid="586797" grpId="0"/>
      <p:bldP spid="586798" grpId="0"/>
      <p:bldP spid="586799" grpId="0"/>
      <p:bldP spid="5868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u-HU" sz="2000" b="1" i="1" dirty="0" smtClean="0"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PARASZIMPATOMIMETIKUMOK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paraszimpatikus végkészülékeken az </a:t>
            </a:r>
            <a:r>
              <a:rPr lang="hu-HU" sz="2000" b="1" dirty="0" err="1" smtClean="0">
                <a:solidFill>
                  <a:schemeClr val="accent4"/>
                </a:solidFill>
              </a:rPr>
              <a:t>acetilcholin</a:t>
            </a:r>
            <a:r>
              <a:rPr lang="hu-HU" sz="2000" b="1" dirty="0" smtClean="0">
                <a:solidFill>
                  <a:schemeClr val="accent4"/>
                </a:solidFill>
              </a:rPr>
              <a:t> mennyiségét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megnövelik</a:t>
            </a:r>
            <a:r>
              <a:rPr lang="hu-HU" sz="2000" dirty="0" smtClean="0">
                <a:solidFill>
                  <a:schemeClr val="accent4"/>
                </a:solidFill>
              </a:rPr>
              <a:t>, 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muszkarinszerű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receptorokat ingerelve </a:t>
            </a:r>
            <a:r>
              <a:rPr lang="hu-HU" sz="2000" dirty="0" smtClean="0">
                <a:solidFill>
                  <a:schemeClr val="accent4"/>
                </a:solidFill>
              </a:rPr>
              <a:t>paraszimpatikus túlsúlyt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okoznak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 ingerület átvitel szelektív serkentése: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acetilkolin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agonisták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	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muszkarin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receptor izgatása)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gátolják a fiziológiásan felszabaduló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acetilkolin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lebomlását: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	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kolinészteráz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bénítók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paraszimpatikus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ganglionban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postganglionális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neuronon lévő nikotin receptorok izgatása: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ganglionizgatók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(gyógyszeres ingerlésnek nincs terápiás jelentősége)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ACETILCHOLIN AGONISTÁK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(direkt izgatók)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Hatások:</a:t>
            </a:r>
            <a:endParaRPr lang="hu-HU" sz="2000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pupillaszűkület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szívfrekvencia csökkenés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értágulat, vérnyomás esés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hörgőszűkület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fokozott bélmozgás és szekréció, vizelet ürítés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verejtékezés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carbachol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 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MIOSTAT 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intraokuláris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oldat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Glaucoma-pupillaszűkület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pilocarpin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FOTIL, HUMACARPIN, szemcsepp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Glaucoma-pupillaszűkület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KOLINÉSZTERÁZ BÉNÍTÓK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bontó enzim gátlásával erősítik és tartósítják az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hatását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(indirekt izgatók)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Hatás: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FF0000"/>
                </a:solidFill>
                <a:latin typeface="Century" pitchFamily="18" charset="0"/>
              </a:rPr>
              <a:t>béltónus fokozódás, belek műtét utáni renyhe működésénél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húgyutak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tónusának fokozása,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pl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vizeletretencióban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 err="1" smtClean="0">
                <a:solidFill>
                  <a:srgbClr val="FF0000"/>
                </a:solidFill>
                <a:latin typeface="Century" pitchFamily="18" charset="0"/>
              </a:rPr>
              <a:t>izomrelaxánsok</a:t>
            </a:r>
            <a:r>
              <a:rPr lang="hu-HU" sz="2000" b="1" dirty="0" smtClean="0">
                <a:solidFill>
                  <a:srgbClr val="FF0000"/>
                </a:solidFill>
                <a:latin typeface="Century" pitchFamily="18" charset="0"/>
              </a:rPr>
              <a:t> hatásának megfordítása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atropin mérgezés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antidotuma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motoros véglemez működésének fokozása,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pl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myasthenia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gravis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neostigmin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 STIGMOSAN INJ.: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reverzibilis gátlás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chronicus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obstipatio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myasthenia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gravis</a:t>
            </a:r>
            <a:r>
              <a:rPr lang="hu-HU" sz="2000" dirty="0" smtClean="0">
                <a:solidFill>
                  <a:schemeClr val="accent4"/>
                </a:solidFill>
              </a:rPr>
              <a:t> és műtétek utáni gyomor-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bél-atonia</a:t>
            </a:r>
            <a:r>
              <a:rPr lang="hu-HU" sz="2000" dirty="0" smtClean="0">
                <a:solidFill>
                  <a:schemeClr val="accent4"/>
                </a:solidFill>
              </a:rPr>
              <a:t> kezelésére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vegetatív idegrendszer </a:t>
            </a:r>
            <a:r>
              <a:rPr lang="hu-HU" sz="2000" b="1" dirty="0" smtClean="0">
                <a:solidFill>
                  <a:schemeClr val="accent4"/>
                </a:solidFill>
              </a:rPr>
              <a:t>funkcionálisan</a:t>
            </a:r>
            <a:r>
              <a:rPr lang="hu-HU" sz="2000" dirty="0" smtClean="0">
                <a:solidFill>
                  <a:schemeClr val="accent4"/>
                </a:solidFill>
              </a:rPr>
              <a:t> és bizonyos mértékig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morfológiailag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dirty="0" smtClean="0">
                <a:solidFill>
                  <a:schemeClr val="accent4"/>
                </a:solidFill>
              </a:rPr>
              <a:t> részre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osztható.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Elhelyezkedés szempontjából </a:t>
            </a:r>
            <a:r>
              <a:rPr lang="hu-HU" sz="2000" dirty="0" smtClean="0">
                <a:solidFill>
                  <a:schemeClr val="accent4"/>
                </a:solidFill>
              </a:rPr>
              <a:t>a vegetatív idegrendszert </a:t>
            </a:r>
            <a:r>
              <a:rPr lang="hu-HU" sz="2000" b="1" i="1" dirty="0" smtClean="0">
                <a:solidFill>
                  <a:schemeClr val="accent4"/>
                </a:solidFill>
              </a:rPr>
              <a:t>centrális </a:t>
            </a:r>
            <a:r>
              <a:rPr lang="hu-HU" sz="2000" dirty="0" smtClean="0">
                <a:solidFill>
                  <a:schemeClr val="accent4"/>
                </a:solidFill>
              </a:rPr>
              <a:t>és </a:t>
            </a:r>
            <a:r>
              <a:rPr lang="hu-HU" sz="2000" b="1" i="1" dirty="0" smtClean="0">
                <a:solidFill>
                  <a:schemeClr val="accent4"/>
                </a:solidFill>
              </a:rPr>
              <a:t>perifériális</a:t>
            </a:r>
            <a:r>
              <a:rPr lang="hu-HU" sz="2000" dirty="0" smtClean="0">
                <a:solidFill>
                  <a:schemeClr val="accent4"/>
                </a:solidFill>
              </a:rPr>
              <a:t> részekre oszthatjuk. 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pyridostigmin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MESTINON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tbl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.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bélatonia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atoniás</a:t>
            </a:r>
            <a:r>
              <a:rPr lang="hu-HU" sz="2000" dirty="0" smtClean="0">
                <a:solidFill>
                  <a:schemeClr val="accent4"/>
                </a:solidFill>
              </a:rPr>
              <a:t> székrekedés, </a:t>
            </a:r>
            <a:r>
              <a:rPr lang="hu-HU" sz="2000" dirty="0" err="1" smtClean="0">
                <a:solidFill>
                  <a:schemeClr val="accent4"/>
                </a:solidFill>
              </a:rPr>
              <a:t>myasthenia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gravis</a:t>
            </a:r>
            <a:r>
              <a:rPr lang="hu-HU" sz="2000" dirty="0" smtClean="0">
                <a:solidFill>
                  <a:schemeClr val="accent4"/>
                </a:solidFill>
              </a:rPr>
              <a:t> (súlyos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izomgyengeség), centrális és perifériás </a:t>
            </a:r>
            <a:r>
              <a:rPr lang="hu-HU" sz="2000" dirty="0" err="1" smtClean="0">
                <a:solidFill>
                  <a:schemeClr val="accent4"/>
                </a:solidFill>
              </a:rPr>
              <a:t>paresis</a:t>
            </a:r>
            <a:r>
              <a:rPr lang="hu-HU" sz="2000" dirty="0" smtClean="0">
                <a:solidFill>
                  <a:schemeClr val="accent4"/>
                </a:solidFill>
              </a:rPr>
              <a:t> kezelésére</a:t>
            </a: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dorzolamid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TRUSOPT szemcsepp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szembelnyomás</a:t>
            </a:r>
            <a:r>
              <a:rPr lang="hu-HU" sz="2000" dirty="0" smtClean="0">
                <a:solidFill>
                  <a:schemeClr val="accent4"/>
                </a:solidFill>
              </a:rPr>
              <a:t> csökkentése és a glaukóma kezelése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brinzolamid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AZOPT szemcsepp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szembelnyomás</a:t>
            </a:r>
            <a:r>
              <a:rPr lang="hu-HU" sz="2000" dirty="0" smtClean="0">
                <a:solidFill>
                  <a:schemeClr val="accent4"/>
                </a:solidFill>
              </a:rPr>
              <a:t> csökkentése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PARASZIMPATOLITIKUMOK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.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Muszkarin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receptor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antagonisták</a:t>
            </a: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</a:t>
            </a:r>
            <a:r>
              <a:rPr lang="hu-HU" sz="2000" dirty="0" smtClean="0">
                <a:solidFill>
                  <a:schemeClr val="accent4"/>
                </a:solidFill>
              </a:rPr>
              <a:t> receptoron </a:t>
            </a:r>
            <a:r>
              <a:rPr lang="hu-HU" sz="2000" dirty="0" err="1" smtClean="0">
                <a:solidFill>
                  <a:schemeClr val="accent4"/>
                </a:solidFill>
              </a:rPr>
              <a:t>antagonizálják</a:t>
            </a:r>
            <a:r>
              <a:rPr lang="hu-HU" sz="2000" dirty="0" smtClean="0">
                <a:solidFill>
                  <a:schemeClr val="accent4"/>
                </a:solidFill>
              </a:rPr>
              <a:t> az </a:t>
            </a:r>
            <a:r>
              <a:rPr lang="hu-HU" sz="2000" dirty="0" err="1" smtClean="0">
                <a:solidFill>
                  <a:schemeClr val="accent4"/>
                </a:solidFill>
              </a:rPr>
              <a:t>Ach-t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acetilkolinnak</a:t>
            </a:r>
            <a:r>
              <a:rPr lang="hu-HU" sz="2000" dirty="0" smtClean="0">
                <a:solidFill>
                  <a:schemeClr val="accent4"/>
                </a:solidFill>
              </a:rPr>
              <a:t> csak a </a:t>
            </a:r>
            <a:r>
              <a:rPr lang="hu-HU" sz="2000" dirty="0" err="1" smtClean="0">
                <a:solidFill>
                  <a:schemeClr val="accent4"/>
                </a:solidFill>
              </a:rPr>
              <a:t>muscarinszerű</a:t>
            </a:r>
            <a:r>
              <a:rPr lang="hu-HU" sz="2000" dirty="0" smtClean="0">
                <a:solidFill>
                  <a:schemeClr val="accent4"/>
                </a:solidFill>
              </a:rPr>
              <a:t> hatásait akadályozzák meg, a nikotinszerű hatásokat csak magas és </a:t>
            </a:r>
            <a:r>
              <a:rPr lang="hu-HU" sz="2000" dirty="0" err="1" smtClean="0">
                <a:solidFill>
                  <a:schemeClr val="accent4"/>
                </a:solidFill>
              </a:rPr>
              <a:t>toxicus</a:t>
            </a:r>
            <a:r>
              <a:rPr lang="hu-HU" sz="2000" dirty="0" smtClean="0">
                <a:solidFill>
                  <a:schemeClr val="accent4"/>
                </a:solidFill>
              </a:rPr>
              <a:t> dózisban gátolják meg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nem gátolják meg az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felszabadulását és szintézisét</a:t>
            </a:r>
          </a:p>
          <a:p>
            <a:pPr>
              <a:buNone/>
            </a:pPr>
            <a:endParaRPr lang="hu-HU" sz="2000" b="1" i="1" dirty="0" smtClean="0"/>
          </a:p>
          <a:p>
            <a:pPr>
              <a:buNone/>
            </a:pPr>
            <a:endParaRPr lang="hu-HU" sz="2000" b="1" i="1" dirty="0" smtClean="0"/>
          </a:p>
          <a:p>
            <a:pPr>
              <a:buNone/>
            </a:pPr>
            <a:endParaRPr lang="hu-HU" sz="2000" b="1" i="1" dirty="0" smtClean="0"/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" pitchFamily="18" charset="0"/>
              </a:rPr>
              <a:t>PARASZIMPATOLITIKUMOK</a:t>
            </a:r>
            <a:endParaRPr lang="hu-HU" sz="22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8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200" b="1" i="1" dirty="0" smtClean="0">
                <a:solidFill>
                  <a:schemeClr val="accent4"/>
                </a:solidFill>
              </a:rPr>
              <a:t>műtéti előkészítés</a:t>
            </a:r>
            <a:r>
              <a:rPr lang="hu-HU" sz="2200" i="1" dirty="0" smtClean="0">
                <a:solidFill>
                  <a:schemeClr val="accent4"/>
                </a:solidFill>
              </a:rPr>
              <a:t>: </a:t>
            </a:r>
            <a:r>
              <a:rPr lang="hu-HU" sz="2200" dirty="0" smtClean="0">
                <a:solidFill>
                  <a:schemeClr val="accent4"/>
                </a:solidFill>
              </a:rPr>
              <a:t>csökkenti a szekréciót és megelőzi a </a:t>
            </a:r>
            <a:r>
              <a:rPr lang="hu-HU" sz="2200" dirty="0" err="1" smtClean="0">
                <a:solidFill>
                  <a:schemeClr val="accent4"/>
                </a:solidFill>
              </a:rPr>
              <a:t>vagális</a:t>
            </a:r>
            <a:r>
              <a:rPr lang="hu-HU" sz="2200" dirty="0" smtClean="0">
                <a:solidFill>
                  <a:schemeClr val="accent4"/>
                </a:solidFill>
              </a:rPr>
              <a:t> eredetű </a:t>
            </a:r>
            <a:r>
              <a:rPr lang="hu-HU" sz="2200" dirty="0" err="1" smtClean="0">
                <a:solidFill>
                  <a:schemeClr val="accent4"/>
                </a:solidFill>
              </a:rPr>
              <a:t>szívstoppot</a:t>
            </a: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200" b="1" i="1" dirty="0" err="1" smtClean="0">
                <a:solidFill>
                  <a:schemeClr val="accent4"/>
                </a:solidFill>
              </a:rPr>
              <a:t>bradikardia</a:t>
            </a:r>
            <a:r>
              <a:rPr lang="hu-HU" sz="2200" b="1" i="1" dirty="0" smtClean="0">
                <a:solidFill>
                  <a:schemeClr val="accent4"/>
                </a:solidFill>
              </a:rPr>
              <a:t>, vagy AV blokk kezelésében</a:t>
            </a:r>
            <a:r>
              <a:rPr lang="hu-HU" sz="2200" i="1" dirty="0" smtClean="0">
                <a:solidFill>
                  <a:schemeClr val="accent4"/>
                </a:solidFill>
              </a:rPr>
              <a:t>, </a:t>
            </a:r>
            <a:r>
              <a:rPr lang="hu-HU" sz="2200" b="1" i="1" dirty="0" smtClean="0">
                <a:solidFill>
                  <a:schemeClr val="accent4"/>
                </a:solidFill>
              </a:rPr>
              <a:t>digitálisz túladagolás </a:t>
            </a:r>
            <a:r>
              <a:rPr lang="hu-HU" sz="2200" i="1" dirty="0" smtClean="0">
                <a:solidFill>
                  <a:schemeClr val="accent4"/>
                </a:solidFill>
              </a:rPr>
              <a:t>esetén </a:t>
            </a:r>
          </a:p>
          <a:p>
            <a:pPr>
              <a:buFont typeface="Wingdings" pitchFamily="2" charset="2"/>
              <a:buChar char="Ø"/>
            </a:pPr>
            <a:r>
              <a:rPr lang="hu-HU" sz="2200" b="1" i="1" dirty="0" smtClean="0">
                <a:solidFill>
                  <a:schemeClr val="accent4"/>
                </a:solidFill>
              </a:rPr>
              <a:t>szemészet: </a:t>
            </a:r>
            <a:r>
              <a:rPr lang="hu-HU" sz="2200" dirty="0" smtClean="0">
                <a:solidFill>
                  <a:schemeClr val="accent4"/>
                </a:solidFill>
              </a:rPr>
              <a:t>diagnosztika céljából (</a:t>
            </a:r>
            <a:r>
              <a:rPr lang="hu-HU" sz="2200" dirty="0" err="1" smtClean="0">
                <a:solidFill>
                  <a:schemeClr val="accent4"/>
                </a:solidFill>
              </a:rPr>
              <a:t>midriátikum</a:t>
            </a:r>
            <a:r>
              <a:rPr lang="hu-HU" sz="2200" dirty="0" smtClean="0">
                <a:solidFill>
                  <a:schemeClr val="accent4"/>
                </a:solidFill>
              </a:rPr>
              <a:t>), gyulladásos szembetegségek társkezelésére</a:t>
            </a:r>
          </a:p>
          <a:p>
            <a:pPr>
              <a:buFont typeface="Wingdings" pitchFamily="2" charset="2"/>
              <a:buChar char="Ø"/>
            </a:pPr>
            <a:r>
              <a:rPr lang="hu-HU" sz="2200" b="1" i="1" dirty="0" err="1" smtClean="0">
                <a:solidFill>
                  <a:schemeClr val="accent4"/>
                </a:solidFill>
              </a:rPr>
              <a:t>asthma</a:t>
            </a:r>
            <a:r>
              <a:rPr lang="hu-HU" sz="2200" b="1" i="1" dirty="0" smtClean="0">
                <a:solidFill>
                  <a:schemeClr val="accent4"/>
                </a:solidFill>
              </a:rPr>
              <a:t> </a:t>
            </a:r>
            <a:r>
              <a:rPr lang="hu-HU" sz="2200" b="1" i="1" dirty="0" err="1" smtClean="0">
                <a:solidFill>
                  <a:schemeClr val="accent4"/>
                </a:solidFill>
              </a:rPr>
              <a:t>bronchiale</a:t>
            </a:r>
            <a:r>
              <a:rPr lang="hu-HU" sz="22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200" b="1" i="1" dirty="0" smtClean="0">
                <a:solidFill>
                  <a:schemeClr val="accent4"/>
                </a:solidFill>
              </a:rPr>
              <a:t>Parkinson kór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</a:rPr>
              <a:t>szerves foszforvegyületekkel, vagy </a:t>
            </a:r>
            <a:r>
              <a:rPr lang="hu-HU" sz="2200" dirty="0" err="1" smtClean="0">
                <a:solidFill>
                  <a:schemeClr val="accent4"/>
                </a:solidFill>
              </a:rPr>
              <a:t>muszkarint</a:t>
            </a:r>
            <a:r>
              <a:rPr lang="hu-HU" sz="2200" dirty="0" smtClean="0">
                <a:solidFill>
                  <a:schemeClr val="accent4"/>
                </a:solidFill>
              </a:rPr>
              <a:t> tartalmazó gombákkal történt </a:t>
            </a:r>
            <a:r>
              <a:rPr lang="hu-HU" sz="2200" b="1" i="1" dirty="0" smtClean="0">
                <a:solidFill>
                  <a:schemeClr val="accent4"/>
                </a:solidFill>
              </a:rPr>
              <a:t>mérgezések</a:t>
            </a:r>
            <a:r>
              <a:rPr lang="hu-HU" sz="2200" i="1" dirty="0" smtClean="0">
                <a:solidFill>
                  <a:schemeClr val="accent4"/>
                </a:solidFill>
              </a:rPr>
              <a:t>ben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467544" y="980728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PARASZIMPATOLITIKUMOK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.</a:t>
            </a:r>
          </a:p>
          <a:p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>
                <a:solidFill>
                  <a:schemeClr val="accent4"/>
                </a:solidFill>
              </a:rPr>
              <a:t>muszkarin</a:t>
            </a:r>
            <a:r>
              <a:rPr lang="hu-HU" sz="2000" dirty="0">
                <a:solidFill>
                  <a:schemeClr val="accent4"/>
                </a:solidFill>
              </a:rPr>
              <a:t> receptorokon szelektíven gátolják az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>
                <a:solidFill>
                  <a:schemeClr val="accent4"/>
                </a:solidFill>
              </a:rPr>
              <a:t>hatását 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3779912" y="1988840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chemeClr val="accent4"/>
                </a:solidFill>
              </a:rPr>
              <a:t>atropin</a:t>
            </a:r>
          </a:p>
        </p:txBody>
      </p:sp>
      <p:pic>
        <p:nvPicPr>
          <p:cNvPr id="594950" name="Picture 6" descr="atropa_belladonna_220605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36838"/>
            <a:ext cx="3563937" cy="3168650"/>
          </a:xfrm>
          <a:prstGeom prst="rect">
            <a:avLst/>
          </a:prstGeom>
          <a:noFill/>
        </p:spPr>
      </p:pic>
      <p:pic>
        <p:nvPicPr>
          <p:cNvPr id="594951" name="Picture 7" descr="d05_8344_atropa-bellado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36838"/>
            <a:ext cx="3816350" cy="3168650"/>
          </a:xfrm>
          <a:prstGeom prst="rect">
            <a:avLst/>
          </a:prstGeom>
          <a:noFill/>
        </p:spPr>
      </p:pic>
      <p:sp>
        <p:nvSpPr>
          <p:cNvPr id="594952" name="Rectangle 8"/>
          <p:cNvSpPr>
            <a:spLocks noChangeArrowheads="1"/>
          </p:cNvSpPr>
          <p:nvPr/>
        </p:nvSpPr>
        <p:spPr bwMode="auto">
          <a:xfrm>
            <a:off x="2843807" y="6021388"/>
            <a:ext cx="410445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chemeClr val="accent4"/>
                </a:solidFill>
              </a:rPr>
              <a:t>Atropa</a:t>
            </a:r>
            <a:r>
              <a:rPr lang="hu-HU" dirty="0">
                <a:solidFill>
                  <a:schemeClr val="accent4"/>
                </a:solidFill>
              </a:rPr>
              <a:t> </a:t>
            </a:r>
            <a:r>
              <a:rPr lang="hu-HU" dirty="0" err="1">
                <a:solidFill>
                  <a:schemeClr val="accent4"/>
                </a:solidFill>
              </a:rPr>
              <a:t>belladonna</a:t>
            </a:r>
            <a:r>
              <a:rPr lang="hu-HU" dirty="0">
                <a:solidFill>
                  <a:schemeClr val="accent4"/>
                </a:solidFill>
              </a:rPr>
              <a:t/>
            </a:r>
            <a:br>
              <a:rPr lang="hu-HU" dirty="0">
                <a:solidFill>
                  <a:schemeClr val="accent4"/>
                </a:solidFill>
              </a:rPr>
            </a:br>
            <a:r>
              <a:rPr lang="hu-HU" dirty="0">
                <a:solidFill>
                  <a:schemeClr val="accent4"/>
                </a:solidFill>
              </a:rPr>
              <a:t>(maszlagos nadragulya)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/>
      <p:bldP spid="594948" grpId="0"/>
      <p:bldP spid="594949" grpId="0"/>
      <p:bldP spid="5949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395536" y="980728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PARASZIMPATOLITIKUMOK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.</a:t>
            </a:r>
          </a:p>
          <a:p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</a:t>
            </a:r>
            <a:r>
              <a:rPr lang="hu-HU" sz="2000" dirty="0" smtClean="0">
                <a:solidFill>
                  <a:schemeClr val="accent4"/>
                </a:solidFill>
              </a:rPr>
              <a:t> receptorokon szelektíven gátolják az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hatását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3132138" y="22050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atropin</a:t>
            </a:r>
          </a:p>
        </p:txBody>
      </p:sp>
      <p:pic>
        <p:nvPicPr>
          <p:cNvPr id="597001" name="Picture 9" descr="Datura_stramonium_flow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3995737" cy="3321050"/>
          </a:xfrm>
          <a:prstGeom prst="rect">
            <a:avLst/>
          </a:prstGeom>
          <a:noFill/>
        </p:spPr>
      </p:pic>
      <p:pic>
        <p:nvPicPr>
          <p:cNvPr id="597003" name="Picture 11" descr="datura_stramonium_b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73238"/>
            <a:ext cx="3086100" cy="4114800"/>
          </a:xfrm>
          <a:prstGeom prst="rect">
            <a:avLst/>
          </a:prstGeom>
          <a:noFill/>
        </p:spPr>
      </p:pic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3491880" y="6078538"/>
            <a:ext cx="287875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>
                <a:solidFill>
                  <a:schemeClr val="accent4"/>
                </a:solidFill>
              </a:rPr>
              <a:t>Datura</a:t>
            </a:r>
            <a:r>
              <a:rPr lang="hu-HU" dirty="0">
                <a:solidFill>
                  <a:schemeClr val="accent4"/>
                </a:solidFill>
              </a:rPr>
              <a:t> </a:t>
            </a:r>
            <a:r>
              <a:rPr lang="hu-HU" dirty="0" err="1">
                <a:solidFill>
                  <a:schemeClr val="accent4"/>
                </a:solidFill>
              </a:rPr>
              <a:t>stramonium</a:t>
            </a:r>
            <a:r>
              <a:rPr lang="hu-HU" dirty="0">
                <a:solidFill>
                  <a:schemeClr val="accent4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(maszlagos redőszirom)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Hatások: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simaizom tónus csökken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hörgőtágító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bélperisztaltika</a:t>
            </a:r>
            <a:r>
              <a:rPr lang="hu-HU" sz="2000" dirty="0" smtClean="0">
                <a:solidFill>
                  <a:schemeClr val="accent4"/>
                </a:solidFill>
              </a:rPr>
              <a:t> csökken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csökken a hányinger, hányás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epehólyag elernyed, epevezeték görcse oldódik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pupillatágulat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csökkennek a szekréciók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Mellékhatások: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szájszárazság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látási zavarok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vizelési nehézség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testhőmérséklet növekedés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székrekedés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arc, mellkas, nyak bőrének kipirulása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Atropin mérgezés tünetei: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nevető-síró rohamok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hallucinációk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dühöngés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" pitchFamily="18" charset="0"/>
              </a:rPr>
              <a:t>tollfosztó kézmozdulatok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kóma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légzésbénulás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szívbénulás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halálos adagja kb. 100 mg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Fontos: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Pulzus folyamatos ellenőrzése</a:t>
            </a:r>
          </a:p>
          <a:p>
            <a:pPr>
              <a:buNone/>
            </a:pPr>
            <a:r>
              <a:rPr lang="hu-HU" sz="2000" dirty="0" err="1" smtClean="0">
                <a:solidFill>
                  <a:srgbClr val="FF0000"/>
                </a:solidFill>
              </a:rPr>
              <a:t>Glaucomában</a:t>
            </a:r>
            <a:r>
              <a:rPr lang="hu-HU" sz="2000" dirty="0" smtClean="0">
                <a:solidFill>
                  <a:srgbClr val="FF0000"/>
                </a:solidFill>
              </a:rPr>
              <a:t>, </a:t>
            </a:r>
            <a:r>
              <a:rPr lang="hu-HU" sz="2000" dirty="0" err="1" smtClean="0">
                <a:solidFill>
                  <a:srgbClr val="FF0000"/>
                </a:solidFill>
              </a:rPr>
              <a:t>prostata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hypertrophiában</a:t>
            </a:r>
            <a:r>
              <a:rPr lang="hu-HU" sz="2000" dirty="0" smtClean="0">
                <a:solidFill>
                  <a:srgbClr val="FF0000"/>
                </a:solidFill>
              </a:rPr>
              <a:t> nem!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Terhesség alatt magzatban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szív </a:t>
            </a:r>
            <a:r>
              <a:rPr lang="hu-HU" sz="2000" dirty="0" err="1" smtClean="0">
                <a:solidFill>
                  <a:schemeClr val="accent4"/>
                </a:solidFill>
              </a:rPr>
              <a:t>vagus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tonusának</a:t>
            </a:r>
            <a:r>
              <a:rPr lang="hu-HU" sz="2000" dirty="0" smtClean="0">
                <a:solidFill>
                  <a:schemeClr val="accent4"/>
                </a:solidFill>
              </a:rPr>
              <a:t> mérséklésére,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mirigyszekréció csökkentésére (nyál, izzadás),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parkinsonizmus</a:t>
            </a:r>
            <a:r>
              <a:rPr lang="hu-HU" sz="2000" dirty="0" smtClean="0">
                <a:solidFill>
                  <a:schemeClr val="accent4"/>
                </a:solidFill>
              </a:rPr>
              <a:t> okozta nyálfolyás gátlására.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1. műtéti előkészítés</a:t>
            </a:r>
            <a:endParaRPr lang="hu-HU" sz="2000" b="1" i="1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000" b="1" i="1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atropinium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sulfuricum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ATROPINUM SULFURICUM 0.1%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fokozott mirigyszekréció csökkentésére, pl. </a:t>
            </a:r>
            <a:r>
              <a:rPr lang="hu-HU" sz="2000" dirty="0" err="1" smtClean="0">
                <a:solidFill>
                  <a:schemeClr val="accent4"/>
                </a:solidFill>
              </a:rPr>
              <a:t>narcosis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premedicatiójára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vagotonia</a:t>
            </a:r>
            <a:r>
              <a:rPr lang="hu-HU" sz="2000" dirty="0" smtClean="0">
                <a:solidFill>
                  <a:schemeClr val="accent4"/>
                </a:solidFill>
              </a:rPr>
              <a:t> és a következményes </a:t>
            </a:r>
            <a:r>
              <a:rPr lang="hu-HU" sz="2000" dirty="0" err="1" smtClean="0">
                <a:solidFill>
                  <a:schemeClr val="accent4"/>
                </a:solidFill>
              </a:rPr>
              <a:t>bronchussecretio</a:t>
            </a:r>
            <a:r>
              <a:rPr lang="hu-HU" sz="2000" dirty="0" smtClean="0">
                <a:solidFill>
                  <a:schemeClr val="accent4"/>
                </a:solidFill>
              </a:rPr>
              <a:t> csökkentése céljából,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szív fokozott </a:t>
            </a:r>
            <a:r>
              <a:rPr lang="hu-HU" sz="2000" dirty="0" err="1" smtClean="0">
                <a:solidFill>
                  <a:schemeClr val="accent4"/>
                </a:solidFill>
              </a:rPr>
              <a:t>vagus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tonusának</a:t>
            </a:r>
            <a:r>
              <a:rPr lang="hu-HU" sz="2000" dirty="0" smtClean="0">
                <a:solidFill>
                  <a:schemeClr val="accent4"/>
                </a:solidFill>
              </a:rPr>
              <a:t> mérséklésére,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simaizomgörcs</a:t>
            </a:r>
            <a:r>
              <a:rPr lang="hu-HU" sz="2000" dirty="0" smtClean="0">
                <a:solidFill>
                  <a:schemeClr val="accent4"/>
                </a:solidFill>
              </a:rPr>
              <a:t> (gyomor, bél, epe- és húgyhólyag görcs) oldására,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cholinerg</a:t>
            </a:r>
            <a:r>
              <a:rPr lang="hu-HU" sz="2000" dirty="0" smtClean="0">
                <a:solidFill>
                  <a:schemeClr val="accent4"/>
                </a:solidFill>
              </a:rPr>
              <a:t> eredetű </a:t>
            </a:r>
            <a:r>
              <a:rPr lang="hu-HU" sz="2000" dirty="0" err="1" smtClean="0">
                <a:solidFill>
                  <a:schemeClr val="accent4"/>
                </a:solidFill>
              </a:rPr>
              <a:t>bronchusgörcs</a:t>
            </a:r>
            <a:r>
              <a:rPr lang="hu-HU" sz="2000" dirty="0" smtClean="0">
                <a:solidFill>
                  <a:schemeClr val="accent4"/>
                </a:solidFill>
              </a:rPr>
              <a:t> enyhítésére,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pilocarpin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légyölőgalóca</a:t>
            </a:r>
            <a:r>
              <a:rPr lang="hu-HU" sz="2000" dirty="0" smtClean="0">
                <a:solidFill>
                  <a:schemeClr val="accent4"/>
                </a:solidFill>
              </a:rPr>
              <a:t>, párducgalóca és szerves- </a:t>
            </a:r>
            <a:r>
              <a:rPr lang="hu-HU" sz="2000" dirty="0" err="1" smtClean="0">
                <a:solidFill>
                  <a:schemeClr val="accent4"/>
                </a:solidFill>
              </a:rPr>
              <a:t>foszfátészter</a:t>
            </a:r>
            <a:r>
              <a:rPr lang="hu-HU" sz="2000" dirty="0" smtClean="0">
                <a:solidFill>
                  <a:schemeClr val="accent4"/>
                </a:solidFill>
              </a:rPr>
              <a:t> okozta mérgezésekben,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hatékony </a:t>
            </a:r>
            <a:r>
              <a:rPr lang="hu-HU" sz="2000" dirty="0" err="1" smtClean="0">
                <a:solidFill>
                  <a:schemeClr val="accent4"/>
                </a:solidFill>
              </a:rPr>
              <a:t>β-blokkoló</a:t>
            </a:r>
            <a:r>
              <a:rPr lang="hu-HU" sz="2000" dirty="0" smtClean="0">
                <a:solidFill>
                  <a:schemeClr val="accent4"/>
                </a:solidFill>
              </a:rPr>
              <a:t> túladagolása esetén is.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Ellenjavallt:</a:t>
            </a:r>
          </a:p>
          <a:p>
            <a:pPr marL="566928" indent="-457200"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glaucomás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prostatahyperplasiás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coronariasclerosisos</a:t>
            </a:r>
            <a:r>
              <a:rPr lang="hu-HU" sz="2000" dirty="0" smtClean="0">
                <a:solidFill>
                  <a:schemeClr val="accent4"/>
                </a:solidFill>
              </a:rPr>
              <a:t> betegeknél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és szoptató anyák kezelésére. </a:t>
            </a: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Gyógyszerkölcsönhatás: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fokozza az </a:t>
            </a:r>
            <a:r>
              <a:rPr lang="hu-HU" sz="2000" dirty="0" err="1" smtClean="0">
                <a:solidFill>
                  <a:srgbClr val="FF0000"/>
                </a:solidFill>
              </a:rPr>
              <a:t>antihisztaminok</a:t>
            </a:r>
            <a:r>
              <a:rPr lang="hu-HU" sz="2000" dirty="0" smtClean="0">
                <a:solidFill>
                  <a:srgbClr val="FF0000"/>
                </a:solidFill>
              </a:rPr>
              <a:t>, </a:t>
            </a:r>
            <a:r>
              <a:rPr lang="hu-HU" sz="2000" dirty="0" err="1" smtClean="0">
                <a:solidFill>
                  <a:srgbClr val="FF0000"/>
                </a:solidFill>
              </a:rPr>
              <a:t>antiparkinson</a:t>
            </a:r>
            <a:r>
              <a:rPr lang="hu-HU" sz="2000" dirty="0" smtClean="0">
                <a:solidFill>
                  <a:srgbClr val="FF0000"/>
                </a:solidFill>
              </a:rPr>
              <a:t> szerek </a:t>
            </a:r>
            <a:r>
              <a:rPr lang="hu-HU" sz="2000" dirty="0" smtClean="0">
                <a:solidFill>
                  <a:schemeClr val="accent4"/>
                </a:solidFill>
              </a:rPr>
              <a:t>hatásait, ezért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együttadása tilos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Maximális adagja általában naponta 1 mg, morfin és </a:t>
            </a:r>
            <a:r>
              <a:rPr lang="hu-HU" sz="2000" dirty="0" err="1" smtClean="0">
                <a:solidFill>
                  <a:schemeClr val="accent4"/>
                </a:solidFill>
              </a:rPr>
              <a:t>szervesfoszfát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okozta mérgezésekben viszont akár 50 mg-ot is be lehet a beteg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szervezetébe juttatni. 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centrális</a:t>
            </a: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vegetatív idegek centrális magjai (pl. a könny- és nyáltermelés </a:t>
            </a:r>
            <a:r>
              <a:rPr lang="hu-HU" sz="2000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dirty="0" smtClean="0">
                <a:solidFill>
                  <a:schemeClr val="accent4"/>
                </a:solidFill>
              </a:rPr>
              <a:t> magjai; a </a:t>
            </a:r>
            <a:r>
              <a:rPr lang="hu-HU" sz="2000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dirty="0" smtClean="0">
                <a:solidFill>
                  <a:schemeClr val="accent4"/>
                </a:solidFill>
              </a:rPr>
              <a:t> idegek kilépés előtti magcsoportjai),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kizárólag vagy döntően vegetatív működések szabályozását végző KIR területek (pl. a </a:t>
            </a:r>
            <a:r>
              <a:rPr lang="hu-HU" sz="2000" dirty="0" err="1" smtClean="0">
                <a:solidFill>
                  <a:schemeClr val="accent4"/>
                </a:solidFill>
              </a:rPr>
              <a:t>nyúltvelői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formatio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reticularis-beli</a:t>
            </a:r>
            <a:r>
              <a:rPr lang="hu-HU" sz="2000" dirty="0" smtClean="0">
                <a:solidFill>
                  <a:schemeClr val="accent4"/>
                </a:solidFill>
              </a:rPr>
              <a:t> légzőközpont és vérnyomás szabályozó központ).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perifériás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azok az idegek illetve idegrostok, amelyek simaizmot, szívizmot vagy mirigyszövetet idegeznek be,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perifériás </a:t>
            </a:r>
            <a:r>
              <a:rPr lang="hu-HU" sz="2000" dirty="0" err="1" smtClean="0">
                <a:solidFill>
                  <a:schemeClr val="accent4"/>
                </a:solidFill>
              </a:rPr>
              <a:t>ganglionokban</a:t>
            </a:r>
            <a:r>
              <a:rPr lang="hu-HU" sz="2000" dirty="0" smtClean="0">
                <a:solidFill>
                  <a:schemeClr val="accent4"/>
                </a:solidFill>
              </a:rPr>
              <a:t> átkapcsolódnak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2. Hasmenés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atropinium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sulfuricum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REASEC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., (kombináció-szintetikus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morfin analóg)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gasztrointesztinális</a:t>
            </a:r>
            <a:r>
              <a:rPr lang="hu-HU" sz="2000" dirty="0" smtClean="0">
                <a:solidFill>
                  <a:schemeClr val="accent4"/>
                </a:solidFill>
              </a:rPr>
              <a:t> traktus </a:t>
            </a:r>
            <a:r>
              <a:rPr lang="hu-HU" sz="2000" dirty="0" err="1" smtClean="0">
                <a:solidFill>
                  <a:schemeClr val="accent4"/>
                </a:solidFill>
              </a:rPr>
              <a:t>motilitását</a:t>
            </a:r>
            <a:r>
              <a:rPr lang="hu-HU" sz="2000" dirty="0" smtClean="0">
                <a:solidFill>
                  <a:schemeClr val="accent4"/>
                </a:solidFill>
              </a:rPr>
              <a:t> és szekrécióját csökkenti, ezért </a:t>
            </a:r>
            <a:r>
              <a:rPr lang="hu-HU" sz="2000" dirty="0" err="1" smtClean="0">
                <a:solidFill>
                  <a:schemeClr val="accent4"/>
                </a:solidFill>
              </a:rPr>
              <a:t>diarrhoea</a:t>
            </a:r>
            <a:r>
              <a:rPr lang="hu-HU" sz="2000" dirty="0" smtClean="0">
                <a:solidFill>
                  <a:schemeClr val="accent4"/>
                </a:solidFill>
              </a:rPr>
              <a:t> esetén alkalmazzák tüneti kezelésre.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Mellékhatás: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fejfájás, szédülés és látászavar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</a:rPr>
              <a:t>túladagolásakor légzésdepresszió és kóma alakulhat ki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3. Görcsoldás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methylhomatropin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TROPARIN </a:t>
            </a:r>
            <a:r>
              <a:rPr lang="hu-HU" sz="2000" dirty="0" err="1" smtClean="0">
                <a:solidFill>
                  <a:schemeClr val="accent4"/>
                </a:solidFill>
              </a:rPr>
              <a:t>combinatum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(papaverin, </a:t>
            </a:r>
            <a:r>
              <a:rPr lang="hu-HU" sz="2000" dirty="0" err="1" smtClean="0">
                <a:solidFill>
                  <a:schemeClr val="accent4"/>
                </a:solidFill>
              </a:rPr>
              <a:t>phenobarbital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Pylorus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spazmus</a:t>
            </a:r>
            <a:r>
              <a:rPr lang="hu-HU" sz="2000" dirty="0" smtClean="0">
                <a:solidFill>
                  <a:schemeClr val="accent4"/>
                </a:solidFill>
              </a:rPr>
              <a:t> (epekövesség), vesekövesség, </a:t>
            </a:r>
            <a:r>
              <a:rPr lang="hu-HU" sz="2000" dirty="0" err="1" smtClean="0">
                <a:solidFill>
                  <a:schemeClr val="accent4"/>
                </a:solidFill>
              </a:rPr>
              <a:t>dysmenorrhoea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methylhomatropin</a:t>
            </a:r>
            <a:r>
              <a:rPr lang="hu-HU" sz="2000" dirty="0" smtClean="0">
                <a:solidFill>
                  <a:schemeClr val="accent4"/>
                </a:solidFill>
              </a:rPr>
              <a:t> BILAGIT (papaverin, </a:t>
            </a:r>
            <a:r>
              <a:rPr lang="hu-HU" sz="2000" dirty="0" err="1" smtClean="0">
                <a:solidFill>
                  <a:schemeClr val="accent4"/>
                </a:solidFill>
              </a:rPr>
              <a:t>acid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dirty="0" err="1" smtClean="0">
                <a:solidFill>
                  <a:schemeClr val="accent4"/>
                </a:solidFill>
              </a:rPr>
              <a:t>dehydrocholicum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emésztés megkönnyítésére, epekövesség, epehólyag gyulladás,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epehólyag eltávolítás utáni fájdalmas panaszok megszüntetésére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oxybutin</a:t>
            </a:r>
            <a:r>
              <a:rPr lang="hu-HU" sz="2000" dirty="0" smtClean="0">
                <a:solidFill>
                  <a:schemeClr val="accent4"/>
                </a:solidFill>
              </a:rPr>
              <a:t> DITROPAN tabletta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görcsoldó hatás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alkalmazás urológiában a húgyhólyag fokozott tónusa esetén, sürgető vizelési ingerrel, gyakori vizeléssel, vizeletcsepegéssel járó </a:t>
            </a:r>
            <a:r>
              <a:rPr lang="hu-HU" sz="2000" dirty="0" err="1" smtClean="0">
                <a:solidFill>
                  <a:schemeClr val="accent4"/>
                </a:solidFill>
              </a:rPr>
              <a:t>hyperaktív</a:t>
            </a:r>
            <a:r>
              <a:rPr lang="hu-HU" sz="2000" dirty="0" smtClean="0">
                <a:solidFill>
                  <a:schemeClr val="accent4"/>
                </a:solidFill>
              </a:rPr>
              <a:t> hólyag esetén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4. Parkinson kór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biperiden</a:t>
            </a:r>
            <a:r>
              <a:rPr lang="hu-HU" sz="2000" dirty="0" smtClean="0">
                <a:solidFill>
                  <a:schemeClr val="accent4"/>
                </a:solidFill>
              </a:rPr>
              <a:t> AKINETON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parkinsonizmus</a:t>
            </a:r>
            <a:r>
              <a:rPr lang="hu-HU" sz="2000" dirty="0" smtClean="0">
                <a:solidFill>
                  <a:schemeClr val="accent4"/>
                </a:solidFill>
              </a:rPr>
              <a:t> kezelésére, valamint gyógyszerek okozta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Parkinsonszerű tünetek (pl. </a:t>
            </a:r>
            <a:r>
              <a:rPr lang="hu-HU" sz="2000" dirty="0" err="1" smtClean="0">
                <a:solidFill>
                  <a:schemeClr val="accent4"/>
                </a:solidFill>
              </a:rPr>
              <a:t>rigor</a:t>
            </a:r>
            <a:r>
              <a:rPr lang="hu-HU" sz="2000" dirty="0" smtClean="0">
                <a:solidFill>
                  <a:schemeClr val="accent4"/>
                </a:solidFill>
              </a:rPr>
              <a:t>) enyhítésére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Tilos adni </a:t>
            </a:r>
            <a:r>
              <a:rPr lang="hu-HU" sz="2000" dirty="0" smtClean="0">
                <a:solidFill>
                  <a:schemeClr val="accent4"/>
                </a:solidFill>
              </a:rPr>
              <a:t>szűkzugú </a:t>
            </a:r>
            <a:r>
              <a:rPr lang="hu-HU" sz="2000" dirty="0" err="1" smtClean="0">
                <a:solidFill>
                  <a:schemeClr val="accent4"/>
                </a:solidFill>
              </a:rPr>
              <a:t>glaucomában</a:t>
            </a:r>
            <a:r>
              <a:rPr lang="hu-HU" sz="2000" dirty="0" smtClean="0">
                <a:solidFill>
                  <a:schemeClr val="accent4"/>
                </a:solidFill>
              </a:rPr>
              <a:t>, gyomor-bélcsatorna </a:t>
            </a:r>
            <a:r>
              <a:rPr lang="hu-HU" sz="2000" dirty="0" err="1" smtClean="0">
                <a:solidFill>
                  <a:schemeClr val="accent4"/>
                </a:solidFill>
              </a:rPr>
              <a:t>mechanicus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szűkületeiben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procyclidin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KEMADRIN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encephalitis</a:t>
            </a:r>
            <a:r>
              <a:rPr lang="hu-HU" sz="2000" dirty="0" smtClean="0">
                <a:solidFill>
                  <a:schemeClr val="accent4"/>
                </a:solidFill>
              </a:rPr>
              <a:t> utáni és </a:t>
            </a:r>
            <a:r>
              <a:rPr lang="hu-HU" sz="2000" dirty="0" err="1" smtClean="0">
                <a:solidFill>
                  <a:schemeClr val="accent4"/>
                </a:solidFill>
              </a:rPr>
              <a:t>arterioscleroticus</a:t>
            </a:r>
            <a:r>
              <a:rPr lang="hu-HU" sz="2000" dirty="0" smtClean="0">
                <a:solidFill>
                  <a:schemeClr val="accent4"/>
                </a:solidFill>
              </a:rPr>
              <a:t> eredetű Parkinson-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syndromában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neurolepticumok</a:t>
            </a:r>
            <a:r>
              <a:rPr lang="hu-HU" sz="2000" dirty="0" smtClean="0">
                <a:solidFill>
                  <a:schemeClr val="accent4"/>
                </a:solidFill>
              </a:rPr>
              <a:t> okozta </a:t>
            </a:r>
            <a:r>
              <a:rPr lang="hu-HU" sz="2000" dirty="0" err="1" smtClean="0">
                <a:solidFill>
                  <a:schemeClr val="accent4"/>
                </a:solidFill>
              </a:rPr>
              <a:t>extrapyramidalis</a:t>
            </a:r>
            <a:r>
              <a:rPr lang="hu-HU" sz="2000" dirty="0" smtClean="0">
                <a:solidFill>
                  <a:schemeClr val="accent4"/>
                </a:solidFill>
              </a:rPr>
              <a:t> tünetek enyhítésére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Tilos adni szűkzugú </a:t>
            </a:r>
            <a:r>
              <a:rPr lang="hu-HU" sz="2000" dirty="0" err="1" smtClean="0">
                <a:solidFill>
                  <a:schemeClr val="accent4"/>
                </a:solidFill>
              </a:rPr>
              <a:t>glaucomában</a:t>
            </a:r>
            <a:r>
              <a:rPr lang="hu-HU" sz="2000" dirty="0" smtClean="0">
                <a:solidFill>
                  <a:schemeClr val="accent4"/>
                </a:solidFill>
              </a:rPr>
              <a:t>!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5. Szemészet-pupillatágítás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cyclopentol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 HUMAPENT 0.5%-os szemcsepp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hatásait blokkolja az </a:t>
            </a:r>
            <a:r>
              <a:rPr lang="hu-HU" sz="2000" dirty="0" err="1" smtClean="0">
                <a:solidFill>
                  <a:schemeClr val="accent4"/>
                </a:solidFill>
              </a:rPr>
              <a:t>iris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sphincter</a:t>
            </a:r>
            <a:r>
              <a:rPr lang="hu-HU" sz="2000" dirty="0" smtClean="0">
                <a:solidFill>
                  <a:schemeClr val="accent4"/>
                </a:solidFill>
              </a:rPr>
              <a:t> izmon, s ezáltal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pupillatágulat jön létre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hatás kifejlődése gyors, de gyorsabban meg is szűnik, mint az atropinnál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</a:rPr>
              <a:t>Tilos adni </a:t>
            </a:r>
            <a:r>
              <a:rPr lang="hu-HU" sz="2000" dirty="0" err="1" smtClean="0">
                <a:solidFill>
                  <a:schemeClr val="accent4"/>
                </a:solidFill>
              </a:rPr>
              <a:t>glaucomában</a:t>
            </a:r>
            <a:r>
              <a:rPr lang="hu-HU" sz="2000" dirty="0" smtClean="0">
                <a:solidFill>
                  <a:schemeClr val="accent4"/>
                </a:solidFill>
              </a:rPr>
              <a:t>, koraszülötteknél és Down-kóros gyermekeknek!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tartós alkalmazáskor </a:t>
            </a:r>
            <a:r>
              <a:rPr lang="hu-HU" sz="2000" dirty="0" err="1" smtClean="0">
                <a:solidFill>
                  <a:schemeClr val="accent4"/>
                </a:solidFill>
              </a:rPr>
              <a:t>conjunctivitis</a:t>
            </a:r>
            <a:r>
              <a:rPr lang="hu-HU" sz="2000" dirty="0" smtClean="0">
                <a:solidFill>
                  <a:schemeClr val="accent4"/>
                </a:solidFill>
              </a:rPr>
              <a:t>, vérbőség és </a:t>
            </a:r>
            <a:r>
              <a:rPr lang="hu-HU" sz="2000" dirty="0" err="1" smtClean="0">
                <a:solidFill>
                  <a:schemeClr val="accent4"/>
                </a:solidFill>
              </a:rPr>
              <a:t>keratitis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tropicamid</a:t>
            </a:r>
            <a:r>
              <a:rPr lang="hu-HU" sz="2000" dirty="0" smtClean="0">
                <a:solidFill>
                  <a:schemeClr val="accent4"/>
                </a:solidFill>
              </a:rPr>
              <a:t>  MYDRUM szemcsepp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diagnosztikus pupillatágításra, így a szemfenék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vizsgálatára,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szemlencse és üvegtest fénytörő képességének a meghatározásához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pupillatágító hatás 10 percen belül létrejön és 2 óra múlva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megszűnik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kötőhártyáról felszívódik és </a:t>
            </a:r>
            <a:r>
              <a:rPr lang="hu-HU" sz="2000" dirty="0" err="1" smtClean="0">
                <a:solidFill>
                  <a:schemeClr val="accent4"/>
                </a:solidFill>
              </a:rPr>
              <a:t>parasympatholyticus</a:t>
            </a:r>
            <a:r>
              <a:rPr lang="hu-HU" sz="2000" dirty="0" smtClean="0">
                <a:solidFill>
                  <a:schemeClr val="accent4"/>
                </a:solidFill>
              </a:rPr>
              <a:t> (atropin-szerű) keringési tüneteket válthat ki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latin typeface="Century" pitchFamily="18" charset="0"/>
            </a:endParaRPr>
          </a:p>
          <a:p>
            <a:pPr>
              <a:buNone/>
            </a:pPr>
            <a:endParaRPr lang="hu-HU" sz="2000" b="1" i="1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6.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Asthma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bronchiale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ipratropium</a:t>
            </a:r>
            <a:r>
              <a:rPr lang="hu-HU" sz="2000" dirty="0" smtClean="0">
                <a:solidFill>
                  <a:schemeClr val="accent4"/>
                </a:solidFill>
              </a:rPr>
              <a:t> ATROVENT N 0.025% inhalációs </a:t>
            </a:r>
            <a:r>
              <a:rPr lang="hu-HU" sz="2000" dirty="0" err="1" smtClean="0">
                <a:solidFill>
                  <a:schemeClr val="accent4"/>
                </a:solidFill>
              </a:rPr>
              <a:t>aerosol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hörgőtágítóként egyedül vagy β2-receptor izgatókkal együtt alkalmazható idült hörghurut és </a:t>
            </a:r>
            <a:r>
              <a:rPr lang="hu-HU" sz="2000" dirty="0" err="1" smtClean="0">
                <a:solidFill>
                  <a:schemeClr val="accent4"/>
                </a:solidFill>
              </a:rPr>
              <a:t>emphysema</a:t>
            </a:r>
            <a:r>
              <a:rPr lang="hu-HU" sz="2000" dirty="0" smtClean="0">
                <a:solidFill>
                  <a:schemeClr val="accent4"/>
                </a:solidFill>
              </a:rPr>
              <a:t> miatt kialakuló </a:t>
            </a:r>
            <a:r>
              <a:rPr lang="hu-HU" sz="2000" dirty="0" err="1" smtClean="0">
                <a:solidFill>
                  <a:schemeClr val="accent4"/>
                </a:solidFill>
              </a:rPr>
              <a:t>obstructiv</a:t>
            </a:r>
            <a:r>
              <a:rPr lang="hu-HU" sz="2000" dirty="0" smtClean="0">
                <a:solidFill>
                  <a:schemeClr val="accent4"/>
                </a:solidFill>
              </a:rPr>
              <a:t> légzészavarban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PARASZIMPATOLITIKUMOK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.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Ganglionblokkolók</a:t>
            </a: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vegetatív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ganglionokban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postszinaptikus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nikotin receptorokon keresztül gátolják az ingerület áttevődését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Nikotin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vegetatív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ganglionokat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izgatja, majd bénítja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Hatás: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Tachycardia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Vérnyomás először süllyed, majd emelkedik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Mirigyszekréció először nő, majd megszűnik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Pupilla először szűkül, majd tágul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Akut nikotin mérgezés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nagyon erős méreg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halálos adag 20-60 mg (egy cigaretta:2-8 mg)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rángógörcsök, légzésbénulás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antidotum</a:t>
            </a:r>
            <a:r>
              <a:rPr lang="hu-HU" sz="2000" dirty="0" smtClean="0">
                <a:solidFill>
                  <a:schemeClr val="accent4"/>
                </a:solidFill>
              </a:rPr>
              <a:t> nincs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teljes megvonásnál szomatikus és pszichés tünetek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tolerancia alakul ki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preganglionáris</a:t>
            </a:r>
            <a:r>
              <a:rPr lang="hu-HU" sz="2000" b="1" i="1" dirty="0" smtClean="0">
                <a:solidFill>
                  <a:schemeClr val="accent4"/>
                </a:solidFill>
              </a:rPr>
              <a:t> rostok: </a:t>
            </a: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KIR-ből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ganglionokig</a:t>
            </a:r>
            <a:r>
              <a:rPr lang="hu-HU" sz="2000" dirty="0" smtClean="0">
                <a:solidFill>
                  <a:schemeClr val="accent4"/>
                </a:solidFill>
              </a:rPr>
              <a:t> haladó rostok,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postganglionáris</a:t>
            </a:r>
            <a:r>
              <a:rPr lang="hu-HU" sz="2000" b="1" i="1" dirty="0" smtClean="0">
                <a:solidFill>
                  <a:schemeClr val="accent4"/>
                </a:solidFill>
              </a:rPr>
              <a:t> rostok: </a:t>
            </a: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gangliontól</a:t>
            </a:r>
            <a:r>
              <a:rPr lang="hu-HU" sz="2000" dirty="0" smtClean="0">
                <a:solidFill>
                  <a:schemeClr val="accent4"/>
                </a:solidFill>
              </a:rPr>
              <a:t> a célszervig menő rostok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perifériális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b="1" i="1" dirty="0" smtClean="0">
                <a:solidFill>
                  <a:schemeClr val="accent4"/>
                </a:solidFill>
              </a:rPr>
              <a:t> rostok </a:t>
            </a:r>
            <a:r>
              <a:rPr lang="hu-HU" sz="2000" dirty="0" smtClean="0">
                <a:solidFill>
                  <a:schemeClr val="accent4"/>
                </a:solidFill>
              </a:rPr>
              <a:t>az első </a:t>
            </a:r>
            <a:r>
              <a:rPr lang="hu-HU" sz="2000" dirty="0" err="1" smtClean="0">
                <a:solidFill>
                  <a:schemeClr val="accent4"/>
                </a:solidFill>
              </a:rPr>
              <a:t>thoracalis</a:t>
            </a:r>
            <a:r>
              <a:rPr lang="hu-HU" sz="2000" dirty="0" smtClean="0">
                <a:solidFill>
                  <a:schemeClr val="accent4"/>
                </a:solidFill>
              </a:rPr>
              <a:t> (TH1) és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harmadik </a:t>
            </a:r>
            <a:r>
              <a:rPr lang="hu-HU" sz="2000" dirty="0" err="1" smtClean="0">
                <a:solidFill>
                  <a:schemeClr val="accent4"/>
                </a:solidFill>
              </a:rPr>
              <a:t>lumbalis</a:t>
            </a:r>
            <a:r>
              <a:rPr lang="hu-HU" sz="2000" dirty="0" smtClean="0">
                <a:solidFill>
                  <a:schemeClr val="accent4"/>
                </a:solidFill>
              </a:rPr>
              <a:t> (L3) szegmentum között hagyják el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gerincvelőt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periferiális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b="1" i="1" dirty="0" smtClean="0">
                <a:solidFill>
                  <a:schemeClr val="accent4"/>
                </a:solidFill>
              </a:rPr>
              <a:t> rostok </a:t>
            </a:r>
            <a:r>
              <a:rPr lang="hu-HU" sz="2000" dirty="0" smtClean="0">
                <a:solidFill>
                  <a:schemeClr val="accent4"/>
                </a:solidFill>
              </a:rPr>
              <a:t>kilépése magába foglal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négy agyideget (III., VII., IX., X. agyideg),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medencében elhelyezkedő szerveket pedig a gerincvelő </a:t>
            </a:r>
            <a:r>
              <a:rPr lang="hu-HU" sz="2000" dirty="0" err="1" smtClean="0">
                <a:solidFill>
                  <a:schemeClr val="accent4"/>
                </a:solidFill>
              </a:rPr>
              <a:t>sacralis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szegmentumai között (S2 – S4) kilépő idegek látják el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dirty="0" smtClean="0">
                <a:solidFill>
                  <a:schemeClr val="accent4"/>
                </a:solidFill>
              </a:rPr>
              <a:t> rostokkal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 vegetatív idegrendszer központjai emeletszerűen épülnek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egymásra: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gerincvelő</a:t>
            </a:r>
            <a:r>
              <a:rPr lang="hu-HU" sz="2000" dirty="0" smtClean="0">
                <a:solidFill>
                  <a:schemeClr val="accent4"/>
                </a:solidFill>
              </a:rPr>
              <a:t> – egyszerű gerincvelői reflexek – vizeletürítés, erekció</a:t>
            </a: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agytörzsi központok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nyúltagy</a:t>
            </a:r>
            <a:r>
              <a:rPr lang="hu-HU" sz="2000" dirty="0" smtClean="0">
                <a:solidFill>
                  <a:schemeClr val="accent4"/>
                </a:solidFill>
              </a:rPr>
              <a:t> – vérkeringési, légzési (kilégző, belégző, nyálkahártya reflexek – nyelés, tüsszentés) központok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 marL="566928" indent="-457200"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híd</a:t>
            </a:r>
            <a:r>
              <a:rPr lang="hu-HU" sz="2000" dirty="0" smtClean="0">
                <a:solidFill>
                  <a:schemeClr val="accent4"/>
                </a:solidFill>
              </a:rPr>
              <a:t> – a </a:t>
            </a:r>
            <a:r>
              <a:rPr lang="hu-HU" sz="2000" dirty="0" err="1" smtClean="0">
                <a:solidFill>
                  <a:schemeClr val="accent4"/>
                </a:solidFill>
              </a:rPr>
              <a:t>nyúltvelői</a:t>
            </a:r>
            <a:r>
              <a:rPr lang="hu-HU" sz="2000" dirty="0" smtClean="0">
                <a:solidFill>
                  <a:schemeClr val="accent4"/>
                </a:solidFill>
              </a:rPr>
              <a:t> légzőközpontok összehangolása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középagy</a:t>
            </a:r>
            <a:r>
              <a:rPr lang="hu-HU" sz="2000" dirty="0" smtClean="0">
                <a:solidFill>
                  <a:schemeClr val="accent4"/>
                </a:solidFill>
              </a:rPr>
              <a:t> – rágási-, pupillareflex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200" dirty="0" smtClean="0">
                <a:solidFill>
                  <a:srgbClr val="FF0000"/>
                </a:solidFill>
              </a:rPr>
              <a:t>A vegetatív idegrendszer</a:t>
            </a: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endParaRPr lang="hu-H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köztiagy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hypotalamus</a:t>
            </a:r>
            <a:r>
              <a:rPr lang="hu-HU" sz="2000" dirty="0" smtClean="0">
                <a:solidFill>
                  <a:schemeClr val="accent4"/>
                </a:solidFill>
              </a:rPr>
              <a:t>):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hőszabályozást végző központok</a:t>
            </a:r>
            <a:r>
              <a:rPr lang="hu-HU" sz="2000" dirty="0" smtClean="0">
                <a:solidFill>
                  <a:schemeClr val="accent4"/>
                </a:solidFill>
              </a:rPr>
              <a:t>: fűtő- (szimpatikus hatások – </a:t>
            </a:r>
            <a:r>
              <a:rPr lang="hu-HU" sz="2000" dirty="0" err="1" smtClean="0">
                <a:solidFill>
                  <a:schemeClr val="accent4"/>
                </a:solidFill>
              </a:rPr>
              <a:t>bőrerek</a:t>
            </a:r>
            <a:r>
              <a:rPr lang="hu-HU" sz="2000" dirty="0" smtClean="0">
                <a:solidFill>
                  <a:schemeClr val="accent4"/>
                </a:solidFill>
              </a:rPr>
              <a:t> összehúzódása, </a:t>
            </a:r>
            <a:r>
              <a:rPr lang="hu-HU" sz="2000" dirty="0" err="1" smtClean="0">
                <a:solidFill>
                  <a:schemeClr val="accent4"/>
                </a:solidFill>
              </a:rPr>
              <a:t>hőleadás</a:t>
            </a:r>
            <a:r>
              <a:rPr lang="hu-HU" sz="2000" dirty="0" smtClean="0">
                <a:solidFill>
                  <a:schemeClr val="accent4"/>
                </a:solidFill>
              </a:rPr>
              <a:t> csökkentése, lebontó folyamatok serkentése),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hűtőközpont</a:t>
            </a:r>
            <a:r>
              <a:rPr lang="hu-HU" sz="2000" dirty="0" smtClean="0">
                <a:solidFill>
                  <a:schemeClr val="accent4"/>
                </a:solidFill>
              </a:rPr>
              <a:t> (paraszimpatikus hatások – nő a verejtékezés, tágulnak a </a:t>
            </a:r>
            <a:r>
              <a:rPr lang="hu-HU" sz="2000" dirty="0" err="1" smtClean="0">
                <a:solidFill>
                  <a:schemeClr val="accent4"/>
                </a:solidFill>
              </a:rPr>
              <a:t>bőrerek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éhség- és jóllakottság központ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vízforgalmat szabályozó központ </a:t>
            </a:r>
            <a:r>
              <a:rPr lang="hu-HU" sz="2000" dirty="0" smtClean="0">
                <a:solidFill>
                  <a:schemeClr val="accent4"/>
                </a:solidFill>
              </a:rPr>
              <a:t>– a vér ozmotikus koncentrációját érzékeli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dühközpont</a:t>
            </a:r>
            <a:r>
              <a:rPr lang="hu-HU" sz="2000" dirty="0" smtClean="0">
                <a:solidFill>
                  <a:schemeClr val="accent4"/>
                </a:solidFill>
              </a:rPr>
              <a:t> – érzelmi, szomjúsági, szexuális vágyak központja.</a:t>
            </a:r>
          </a:p>
          <a:p>
            <a:pPr marL="566928" indent="-457200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agykéreg</a:t>
            </a:r>
          </a:p>
          <a:p>
            <a:pPr marL="566928" indent="-457200"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	</a:t>
            </a:r>
            <a:r>
              <a:rPr lang="hu-HU" sz="2000" dirty="0" smtClean="0">
                <a:solidFill>
                  <a:schemeClr val="accent4"/>
                </a:solidFill>
              </a:rPr>
              <a:t>a legfőbb irányító központ, a limbikus rendszer külső köre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vegetatív szervek kevés kivételtől eltekintve egyaránt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rendelkeznek </a:t>
            </a:r>
            <a:r>
              <a:rPr lang="hu-HU" sz="2000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dirty="0" smtClean="0">
                <a:solidFill>
                  <a:schemeClr val="accent4"/>
                </a:solidFill>
              </a:rPr>
              <a:t> beidegzéssel.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két rendszer között egyensúly alakul ki fiziológiás körülmények között.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Ha az egyensúly akár fiziológiásan (pl. sport), akár patológiásan megbomlik, </a:t>
            </a:r>
            <a:r>
              <a:rPr lang="hu-HU" sz="2000" dirty="0" err="1" smtClean="0">
                <a:solidFill>
                  <a:schemeClr val="accent4"/>
                </a:solidFill>
              </a:rPr>
              <a:t>sympathicus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parasympathicus</a:t>
            </a:r>
            <a:r>
              <a:rPr lang="hu-HU" sz="2000" dirty="0" smtClean="0">
                <a:solidFill>
                  <a:schemeClr val="accent4"/>
                </a:solidFill>
              </a:rPr>
              <a:t> túlsúly alakul ki, mely a célszervek funkcióváltozását eredményezi.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1953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9754</TotalTime>
  <Words>1467</Words>
  <Application>Microsoft Office PowerPoint</Application>
  <PresentationFormat>Diavetítés a képernyőre (4:3 oldalarány)</PresentationFormat>
  <Paragraphs>480</Paragraphs>
  <Slides>50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2" baseType="lpstr">
      <vt:lpstr>Sétatér</vt:lpstr>
      <vt:lpstr>Image</vt:lpstr>
      <vt:lpstr>Gyógyszertan</vt:lpstr>
      <vt:lpstr>A vegetatív idegrendszer</vt:lpstr>
      <vt:lpstr>A vegetatív idegrendszer</vt:lpstr>
      <vt:lpstr>A vegetatív idegrendszer</vt:lpstr>
      <vt:lpstr>A vegetatív idegrendszer</vt:lpstr>
      <vt:lpstr>    A vegetatív idegrendszer     </vt:lpstr>
      <vt:lpstr>A vegetatív idegrendszer</vt:lpstr>
      <vt:lpstr>A vegetatív idegrendszer</vt:lpstr>
      <vt:lpstr>9. dia</vt:lpstr>
      <vt:lpstr>Vegetatív idegrendszer</vt:lpstr>
      <vt:lpstr>A vegetatív idegrendszer részei</vt:lpstr>
      <vt:lpstr>12. dia</vt:lpstr>
      <vt:lpstr>A vegetatív idegrendszer</vt:lpstr>
      <vt:lpstr>14. dia</vt:lpstr>
      <vt:lpstr>15. dia</vt:lpstr>
      <vt:lpstr>A vegetatív idegrendszer</vt:lpstr>
      <vt:lpstr>A vegetatív idegrendszer</vt:lpstr>
      <vt:lpstr>18. dia</vt:lpstr>
      <vt:lpstr>A vegetatív idegrendszer</vt:lpstr>
      <vt:lpstr>Amanita muscaria (légyölő galóca)</vt:lpstr>
      <vt:lpstr>A vegetatív idegrendszer</vt:lpstr>
      <vt:lpstr>Nicotiana tabacum (dohány)</vt:lpstr>
      <vt:lpstr>A vegetatív idegrendszer</vt:lpstr>
      <vt:lpstr>A vegetatív idegrendszer</vt:lpstr>
      <vt:lpstr>25. dia</vt:lpstr>
      <vt:lpstr>26. dia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852</cp:revision>
  <dcterms:created xsi:type="dcterms:W3CDTF">2013-02-19T13:49:44Z</dcterms:created>
  <dcterms:modified xsi:type="dcterms:W3CDTF">2019-10-02T05:46:23Z</dcterms:modified>
</cp:coreProperties>
</file>