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1"/>
  </p:notesMasterIdLst>
  <p:sldIdLst>
    <p:sldId id="262" r:id="rId2"/>
    <p:sldId id="483" r:id="rId3"/>
    <p:sldId id="339" r:id="rId4"/>
    <p:sldId id="520" r:id="rId5"/>
    <p:sldId id="452" r:id="rId6"/>
    <p:sldId id="521" r:id="rId7"/>
    <p:sldId id="340" r:id="rId8"/>
    <p:sldId id="342" r:id="rId9"/>
    <p:sldId id="472" r:id="rId10"/>
    <p:sldId id="522" r:id="rId11"/>
    <p:sldId id="473" r:id="rId12"/>
    <p:sldId id="474" r:id="rId13"/>
    <p:sldId id="475" r:id="rId14"/>
    <p:sldId id="357" r:id="rId15"/>
    <p:sldId id="358" r:id="rId16"/>
    <p:sldId id="437" r:id="rId17"/>
    <p:sldId id="456" r:id="rId18"/>
    <p:sldId id="361" r:id="rId19"/>
    <p:sldId id="491" r:id="rId20"/>
    <p:sldId id="484" r:id="rId21"/>
    <p:sldId id="523" r:id="rId22"/>
    <p:sldId id="485" r:id="rId23"/>
    <p:sldId id="362" r:id="rId24"/>
    <p:sldId id="453" r:id="rId25"/>
    <p:sldId id="344" r:id="rId26"/>
    <p:sldId id="353" r:id="rId27"/>
    <p:sldId id="354" r:id="rId28"/>
    <p:sldId id="355" r:id="rId29"/>
    <p:sldId id="282" r:id="rId3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699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8429D-C82D-4E20-9089-F2EE5365A84C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75731-BADE-44AD-846F-36F7B744DFB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2019. 10. 01.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hu/url?sa=i&amp;rct=j&amp;q=&amp;esrc=s&amp;source=images&amp;cd=&amp;cad=rja&amp;uact=8&amp;ved=0ahUKEwjl7cP8jtbPAhXJfRoKHY4zCREQjRwIBw&amp;url=https://commons.wikimedia.org/wiki/File:Digitalis_purpurea_-_Foxglove.jpg&amp;psig=AFQjCNEB-I47k1ynemSzmRr7tIS7jBHeGw&amp;ust=147639092600177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s://www.google.hu/url?sa=i&amp;rct=j&amp;q=&amp;esrc=s&amp;source=images&amp;cd=&amp;cad=rja&amp;uact=8&amp;ved=0ahUKEwiGt9aqj9bPAhUB7hoKHeFqBB0QjRwIBw&amp;url=http://www.naturephoto-cz.com/gyapjas-gy%C5%B1sz%C5%B1virag-picture_hu-4809.html&amp;bvm=bv.135475266,d.d2s&amp;psig=AFQjCNGkqKv3a4PHF1VoJS8WhDZmXxNcXQ&amp;ust=147639101580195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2ahUKEwiO7I3s2sLdAhWRL1AKHUZaCxYQjRx6BAgBEAU&amp;url=http://www.szivunkert.hu/cikk/milyen-tunetekkel-jar-a-szivelegtelenseg&amp;psig=AOvVaw0XjOpiLBoqH2NpCqJV6_Zz&amp;ust=153729674163029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hu/url?sa=i&amp;rct=j&amp;q=&amp;esrc=s&amp;source=images&amp;cd=&amp;cad=rja&amp;uact=8&amp;ved=0ahUKEwjZ9PDxhMXRAhWKHxoKHVatCzYQjRwIBw&amp;url=https://www.gelbe-liste.de/produkte/dobutamin-hexal-250-mg-pulv-z-herst-einer-infus-lsg_257993&amp;bvm=bv.144224172,d.d2s&amp;psig=AFQjCNFpDwlhs2B6GNeOAL0Cj4BWrrxDbg&amp;ust=148460020269053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/>
              <a:t>Gyógyszertan</a:t>
            </a:r>
            <a:endParaRPr lang="hu-HU" sz="7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Georgia" pitchFamily="18" charset="0"/>
              </a:rPr>
              <a:t>Dr. </a:t>
            </a:r>
            <a:r>
              <a:rPr lang="hu-HU" sz="2400" dirty="0" err="1" smtClean="0">
                <a:latin typeface="Georgia" pitchFamily="18" charset="0"/>
              </a:rPr>
              <a:t>Zimmerman</a:t>
            </a:r>
            <a:r>
              <a:rPr lang="hu-HU" sz="2400" dirty="0" smtClean="0">
                <a:latin typeface="Georgia" pitchFamily="18" charset="0"/>
              </a:rPr>
              <a:t> Katalin</a:t>
            </a:r>
          </a:p>
          <a:p>
            <a:r>
              <a:rPr lang="hu-HU" sz="2400" dirty="0" smtClean="0">
                <a:latin typeface="Georgia" pitchFamily="18" charset="0"/>
              </a:rPr>
              <a:t>2018/2019.</a:t>
            </a:r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szívelégtelenség </a:t>
            </a:r>
            <a:r>
              <a:rPr lang="hu-HU" sz="2000" b="1" dirty="0" smtClean="0">
                <a:solidFill>
                  <a:schemeClr val="accent4"/>
                </a:solidFill>
              </a:rPr>
              <a:t>kezelésének </a:t>
            </a:r>
            <a:r>
              <a:rPr lang="hu-HU" sz="2000" dirty="0" smtClean="0">
                <a:solidFill>
                  <a:schemeClr val="accent4"/>
                </a:solidFill>
              </a:rPr>
              <a:t>célja kettős: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betegek életminőségének javítása,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élettartam meghosszabbítása.</a:t>
            </a: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Enyhébb esetekben: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kezelés alapja az ACE gátlók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ödéma megjelenése esetén a </a:t>
            </a:r>
            <a:r>
              <a:rPr lang="hu-HU" sz="2000" dirty="0" err="1" smtClean="0">
                <a:solidFill>
                  <a:schemeClr val="accent4"/>
                </a:solidFill>
              </a:rPr>
              <a:t>diuretikumok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vese különböző részeire ható húgyhajtók kombinálása előnyös lehet, egyrészt a hatás növelése, másrészt a kálium vesztés csökkentése érdekében. </a:t>
            </a: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Súlyosabb esetekben: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digitális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társuló, vagy következmény miatt kialakuló egyéb tünetek uralása speciális feladat, és minden betegre egyénileg kell meghatározni.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rgbClr val="FF0000"/>
                </a:solidFill>
              </a:rPr>
              <a:t>Szívelégtelenség gyógyszertana</a:t>
            </a:r>
            <a:endParaRPr lang="hu-H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Pozitív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i="1" dirty="0" smtClean="0">
                <a:solidFill>
                  <a:schemeClr val="accent4"/>
                </a:solidFill>
              </a:rPr>
              <a:t> hatás</a:t>
            </a:r>
            <a:r>
              <a:rPr lang="hu-HU" sz="2000" dirty="0" smtClean="0">
                <a:solidFill>
                  <a:schemeClr val="accent4"/>
                </a:solidFill>
              </a:rPr>
              <a:t>: az összehúzódás ereje nő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Pozitív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dirty="0" smtClean="0">
                <a:solidFill>
                  <a:schemeClr val="accent4"/>
                </a:solidFill>
              </a:rPr>
              <a:t> szerek (</a:t>
            </a:r>
            <a:r>
              <a:rPr lang="hu-HU" sz="2000" b="1" dirty="0" err="1" smtClean="0">
                <a:solidFill>
                  <a:schemeClr val="accent4"/>
                </a:solidFill>
              </a:rPr>
              <a:t>kardiotonikumok</a:t>
            </a:r>
            <a:r>
              <a:rPr lang="hu-HU" sz="2000" b="1" dirty="0" smtClean="0">
                <a:solidFill>
                  <a:schemeClr val="accent4"/>
                </a:solidFill>
              </a:rPr>
              <a:t>)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Szívglikozidok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ß1-adrenerg-agonisták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Calcium</a:t>
            </a:r>
            <a:r>
              <a:rPr lang="hu-HU" sz="2000" dirty="0" smtClean="0">
                <a:solidFill>
                  <a:schemeClr val="accent4"/>
                </a:solidFill>
              </a:rPr>
              <a:t> érzékenyítők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Nem pozitív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dirty="0" smtClean="0">
                <a:solidFill>
                  <a:schemeClr val="accent4"/>
                </a:solidFill>
              </a:rPr>
              <a:t> szerek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ACE-gátlók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angiotenzin</a:t>
            </a:r>
            <a:r>
              <a:rPr lang="hu-HU" sz="2000" dirty="0" smtClean="0">
                <a:solidFill>
                  <a:schemeClr val="accent4"/>
                </a:solidFill>
              </a:rPr>
              <a:t> receptor blokkolók (ARB)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Diuretikumok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Vazodilatátorok</a:t>
            </a:r>
            <a:r>
              <a:rPr lang="hu-HU" sz="2000" dirty="0" smtClean="0">
                <a:solidFill>
                  <a:schemeClr val="accent4"/>
                </a:solidFill>
              </a:rPr>
              <a:t> (értágítók)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4"/>
                </a:solidFill>
              </a:rPr>
              <a:t>β-</a:t>
            </a:r>
            <a:r>
              <a:rPr lang="hu-HU" sz="2000" dirty="0" err="1" smtClean="0">
                <a:solidFill>
                  <a:schemeClr val="accent4"/>
                </a:solidFill>
              </a:rPr>
              <a:t>adrenerg-receptor</a:t>
            </a:r>
            <a:r>
              <a:rPr lang="hu-HU" sz="2000" dirty="0" smtClean="0">
                <a:solidFill>
                  <a:schemeClr val="accent4"/>
                </a:solidFill>
              </a:rPr>
              <a:t> blokkolók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Szívelégtelenség gyógyszertana</a:t>
            </a:r>
            <a:endParaRPr lang="hu-H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860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Pozitív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dirty="0" smtClean="0">
                <a:solidFill>
                  <a:schemeClr val="accent4"/>
                </a:solidFill>
              </a:rPr>
              <a:t> szerek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rgbClr val="00B050"/>
                </a:solidFill>
              </a:rPr>
              <a:t>Szívglikozidok</a:t>
            </a:r>
            <a:endParaRPr lang="hu-HU" sz="2000" b="1" i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digoxin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b="1" dirty="0" smtClean="0">
                <a:solidFill>
                  <a:schemeClr val="accent4"/>
                </a:solidFill>
              </a:rPr>
              <a:t>(</a:t>
            </a:r>
            <a:r>
              <a:rPr lang="hu-HU" sz="2000" b="1" dirty="0" err="1" smtClean="0">
                <a:solidFill>
                  <a:schemeClr val="accent4"/>
                </a:solidFill>
              </a:rPr>
              <a:t>Digoxin</a:t>
            </a:r>
            <a:r>
              <a:rPr lang="hu-HU" sz="2000" b="1" dirty="0" smtClean="0">
                <a:solidFill>
                  <a:schemeClr val="accent4"/>
                </a:solidFill>
              </a:rPr>
              <a:t> )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digitoxin</a:t>
            </a:r>
            <a:r>
              <a:rPr lang="hu-HU" sz="2000" b="1" dirty="0" smtClean="0">
                <a:solidFill>
                  <a:schemeClr val="accent4"/>
                </a:solidFill>
              </a:rPr>
              <a:t> (</a:t>
            </a:r>
            <a:r>
              <a:rPr lang="hu-HU" sz="2000" b="1" dirty="0" err="1" smtClean="0">
                <a:solidFill>
                  <a:schemeClr val="accent4"/>
                </a:solidFill>
              </a:rPr>
              <a:t>Digimerck</a:t>
            </a:r>
            <a:r>
              <a:rPr lang="hu-HU" sz="2000" b="1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Scrophulariaceae</a:t>
            </a:r>
            <a:r>
              <a:rPr lang="hu-HU" sz="2000" dirty="0" smtClean="0">
                <a:solidFill>
                  <a:schemeClr val="accent4"/>
                </a:solidFill>
              </a:rPr>
              <a:t> családba tartozó piros gyűszűvirág </a:t>
            </a:r>
            <a:r>
              <a:rPr lang="hu-HU" sz="2000" i="1" dirty="0" smtClean="0">
                <a:solidFill>
                  <a:schemeClr val="accent4"/>
                </a:solidFill>
              </a:rPr>
              <a:t>(</a:t>
            </a:r>
            <a:r>
              <a:rPr lang="hu-HU" sz="2000" i="1" dirty="0" err="1" smtClean="0">
                <a:solidFill>
                  <a:schemeClr val="accent4"/>
                </a:solidFill>
              </a:rPr>
              <a:t>Digitalis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purpurea</a:t>
            </a:r>
            <a:r>
              <a:rPr lang="hu-HU" sz="2000" i="1" dirty="0" smtClean="0">
                <a:solidFill>
                  <a:schemeClr val="accent4"/>
                </a:solidFill>
              </a:rPr>
              <a:t>) </a:t>
            </a:r>
            <a:r>
              <a:rPr lang="hu-HU" sz="2000" dirty="0" smtClean="0">
                <a:solidFill>
                  <a:schemeClr val="accent4"/>
                </a:solidFill>
              </a:rPr>
              <a:t>és a gyapjas gyűszűvirág </a:t>
            </a:r>
            <a:r>
              <a:rPr lang="hu-HU" sz="2000" i="1" dirty="0" smtClean="0">
                <a:solidFill>
                  <a:schemeClr val="accent4"/>
                </a:solidFill>
              </a:rPr>
              <a:t>(</a:t>
            </a:r>
            <a:r>
              <a:rPr lang="hu-HU" sz="2000" i="1" dirty="0" err="1" smtClean="0">
                <a:solidFill>
                  <a:schemeClr val="accent4"/>
                </a:solidFill>
              </a:rPr>
              <a:t>Digitalis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i="1" dirty="0" err="1" smtClean="0">
                <a:solidFill>
                  <a:schemeClr val="accent4"/>
                </a:solidFill>
              </a:rPr>
              <a:t>lanata</a:t>
            </a:r>
            <a:r>
              <a:rPr lang="hu-HU" sz="2000" i="1" dirty="0" smtClean="0">
                <a:solidFill>
                  <a:schemeClr val="accent4"/>
                </a:solidFill>
              </a:rPr>
              <a:t>)</a:t>
            </a:r>
            <a:r>
              <a:rPr lang="hu-HU" sz="2000" dirty="0" smtClean="0">
                <a:solidFill>
                  <a:schemeClr val="accent4"/>
                </a:solidFill>
              </a:rPr>
              <a:t> levelei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tartalmazzák a legfontosabb és a terápiában leginkább használatos </a:t>
            </a:r>
          </a:p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glikozidokat</a:t>
            </a:r>
            <a:r>
              <a:rPr lang="hu-HU" sz="2000" dirty="0" smtClean="0">
                <a:solidFill>
                  <a:schemeClr val="accent4"/>
                </a:solidFill>
              </a:rPr>
              <a:t>.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Szívelégtelenség gyógyszertana</a:t>
            </a:r>
            <a:endParaRPr lang="hu-HU" sz="2800" dirty="0"/>
          </a:p>
        </p:txBody>
      </p:sp>
      <p:pic>
        <p:nvPicPr>
          <p:cNvPr id="1026" name="Picture 2" descr="Képtalálat a következőre: „digitalis purpurea”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260648"/>
            <a:ext cx="1368152" cy="1906680"/>
          </a:xfrm>
          <a:prstGeom prst="rect">
            <a:avLst/>
          </a:prstGeom>
          <a:noFill/>
        </p:spPr>
      </p:pic>
      <p:pic>
        <p:nvPicPr>
          <p:cNvPr id="1028" name="Picture 4" descr="Képtalálat a következőre: „digitalis lanata”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4437112"/>
            <a:ext cx="1440160" cy="21685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farmakológiai hatása a szívizom-kontrakciós erejének fokozása, valamint a szívfrekvencia csökkentése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közvetlenül hat a szívre és az erek simaizomzatára, másrészt az idegi és a hormonális rendszeren keresztül befolyásolja a szívműködést, a perifériás ellenállást, a veseműködést és a keringést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pozitív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hatását mind a pitvari, mind a kamrai roston kifejti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Szívelégtelenség gyógyszertana</a:t>
            </a:r>
            <a:endParaRPr lang="hu-H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negatív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kronotrop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hatás (</a:t>
            </a:r>
            <a:r>
              <a:rPr lang="hu-HU" sz="2000" dirty="0" err="1" smtClean="0">
                <a:solidFill>
                  <a:schemeClr val="accent4"/>
                </a:solidFill>
              </a:rPr>
              <a:t>bradycardia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negatív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dromotrop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hatás: az ingervezetést, közvetlenül az ingervezető rostokra is hatva gátolják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i="1" dirty="0" smtClean="0">
                <a:solidFill>
                  <a:schemeClr val="accent4"/>
                </a:solidFill>
              </a:rPr>
              <a:t>fokozza</a:t>
            </a:r>
            <a:r>
              <a:rPr lang="hu-HU" sz="2000" b="1" dirty="0" smtClean="0">
                <a:solidFill>
                  <a:schemeClr val="accent4"/>
                </a:solidFill>
              </a:rPr>
              <a:t> a dekompenzált </a:t>
            </a:r>
            <a:r>
              <a:rPr lang="hu-HU" sz="2000" b="1" i="1" dirty="0" smtClean="0">
                <a:solidFill>
                  <a:schemeClr val="accent4"/>
                </a:solidFill>
              </a:rPr>
              <a:t>szív kontrakciós erejét</a:t>
            </a:r>
            <a:r>
              <a:rPr lang="hu-HU" sz="2000" b="1" dirty="0" smtClean="0">
                <a:solidFill>
                  <a:schemeClr val="accent4"/>
                </a:solidFill>
              </a:rPr>
              <a:t>, </a:t>
            </a:r>
            <a:r>
              <a:rPr lang="hu-HU" sz="2000" b="1" i="1" dirty="0" smtClean="0">
                <a:solidFill>
                  <a:schemeClr val="accent4"/>
                </a:solidFill>
              </a:rPr>
              <a:t>csökkenti az oxigénfogyasztást </a:t>
            </a:r>
            <a:r>
              <a:rPr lang="hu-HU" sz="2000" dirty="0" smtClean="0">
                <a:solidFill>
                  <a:schemeClr val="accent4"/>
                </a:solidFill>
              </a:rPr>
              <a:t>(Na/K cserét gátolja, az </a:t>
            </a:r>
            <a:r>
              <a:rPr lang="hu-HU" sz="2000" dirty="0" err="1" smtClean="0">
                <a:solidFill>
                  <a:schemeClr val="accent4"/>
                </a:solidFill>
              </a:rPr>
              <a:t>intracelluláris</a:t>
            </a:r>
            <a:r>
              <a:rPr lang="hu-HU" sz="2000" dirty="0" smtClean="0">
                <a:solidFill>
                  <a:schemeClr val="accent4"/>
                </a:solidFill>
              </a:rPr>
              <a:t> Na+ és mellette a </a:t>
            </a: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dirty="0" smtClean="0">
                <a:solidFill>
                  <a:schemeClr val="accent4"/>
                </a:solidFill>
              </a:rPr>
              <a:t> + mennyiségét)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b="1" dirty="0" smtClean="0">
                <a:solidFill>
                  <a:schemeClr val="accent4"/>
                </a:solidFill>
              </a:rPr>
              <a:t>paraszimpatikus izgató hatások </a:t>
            </a:r>
            <a:r>
              <a:rPr lang="hu-HU" sz="2000" dirty="0" smtClean="0">
                <a:solidFill>
                  <a:schemeClr val="accent4"/>
                </a:solidFill>
              </a:rPr>
              <a:t>képezik a </a:t>
            </a:r>
            <a:r>
              <a:rPr lang="hu-HU" sz="2000" dirty="0" err="1" smtClean="0">
                <a:solidFill>
                  <a:schemeClr val="accent4"/>
                </a:solidFill>
              </a:rPr>
              <a:t>digitalis</a:t>
            </a:r>
            <a:r>
              <a:rPr lang="hu-HU" sz="2000" dirty="0" smtClean="0">
                <a:solidFill>
                  <a:schemeClr val="accent4"/>
                </a:solidFill>
              </a:rPr>
              <a:t> bizonyos </a:t>
            </a:r>
            <a:r>
              <a:rPr lang="hu-HU" sz="2000" dirty="0" err="1" smtClean="0">
                <a:solidFill>
                  <a:schemeClr val="accent4"/>
                </a:solidFill>
              </a:rPr>
              <a:t>arrhythmiákban</a:t>
            </a:r>
            <a:r>
              <a:rPr lang="hu-HU" sz="2000" dirty="0" smtClean="0">
                <a:solidFill>
                  <a:schemeClr val="accent4"/>
                </a:solidFill>
              </a:rPr>
              <a:t> való alkalmazásának alapját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javítja a betegek tüneteit, életminőségét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buNone/>
            </a:pPr>
            <a:endParaRPr lang="hu-HU" sz="2400" b="1" i="1" dirty="0" smtClean="0">
              <a:latin typeface="Century" pitchFamily="18" charset="0"/>
            </a:endParaRPr>
          </a:p>
          <a:p>
            <a:pPr eaLnBrk="1" hangingPunct="1">
              <a:buNone/>
            </a:pPr>
            <a:endParaRPr lang="hu-HU" sz="2000" dirty="0" smtClean="0">
              <a:latin typeface="Century" pitchFamily="18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53283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digitalis</a:t>
            </a:r>
            <a:r>
              <a:rPr lang="hu-HU" sz="2000" b="1" i="1" dirty="0" smtClean="0">
                <a:solidFill>
                  <a:schemeClr val="accent4"/>
                </a:solidFill>
              </a:rPr>
              <a:t> kezelés fő indikációi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szívelégtelenség kialakulása pitvari </a:t>
            </a:r>
            <a:r>
              <a:rPr lang="hu-HU" sz="2000" b="1" dirty="0" err="1" smtClean="0">
                <a:solidFill>
                  <a:schemeClr val="accent4"/>
                </a:solidFill>
              </a:rPr>
              <a:t>fibrillatióval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pitvari lebegés, </a:t>
            </a:r>
            <a:r>
              <a:rPr lang="hu-HU" sz="2000" b="1" dirty="0" err="1" smtClean="0">
                <a:solidFill>
                  <a:schemeClr val="accent4"/>
                </a:solidFill>
              </a:rPr>
              <a:t>fibrillatio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akut </a:t>
            </a:r>
            <a:r>
              <a:rPr lang="hu-HU" sz="2000" b="1" dirty="0" err="1" smtClean="0">
                <a:solidFill>
                  <a:schemeClr val="accent4"/>
                </a:solidFill>
              </a:rPr>
              <a:t>supraventricularis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b="1" dirty="0" err="1" smtClean="0">
                <a:solidFill>
                  <a:schemeClr val="accent4"/>
                </a:solidFill>
              </a:rPr>
              <a:t>tachycardia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súlyos krónikus dekompenzáció (NYHA III—IV. stádium, </a:t>
            </a:r>
            <a:r>
              <a:rPr lang="hu-HU" sz="2000" b="1" dirty="0" err="1" smtClean="0">
                <a:solidFill>
                  <a:schemeClr val="accent4"/>
                </a:solidFill>
              </a:rPr>
              <a:t>ACE-gátlókkal</a:t>
            </a:r>
            <a:r>
              <a:rPr lang="hu-HU" sz="2000" b="1" dirty="0" smtClean="0">
                <a:solidFill>
                  <a:schemeClr val="accent4"/>
                </a:solidFill>
              </a:rPr>
              <a:t> és </a:t>
            </a:r>
            <a:r>
              <a:rPr lang="hu-HU" sz="2000" b="1" dirty="0" err="1" smtClean="0">
                <a:solidFill>
                  <a:schemeClr val="accent4"/>
                </a:solidFill>
              </a:rPr>
              <a:t>diuretikumokkal</a:t>
            </a:r>
            <a:r>
              <a:rPr lang="hu-HU" sz="2000" b="1" dirty="0" smtClean="0">
                <a:solidFill>
                  <a:schemeClr val="accent4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hatásszélessége kicsi, a terápiás dózis kis túllépése vagy maga a terápiás dózis is igen súlyos, életet veszélyeztető intoxikációt okozhat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lassan, még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 adva is csak órák múlva ér el hatásos koncentrációt, de kumulálódásra hajlamos</a:t>
            </a:r>
          </a:p>
          <a:p>
            <a:pPr>
              <a:buFont typeface="Wingdings" pitchFamily="2" charset="2"/>
              <a:buChar char="§"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Telítő adag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ahhoz kell, hogy a szívizom felhalmozza a szükséges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gyógyszermennyiséget	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Fenntartó adag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az a napi mennyiség, amellyel ezt a hatást fenn lehet tartani, azaz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az eliminációval lépést tartó adag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Általában a telítő adag fele, negyede elegendő!!</a:t>
            </a:r>
          </a:p>
          <a:p>
            <a:pPr>
              <a:buNone/>
            </a:pPr>
            <a:r>
              <a:rPr lang="hu-HU" sz="2000" dirty="0" smtClean="0">
                <a:latin typeface="Century" pitchFamily="18" charset="0"/>
              </a:rPr>
              <a:t>	</a:t>
            </a:r>
          </a:p>
          <a:p>
            <a:pPr>
              <a:buNone/>
            </a:pPr>
            <a:r>
              <a:rPr lang="hu-HU" sz="2000" dirty="0" smtClean="0">
                <a:solidFill>
                  <a:srgbClr val="FF0000"/>
                </a:solidFill>
                <a:latin typeface="Century" pitchFamily="18" charset="0"/>
              </a:rPr>
              <a:t>Gyógyszerszint ellenőrzés!!!!</a:t>
            </a: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endParaRPr lang="hu-HU" sz="2000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  <a:endParaRPr lang="hu-HU" sz="28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Toxikus szívhatások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első jelentős tünet a nagymértékű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bradycardia</a:t>
            </a:r>
            <a:r>
              <a:rPr lang="hu-HU" sz="2000" dirty="0" smtClean="0">
                <a:solidFill>
                  <a:schemeClr val="accent4"/>
                </a:solidFill>
              </a:rPr>
              <a:t> (50/perc), AV- blokk jöhet létre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i="1" dirty="0" smtClean="0">
                <a:solidFill>
                  <a:schemeClr val="accent4"/>
                </a:solidFill>
              </a:rPr>
              <a:t>kamrai eredetű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extrasystolék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jelentkeznek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extrasystolék</a:t>
            </a:r>
            <a:r>
              <a:rPr lang="hu-HU" sz="2000" dirty="0" smtClean="0">
                <a:solidFill>
                  <a:schemeClr val="accent4"/>
                </a:solidFill>
              </a:rPr>
              <a:t> súlyos esetben kamrai </a:t>
            </a:r>
            <a:r>
              <a:rPr lang="hu-HU" sz="2000" dirty="0" err="1" smtClean="0">
                <a:solidFill>
                  <a:schemeClr val="accent4"/>
                </a:solidFill>
              </a:rPr>
              <a:t>tachycardiába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kamrafibrillatióba</a:t>
            </a:r>
            <a:r>
              <a:rPr lang="hu-HU" sz="2000" dirty="0" smtClean="0">
                <a:solidFill>
                  <a:schemeClr val="accent4"/>
                </a:solidFill>
              </a:rPr>
              <a:t> mennek át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korán jelentkezik az étvágytalanság, hányinger, hányás, fejfájás, gyengeség, szédülés, álmatlanság, </a:t>
            </a:r>
            <a:r>
              <a:rPr lang="hu-HU" sz="2000" b="1" i="1" dirty="0" smtClean="0">
                <a:solidFill>
                  <a:schemeClr val="accent4"/>
                </a:solidFill>
              </a:rPr>
              <a:t>szemkáprázás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i="1" dirty="0" smtClean="0">
                <a:solidFill>
                  <a:schemeClr val="accent4"/>
                </a:solidFill>
              </a:rPr>
              <a:t>sárga-zöld </a:t>
            </a:r>
            <a:r>
              <a:rPr lang="hu-HU" sz="2000" i="1" dirty="0" err="1" smtClean="0">
                <a:solidFill>
                  <a:schemeClr val="accent4"/>
                </a:solidFill>
              </a:rPr>
              <a:t>színlátászavaro</a:t>
            </a:r>
            <a:r>
              <a:rPr lang="hu-HU" sz="2000" dirty="0" err="1" smtClean="0">
                <a:solidFill>
                  <a:schemeClr val="accent4"/>
                </a:solidFill>
              </a:rPr>
              <a:t>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  <a:endParaRPr lang="hu-HU" sz="2800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7"/>
            <a:ext cx="8229600" cy="53283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Pozitív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dirty="0" smtClean="0">
                <a:solidFill>
                  <a:schemeClr val="accent4"/>
                </a:solidFill>
              </a:rPr>
              <a:t> szerek</a:t>
            </a:r>
            <a:endParaRPr lang="hu-HU" sz="2000" b="1" dirty="0" smtClean="0">
              <a:solidFill>
                <a:srgbClr val="0070C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hu-HU" sz="2000" b="1" i="1" dirty="0" err="1" smtClean="0">
                <a:solidFill>
                  <a:srgbClr val="00B050"/>
                </a:solidFill>
              </a:rPr>
              <a:t>Szimpatomimetikumok</a:t>
            </a:r>
            <a:r>
              <a:rPr lang="hu-HU" sz="2000" b="1" i="1" dirty="0" smtClean="0">
                <a:solidFill>
                  <a:srgbClr val="00B050"/>
                </a:solidFill>
              </a:rPr>
              <a:t>: </a:t>
            </a:r>
            <a:r>
              <a:rPr lang="el-GR" sz="2000" b="1" i="1" dirty="0" smtClean="0">
                <a:solidFill>
                  <a:srgbClr val="00B050"/>
                </a:solidFill>
              </a:rPr>
              <a:t>β</a:t>
            </a:r>
            <a:r>
              <a:rPr lang="el-GR" sz="2000" b="1" i="1" baseline="-25000" dirty="0" smtClean="0">
                <a:solidFill>
                  <a:srgbClr val="00B050"/>
                </a:solidFill>
              </a:rPr>
              <a:t>1</a:t>
            </a:r>
            <a:r>
              <a:rPr lang="el-GR" sz="2000" b="1" i="1" dirty="0" smtClean="0">
                <a:solidFill>
                  <a:srgbClr val="00B050"/>
                </a:solidFill>
              </a:rPr>
              <a:t>-</a:t>
            </a:r>
            <a:r>
              <a:rPr lang="hu-HU" sz="2000" b="1" i="1" dirty="0" err="1" smtClean="0">
                <a:solidFill>
                  <a:srgbClr val="00B050"/>
                </a:solidFill>
              </a:rPr>
              <a:t>adrenerg</a:t>
            </a:r>
            <a:r>
              <a:rPr lang="hu-HU" sz="2000" b="1" i="1" dirty="0" smtClean="0">
                <a:solidFill>
                  <a:srgbClr val="00B050"/>
                </a:solidFill>
              </a:rPr>
              <a:t> receptor izgatók</a:t>
            </a:r>
          </a:p>
          <a:p>
            <a:pPr>
              <a:lnSpc>
                <a:spcPct val="90000"/>
              </a:lnSpc>
              <a:buNone/>
            </a:pPr>
            <a:endParaRPr lang="hu-HU" sz="2000" i="1" dirty="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aktiválják a szív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ß-receptorait</a:t>
            </a:r>
            <a:r>
              <a:rPr lang="hu-HU" sz="2000" b="1" dirty="0" smtClean="0">
                <a:solidFill>
                  <a:schemeClr val="accent4"/>
                </a:solidFill>
              </a:rPr>
              <a:t>, ez kiváltja a </a:t>
            </a:r>
            <a:r>
              <a:rPr lang="hu-HU" sz="2000" b="1" dirty="0" err="1" smtClean="0">
                <a:solidFill>
                  <a:schemeClr val="accent4"/>
                </a:solidFill>
              </a:rPr>
              <a:t>Ca</a:t>
            </a:r>
            <a:r>
              <a:rPr lang="hu-HU" sz="2000" b="1" dirty="0" smtClean="0">
                <a:solidFill>
                  <a:schemeClr val="accent4"/>
                </a:solidFill>
              </a:rPr>
              <a:t>+ beáramlást, ez növeli a szívizom kontrakciós </a:t>
            </a:r>
            <a:r>
              <a:rPr lang="hu-HU" sz="2000" b="1" dirty="0" smtClean="0">
                <a:solidFill>
                  <a:schemeClr val="accent4"/>
                </a:solidFill>
              </a:rPr>
              <a:t>erejét</a:t>
            </a:r>
          </a:p>
          <a:p>
            <a:pPr>
              <a:lnSpc>
                <a:spcPct val="90000"/>
              </a:lnSpc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használatuk a rövid távú, sürgősségi, intravénás pozitív </a:t>
            </a:r>
            <a:r>
              <a:rPr lang="hu-HU" sz="2000" dirty="0" err="1" smtClean="0">
                <a:solidFill>
                  <a:schemeClr val="accent4"/>
                </a:solidFill>
              </a:rPr>
              <a:t>inotrop</a:t>
            </a:r>
            <a:r>
              <a:rPr lang="hu-HU" sz="2000" dirty="0" smtClean="0">
                <a:solidFill>
                  <a:schemeClr val="accent4"/>
                </a:solidFill>
              </a:rPr>
              <a:t> terápiára </a:t>
            </a:r>
            <a:r>
              <a:rPr lang="hu-HU" sz="2000" dirty="0" smtClean="0">
                <a:solidFill>
                  <a:schemeClr val="accent4"/>
                </a:solidFill>
              </a:rPr>
              <a:t>korlátozódik</a:t>
            </a:r>
          </a:p>
          <a:p>
            <a:pPr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megnövelik a szív oxigénigényét, és akár </a:t>
            </a:r>
            <a:r>
              <a:rPr lang="hu-HU" sz="2000" dirty="0" err="1" smtClean="0">
                <a:solidFill>
                  <a:schemeClr val="accent4"/>
                </a:solidFill>
              </a:rPr>
              <a:t>tachyarrhythmiákat</a:t>
            </a:r>
            <a:r>
              <a:rPr lang="hu-HU" sz="2000" dirty="0" smtClean="0">
                <a:solidFill>
                  <a:schemeClr val="accent4"/>
                </a:solidFill>
              </a:rPr>
              <a:t> is okozhatnak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sz="2000" dirty="0" smtClean="0">
                <a:latin typeface="Century" pitchFamily="18" charset="0"/>
              </a:rPr>
              <a:t>		</a:t>
            </a:r>
            <a:endParaRPr lang="hu-HU" sz="2000" dirty="0" smtClean="0">
              <a:solidFill>
                <a:srgbClr val="FF0000"/>
              </a:solidFill>
              <a:latin typeface="Century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1800" dirty="0" smtClean="0">
              <a:latin typeface="Book Antiqua" pitchFamily="18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Dopamin</a:t>
            </a:r>
          </a:p>
          <a:p>
            <a:pPr>
              <a:lnSpc>
                <a:spcPct val="90000"/>
              </a:lnSpc>
              <a:buNone/>
            </a:pPr>
            <a:endParaRPr lang="hu-HU" sz="2800" b="1" i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hemodinamikai</a:t>
            </a:r>
            <a:r>
              <a:rPr lang="hu-HU" sz="2000" dirty="0" smtClean="0">
                <a:solidFill>
                  <a:schemeClr val="accent4"/>
                </a:solidFill>
              </a:rPr>
              <a:t> perfúzió javítása </a:t>
            </a:r>
          </a:p>
          <a:p>
            <a:pPr>
              <a:lnSpc>
                <a:spcPct val="90000"/>
              </a:lnSpc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veseerek</a:t>
            </a:r>
            <a:r>
              <a:rPr lang="hu-HU" sz="2000" dirty="0" smtClean="0">
                <a:solidFill>
                  <a:schemeClr val="accent4"/>
                </a:solidFill>
              </a:rPr>
              <a:t> tágításával fokozza a </a:t>
            </a:r>
            <a:r>
              <a:rPr lang="hu-HU" sz="2000" dirty="0" err="1" smtClean="0">
                <a:solidFill>
                  <a:schemeClr val="accent4"/>
                </a:solidFill>
              </a:rPr>
              <a:t>diuresist</a:t>
            </a:r>
            <a:r>
              <a:rPr lang="hu-HU" sz="2000" dirty="0" smtClean="0">
                <a:solidFill>
                  <a:schemeClr val="accent4"/>
                </a:solidFill>
              </a:rPr>
              <a:t>, és szívelégtelenségben még alacsony vérnyomás és csökkent vesekeringés esetén is mérsékli az </a:t>
            </a:r>
            <a:r>
              <a:rPr lang="hu-HU" sz="2000" dirty="0" err="1" smtClean="0">
                <a:solidFill>
                  <a:schemeClr val="accent4"/>
                </a:solidFill>
              </a:rPr>
              <a:t>oedemákat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hypovolaemiát</a:t>
            </a:r>
            <a:r>
              <a:rPr lang="hu-HU" sz="2000" dirty="0" smtClean="0">
                <a:solidFill>
                  <a:schemeClr val="accent4"/>
                </a:solidFill>
              </a:rPr>
              <a:t> a dopaminkezelés előtt kell </a:t>
            </a:r>
            <a:r>
              <a:rPr lang="hu-HU" sz="2000" dirty="0" smtClean="0">
                <a:solidFill>
                  <a:schemeClr val="accent4"/>
                </a:solidFill>
              </a:rPr>
              <a:t>korrigálni</a:t>
            </a:r>
          </a:p>
          <a:p>
            <a:pPr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dopamin hatással van az AV vezetésre, olyan betegeket, akiknek </a:t>
            </a:r>
            <a:r>
              <a:rPr lang="hu-HU" sz="2000" dirty="0" err="1" smtClean="0">
                <a:solidFill>
                  <a:schemeClr val="accent4"/>
                </a:solidFill>
              </a:rPr>
              <a:t>pitvarfibrillációjuk</a:t>
            </a:r>
            <a:r>
              <a:rPr lang="hu-HU" sz="2000" dirty="0" smtClean="0">
                <a:solidFill>
                  <a:schemeClr val="accent4"/>
                </a:solidFill>
              </a:rPr>
              <a:t> van gyors kamrai válasszal, a dopaminterápia megkezdése előtt </a:t>
            </a:r>
            <a:r>
              <a:rPr lang="hu-HU" sz="2000" dirty="0" err="1" smtClean="0">
                <a:solidFill>
                  <a:schemeClr val="accent4"/>
                </a:solidFill>
              </a:rPr>
              <a:t>digitalisszal</a:t>
            </a:r>
            <a:r>
              <a:rPr lang="hu-HU" sz="2000" dirty="0" smtClean="0">
                <a:solidFill>
                  <a:schemeClr val="accent4"/>
                </a:solidFill>
              </a:rPr>
              <a:t> kell a terápiára előkészíteni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hu-HU" sz="28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u="sng" dirty="0" smtClean="0"/>
          </a:p>
          <a:p>
            <a:endParaRPr lang="hu-HU" u="sng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Szívelégtelenség gyógyszertana</a:t>
            </a:r>
            <a:endParaRPr lang="hu-H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5058" name="Picture 2" descr="Képtalálat a következőre: „szívelégtelenség”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8352928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hu-HU" sz="2000" b="1" i="1" dirty="0" smtClean="0">
                <a:solidFill>
                  <a:srgbClr val="FF0000"/>
                </a:solidFill>
              </a:rPr>
              <a:t>DOBUTAMIN  </a:t>
            </a:r>
            <a:r>
              <a:rPr lang="hu-HU" sz="2000" dirty="0" err="1" smtClean="0">
                <a:solidFill>
                  <a:schemeClr val="accent4"/>
                </a:solidFill>
              </a:rPr>
              <a:t>inj</a:t>
            </a:r>
            <a:r>
              <a:rPr lang="hu-HU" sz="2000" dirty="0" smtClean="0">
                <a:solidFill>
                  <a:schemeClr val="accent4"/>
                </a:solidFill>
              </a:rPr>
              <a:t>. 250mg</a:t>
            </a:r>
          </a:p>
          <a:p>
            <a:pPr>
              <a:buFont typeface="Wingdings" pitchFamily="2" charset="2"/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Hatás</a:t>
            </a:r>
          </a:p>
          <a:p>
            <a:pPr>
              <a:buFont typeface="Wingdings" pitchFamily="2" charset="2"/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kontrakciós erő nő</a:t>
            </a:r>
          </a:p>
          <a:p>
            <a:pPr>
              <a:buFont typeface="Wingdings" pitchFamily="2" charset="2"/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pumpateljesítmény nő</a:t>
            </a:r>
          </a:p>
          <a:p>
            <a:pPr>
              <a:buFont typeface="Wingdings" pitchFamily="2" charset="2"/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kevéssé emeli a vérnyomást</a:t>
            </a:r>
          </a:p>
          <a:p>
            <a:pPr>
              <a:buFont typeface="Wingdings" pitchFamily="2" charset="2"/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Indikáció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Alacsony perctérfogattal járó szívelégtelenség kezelésében a szívműködés pozitív </a:t>
            </a:r>
            <a:r>
              <a:rPr lang="hu-HU" sz="2000" dirty="0" err="1" smtClean="0">
                <a:solidFill>
                  <a:schemeClr val="accent4"/>
                </a:solidFill>
              </a:rPr>
              <a:t>inotrop</a:t>
            </a:r>
            <a:r>
              <a:rPr lang="hu-HU" sz="2000" dirty="0" smtClean="0">
                <a:solidFill>
                  <a:schemeClr val="accent4"/>
                </a:solidFill>
              </a:rPr>
              <a:t> támogatása szívizominfarktus, nyitott szívműtétek, </a:t>
            </a:r>
            <a:r>
              <a:rPr lang="hu-HU" sz="2000" dirty="0" err="1" smtClean="0">
                <a:solidFill>
                  <a:schemeClr val="accent4"/>
                </a:solidFill>
              </a:rPr>
              <a:t>cardiomyopathia</a:t>
            </a:r>
            <a:r>
              <a:rPr lang="hu-HU" sz="2000" dirty="0" smtClean="0">
                <a:solidFill>
                  <a:schemeClr val="accent4"/>
                </a:solidFill>
              </a:rPr>
              <a:t>, szeptikus </a:t>
            </a:r>
            <a:r>
              <a:rPr lang="hu-HU" sz="2000" dirty="0" err="1" smtClean="0">
                <a:solidFill>
                  <a:schemeClr val="accent4"/>
                </a:solidFill>
              </a:rPr>
              <a:t>shock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cardiogen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shock</a:t>
            </a:r>
            <a:r>
              <a:rPr lang="hu-HU" sz="2000" dirty="0" smtClean="0">
                <a:solidFill>
                  <a:schemeClr val="accent4"/>
                </a:solidFill>
              </a:rPr>
              <a:t> esetén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None/>
            </a:pPr>
            <a:endParaRPr lang="hu-HU" sz="2000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Szívelégtelenség gyógyszertana</a:t>
            </a:r>
            <a:endParaRPr lang="hu-HU" sz="2800" dirty="0"/>
          </a:p>
        </p:txBody>
      </p:sp>
      <p:pic>
        <p:nvPicPr>
          <p:cNvPr id="58370" name="Picture 2" descr="Képtalálat a következőre: „dobutamin hexal”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268760"/>
            <a:ext cx="2304256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200" b="1" i="1" dirty="0" smtClean="0">
                <a:solidFill>
                  <a:schemeClr val="accent4"/>
                </a:solidFill>
              </a:rPr>
              <a:t>Adagolás</a:t>
            </a:r>
          </a:p>
          <a:p>
            <a:pPr>
              <a:buNone/>
            </a:pPr>
            <a:endParaRPr lang="hu-HU" sz="22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250 mg oldatos infúzió 50 ml-es 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hígítatlanul kell használni infúziós pumpában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lehet alkalmazás előtt tovább hígítani 5%-os glükóz-, fiziológiás só- vagy </a:t>
            </a:r>
            <a:r>
              <a:rPr lang="hu-HU" sz="2200" dirty="0" err="1" smtClean="0">
                <a:solidFill>
                  <a:schemeClr val="accent4"/>
                </a:solidFill>
              </a:rPr>
              <a:t>Ringer-laktát-oldattal</a:t>
            </a:r>
            <a:endParaRPr lang="hu-HU" sz="22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csak intravénás infúzió formájában alkalmazható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rövid felezési ideje miatt folyamatos intravénás infúzióként kell alkalmazni</a:t>
            </a:r>
          </a:p>
          <a:p>
            <a:pPr>
              <a:buFont typeface="Wingdings" pitchFamily="2" charset="2"/>
              <a:buChar char="§"/>
            </a:pPr>
            <a:r>
              <a:rPr lang="hu-HU" sz="2200" dirty="0" smtClean="0">
                <a:solidFill>
                  <a:schemeClr val="accent4"/>
                </a:solidFill>
              </a:rPr>
              <a:t>nagy koncentrációban – a pontos adagolás érdekében – a </a:t>
            </a:r>
            <a:r>
              <a:rPr lang="hu-HU" sz="2200" dirty="0" err="1" smtClean="0">
                <a:solidFill>
                  <a:schemeClr val="accent4"/>
                </a:solidFill>
              </a:rPr>
              <a:t>dobutamin</a:t>
            </a:r>
            <a:r>
              <a:rPr lang="hu-HU" sz="2200" dirty="0" smtClean="0">
                <a:solidFill>
                  <a:schemeClr val="accent4"/>
                </a:solidFill>
              </a:rPr>
              <a:t> csak infúziós pumpa segítségével alkalmazható.  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solidFill>
                  <a:srgbClr val="FF0000"/>
                </a:solidFill>
              </a:rPr>
              <a:t>Szívelégtelenség gyógyszertana</a:t>
            </a:r>
            <a:endParaRPr lang="hu-HU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rgbClr val="FF0000"/>
                </a:solidFill>
              </a:rPr>
              <a:t>DOPAMIN+DOBUTAMIN INJ.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Akut szívelégtelenségben</a:t>
            </a: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Kardiogen</a:t>
            </a:r>
            <a:r>
              <a:rPr lang="hu-HU" sz="2000" i="1" dirty="0" smtClean="0">
                <a:solidFill>
                  <a:schemeClr val="accent4"/>
                </a:solidFill>
              </a:rPr>
              <a:t> sokkban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Ha a vérnyomás 95 Hgmm alatt van: 2/3 dopamin+ 1/3 </a:t>
            </a:r>
            <a:r>
              <a:rPr lang="hu-HU" sz="2000" dirty="0" err="1" smtClean="0">
                <a:solidFill>
                  <a:schemeClr val="accent4"/>
                </a:solidFill>
              </a:rPr>
              <a:t>dobutamin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Ha a vérnyomás 95 Hgmm feletti: 1/3 dopamin+2/3 </a:t>
            </a:r>
            <a:r>
              <a:rPr lang="hu-HU" sz="2000" dirty="0" err="1" smtClean="0">
                <a:solidFill>
                  <a:schemeClr val="accent4"/>
                </a:solidFill>
              </a:rPr>
              <a:t>dobutamin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Szívelégtelenség gyógyszertana</a:t>
            </a:r>
            <a:endParaRPr lang="hu-H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08720"/>
            <a:ext cx="8351837" cy="51845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Pozitív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dirty="0" smtClean="0">
                <a:solidFill>
                  <a:schemeClr val="accent4"/>
                </a:solidFill>
              </a:rPr>
              <a:t> szerek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000" b="1" i="1" dirty="0" smtClean="0">
                <a:solidFill>
                  <a:srgbClr val="00B050"/>
                </a:solidFill>
              </a:rPr>
              <a:t>Egyéb hatású </a:t>
            </a:r>
            <a:r>
              <a:rPr lang="hu-HU" sz="2000" b="1" i="1" dirty="0" err="1" smtClean="0">
                <a:solidFill>
                  <a:srgbClr val="00B050"/>
                </a:solidFill>
              </a:rPr>
              <a:t>kardiotonikum</a:t>
            </a:r>
            <a:endParaRPr lang="hu-HU" sz="2000" b="1" i="1" dirty="0" smtClean="0">
              <a:solidFill>
                <a:srgbClr val="00B05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hu-HU" sz="2000" b="1" dirty="0" smtClean="0">
              <a:latin typeface="Century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l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evosimendan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Simdax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myofibrillumok</a:t>
            </a:r>
            <a:r>
              <a:rPr lang="hu-HU" sz="2000" dirty="0" smtClean="0">
                <a:solidFill>
                  <a:schemeClr val="accent4"/>
                </a:solidFill>
              </a:rPr>
              <a:t> kalciumérzékenységét fokozzák, ily módon a </a:t>
            </a:r>
            <a:r>
              <a:rPr lang="hu-HU" sz="2000" dirty="0" err="1" smtClean="0">
                <a:solidFill>
                  <a:schemeClr val="accent4"/>
                </a:solidFill>
              </a:rPr>
              <a:t>myocardium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kontraktilitását</a:t>
            </a:r>
            <a:r>
              <a:rPr lang="hu-HU" sz="2000" dirty="0" smtClean="0">
                <a:solidFill>
                  <a:schemeClr val="accent4"/>
                </a:solidFill>
              </a:rPr>
              <a:t> az </a:t>
            </a:r>
            <a:r>
              <a:rPr lang="hu-HU" sz="2000" dirty="0" err="1" smtClean="0">
                <a:solidFill>
                  <a:schemeClr val="accent4"/>
                </a:solidFill>
              </a:rPr>
              <a:t>intracelluláris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++</a:t>
            </a:r>
            <a:r>
              <a:rPr lang="hu-HU" sz="2000" dirty="0" err="1" smtClean="0">
                <a:solidFill>
                  <a:schemeClr val="accent4"/>
                </a:solidFill>
              </a:rPr>
              <a:t>-szint</a:t>
            </a:r>
            <a:r>
              <a:rPr lang="hu-HU" sz="2000" dirty="0" smtClean="0">
                <a:solidFill>
                  <a:schemeClr val="accent4"/>
                </a:solidFill>
              </a:rPr>
              <a:t> növelése nélkül képesek fokozni           nincs </a:t>
            </a:r>
            <a:r>
              <a:rPr lang="hu-HU" sz="2000" dirty="0" err="1" smtClean="0">
                <a:solidFill>
                  <a:schemeClr val="accent4"/>
                </a:solidFill>
              </a:rPr>
              <a:t>arrythmogén</a:t>
            </a:r>
            <a:r>
              <a:rPr lang="hu-HU" sz="2000" dirty="0" smtClean="0">
                <a:solidFill>
                  <a:schemeClr val="accent4"/>
                </a:solidFill>
              </a:rPr>
              <a:t> hatás</a:t>
            </a:r>
          </a:p>
          <a:p>
            <a:pPr eaLnBrk="1" hangingPunct="1">
              <a:buFont typeface="Wingdings" pitchFamily="2" charset="2"/>
              <a:buNone/>
            </a:pPr>
            <a:endParaRPr lang="hu-HU" sz="2000" dirty="0" smtClean="0">
              <a:latin typeface="Century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Magnesium</a:t>
            </a:r>
            <a:r>
              <a:rPr lang="hu-HU" sz="2000" b="1" i="1" dirty="0" smtClean="0">
                <a:solidFill>
                  <a:schemeClr val="accent4"/>
                </a:solidFill>
              </a:rPr>
              <a:t> és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kalium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aszpartát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(Panangin)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javítja a szívizom anyagcseréjét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digitalis</a:t>
            </a:r>
            <a:r>
              <a:rPr lang="hu-HU" sz="2000" dirty="0" smtClean="0">
                <a:solidFill>
                  <a:schemeClr val="accent4"/>
                </a:solidFill>
              </a:rPr>
              <a:t> terápia kiegészítésére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hyperkalaemiában</a:t>
            </a:r>
            <a:r>
              <a:rPr lang="hu-HU" sz="2000" dirty="0" smtClean="0">
                <a:solidFill>
                  <a:schemeClr val="accent4"/>
                </a:solidFill>
              </a:rPr>
              <a:t> nem adható!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szérum </a:t>
            </a:r>
            <a:r>
              <a:rPr lang="hu-HU" sz="2000" dirty="0" err="1" smtClean="0">
                <a:solidFill>
                  <a:schemeClr val="accent4"/>
                </a:solidFill>
              </a:rPr>
              <a:t>kalium</a:t>
            </a:r>
            <a:r>
              <a:rPr lang="hu-HU" sz="2000" dirty="0" smtClean="0">
                <a:solidFill>
                  <a:schemeClr val="accent4"/>
                </a:solidFill>
              </a:rPr>
              <a:t> szint ellenőrzés </a:t>
            </a:r>
            <a:r>
              <a:rPr lang="hu-HU" sz="2000" dirty="0" err="1" smtClean="0">
                <a:solidFill>
                  <a:schemeClr val="accent4"/>
                </a:solidFill>
              </a:rPr>
              <a:t>diuretikum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ACE-gátló</a:t>
            </a:r>
            <a:r>
              <a:rPr lang="hu-HU" sz="2000" dirty="0" smtClean="0">
                <a:solidFill>
                  <a:schemeClr val="accent4"/>
                </a:solidFill>
              </a:rPr>
              <a:t> mellett</a:t>
            </a:r>
          </a:p>
          <a:p>
            <a:pPr eaLnBrk="1" hangingPunct="1"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</a:t>
            </a: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</a:p>
        </p:txBody>
      </p:sp>
      <p:sp>
        <p:nvSpPr>
          <p:cNvPr id="5" name="Jobbra nyíl 4"/>
          <p:cNvSpPr/>
          <p:nvPr/>
        </p:nvSpPr>
        <p:spPr>
          <a:xfrm>
            <a:off x="4860032" y="3140968"/>
            <a:ext cx="47435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Nem pozitív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dirty="0" smtClean="0">
                <a:solidFill>
                  <a:schemeClr val="accent4"/>
                </a:solidFill>
              </a:rPr>
              <a:t> szerek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 szívelégtelenség progresszióját lassítják </a:t>
            </a: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mortalitás, morbiditás csökkentő hatás</a:t>
            </a: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 tüneteket javítják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ACE-gátlók</a:t>
            </a:r>
            <a:r>
              <a:rPr lang="hu-HU" sz="2000" b="1" i="1" dirty="0" smtClean="0">
                <a:solidFill>
                  <a:schemeClr val="accent4"/>
                </a:solidFill>
              </a:rPr>
              <a:t>,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ARB-k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b="1" i="1" dirty="0" smtClean="0">
                <a:solidFill>
                  <a:schemeClr val="accent4"/>
                </a:solidFill>
              </a:rPr>
              <a:t>egyes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ß-blokkolók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diuretikumok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hu-HU" sz="2000" b="1" i="1" dirty="0" smtClean="0">
                <a:solidFill>
                  <a:schemeClr val="accent4"/>
                </a:solidFill>
              </a:rPr>
              <a:t>értágítók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  <a:endParaRPr lang="hu-HU" sz="2800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4744"/>
            <a:ext cx="8229600" cy="50405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Nem pozitív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dirty="0" smtClean="0">
                <a:solidFill>
                  <a:schemeClr val="accent4"/>
                </a:solidFill>
              </a:rPr>
              <a:t> szerek</a:t>
            </a:r>
            <a:endParaRPr lang="hu-HU" sz="20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i="1" dirty="0" err="1" smtClean="0">
                <a:solidFill>
                  <a:srgbClr val="00B050"/>
                </a:solidFill>
              </a:rPr>
              <a:t>ACE-gátlók</a:t>
            </a:r>
            <a:r>
              <a:rPr lang="hu-HU" sz="2000" b="1" i="1" dirty="0" smtClean="0">
                <a:solidFill>
                  <a:srgbClr val="00B050"/>
                </a:solidFill>
              </a:rPr>
              <a:t>  (</a:t>
            </a:r>
            <a:r>
              <a:rPr lang="hu-HU" sz="2000" b="1" i="1" dirty="0" err="1" smtClean="0">
                <a:solidFill>
                  <a:srgbClr val="00B050"/>
                </a:solidFill>
              </a:rPr>
              <a:t>ramipril</a:t>
            </a:r>
            <a:r>
              <a:rPr lang="hu-HU" sz="2000" b="1" i="1" dirty="0" smtClean="0">
                <a:solidFill>
                  <a:srgbClr val="00B050"/>
                </a:solidFill>
              </a:rPr>
              <a:t>, </a:t>
            </a:r>
            <a:r>
              <a:rPr lang="hu-HU" sz="2000" b="1" i="1" dirty="0" err="1" smtClean="0">
                <a:solidFill>
                  <a:srgbClr val="00B050"/>
                </a:solidFill>
              </a:rPr>
              <a:t>perindopril</a:t>
            </a:r>
            <a:r>
              <a:rPr lang="hu-HU" sz="2000" b="1" i="1" dirty="0" smtClean="0">
                <a:solidFill>
                  <a:srgbClr val="00B050"/>
                </a:solidFill>
              </a:rPr>
              <a:t>, </a:t>
            </a:r>
            <a:r>
              <a:rPr lang="hu-HU" sz="2000" b="1" i="1" dirty="0" err="1" smtClean="0">
                <a:solidFill>
                  <a:srgbClr val="00B050"/>
                </a:solidFill>
              </a:rPr>
              <a:t>lisinopril</a:t>
            </a:r>
            <a:r>
              <a:rPr lang="hu-HU" sz="2000" b="1" i="1" dirty="0" smtClean="0">
                <a:solidFill>
                  <a:srgbClr val="00B05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i="1" dirty="0" err="1" smtClean="0">
                <a:solidFill>
                  <a:srgbClr val="00B050"/>
                </a:solidFill>
              </a:rPr>
              <a:t>ARB-k</a:t>
            </a:r>
            <a:r>
              <a:rPr lang="hu-HU" sz="2000" b="1" i="1" dirty="0" smtClean="0">
                <a:solidFill>
                  <a:srgbClr val="00B050"/>
                </a:solidFill>
              </a:rPr>
              <a:t> (</a:t>
            </a:r>
            <a:r>
              <a:rPr lang="hu-HU" sz="2000" b="1" i="1" dirty="0" err="1" smtClean="0">
                <a:solidFill>
                  <a:srgbClr val="00B050"/>
                </a:solidFill>
              </a:rPr>
              <a:t>telmisartan</a:t>
            </a:r>
            <a:r>
              <a:rPr lang="hu-HU" sz="2000" b="1" i="1" dirty="0" smtClean="0">
                <a:solidFill>
                  <a:srgbClr val="00B050"/>
                </a:solidFill>
              </a:rPr>
              <a:t>, </a:t>
            </a:r>
            <a:r>
              <a:rPr lang="hu-HU" sz="2000" b="1" i="1" dirty="0" err="1" smtClean="0">
                <a:solidFill>
                  <a:srgbClr val="00B050"/>
                </a:solidFill>
              </a:rPr>
              <a:t>valsartan</a:t>
            </a:r>
            <a:r>
              <a:rPr lang="hu-HU" sz="2000" b="1" i="1" dirty="0" smtClean="0">
                <a:solidFill>
                  <a:srgbClr val="00B05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 perifériás érellenállást, az utóterhelést csökkentik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az </a:t>
            </a:r>
            <a:r>
              <a:rPr lang="hu-HU" sz="2000" b="1" dirty="0" err="1" smtClean="0">
                <a:solidFill>
                  <a:schemeClr val="accent4"/>
                </a:solidFill>
              </a:rPr>
              <a:t>aldoszteron-szekréció</a:t>
            </a:r>
            <a:r>
              <a:rPr lang="hu-HU" sz="2000" b="1" dirty="0" smtClean="0">
                <a:solidFill>
                  <a:schemeClr val="accent4"/>
                </a:solidFill>
              </a:rPr>
              <a:t> gátlása folytán a só- és vízvisszatartás csökken , az előterhelés mérséklődik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 kötőszöveti </a:t>
            </a:r>
            <a:r>
              <a:rPr lang="hu-HU" sz="2000" b="1" dirty="0" err="1" smtClean="0">
                <a:solidFill>
                  <a:schemeClr val="accent4"/>
                </a:solidFill>
              </a:rPr>
              <a:t>proliferáció</a:t>
            </a:r>
            <a:r>
              <a:rPr lang="hu-HU" sz="2000" b="1" dirty="0" smtClean="0">
                <a:solidFill>
                  <a:schemeClr val="accent4"/>
                </a:solidFill>
              </a:rPr>
              <a:t>, illetve a szív és az erek átstrukturálódását („</a:t>
            </a:r>
            <a:r>
              <a:rPr lang="hu-HU" sz="2000" b="1" dirty="0" err="1" smtClean="0">
                <a:solidFill>
                  <a:schemeClr val="accent4"/>
                </a:solidFill>
              </a:rPr>
              <a:t>remodelling</a:t>
            </a:r>
            <a:r>
              <a:rPr lang="hu-HU" sz="2000" b="1" dirty="0" smtClean="0">
                <a:solidFill>
                  <a:schemeClr val="accent4"/>
                </a:solidFill>
              </a:rPr>
              <a:t>”) gátolják</a:t>
            </a:r>
          </a:p>
          <a:p>
            <a:pPr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javítják a betegség tüneteit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lassítják a betegség progresszióját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csökkentik a halálozást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csökkentik az ismételt szívinfarktus kialakulását</a:t>
            </a:r>
          </a:p>
          <a:p>
            <a:pPr eaLnBrk="1" hangingPunct="1">
              <a:lnSpc>
                <a:spcPct val="90000"/>
              </a:lnSpc>
              <a:buNone/>
            </a:pPr>
            <a:endParaRPr lang="hu-HU" sz="2000" dirty="0" smtClean="0">
              <a:latin typeface="Century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hu-HU" sz="1800" dirty="0" smtClean="0">
              <a:latin typeface="Century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hu-HU" sz="1800" dirty="0" smtClean="0">
              <a:latin typeface="Century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1800" dirty="0" smtClean="0">
              <a:latin typeface="Century" pitchFamily="18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89696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Nem pozitív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dirty="0" smtClean="0">
                <a:solidFill>
                  <a:schemeClr val="accent4"/>
                </a:solidFill>
              </a:rPr>
              <a:t> szerek</a:t>
            </a:r>
            <a:endParaRPr lang="hu-HU" sz="20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i="1" dirty="0" err="1" smtClean="0">
                <a:solidFill>
                  <a:srgbClr val="00B050"/>
                </a:solidFill>
              </a:rPr>
              <a:t>ß-blokkolók</a:t>
            </a:r>
            <a:r>
              <a:rPr lang="hu-HU" sz="2000" b="1" i="1" dirty="0" smtClean="0">
                <a:solidFill>
                  <a:srgbClr val="00B050"/>
                </a:solidFill>
              </a:rPr>
              <a:t>  (</a:t>
            </a:r>
            <a:r>
              <a:rPr lang="hu-HU" sz="2000" b="1" i="1" dirty="0" err="1" smtClean="0">
                <a:solidFill>
                  <a:srgbClr val="00B050"/>
                </a:solidFill>
              </a:rPr>
              <a:t>carvedilol</a:t>
            </a:r>
            <a:r>
              <a:rPr lang="hu-HU" sz="2000" b="1" i="1" dirty="0" smtClean="0">
                <a:solidFill>
                  <a:srgbClr val="00B050"/>
                </a:solidFill>
              </a:rPr>
              <a:t>, </a:t>
            </a:r>
            <a:r>
              <a:rPr lang="hu-HU" sz="2000" b="1" i="1" dirty="0" err="1" smtClean="0">
                <a:solidFill>
                  <a:srgbClr val="00B050"/>
                </a:solidFill>
              </a:rPr>
              <a:t>bisoprolol</a:t>
            </a:r>
            <a:r>
              <a:rPr lang="hu-HU" sz="2000" b="1" i="1" dirty="0" smtClean="0">
                <a:solidFill>
                  <a:srgbClr val="00B050"/>
                </a:solidFill>
              </a:rPr>
              <a:t>, </a:t>
            </a:r>
            <a:r>
              <a:rPr lang="hu-HU" sz="2000" b="1" i="1" dirty="0" err="1" smtClean="0">
                <a:solidFill>
                  <a:srgbClr val="00B050"/>
                </a:solidFill>
              </a:rPr>
              <a:t>metoprolol</a:t>
            </a:r>
            <a:r>
              <a:rPr lang="hu-HU" sz="2000" b="1" i="1" dirty="0" smtClean="0">
                <a:solidFill>
                  <a:srgbClr val="00B05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b="1" i="1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 szívelégtelenségben kórosan megnövekedett </a:t>
            </a:r>
            <a:r>
              <a:rPr lang="hu-HU" sz="2000" dirty="0" smtClean="0">
                <a:solidFill>
                  <a:schemeClr val="accent4"/>
                </a:solidFill>
              </a:rPr>
              <a:t>és tartós, túlzott </a:t>
            </a:r>
            <a:r>
              <a:rPr lang="hu-HU" sz="2000" dirty="0" err="1" smtClean="0">
                <a:solidFill>
                  <a:schemeClr val="accent4"/>
                </a:solidFill>
              </a:rPr>
              <a:t>kompenzatorikus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b="1" dirty="0" smtClean="0">
                <a:solidFill>
                  <a:schemeClr val="accent4"/>
                </a:solidFill>
              </a:rPr>
              <a:t>szimpatikus aktivációt ellensúlyozzák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mérséklik a szívizom átstrukturálódását (a „</a:t>
            </a:r>
            <a:r>
              <a:rPr lang="hu-HU" sz="2000" dirty="0" err="1" smtClean="0">
                <a:solidFill>
                  <a:schemeClr val="accent4"/>
                </a:solidFill>
              </a:rPr>
              <a:t>remodelling</a:t>
            </a:r>
            <a:r>
              <a:rPr lang="hu-HU" sz="2000" dirty="0" smtClean="0">
                <a:solidFill>
                  <a:schemeClr val="accent4"/>
                </a:solidFill>
              </a:rPr>
              <a:t>”</a:t>
            </a:r>
            <a:r>
              <a:rPr lang="hu-HU" sz="2000" dirty="0" err="1" smtClean="0">
                <a:solidFill>
                  <a:schemeClr val="accent4"/>
                </a:solidFill>
              </a:rPr>
              <a:t>-et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csökkentik a szívizomsejtek „</a:t>
            </a:r>
            <a:r>
              <a:rPr lang="hu-HU" sz="2000" dirty="0" err="1" smtClean="0">
                <a:solidFill>
                  <a:schemeClr val="accent4"/>
                </a:solidFill>
              </a:rPr>
              <a:t>apoptózisát</a:t>
            </a:r>
            <a:r>
              <a:rPr lang="hu-HU" sz="2000" dirty="0" smtClean="0">
                <a:solidFill>
                  <a:schemeClr val="accent4"/>
                </a:solidFill>
              </a:rPr>
              <a:t>”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csökkentik a mortalitást, morbiditást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csökkentik a szívelégtelenség miatti kórházi felvételek számát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lassítják, visszafordítják a betegség progresszióját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mérsékelten javítják a betegek panaszait, tüneteket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1800" dirty="0" smtClean="0">
              <a:latin typeface="Century" pitchFamily="18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hu-HU" sz="2000" dirty="0" smtClean="0">
                <a:solidFill>
                  <a:srgbClr val="FF0000"/>
                </a:solidFill>
              </a:rPr>
              <a:t>MINDEN STABIL, BAL KAMRAI DISZFUNKCIÓVAL JÁRÓ </a:t>
            </a:r>
          </a:p>
          <a:p>
            <a:pPr algn="ctr">
              <a:lnSpc>
                <a:spcPct val="90000"/>
              </a:lnSpc>
              <a:buNone/>
            </a:pPr>
            <a:r>
              <a:rPr lang="hu-HU" sz="2000" dirty="0" smtClean="0">
                <a:solidFill>
                  <a:srgbClr val="FF0000"/>
                </a:solidFill>
              </a:rPr>
              <a:t>SZÍVELÉGTELENSÉGBEN ALKALMAZNI KELL!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1800" dirty="0" smtClean="0">
              <a:latin typeface="Century" pitchFamily="18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Kontraindikáció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hu-HU" sz="2000" b="1" dirty="0" err="1" smtClean="0">
                <a:solidFill>
                  <a:schemeClr val="accent4"/>
                </a:solidFill>
              </a:rPr>
              <a:t>asthma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b="1" dirty="0" err="1" smtClean="0">
                <a:solidFill>
                  <a:schemeClr val="accent4"/>
                </a:solidFill>
              </a:rPr>
              <a:t>bronchiale</a:t>
            </a:r>
            <a:r>
              <a:rPr lang="hu-HU" sz="2000" dirty="0" smtClean="0">
                <a:solidFill>
                  <a:schemeClr val="accent4"/>
                </a:solidFill>
              </a:rPr>
              <a:t>, súlyos COPD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túlzott AV blokk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akut szívelégtelenség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nagyfokú folyadék retenció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268760"/>
            <a:ext cx="8229600" cy="466997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Nem pozitív </a:t>
            </a:r>
            <a:r>
              <a:rPr lang="hu-HU" sz="2000" b="1" dirty="0" err="1" smtClean="0">
                <a:solidFill>
                  <a:schemeClr val="accent4"/>
                </a:solidFill>
              </a:rPr>
              <a:t>inotrop</a:t>
            </a:r>
            <a:r>
              <a:rPr lang="hu-HU" sz="2000" b="1" dirty="0" smtClean="0">
                <a:solidFill>
                  <a:schemeClr val="accent4"/>
                </a:solidFill>
              </a:rPr>
              <a:t> szerek</a:t>
            </a:r>
            <a:endParaRPr lang="hu-HU" sz="2000" b="1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i="1" dirty="0" err="1" smtClean="0">
                <a:solidFill>
                  <a:srgbClr val="00B050"/>
                </a:solidFill>
              </a:rPr>
              <a:t>Diuretikumok</a:t>
            </a:r>
            <a:r>
              <a:rPr lang="hu-HU" sz="2000" b="1" i="1" dirty="0" smtClean="0">
                <a:solidFill>
                  <a:srgbClr val="00B050"/>
                </a:solidFill>
              </a:rPr>
              <a:t> (</a:t>
            </a:r>
            <a:r>
              <a:rPr lang="hu-HU" sz="2000" b="1" i="1" dirty="0" err="1" smtClean="0">
                <a:solidFill>
                  <a:srgbClr val="00B050"/>
                </a:solidFill>
              </a:rPr>
              <a:t>spironolakton</a:t>
            </a:r>
            <a:r>
              <a:rPr lang="hu-HU" sz="2000" b="1" i="1" dirty="0" smtClean="0">
                <a:solidFill>
                  <a:srgbClr val="00B05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b="1" i="1" dirty="0" smtClean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csökkenti a vénás nyomást és a kamrai előterhelést, a vizenyőt és a szív nagyságát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növeli a szív pumpafunkciójának hatékonyságát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növeli a túlélést krónikus szívelégtelenségben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folyadék retencióval járó szívelégtelenség valamennyi esetében alkalmazni kell!</a:t>
            </a:r>
          </a:p>
          <a:p>
            <a:pPr eaLnBrk="1" hangingPunct="1"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MINDIG ACE-GÁTLÓVAL ÉS </a:t>
            </a:r>
            <a:r>
              <a:rPr lang="hu-HU" sz="2000" dirty="0" err="1" smtClean="0">
                <a:solidFill>
                  <a:schemeClr val="accent4"/>
                </a:solidFill>
              </a:rPr>
              <a:t>ß-BLOKKOLÓVAL</a:t>
            </a:r>
            <a:r>
              <a:rPr lang="hu-HU" sz="2000" dirty="0" smtClean="0">
                <a:solidFill>
                  <a:schemeClr val="accent4"/>
                </a:solidFill>
              </a:rPr>
              <a:t> EGYÜTT 				ADANDÓ!</a:t>
            </a:r>
          </a:p>
          <a:p>
            <a:pPr eaLnBrk="1" hangingPunct="1">
              <a:lnSpc>
                <a:spcPct val="90000"/>
              </a:lnSpc>
              <a:buNone/>
            </a:pPr>
            <a:endParaRPr lang="hu-HU" sz="22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hu-HU" sz="1800" dirty="0" smtClean="0">
              <a:latin typeface="Century" pitchFamily="18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hu-HU" sz="4800" b="1" i="1" dirty="0" smtClean="0">
                <a:latin typeface="Georgia" pitchFamily="18" charset="0"/>
                <a:ea typeface="Tahoma" pitchFamily="34" charset="0"/>
                <a:cs typeface="Tahoma" pitchFamily="34" charset="0"/>
              </a:rPr>
              <a:t>Köszönöm a figyelmet!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400" u="sng" dirty="0" smtClean="0"/>
              <a:t/>
            </a:r>
            <a:br>
              <a:rPr lang="hu-HU" sz="4400" u="sng" dirty="0" smtClean="0"/>
            </a:br>
            <a:endParaRPr lang="hu-HU" dirty="0"/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Szívelégtelenség = </a:t>
            </a:r>
            <a:r>
              <a:rPr lang="hu-HU" sz="2000" b="1" dirty="0" err="1" smtClean="0">
                <a:solidFill>
                  <a:schemeClr val="accent4"/>
                </a:solidFill>
              </a:rPr>
              <a:t>Kardiális</a:t>
            </a:r>
            <a:r>
              <a:rPr lang="hu-HU" sz="2000" b="1" dirty="0" smtClean="0">
                <a:solidFill>
                  <a:schemeClr val="accent4"/>
                </a:solidFill>
              </a:rPr>
              <a:t> dekompenzáció</a:t>
            </a:r>
          </a:p>
          <a:p>
            <a:pPr eaLnBrk="1" hangingPunct="1">
              <a:buFont typeface="Wingdings" pitchFamily="2" charset="2"/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komplex klinikai szindróma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külön-külön a jobb és a bal kamrát, illetve mindkét kamrát együtt is érintheti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 perctérfogat olyan mértékű csökkenése, amely már nem elegendő a szövetek megfelelő vérellátásához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vénás oldalon beáramlott vért a szív nem tudja megfelelően továbbítani az artériák felé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károsíthatja  a szisztolés és/vagy diasztolés funkciót</a:t>
            </a:r>
          </a:p>
          <a:p>
            <a:pPr eaLnBrk="1" hangingPunct="1">
              <a:buFont typeface="Wingdings" pitchFamily="2" charset="2"/>
              <a:buNone/>
            </a:pPr>
            <a:endParaRPr lang="hu-HU" sz="1800" dirty="0" smtClean="0">
              <a:latin typeface="Century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hu-HU" sz="1800" dirty="0" smtClean="0">
              <a:latin typeface="Century" pitchFamily="18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sz="31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  <a:r>
              <a:rPr lang="hu-HU" sz="3200" dirty="0" smtClean="0">
                <a:latin typeface="+mn-lt"/>
              </a:rPr>
              <a:t/>
            </a:r>
            <a:br>
              <a:rPr lang="hu-HU" sz="3200" dirty="0" smtClean="0">
                <a:latin typeface="+mn-lt"/>
              </a:rPr>
            </a:br>
            <a:endParaRPr lang="hu-HU" sz="32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A szív egy darabig képes alkalmazkodni a túlterheléshez, kompenzáció: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szív frekvencia növelése: 100/</a:t>
            </a:r>
            <a:r>
              <a:rPr lang="hu-HU" sz="2000" dirty="0" err="1" smtClean="0">
                <a:solidFill>
                  <a:schemeClr val="accent4"/>
                </a:solidFill>
              </a:rPr>
              <a:t>min-ig</a:t>
            </a:r>
            <a:r>
              <a:rPr lang="hu-HU" sz="2000" dirty="0" smtClean="0">
                <a:solidFill>
                  <a:schemeClr val="accent4"/>
                </a:solidFill>
              </a:rPr>
              <a:t> hasznos lehet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dilatáció – a szívüregek kitágulása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hipertrófia – megvastagodott szívizomzat → nagyobb erő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nagyobb izomtömeg → rosszabb vérellátás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algn="ctr"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Ha az alkalmazkodási lehetőségek kimerültek, bekövetkezik a </a:t>
            </a:r>
            <a:r>
              <a:rPr lang="hu-HU" sz="2000" dirty="0" err="1" smtClean="0">
                <a:solidFill>
                  <a:schemeClr val="accent4"/>
                </a:solidFill>
              </a:rPr>
              <a:t>kardiális</a:t>
            </a:r>
            <a:r>
              <a:rPr lang="hu-HU" sz="2000" dirty="0" smtClean="0">
                <a:solidFill>
                  <a:schemeClr val="accent4"/>
                </a:solidFill>
              </a:rPr>
              <a:t> dekompenzáció.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solidFill>
                  <a:srgbClr val="FF0000"/>
                </a:solidFill>
              </a:rPr>
              <a:t>Szívelégtelenség gyógyszertana</a:t>
            </a:r>
            <a:endParaRPr lang="hu-H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Gyakori okai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billentyűhibák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hypertónia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ISZB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szívizom betegségek (</a:t>
            </a:r>
            <a:r>
              <a:rPr lang="hu-HU" sz="2000" dirty="0" err="1" smtClean="0">
                <a:solidFill>
                  <a:schemeClr val="accent4"/>
                </a:solidFill>
              </a:rPr>
              <a:t>cardiomyopathiák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idült tüdőbetegségek (krónikus bronchitisz, asztma </a:t>
            </a:r>
            <a:r>
              <a:rPr lang="hu-HU" sz="2000" dirty="0" err="1" smtClean="0">
                <a:solidFill>
                  <a:schemeClr val="accent4"/>
                </a:solidFill>
              </a:rPr>
              <a:t>bronchiale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emphysema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latin typeface="Century" pitchFamily="18" charset="0"/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  <a:endParaRPr lang="hu-HU" sz="2800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Vezető tünet: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nagyvérköri vénás pangás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telt nyaki vénák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pangásos emésztőszervi hurut, megnagyobbodott, fájdalmas máj, sárgaság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pangásos vese: fehérje vizelés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alsóvégtagi ödéma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savós üregek folyadék </a:t>
            </a:r>
            <a:r>
              <a:rPr lang="hu-HU" sz="2000" dirty="0" err="1" smtClean="0">
                <a:solidFill>
                  <a:schemeClr val="accent4"/>
                </a:solidFill>
              </a:rPr>
              <a:t>gyülemei</a:t>
            </a:r>
            <a:r>
              <a:rPr lang="hu-HU" sz="2000" dirty="0" smtClean="0">
                <a:solidFill>
                  <a:schemeClr val="accent4"/>
                </a:solidFill>
              </a:rPr>
              <a:t>: </a:t>
            </a:r>
            <a:r>
              <a:rPr lang="hu-HU" sz="2000" dirty="0" err="1" smtClean="0">
                <a:solidFill>
                  <a:schemeClr val="accent4"/>
                </a:solidFill>
              </a:rPr>
              <a:t>hydrothorax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ascites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solidFill>
                  <a:srgbClr val="FF0000"/>
                </a:solidFill>
              </a:rPr>
              <a:t>Szívelégtelenség gyógyszertana</a:t>
            </a:r>
            <a:endParaRPr lang="hu-H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784"/>
            <a:ext cx="8229600" cy="4824536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Kezelés célja</a:t>
            </a:r>
          </a:p>
          <a:p>
            <a:pPr eaLnBrk="1" hangingPunct="1">
              <a:buFont typeface="Wingdings" pitchFamily="2" charset="2"/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hu-HU" sz="2000" b="1" dirty="0" smtClean="0">
                <a:solidFill>
                  <a:schemeClr val="accent4"/>
                </a:solidFill>
              </a:rPr>
              <a:t>a szívelégtelenséghez vezető betegségek prevenciója</a:t>
            </a:r>
          </a:p>
          <a:p>
            <a:pPr eaLnBrk="1" hangingPunct="1"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hu-HU" sz="2000" b="1" dirty="0" smtClean="0">
                <a:solidFill>
                  <a:schemeClr val="accent4"/>
                </a:solidFill>
              </a:rPr>
              <a:t>a szívelégtelenség progressziójának csökkentése, megakadályozása</a:t>
            </a:r>
          </a:p>
          <a:p>
            <a:pPr eaLnBrk="1" hangingPunct="1"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hu-HU" sz="2000" b="1" dirty="0" smtClean="0">
                <a:solidFill>
                  <a:schemeClr val="accent4"/>
                </a:solidFill>
              </a:rPr>
              <a:t>az életkilátások és életminőség javítása</a:t>
            </a:r>
          </a:p>
          <a:p>
            <a:pPr eaLnBrk="1" hangingPunct="1">
              <a:buNone/>
            </a:pPr>
            <a:endParaRPr lang="hu-HU" sz="2200" dirty="0" smtClean="0">
              <a:latin typeface="Century" pitchFamily="18" charset="0"/>
            </a:endParaRPr>
          </a:p>
          <a:p>
            <a:pPr eaLnBrk="1" hangingPunct="1">
              <a:buNone/>
            </a:pPr>
            <a:endParaRPr lang="hu-HU" sz="2200" dirty="0" smtClean="0">
              <a:latin typeface="Century" pitchFamily="18" charset="0"/>
            </a:endParaRPr>
          </a:p>
          <a:p>
            <a:pPr eaLnBrk="1" hangingPunct="1">
              <a:buNone/>
            </a:pPr>
            <a:endParaRPr lang="hu-HU" sz="1800" dirty="0" smtClean="0">
              <a:latin typeface="Century" pitchFamily="18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1800" dirty="0" smtClean="0">
              <a:latin typeface="Book Antiqu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Általános teendők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só-fogyasztás csökkentése</a:t>
            </a:r>
          </a:p>
          <a:p>
            <a:pPr eaLnBrk="1" hangingPunct="1"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folyadék bevitel mérsékelt csökkentése</a:t>
            </a:r>
          </a:p>
          <a:p>
            <a:pPr eaLnBrk="1" hangingPunct="1"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ideális testsúly elérése</a:t>
            </a:r>
          </a:p>
          <a:p>
            <a:pPr eaLnBrk="1" hangingPunct="1"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testmozgás</a:t>
            </a:r>
          </a:p>
          <a:p>
            <a:pPr eaLnBrk="1" hangingPunct="1">
              <a:lnSpc>
                <a:spcPct val="90000"/>
              </a:lnSpc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hu-HU" sz="2000" dirty="0" smtClean="0">
                <a:solidFill>
                  <a:schemeClr val="accent4"/>
                </a:solidFill>
              </a:rPr>
              <a:t>szívelégtelenséget súlyosbító gyógyszerek kerülése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  <a:latin typeface="+mn-lt"/>
              </a:rPr>
              <a:t>Szívelégtelenség gyógyszertana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2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 szívelégtelenség állapotának javítása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 kontrakciós erő fokozása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az előterhelés (</a:t>
            </a:r>
            <a:r>
              <a:rPr lang="hu-HU" sz="2000" b="1" dirty="0" err="1" smtClean="0">
                <a:solidFill>
                  <a:schemeClr val="accent4"/>
                </a:solidFill>
              </a:rPr>
              <a:t>preload</a:t>
            </a:r>
            <a:r>
              <a:rPr lang="hu-HU" sz="2000" b="1" dirty="0" smtClean="0">
                <a:solidFill>
                  <a:schemeClr val="accent4"/>
                </a:solidFill>
              </a:rPr>
              <a:t>)</a:t>
            </a:r>
            <a:r>
              <a:rPr lang="hu-HU" sz="2000" dirty="0" smtClean="0">
                <a:solidFill>
                  <a:schemeClr val="accent4"/>
                </a:solidFill>
              </a:rPr>
              <a:t>, a </a:t>
            </a:r>
            <a:r>
              <a:rPr lang="hu-HU" sz="2000" dirty="0" err="1" smtClean="0">
                <a:solidFill>
                  <a:schemeClr val="accent4"/>
                </a:solidFill>
              </a:rPr>
              <a:t>diastolés</a:t>
            </a:r>
            <a:r>
              <a:rPr lang="hu-HU" sz="2000" dirty="0" smtClean="0">
                <a:solidFill>
                  <a:schemeClr val="accent4"/>
                </a:solidFill>
              </a:rPr>
              <a:t> telődés </a:t>
            </a:r>
            <a:r>
              <a:rPr lang="hu-HU" sz="2000" b="1" dirty="0" smtClean="0">
                <a:solidFill>
                  <a:schemeClr val="accent4"/>
                </a:solidFill>
              </a:rPr>
              <a:t>csökkentése </a:t>
            </a:r>
            <a:r>
              <a:rPr lang="hu-HU" sz="2000" dirty="0" smtClean="0">
                <a:solidFill>
                  <a:schemeClr val="accent4"/>
                </a:solidFill>
              </a:rPr>
              <a:t>könnyíti a szív munkáját, mérsékli oxigénigényét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kamrai kilökő erővel szemben fennálló ellenállás mérséklése, </a:t>
            </a:r>
            <a:r>
              <a:rPr lang="hu-HU" sz="2000" b="1" dirty="0" smtClean="0">
                <a:solidFill>
                  <a:schemeClr val="accent4"/>
                </a:solidFill>
              </a:rPr>
              <a:t>az utóterhelés (</a:t>
            </a:r>
            <a:r>
              <a:rPr lang="hu-HU" sz="2000" b="1" dirty="0" err="1" smtClean="0">
                <a:solidFill>
                  <a:schemeClr val="accent4"/>
                </a:solidFill>
              </a:rPr>
              <a:t>afterload</a:t>
            </a:r>
            <a:r>
              <a:rPr lang="hu-HU" sz="2000" b="1" dirty="0" smtClean="0">
                <a:solidFill>
                  <a:schemeClr val="accent4"/>
                </a:solidFill>
              </a:rPr>
              <a:t>) csökkentése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túlzott </a:t>
            </a:r>
            <a:r>
              <a:rPr lang="hu-HU" sz="2000" dirty="0" err="1" smtClean="0">
                <a:solidFill>
                  <a:schemeClr val="accent4"/>
                </a:solidFill>
              </a:rPr>
              <a:t>kompenzatorikus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b="1" dirty="0" err="1" smtClean="0">
                <a:solidFill>
                  <a:schemeClr val="accent4"/>
                </a:solidFill>
              </a:rPr>
              <a:t>tachycardia</a:t>
            </a:r>
            <a:r>
              <a:rPr lang="hu-HU" sz="2000" b="1" dirty="0" smtClean="0">
                <a:solidFill>
                  <a:schemeClr val="accent4"/>
                </a:solidFill>
              </a:rPr>
              <a:t> mérséklése</a:t>
            </a:r>
          </a:p>
          <a:p>
            <a:pPr>
              <a:buNone/>
            </a:pPr>
            <a:endParaRPr lang="hu-HU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Szívelégtelenség gyógyszertana</a:t>
            </a:r>
            <a:endParaRPr lang="hu-H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20804</TotalTime>
  <Words>1218</Words>
  <Application>Microsoft Office PowerPoint</Application>
  <PresentationFormat>Diavetítés a képernyőre (4:3 oldalarány)</PresentationFormat>
  <Paragraphs>282</Paragraphs>
  <Slides>29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29</vt:i4>
      </vt:variant>
    </vt:vector>
  </HeadingPairs>
  <TitlesOfParts>
    <vt:vector size="30" baseType="lpstr">
      <vt:lpstr>Sétatér</vt:lpstr>
      <vt:lpstr>Gyógyszertan</vt:lpstr>
      <vt:lpstr>2. dia</vt:lpstr>
      <vt:lpstr>Szívelégtelenség gyógyszertana 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Szívelégtelenség gyógyszertana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Dr. Zimmerman Katalin</cp:lastModifiedBy>
  <cp:revision>438</cp:revision>
  <dcterms:created xsi:type="dcterms:W3CDTF">2013-02-19T13:49:44Z</dcterms:created>
  <dcterms:modified xsi:type="dcterms:W3CDTF">2019-10-01T19:26:23Z</dcterms:modified>
</cp:coreProperties>
</file>