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0"/>
  </p:notesMasterIdLst>
  <p:sldIdLst>
    <p:sldId id="262" r:id="rId2"/>
    <p:sldId id="540" r:id="rId3"/>
    <p:sldId id="533" r:id="rId4"/>
    <p:sldId id="543" r:id="rId5"/>
    <p:sldId id="468" r:id="rId6"/>
    <p:sldId id="544" r:id="rId7"/>
    <p:sldId id="470" r:id="rId8"/>
    <p:sldId id="556" r:id="rId9"/>
    <p:sldId id="557" r:id="rId10"/>
    <p:sldId id="559" r:id="rId11"/>
    <p:sldId id="560" r:id="rId12"/>
    <p:sldId id="561" r:id="rId13"/>
    <p:sldId id="562" r:id="rId14"/>
    <p:sldId id="563" r:id="rId15"/>
    <p:sldId id="541" r:id="rId16"/>
    <p:sldId id="471" r:id="rId17"/>
    <p:sldId id="416" r:id="rId18"/>
    <p:sldId id="498" r:id="rId19"/>
    <p:sldId id="415" r:id="rId20"/>
    <p:sldId id="566" r:id="rId21"/>
    <p:sldId id="474" r:id="rId22"/>
    <p:sldId id="473" r:id="rId23"/>
    <p:sldId id="568" r:id="rId24"/>
    <p:sldId id="480" r:id="rId25"/>
    <p:sldId id="485" r:id="rId26"/>
    <p:sldId id="487" r:id="rId27"/>
    <p:sldId id="488" r:id="rId28"/>
    <p:sldId id="489" r:id="rId29"/>
    <p:sldId id="569" r:id="rId30"/>
    <p:sldId id="570" r:id="rId31"/>
    <p:sldId id="484" r:id="rId32"/>
    <p:sldId id="483" r:id="rId33"/>
    <p:sldId id="564" r:id="rId34"/>
    <p:sldId id="491" r:id="rId35"/>
    <p:sldId id="428" r:id="rId36"/>
    <p:sldId id="572" r:id="rId37"/>
    <p:sldId id="493" r:id="rId38"/>
    <p:sldId id="282" r:id="rId3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95317-7D3F-4BA6-89F8-975B7E1BA660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AA24A-7F14-4A6D-B34F-6A9A4013B8A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AA24A-7F14-4A6D-B34F-6A9A4013B8A5}" type="slidenum">
              <a:rPr lang="hu-HU" smtClean="0"/>
              <a:pPr/>
              <a:t>28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7200" dirty="0" smtClean="0"/>
              <a:t>Gyógyszertan</a:t>
            </a:r>
            <a:endParaRPr lang="hu-HU" sz="7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Georgia" pitchFamily="18" charset="0"/>
              </a:rPr>
              <a:t>Dr. </a:t>
            </a:r>
            <a:r>
              <a:rPr lang="hu-HU" sz="2400" dirty="0" err="1" smtClean="0">
                <a:latin typeface="Georgia" pitchFamily="18" charset="0"/>
              </a:rPr>
              <a:t>Zimmerman</a:t>
            </a:r>
            <a:r>
              <a:rPr lang="hu-HU" sz="2400" dirty="0" smtClean="0">
                <a:latin typeface="Georgia" pitchFamily="18" charset="0"/>
              </a:rPr>
              <a:t> Katalin</a:t>
            </a:r>
          </a:p>
          <a:p>
            <a:r>
              <a:rPr lang="hu-HU" sz="2400" dirty="0" smtClean="0">
                <a:latin typeface="Georgia" pitchFamily="18" charset="0"/>
              </a:rPr>
              <a:t>2019</a:t>
            </a:r>
            <a:r>
              <a:rPr lang="hu-HU" sz="2400" dirty="0" smtClean="0">
                <a:latin typeface="Georgia" pitchFamily="18" charset="0"/>
              </a:rPr>
              <a:t>. </a:t>
            </a:r>
            <a:endParaRPr lang="hu-HU" sz="2400" dirty="0">
              <a:latin typeface="Georgia" pitchFamily="18" charset="0"/>
            </a:endParaRPr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2796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Fájdalomcsillapítás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 a betegnek már a műtétet megelőzően fájdalma van, vagy a narkózist gyenge </a:t>
            </a:r>
            <a:r>
              <a:rPr lang="hu-HU" sz="2000" dirty="0" err="1" smtClean="0">
                <a:solidFill>
                  <a:schemeClr val="accent4"/>
                </a:solidFill>
              </a:rPr>
              <a:t>analgetikus</a:t>
            </a:r>
            <a:r>
              <a:rPr lang="hu-HU" sz="2000" dirty="0" smtClean="0">
                <a:solidFill>
                  <a:schemeClr val="accent4"/>
                </a:solidFill>
              </a:rPr>
              <a:t> hatású általános érzéstelenítővel (</a:t>
            </a:r>
            <a:r>
              <a:rPr lang="hu-HU" sz="2000" dirty="0" err="1" smtClean="0">
                <a:solidFill>
                  <a:schemeClr val="accent4"/>
                </a:solidFill>
              </a:rPr>
              <a:t>halothan</a:t>
            </a:r>
            <a:r>
              <a:rPr lang="hu-HU" sz="2000" dirty="0" smtClean="0">
                <a:solidFill>
                  <a:schemeClr val="accent4"/>
                </a:solidFill>
              </a:rPr>
              <a:t>, barbiturátok) indukálják, már a </a:t>
            </a:r>
            <a:r>
              <a:rPr lang="hu-HU" sz="2000" dirty="0" err="1" smtClean="0">
                <a:solidFill>
                  <a:schemeClr val="accent4"/>
                </a:solidFill>
              </a:rPr>
              <a:t>premedikációban</a:t>
            </a:r>
            <a:r>
              <a:rPr lang="hu-HU" sz="2000" dirty="0" smtClean="0">
                <a:solidFill>
                  <a:schemeClr val="accent4"/>
                </a:solidFill>
              </a:rPr>
              <a:t> kell adni </a:t>
            </a:r>
            <a:r>
              <a:rPr lang="hu-HU" sz="2000" dirty="0" err="1" smtClean="0">
                <a:solidFill>
                  <a:schemeClr val="accent4"/>
                </a:solidFill>
              </a:rPr>
              <a:t>analgetikumot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Opioidok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morphin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fentanyl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mindig figyelembe kell venni az </a:t>
            </a:r>
            <a:r>
              <a:rPr lang="hu-HU" sz="2000" dirty="0" err="1" smtClean="0">
                <a:solidFill>
                  <a:schemeClr val="accent4"/>
                </a:solidFill>
              </a:rPr>
              <a:t>opioidok</a:t>
            </a:r>
            <a:r>
              <a:rPr lang="hu-HU" sz="2000" dirty="0" smtClean="0">
                <a:solidFill>
                  <a:schemeClr val="accent4"/>
                </a:solidFill>
              </a:rPr>
              <a:t> számos mellékhatását, melyek befolyásolják a narkózis indukcióját, szövődményeit, kimenetét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Nem szteroid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gyulladásgátló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fájdalomcsillapítókat is alkalmazhatunk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Hányáscsillapítás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Szedatív</a:t>
            </a:r>
            <a:r>
              <a:rPr lang="hu-HU" sz="2000" b="1" i="1" dirty="0" smtClean="0">
                <a:solidFill>
                  <a:schemeClr val="accent4"/>
                </a:solidFill>
              </a:rPr>
              <a:t> hatású vegyületek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szedatívumként alkalmazott szerek </a:t>
            </a:r>
            <a:r>
              <a:rPr lang="hu-HU" sz="2000" dirty="0" err="1" smtClean="0">
                <a:solidFill>
                  <a:schemeClr val="accent4"/>
                </a:solidFill>
              </a:rPr>
              <a:t>antiemetikus</a:t>
            </a:r>
            <a:r>
              <a:rPr lang="hu-HU" sz="2000" dirty="0" smtClean="0">
                <a:solidFill>
                  <a:schemeClr val="accent4"/>
                </a:solidFill>
              </a:rPr>
              <a:t> hatását hasznosítjuk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propofol</a:t>
            </a:r>
            <a:r>
              <a:rPr lang="hu-HU" sz="2000" dirty="0" smtClean="0">
                <a:solidFill>
                  <a:schemeClr val="accent4"/>
                </a:solidFill>
              </a:rPr>
              <a:t> mint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narkotikum alkalmazása csökkenti a hányás </a:t>
            </a:r>
            <a:r>
              <a:rPr lang="hu-HU" sz="2000" dirty="0" err="1" smtClean="0">
                <a:solidFill>
                  <a:schemeClr val="accent4"/>
                </a:solidFill>
              </a:rPr>
              <a:t>incidenciáját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ondansetron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szelektív 5-HT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3</a:t>
            </a:r>
            <a:r>
              <a:rPr lang="hu-HU" sz="2000" dirty="0" smtClean="0">
                <a:solidFill>
                  <a:schemeClr val="accent4"/>
                </a:solidFill>
              </a:rPr>
              <a:t>-antagonista </a:t>
            </a:r>
            <a:r>
              <a:rPr lang="hu-HU" sz="2000" dirty="0" err="1" smtClean="0">
                <a:solidFill>
                  <a:schemeClr val="accent4"/>
                </a:solidFill>
              </a:rPr>
              <a:t>antiemetikum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Mellékhatások prevenciója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endParaRPr lang="hu-HU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Paraszimpatikus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bénítók</a:t>
            </a:r>
            <a:r>
              <a:rPr lang="hu-HU" sz="2000" dirty="0" err="1" smtClean="0">
                <a:solidFill>
                  <a:schemeClr val="accent4"/>
                </a:solidFill>
              </a:rPr>
              <a:t>-</a:t>
            </a:r>
            <a:r>
              <a:rPr lang="hu-HU" sz="2000" b="1" dirty="0" err="1" smtClean="0">
                <a:solidFill>
                  <a:schemeClr val="accent4"/>
                </a:solidFill>
              </a:rPr>
              <a:t>Atropin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alkalmazásukra akkor lehet szükség, amikor </a:t>
            </a:r>
            <a:r>
              <a:rPr lang="hu-HU" sz="2000" dirty="0" err="1" smtClean="0">
                <a:solidFill>
                  <a:schemeClr val="accent4"/>
                </a:solidFill>
              </a:rPr>
              <a:t>vagusizgalmat</a:t>
            </a:r>
            <a:r>
              <a:rPr lang="hu-HU" sz="2000" dirty="0" smtClean="0">
                <a:solidFill>
                  <a:schemeClr val="accent4"/>
                </a:solidFill>
              </a:rPr>
              <a:t> kiváltó szerekkel narkotizálunk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bradycardia</a:t>
            </a:r>
            <a:r>
              <a:rPr lang="hu-HU" sz="2000" dirty="0" smtClean="0">
                <a:solidFill>
                  <a:schemeClr val="accent4"/>
                </a:solidFill>
              </a:rPr>
              <a:t> kivédésére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asthmásoknál</a:t>
            </a:r>
            <a:r>
              <a:rPr lang="hu-HU" sz="2000" dirty="0" smtClean="0">
                <a:solidFill>
                  <a:schemeClr val="accent4"/>
                </a:solidFill>
              </a:rPr>
              <a:t> nem jelent komolyabb problémát, hogy hatására a nyák viszkózusabbá válik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lázas betegnél az izzadás gátlásával a </a:t>
            </a:r>
            <a:r>
              <a:rPr lang="hu-HU" sz="2000" dirty="0" err="1" smtClean="0">
                <a:solidFill>
                  <a:schemeClr val="accent4"/>
                </a:solidFill>
              </a:rPr>
              <a:t>hőleadást</a:t>
            </a:r>
            <a:r>
              <a:rPr lang="hu-HU" sz="2000" dirty="0" smtClean="0">
                <a:solidFill>
                  <a:schemeClr val="accent4"/>
                </a:solidFill>
              </a:rPr>
              <a:t> akadályozza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 gyomortartalom mennyiségét/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aciditását</a:t>
            </a:r>
            <a:r>
              <a:rPr lang="hu-HU" sz="2000" b="1" i="1" dirty="0" smtClean="0">
                <a:solidFill>
                  <a:schemeClr val="accent4"/>
                </a:solidFill>
              </a:rPr>
              <a:t> befolyásoló szerek</a:t>
            </a: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narkózis folyamán a gyomortartalom visszafolyhat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 csökkentjük a tartalom volumenét és </a:t>
            </a:r>
            <a:r>
              <a:rPr lang="hu-HU" sz="2000" dirty="0" err="1" smtClean="0">
                <a:solidFill>
                  <a:schemeClr val="accent4"/>
                </a:solidFill>
              </a:rPr>
              <a:t>aciditását</a:t>
            </a:r>
            <a:r>
              <a:rPr lang="hu-HU" sz="2000" dirty="0" smtClean="0">
                <a:solidFill>
                  <a:schemeClr val="accent4"/>
                </a:solidFill>
              </a:rPr>
              <a:t> (pH&gt;2,5), azzal védelmet biztosítunk az aspiráció, illetve annak tüdőkárosító hatása ellen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2</a:t>
            </a:r>
            <a:r>
              <a:rPr lang="hu-HU" sz="2000" dirty="0" smtClean="0">
                <a:solidFill>
                  <a:schemeClr val="accent4"/>
                </a:solidFill>
              </a:rPr>
              <a:t>-receptor-blokkolót (</a:t>
            </a:r>
            <a:r>
              <a:rPr lang="hu-HU" sz="2000" dirty="0" err="1" smtClean="0">
                <a:solidFill>
                  <a:schemeClr val="accent4"/>
                </a:solidFill>
              </a:rPr>
              <a:t>famotidin</a:t>
            </a:r>
            <a:r>
              <a:rPr lang="hu-HU" sz="2000" dirty="0" smtClean="0">
                <a:solidFill>
                  <a:schemeClr val="accent4"/>
                </a:solidFill>
              </a:rPr>
              <a:t>), </a:t>
            </a:r>
            <a:r>
              <a:rPr lang="hu-HU" sz="2000" dirty="0" err="1" smtClean="0">
                <a:solidFill>
                  <a:schemeClr val="accent4"/>
                </a:solidFill>
              </a:rPr>
              <a:t>protonpumpagátlót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pantoprazol</a:t>
            </a:r>
            <a:r>
              <a:rPr lang="hu-HU" sz="2000" dirty="0" smtClean="0">
                <a:solidFill>
                  <a:schemeClr val="accent4"/>
                </a:solidFill>
              </a:rPr>
              <a:t>), alkalmazunk a műtét előtti estén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INTRAOPERATÍV  </a:t>
            </a:r>
            <a:r>
              <a:rPr lang="hu-HU" sz="2000" b="1" dirty="0" err="1" smtClean="0">
                <a:solidFill>
                  <a:schemeClr val="accent4"/>
                </a:solidFill>
              </a:rPr>
              <a:t>medikáció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4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ebben a szakaszban valósul meg a klasszikus hármas hatás – a narkózis, az </a:t>
            </a:r>
            <a:r>
              <a:rPr lang="hu-HU" sz="2000" dirty="0" err="1" smtClean="0">
                <a:solidFill>
                  <a:schemeClr val="accent4"/>
                </a:solidFill>
              </a:rPr>
              <a:t>analgézia</a:t>
            </a:r>
            <a:r>
              <a:rPr lang="hu-HU" sz="2000" dirty="0" smtClean="0">
                <a:solidFill>
                  <a:schemeClr val="accent4"/>
                </a:solidFill>
              </a:rPr>
              <a:t>, az izomelernyedés – más-más gyógyszerekkel való létrehozása („</a:t>
            </a:r>
            <a:r>
              <a:rPr lang="hu-HU" sz="2000" dirty="0" err="1" smtClean="0">
                <a:solidFill>
                  <a:schemeClr val="accent4"/>
                </a:solidFill>
              </a:rPr>
              <a:t>balanced</a:t>
            </a:r>
            <a:r>
              <a:rPr lang="hu-HU" sz="2000" dirty="0" smtClean="0">
                <a:solidFill>
                  <a:schemeClr val="accent4"/>
                </a:solidFill>
              </a:rPr>
              <a:t>” anesztézia)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 </a:t>
            </a:r>
            <a:r>
              <a:rPr lang="hu-HU" sz="2000" dirty="0" err="1" smtClean="0">
                <a:solidFill>
                  <a:schemeClr val="accent4"/>
                </a:solidFill>
              </a:rPr>
              <a:t>intubációra</a:t>
            </a:r>
            <a:r>
              <a:rPr lang="hu-HU" sz="2000" dirty="0" smtClean="0">
                <a:solidFill>
                  <a:schemeClr val="accent4"/>
                </a:solidFill>
              </a:rPr>
              <a:t> is sor kerül, rövid hatású </a:t>
            </a:r>
            <a:r>
              <a:rPr lang="hu-HU" sz="2000" dirty="0" err="1" smtClean="0">
                <a:solidFill>
                  <a:schemeClr val="accent4"/>
                </a:solidFill>
              </a:rPr>
              <a:t>izomrelaxánst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szukcinilkolint</a:t>
            </a:r>
            <a:r>
              <a:rPr lang="hu-HU" sz="2000" dirty="0" smtClean="0">
                <a:solidFill>
                  <a:schemeClr val="accent4"/>
                </a:solidFill>
              </a:rPr>
              <a:t>) is adnak</a:t>
            </a:r>
          </a:p>
          <a:p>
            <a:pPr>
              <a:buNone/>
            </a:pPr>
            <a:endParaRPr lang="hu-HU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  <a:latin typeface="Century Schoolbook" pitchFamily="18" charset="0"/>
              </a:rPr>
              <a:t>Az </a:t>
            </a:r>
            <a:r>
              <a:rPr lang="hu-HU" sz="2000" b="1" dirty="0" err="1" smtClean="0">
                <a:solidFill>
                  <a:schemeClr val="accent4"/>
                </a:solidFill>
                <a:latin typeface="Century Schoolbook" pitchFamily="18" charset="0"/>
              </a:rPr>
              <a:t>anaestheticumokat</a:t>
            </a:r>
            <a:r>
              <a:rPr lang="hu-HU" sz="2000" b="1" dirty="0" smtClean="0">
                <a:solidFill>
                  <a:schemeClr val="accent4"/>
                </a:solidFill>
                <a:latin typeface="Century Schoolbook" pitchFamily="18" charset="0"/>
              </a:rPr>
              <a:t> két nagy csoportja</a:t>
            </a:r>
          </a:p>
          <a:p>
            <a:pPr marL="681228" indent="-571500"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1. inhalációs (illékony folyadékok gőzei és gázok) </a:t>
            </a:r>
          </a:p>
          <a:p>
            <a:pPr marL="681228" indent="-571500"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2.  intravénás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  <a:latin typeface="Century Schoolbook" pitchFamily="18" charset="0"/>
              </a:rPr>
              <a:t>I. Inhalációs </a:t>
            </a:r>
            <a:r>
              <a:rPr lang="hu-HU" sz="2000" b="1" dirty="0" err="1" smtClean="0">
                <a:solidFill>
                  <a:schemeClr val="accent4"/>
                </a:solidFill>
                <a:latin typeface="Century Schoolbook" pitchFamily="18" charset="0"/>
              </a:rPr>
              <a:t>anaestheticumok</a:t>
            </a:r>
            <a:r>
              <a:rPr lang="hu-HU" sz="2000" b="1" dirty="0" smtClean="0">
                <a:solidFill>
                  <a:schemeClr val="accent4"/>
                </a:solidFill>
                <a:latin typeface="Century Schoolbook" pitchFamily="18" charset="0"/>
              </a:rPr>
              <a:t>  </a:t>
            </a: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  <a:latin typeface="Century Schoolbook" pitchFamily="18" charset="0"/>
              </a:rPr>
              <a:t>Hatásmód</a:t>
            </a: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 hatás az adott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narcoticumra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specifikus, receptorhoz általában nem köthető, ugyanakkor számos receptor, pl. Na- és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Ca-csatornák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működése érintett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az inhalációs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anaestheticumok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támadáspontja a felszálló aktivációs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polisynapticus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pályarendszer</a:t>
            </a:r>
            <a:r>
              <a:rPr lang="hu-HU" sz="2000" i="1" dirty="0" smtClean="0">
                <a:solidFill>
                  <a:schemeClr val="accent4"/>
                </a:solidFill>
                <a:latin typeface="Century Schoolbook" pitchFamily="18" charset="0"/>
              </a:rPr>
              <a:t>,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hu-HU" sz="2000" i="1" dirty="0" smtClean="0">
                <a:solidFill>
                  <a:schemeClr val="accent4"/>
                </a:solidFill>
                <a:latin typeface="Century Schoolbook" pitchFamily="18" charset="0"/>
              </a:rPr>
              <a:t>a </a:t>
            </a:r>
            <a:r>
              <a:rPr lang="hu-HU" sz="2000" i="1" dirty="0" err="1" smtClean="0">
                <a:solidFill>
                  <a:schemeClr val="accent4"/>
                </a:solidFill>
                <a:latin typeface="Century Schoolbook" pitchFamily="18" charset="0"/>
              </a:rPr>
              <a:t>formatio</a:t>
            </a:r>
            <a:r>
              <a:rPr lang="hu-HU" sz="2000" i="1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hu-HU" sz="2000" i="1" dirty="0" err="1" smtClean="0">
                <a:solidFill>
                  <a:schemeClr val="accent4"/>
                </a:solidFill>
                <a:latin typeface="Century Schoolbook" pitchFamily="18" charset="0"/>
              </a:rPr>
              <a:t>reticularis</a:t>
            </a:r>
            <a:r>
              <a:rPr lang="hu-HU" sz="2000" i="1" dirty="0" smtClean="0">
                <a:solidFill>
                  <a:schemeClr val="accent4"/>
                </a:solidFill>
                <a:latin typeface="Century Schoolbook" pitchFamily="18" charset="0"/>
              </a:rPr>
              <a:t> gátlása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, amely nagy szerepet játszik az öntudat és az ébrenlét fenntartásában</a:t>
            </a:r>
          </a:p>
          <a:p>
            <a:pPr>
              <a:buNone/>
            </a:pPr>
            <a:endParaRPr lang="hu-HU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 </a:t>
            </a:r>
            <a:endParaRPr lang="hu-H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 folyékony inhalációs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anaestheticumokat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hu-HU" sz="2000" i="1" dirty="0" smtClean="0">
                <a:solidFill>
                  <a:schemeClr val="accent4"/>
                </a:solidFill>
                <a:latin typeface="Century Schoolbook" pitchFamily="18" charset="0"/>
              </a:rPr>
              <a:t>felhasználás előtt 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hu-HU" sz="2000" i="1" dirty="0" smtClean="0">
                <a:solidFill>
                  <a:schemeClr val="accent4"/>
                </a:solidFill>
                <a:latin typeface="Century Schoolbook" pitchFamily="18" charset="0"/>
              </a:rPr>
              <a:t>először gőzzé kell alakítani 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az egyensúlyi állapot beálltáig, amikor 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ugyanannyi molekula jut a folyadékfázisból a gőzfázisba, mint 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amennyi a gőzfázisból visszalép a folyadékfázisba.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Az inhalációs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anaestheticum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koncentrációját a vérben és a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központi idegrendszerben meghatározza: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anaestheticum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parciális nyomása a belélegzett keverékben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anaestheticum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vér/gáz megoszlási hányadosa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alveolaris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ventilláció mértéke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 tüdőn átáramló vér mennyisége</a:t>
            </a:r>
            <a:endParaRPr lang="hu-HU" sz="2000" dirty="0">
              <a:solidFill>
                <a:schemeClr val="accent4"/>
              </a:solidFill>
              <a:latin typeface="Century Schoolbook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 </a:t>
            </a:r>
            <a:endParaRPr lang="hu-H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 gyógyszerkészítmények fő eltávozási útja a tüdő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 májban történő metabolizmus csak akkor játszik jelentős szerepet, ha májkárosodás áll fenn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ép májfunkciók mellett is, a halogén tartalmú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anaestheticumok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	májban történő metabolizmusa során károsíthatják a májsejteket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	és a vesét is</a:t>
            </a:r>
            <a:endParaRPr lang="hu-HU" sz="2000" dirty="0">
              <a:solidFill>
                <a:schemeClr val="accent4"/>
              </a:solidFill>
              <a:latin typeface="Century Schoolbook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507288" cy="648072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31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3100" dirty="0" smtClean="0">
                <a:solidFill>
                  <a:srgbClr val="FF0000"/>
                </a:solidFill>
              </a:rPr>
              <a:t>, </a:t>
            </a:r>
            <a:r>
              <a:rPr lang="hu-HU" sz="3100" dirty="0" err="1" smtClean="0">
                <a:solidFill>
                  <a:srgbClr val="FF0000"/>
                </a:solidFill>
              </a:rPr>
              <a:t>narcoticumok</a:t>
            </a:r>
            <a:r>
              <a:rPr lang="hu-HU" sz="3100" dirty="0" smtClean="0">
                <a:solidFill>
                  <a:srgbClr val="FF0000"/>
                </a:solidFill>
              </a:rPr>
              <a:t>) </a:t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> </a:t>
            </a:r>
            <a:r>
              <a:rPr lang="hu-HU" sz="3200" dirty="0" smtClean="0">
                <a:solidFill>
                  <a:schemeClr val="hlink"/>
                </a:solidFill>
              </a:rPr>
              <a:t/>
            </a:r>
            <a:br>
              <a:rPr lang="hu-HU" sz="3200" dirty="0" smtClean="0">
                <a:solidFill>
                  <a:schemeClr val="hlink"/>
                </a:solidFill>
              </a:rPr>
            </a:br>
            <a:r>
              <a:rPr lang="hu-HU" sz="3200" dirty="0" smtClean="0">
                <a:solidFill>
                  <a:schemeClr val="hlink"/>
                </a:solidFill>
              </a:rPr>
              <a:t/>
            </a:r>
            <a:br>
              <a:rPr lang="hu-HU" sz="3200" dirty="0" smtClean="0">
                <a:solidFill>
                  <a:schemeClr val="hlink"/>
                </a:solidFill>
              </a:rPr>
            </a:br>
            <a:endParaRPr lang="hu-H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hu-HU" sz="2000" b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 algn="just">
              <a:buNone/>
            </a:pPr>
            <a:r>
              <a:rPr lang="hu-HU" sz="2000" b="1" dirty="0" smtClean="0">
                <a:solidFill>
                  <a:schemeClr val="accent4"/>
                </a:solidFill>
                <a:latin typeface="Century Schoolbook" pitchFamily="18" charset="0"/>
              </a:rPr>
              <a:t>Inhalációs narkotikumok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</a:p>
          <a:p>
            <a:pPr algn="just">
              <a:buNone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hu-HU" sz="2000" i="1" dirty="0" err="1" smtClean="0">
                <a:solidFill>
                  <a:schemeClr val="accent4"/>
                </a:solidFill>
                <a:latin typeface="Century Schoolbook" pitchFamily="18" charset="0"/>
              </a:rPr>
              <a:t>Narkotikus</a:t>
            </a:r>
            <a:r>
              <a:rPr lang="hu-HU" sz="2000" i="1" dirty="0" smtClean="0">
                <a:solidFill>
                  <a:schemeClr val="accent4"/>
                </a:solidFill>
                <a:latin typeface="Century Schoolbook" pitchFamily="18" charset="0"/>
              </a:rPr>
              <a:t> hatású illékony folyadékok: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</a:p>
          <a:p>
            <a:pPr algn="just"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	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halothan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enfluran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isofluran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desfluran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sevofluran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(régebbi, ma már nem használatos szerek: éter, kloroform,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methoxyfluran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) </a:t>
            </a:r>
          </a:p>
          <a:p>
            <a:pPr algn="just">
              <a:buFont typeface="Wingdings" pitchFamily="2" charset="2"/>
              <a:buChar char="Ø"/>
            </a:pPr>
            <a:r>
              <a:rPr lang="hu-HU" sz="2000" i="1" dirty="0" smtClean="0">
                <a:solidFill>
                  <a:schemeClr val="accent4"/>
                </a:solidFill>
                <a:latin typeface="Century Schoolbook" pitchFamily="18" charset="0"/>
              </a:rPr>
              <a:t>Gáznarkotikum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: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nitrogénoxydul</a:t>
            </a:r>
            <a:endParaRPr lang="hu-HU" sz="2000" b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 algn="just">
              <a:buNone/>
            </a:pPr>
            <a:endParaRPr lang="hu-HU" sz="2000" b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minél rosszabb a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véroldékonysága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egy szernek, annál gyorsabban alakul ki az egyensúly és fordítva 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 narkózis indukciója gyors; sima és kellemes az elalvás, valamint az ébredés</a:t>
            </a:r>
            <a:endParaRPr lang="hu-HU" sz="2000" dirty="0">
              <a:solidFill>
                <a:schemeClr val="accent4"/>
              </a:solidFill>
              <a:latin typeface="Century Schoolbook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  <a:latin typeface="Century Schoolbook" pitchFamily="18" charset="0"/>
              </a:rPr>
              <a:t>isofluran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(FORANE)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oxigénnel összekeverve sem alkot robbanó keveréket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fenntartásra kiváló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ha csak oxigénnel keverik, 15 percen belül sebészi narkózist lehet elérni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vér/gáz megoszlási hányadosa 1.4, gyors az elalvás és az ébredés kb. 20 perc múlva bekövetkezik az adagolás felfüggesztését követően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malignus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hypertermiát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válthat ki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az </a:t>
            </a:r>
            <a:r>
              <a:rPr lang="hu-HU" sz="2000" i="1" dirty="0" err="1" smtClean="0">
                <a:solidFill>
                  <a:schemeClr val="accent4"/>
                </a:solidFill>
                <a:latin typeface="Century Schoolbook" pitchFamily="18" charset="0"/>
              </a:rPr>
              <a:t>uterust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relaxálja</a:t>
            </a: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None/>
            </a:pPr>
            <a:endParaRPr lang="hu-HU" sz="20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sz="2200" b="1" dirty="0" smtClean="0">
                <a:solidFill>
                  <a:schemeClr val="accent4"/>
                </a:solidFill>
                <a:latin typeface="Century Schoolbook" pitchFamily="18" charset="0"/>
              </a:rPr>
              <a:t>Narkózis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az idegrendszer működésének reverzibilis bénítása az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	életfontosságú </a:t>
            </a:r>
            <a:r>
              <a:rPr lang="hu-HU" sz="2200" dirty="0" err="1" smtClean="0">
                <a:solidFill>
                  <a:schemeClr val="accent4"/>
                </a:solidFill>
                <a:latin typeface="Century Schoolbook" pitchFamily="18" charset="0"/>
              </a:rPr>
              <a:t>nyúltvelői</a:t>
            </a: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 központok funkciójának nagyfokú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	megkímélésével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a különböző szövetek nem egyformán érzékenyek az általános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	érzéstelenítőkre</a:t>
            </a:r>
          </a:p>
          <a:p>
            <a:pPr>
              <a:buNone/>
            </a:pPr>
            <a:endParaRPr lang="hu-HU" sz="2200" b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None/>
            </a:pPr>
            <a:r>
              <a:rPr lang="hu-HU" sz="2200" b="1" dirty="0" smtClean="0">
                <a:solidFill>
                  <a:schemeClr val="accent4"/>
                </a:solidFill>
                <a:latin typeface="Century Schoolbook" pitchFamily="18" charset="0"/>
              </a:rPr>
              <a:t>Célja</a:t>
            </a:r>
            <a:endParaRPr lang="hu-HU" sz="22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az öntudat, az izomtónus, az elhárító reflexek és a fájdalomérzés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kikapcsolása a szükséges beavatkozások időtartamára</a:t>
            </a:r>
          </a:p>
          <a:p>
            <a:pPr>
              <a:buNone/>
            </a:pPr>
            <a:endParaRPr lang="hu-HU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None/>
            </a:pPr>
            <a:r>
              <a:rPr lang="hu-HU" sz="2200" b="1" i="1" dirty="0" err="1" smtClean="0">
                <a:solidFill>
                  <a:schemeClr val="accent4"/>
                </a:solidFill>
                <a:latin typeface="Century Schoolbook" pitchFamily="18" charset="0"/>
              </a:rPr>
              <a:t>narcoticumok</a:t>
            </a:r>
            <a:r>
              <a:rPr lang="hu-HU" sz="2200" b="1" i="1" dirty="0" smtClean="0">
                <a:solidFill>
                  <a:schemeClr val="accent4"/>
                </a:solidFill>
                <a:latin typeface="Century Schoolbook" pitchFamily="18" charset="0"/>
              </a:rPr>
              <a:t> (</a:t>
            </a:r>
            <a:r>
              <a:rPr lang="hu-HU" sz="2200" dirty="0" err="1" smtClean="0">
                <a:solidFill>
                  <a:schemeClr val="accent4"/>
                </a:solidFill>
                <a:latin typeface="Century Schoolbook" pitchFamily="18" charset="0"/>
              </a:rPr>
              <a:t>anaestheticumok</a:t>
            </a: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)</a:t>
            </a:r>
            <a:endParaRPr lang="hu-HU" sz="2200" b="1" i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azok a készítmények, amelyek a narkózis valamely formájának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kiváltására alkalmasak</a:t>
            </a:r>
            <a:endParaRPr lang="hu-HU" sz="2200" dirty="0">
              <a:solidFill>
                <a:schemeClr val="accent4"/>
              </a:solidFill>
              <a:latin typeface="Century Schoolbook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 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desfluran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hátrányos, hogy forráspontja közel van a szobahőmérséklethez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véroldékonysága</a:t>
            </a:r>
            <a:r>
              <a:rPr lang="hu-HU" sz="2000" dirty="0" smtClean="0">
                <a:solidFill>
                  <a:schemeClr val="accent4"/>
                </a:solidFill>
              </a:rPr>
              <a:t> kisebb, mint az </a:t>
            </a:r>
            <a:r>
              <a:rPr lang="hu-HU" sz="2000" dirty="0" err="1" smtClean="0">
                <a:solidFill>
                  <a:schemeClr val="accent4"/>
                </a:solidFill>
              </a:rPr>
              <a:t>isoflurané</a:t>
            </a:r>
            <a:r>
              <a:rPr lang="hu-HU" sz="2000" dirty="0" smtClean="0">
                <a:solidFill>
                  <a:schemeClr val="accent4"/>
                </a:solidFill>
              </a:rPr>
              <a:t>, hasonló a </a:t>
            </a:r>
            <a:r>
              <a:rPr lang="hu-HU" sz="2000" dirty="0" err="1" smtClean="0">
                <a:solidFill>
                  <a:schemeClr val="accent4"/>
                </a:solidFill>
              </a:rPr>
              <a:t>nitrogénoxyduléhoz</a:t>
            </a:r>
            <a:r>
              <a:rPr lang="hu-HU" sz="2000" dirty="0" smtClean="0">
                <a:solidFill>
                  <a:schemeClr val="accent4"/>
                </a:solidFill>
              </a:rPr>
              <a:t> ezért a narkózis indukciója és az ébredés gyors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alkalmas gyors, ambuláns beavatkozások elvégzésére is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  <a:latin typeface="Century Schoolbook" pitchFamily="18" charset="0"/>
              </a:rPr>
              <a:t>sevoflurane</a:t>
            </a:r>
            <a:r>
              <a:rPr lang="hu-HU" sz="28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i="1" dirty="0" smtClean="0">
                <a:solidFill>
                  <a:schemeClr val="accent4"/>
                </a:solidFill>
              </a:rPr>
              <a:t>vér/szövet </a:t>
            </a:r>
            <a:r>
              <a:rPr lang="hu-HU" sz="2000" i="1" dirty="0" err="1" smtClean="0">
                <a:solidFill>
                  <a:schemeClr val="accent4"/>
                </a:solidFill>
              </a:rPr>
              <a:t>oldékonysága</a:t>
            </a:r>
            <a:r>
              <a:rPr lang="hu-HU" sz="2000" i="1" dirty="0" smtClean="0">
                <a:solidFill>
                  <a:schemeClr val="accent4"/>
                </a:solidFill>
              </a:rPr>
              <a:t> csekély, ezért az anesztézia mélysége kitűnően kontrollálható </a:t>
            </a:r>
          </a:p>
          <a:p>
            <a:pPr>
              <a:buFont typeface="Wingdings" pitchFamily="2" charset="2"/>
              <a:buChar char="§"/>
            </a:pPr>
            <a:r>
              <a:rPr lang="hu-HU" sz="2000" i="1" dirty="0" smtClean="0">
                <a:solidFill>
                  <a:schemeClr val="accent4"/>
                </a:solidFill>
              </a:rPr>
              <a:t>az ébredés igen gyors </a:t>
            </a:r>
          </a:p>
          <a:p>
            <a:pPr>
              <a:buFont typeface="Wingdings" pitchFamily="2" charset="2"/>
              <a:buChar char="§"/>
            </a:pPr>
            <a:r>
              <a:rPr lang="hu-HU" sz="2000" i="1" dirty="0" smtClean="0">
                <a:solidFill>
                  <a:schemeClr val="accent4"/>
                </a:solidFill>
              </a:rPr>
              <a:t>rendkívül hatékony </a:t>
            </a:r>
          </a:p>
          <a:p>
            <a:pPr>
              <a:buFont typeface="Wingdings" pitchFamily="2" charset="2"/>
              <a:buChar char="§"/>
            </a:pPr>
            <a:r>
              <a:rPr lang="hu-HU" sz="2000" i="1" dirty="0" smtClean="0">
                <a:solidFill>
                  <a:schemeClr val="accent4"/>
                </a:solidFill>
              </a:rPr>
              <a:t>gyermeksebészetben ideális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  <a:latin typeface="Century Schoolbook" pitchFamily="18" charset="0"/>
              </a:rPr>
              <a:t>Gáznarkotikumok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  <a:latin typeface="Century Schoolbook" pitchFamily="18" charset="0"/>
              </a:rPr>
              <a:t>nitrogénoxyd</a:t>
            </a:r>
            <a:endParaRPr lang="hu-HU" sz="2000" b="1" i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 vérben alig oldódik (vér/gáz megoszlási hányadosa 0.47), ezért az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anaesthesia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gyorsan létrejön, de gyorsan meg is szűnik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intravénás narkotikum beadását követően, a narkózis fenntartására,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adjuváns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szerként alkalmazva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25% oxigénnel keverve alkalmas a narkózisra (kéjgáz-erotikus hallucinációk)</a:t>
            </a: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  <a:latin typeface="Century Schoolbook" pitchFamily="18" charset="0"/>
              </a:rPr>
              <a:t>toxikus hatás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: tartós expozíciója esetén (pl. a műtő személyzete) a B12 vitamint irreverzibilisen </a:t>
            </a: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inaktiválja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, ezért gátolja a vérsejt képzést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INTRAVÉNÁS </a:t>
            </a:r>
            <a:r>
              <a:rPr lang="hu-HU" sz="2000" b="1" dirty="0" err="1" smtClean="0">
                <a:solidFill>
                  <a:schemeClr val="accent4"/>
                </a:solidFill>
              </a:rPr>
              <a:t>narcoticumok</a:t>
            </a:r>
            <a:r>
              <a:rPr lang="hu-HU" sz="2000" b="1" dirty="0" smtClean="0">
                <a:solidFill>
                  <a:schemeClr val="accent4"/>
                </a:solidFill>
              </a:rPr>
              <a:t>  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hatása gyorsan kialakul a beadást követően, a hatás lecsengése azonban elhúzódó, ezért </a:t>
            </a:r>
            <a:r>
              <a:rPr lang="hu-HU" sz="2000" i="1" dirty="0" smtClean="0">
                <a:solidFill>
                  <a:schemeClr val="accent4"/>
                </a:solidFill>
              </a:rPr>
              <a:t>elsősorban a narkózis bevezetésére alkalmazzák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excitációs</a:t>
            </a:r>
            <a:r>
              <a:rPr lang="hu-HU" sz="2000" dirty="0" smtClean="0">
                <a:solidFill>
                  <a:schemeClr val="accent4"/>
                </a:solidFill>
              </a:rPr>
              <a:t> stádium (izgalom) nélküli gyors alvást okoz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az optimális koncentráció megválasztása nagy körültekintést igényel, hiszen az intravénásan a szervezetbe juttatott gyógyszer már nem távolítható el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legtöbb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narkotikum fokozza a gátló </a:t>
            </a:r>
            <a:r>
              <a:rPr lang="hu-HU" sz="2000" dirty="0" err="1" smtClean="0">
                <a:solidFill>
                  <a:schemeClr val="accent4"/>
                </a:solidFill>
              </a:rPr>
              <a:t>neurotransszmissziót</a:t>
            </a:r>
            <a:r>
              <a:rPr lang="hu-HU" sz="2000" dirty="0" smtClean="0">
                <a:solidFill>
                  <a:schemeClr val="accent4"/>
                </a:solidFill>
              </a:rPr>
              <a:t> – elsősorban a </a:t>
            </a:r>
            <a:r>
              <a:rPr lang="hu-HU" sz="2000" dirty="0" err="1" smtClean="0">
                <a:solidFill>
                  <a:schemeClr val="accent4"/>
                </a:solidFill>
              </a:rPr>
              <a:t>GABA</a:t>
            </a:r>
            <a:r>
              <a:rPr lang="hu-HU" sz="2000" baseline="-25000" dirty="0" err="1" smtClean="0">
                <a:solidFill>
                  <a:schemeClr val="accent4"/>
                </a:solidFill>
              </a:rPr>
              <a:t>A</a:t>
            </a:r>
            <a:r>
              <a:rPr lang="hu-HU" sz="2000" dirty="0" err="1" smtClean="0">
                <a:solidFill>
                  <a:schemeClr val="accent4"/>
                </a:solidFill>
              </a:rPr>
              <a:t>-receptoron</a:t>
            </a:r>
            <a:r>
              <a:rPr lang="hu-HU" sz="2000" dirty="0" smtClean="0">
                <a:solidFill>
                  <a:schemeClr val="accent4"/>
                </a:solidFill>
              </a:rPr>
              <a:t> keresztül, kivéve a </a:t>
            </a:r>
            <a:r>
              <a:rPr lang="hu-HU" sz="2000" dirty="0" err="1" smtClean="0">
                <a:solidFill>
                  <a:schemeClr val="accent4"/>
                </a:solidFill>
              </a:rPr>
              <a:t>ketamin</a:t>
            </a:r>
            <a:r>
              <a:rPr lang="hu-HU" sz="2000" dirty="0" smtClean="0">
                <a:solidFill>
                  <a:schemeClr val="accent4"/>
                </a:solidFill>
              </a:rPr>
              <a:t>,  amely az </a:t>
            </a:r>
            <a:r>
              <a:rPr lang="hu-HU" sz="2000" dirty="0" err="1" smtClean="0">
                <a:solidFill>
                  <a:schemeClr val="accent4"/>
                </a:solidFill>
              </a:rPr>
              <a:t>excitátoros</a:t>
            </a:r>
            <a:r>
              <a:rPr lang="hu-HU" sz="2000" dirty="0" smtClean="0">
                <a:solidFill>
                  <a:schemeClr val="accent4"/>
                </a:solidFill>
              </a:rPr>
              <a:t> transzmissziót gátolja</a:t>
            </a: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hu-HU" sz="2000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Intravénás </a:t>
            </a:r>
            <a:r>
              <a:rPr lang="hu-HU" sz="2000" b="1" dirty="0" err="1" smtClean="0">
                <a:solidFill>
                  <a:schemeClr val="accent4"/>
                </a:solidFill>
              </a:rPr>
              <a:t>narcoticumok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1.barbiturátszármazékok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2. </a:t>
            </a:r>
            <a:r>
              <a:rPr lang="hu-HU" sz="2000" dirty="0" err="1" smtClean="0">
                <a:solidFill>
                  <a:schemeClr val="accent4"/>
                </a:solidFill>
              </a:rPr>
              <a:t>benzodiazepinek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3. </a:t>
            </a:r>
            <a:r>
              <a:rPr lang="hu-HU" sz="2000" dirty="0" err="1" smtClean="0">
                <a:solidFill>
                  <a:schemeClr val="accent4"/>
                </a:solidFill>
              </a:rPr>
              <a:t>opiátok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4. egyéb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/>
          </a:bodyPr>
          <a:lstStyle/>
          <a:p>
            <a:pPr marL="566928" indent="-457200"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1.Barbiturátok</a:t>
            </a:r>
            <a:r>
              <a:rPr lang="hu-HU" sz="2000" b="1" dirty="0" smtClean="0">
                <a:solidFill>
                  <a:schemeClr val="accent4"/>
                </a:solidFill>
              </a:rPr>
              <a:t>: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thiopental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 marL="566928" indent="-457200"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smtClean="0">
                <a:solidFill>
                  <a:schemeClr val="accent4"/>
                </a:solidFill>
              </a:rPr>
              <a:t>központi idegrendszeri GABA receptorokon meghosszabbítják a GABA által kiváltott választ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csökkentik </a:t>
            </a: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intracranialis</a:t>
            </a:r>
            <a:r>
              <a:rPr lang="hu-HU" sz="2000" dirty="0" smtClean="0">
                <a:solidFill>
                  <a:schemeClr val="accent4"/>
                </a:solidFill>
              </a:rPr>
              <a:t> nyomást, ezért idegsebészetben szívesen alkalmazzák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lassan kell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beadni, mert hirtelen vérnyomásesés léphet fel</a:t>
            </a:r>
          </a:p>
          <a:p>
            <a:pPr>
              <a:buFont typeface="Wingdings" pitchFamily="2" charset="2"/>
              <a:buChar char="Ø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  <a:latin typeface="Century" pitchFamily="18" charset="0"/>
              </a:rPr>
              <a:t>Ellenjavallat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  <a:latin typeface="Century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barbiturátérzékenység, alkohol és altatószer okozta mérgezések, hiszen a légzésbénulás veszélye </a:t>
            </a: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növekszik</a:t>
            </a:r>
            <a:endParaRPr lang="hu-HU" sz="2000" dirty="0" smtClean="0">
              <a:solidFill>
                <a:schemeClr val="accent4"/>
              </a:solidFill>
              <a:latin typeface="Century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  <a:latin typeface="Century" pitchFamily="18" charset="0"/>
              </a:rPr>
              <a:t>shock</a:t>
            </a: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 és status </a:t>
            </a:r>
            <a:r>
              <a:rPr lang="hu-HU" sz="2000" dirty="0" err="1" smtClean="0">
                <a:solidFill>
                  <a:schemeClr val="accent4"/>
                </a:solidFill>
                <a:latin typeface="Century" pitchFamily="18" charset="0"/>
              </a:rPr>
              <a:t>asthmaticus</a:t>
            </a: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 fennállásakor sem alkalmazhatók</a:t>
            </a:r>
            <a:endParaRPr lang="hu-HU" sz="2000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2. </a:t>
            </a:r>
            <a:r>
              <a:rPr lang="hu-HU" sz="2000" b="1" dirty="0" err="1" smtClean="0">
                <a:solidFill>
                  <a:schemeClr val="accent4"/>
                </a:solidFill>
              </a:rPr>
              <a:t>Benzodiazepinek</a:t>
            </a:r>
            <a:r>
              <a:rPr lang="hu-HU" sz="2000" b="1" dirty="0" smtClean="0">
                <a:solidFill>
                  <a:schemeClr val="accent4"/>
                </a:solidFill>
              </a:rPr>
              <a:t> :</a:t>
            </a:r>
            <a:r>
              <a:rPr lang="hu-HU" sz="2000" dirty="0" smtClean="0">
                <a:solidFill>
                  <a:schemeClr val="accent4"/>
                </a:solidFill>
              </a:rPr>
              <a:t> 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midazolam</a:t>
            </a:r>
            <a:r>
              <a:rPr lang="hu-HU" sz="2000" b="1" i="1" dirty="0" smtClean="0">
                <a:solidFill>
                  <a:schemeClr val="accent4"/>
                </a:solidFill>
              </a:rPr>
              <a:t>,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diazepam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felszabaduló GABA hatására a Cl- ionok a neuronba áramlanak, s az idegsejt </a:t>
            </a:r>
            <a:r>
              <a:rPr lang="hu-HU" sz="2000" dirty="0" err="1" smtClean="0">
                <a:solidFill>
                  <a:schemeClr val="accent4"/>
                </a:solidFill>
              </a:rPr>
              <a:t>hyperpolarizált</a:t>
            </a:r>
            <a:r>
              <a:rPr lang="hu-HU" sz="2000" dirty="0" smtClean="0">
                <a:solidFill>
                  <a:schemeClr val="accent4"/>
                </a:solidFill>
              </a:rPr>
              <a:t> állapotba kerül, s így nem lesz ingerelhető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kp-i idegrendszert deprimálják, amely kis adagban nyugtató, feszültségoldó, </a:t>
            </a:r>
            <a:r>
              <a:rPr lang="hu-HU" sz="2000" dirty="0" err="1" smtClean="0">
                <a:solidFill>
                  <a:schemeClr val="accent4"/>
                </a:solidFill>
              </a:rPr>
              <a:t>görcsgátló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izomrelaxáns</a:t>
            </a:r>
            <a:r>
              <a:rPr lang="hu-HU" sz="2000" dirty="0" smtClean="0">
                <a:solidFill>
                  <a:schemeClr val="accent4"/>
                </a:solidFill>
              </a:rPr>
              <a:t> hatású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közepes adagban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alkalmazva 3-4 perc alatt elalvást eredményeznek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anterograd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amnesiát</a:t>
            </a:r>
            <a:r>
              <a:rPr lang="hu-HU" sz="2000" dirty="0" smtClean="0">
                <a:solidFill>
                  <a:schemeClr val="accent4"/>
                </a:solidFill>
              </a:rPr>
              <a:t> okoznak, kb. 6 órán keresztül tart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  <a:latin typeface="Century" pitchFamily="18" charset="0"/>
              </a:rPr>
              <a:t>benzodiazepinek</a:t>
            </a: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 felfüggesztésére </a:t>
            </a:r>
            <a:r>
              <a:rPr lang="hu-HU" sz="2000" dirty="0" err="1" smtClean="0">
                <a:solidFill>
                  <a:schemeClr val="accent4"/>
                </a:solidFill>
              </a:rPr>
              <a:t>flumazenilt</a:t>
            </a:r>
            <a:r>
              <a:rPr lang="hu-HU" sz="2000" dirty="0" smtClean="0">
                <a:solidFill>
                  <a:schemeClr val="accent4"/>
                </a:solidFill>
              </a:rPr>
              <a:t> használnak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midazolam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Dormicum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inj</a:t>
            </a:r>
            <a:r>
              <a:rPr lang="hu-HU" sz="2000" dirty="0" smtClean="0">
                <a:solidFill>
                  <a:schemeClr val="accent4"/>
                </a:solidFill>
              </a:rPr>
              <a:t>., </a:t>
            </a:r>
            <a:r>
              <a:rPr lang="hu-HU" sz="2000" dirty="0" err="1" smtClean="0">
                <a:solidFill>
                  <a:schemeClr val="accent4"/>
                </a:solidFill>
              </a:rPr>
              <a:t>tbl</a:t>
            </a:r>
            <a:r>
              <a:rPr lang="hu-HU" sz="2000" dirty="0" smtClean="0">
                <a:solidFill>
                  <a:schemeClr val="accent4"/>
                </a:solidFill>
              </a:rPr>
              <a:t>.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diazepam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DIAZEPAM </a:t>
            </a:r>
            <a:r>
              <a:rPr lang="hu-HU" sz="2000" dirty="0" err="1" smtClean="0">
                <a:solidFill>
                  <a:schemeClr val="accent4"/>
                </a:solidFill>
              </a:rPr>
              <a:t>Desitin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inj</a:t>
            </a:r>
            <a:r>
              <a:rPr lang="hu-HU" sz="2000" dirty="0" smtClean="0">
                <a:solidFill>
                  <a:schemeClr val="accent4"/>
                </a:solidFill>
              </a:rPr>
              <a:t>., SEDUXEN </a:t>
            </a:r>
            <a:r>
              <a:rPr lang="hu-HU" sz="2000" dirty="0" err="1" smtClean="0">
                <a:solidFill>
                  <a:schemeClr val="accent4"/>
                </a:solidFill>
              </a:rPr>
              <a:t>tabl</a:t>
            </a:r>
            <a:r>
              <a:rPr lang="hu-HU" sz="2000" dirty="0" smtClean="0">
                <a:solidFill>
                  <a:schemeClr val="accent4"/>
                </a:solidFill>
              </a:rPr>
              <a:t>., </a:t>
            </a:r>
            <a:r>
              <a:rPr lang="hu-HU" sz="2000" dirty="0" err="1" smtClean="0">
                <a:solidFill>
                  <a:schemeClr val="accent4"/>
                </a:solidFill>
              </a:rPr>
              <a:t>inj</a:t>
            </a:r>
            <a:r>
              <a:rPr lang="hu-HU" sz="2000" dirty="0" smtClean="0">
                <a:solidFill>
                  <a:schemeClr val="accent4"/>
                </a:solidFill>
              </a:rPr>
              <a:t>.,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Ellenjavallat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terhesség és szoptatás esetén, átjutnak a placentán és az anyatejben is kiválasztódnak, így a magzaton vagy az újszülöttön centrális depressziót okozhatnak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súlyos </a:t>
            </a:r>
            <a:r>
              <a:rPr lang="hu-HU" sz="2000" dirty="0" err="1" smtClean="0">
                <a:solidFill>
                  <a:schemeClr val="accent4"/>
                </a:solidFill>
              </a:rPr>
              <a:t>myasthenia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gravis</a:t>
            </a:r>
            <a:r>
              <a:rPr lang="hu-HU" sz="2000" dirty="0" smtClean="0">
                <a:solidFill>
                  <a:schemeClr val="accent4"/>
                </a:solidFill>
              </a:rPr>
              <a:t> fennállásakor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3. </a:t>
            </a:r>
            <a:r>
              <a:rPr lang="hu-HU" sz="2000" b="1" dirty="0" err="1" smtClean="0">
                <a:solidFill>
                  <a:schemeClr val="accent4"/>
                </a:solidFill>
              </a:rPr>
              <a:t>Opiátok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morphin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fentanyl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  <a:latin typeface="Century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hatását az agykéregben és a gerincvelői központokon keresztül fejti ki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az agyban a fájdalom „megélését” és átélését csökkenti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 dózisban általános érzéstelenítőként alkalmazzák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dózisok mellkas-, ill. </a:t>
            </a:r>
            <a:r>
              <a:rPr lang="hu-HU" sz="2000" dirty="0" err="1" smtClean="0">
                <a:solidFill>
                  <a:schemeClr val="accent4"/>
                </a:solidFill>
              </a:rPr>
              <a:t>laryngealis</a:t>
            </a:r>
            <a:r>
              <a:rPr lang="hu-HU" sz="2000" dirty="0" smtClean="0">
                <a:solidFill>
                  <a:schemeClr val="accent4"/>
                </a:solidFill>
              </a:rPr>
              <a:t> merevséget okozhatnak, ezzel rontják a légzést, hosszabb </a:t>
            </a:r>
            <a:r>
              <a:rPr lang="hu-HU" sz="2000" dirty="0" err="1" smtClean="0">
                <a:solidFill>
                  <a:schemeClr val="accent4"/>
                </a:solidFill>
              </a:rPr>
              <a:t>posztoperatív</a:t>
            </a:r>
            <a:r>
              <a:rPr lang="hu-HU" sz="2000" dirty="0" smtClean="0">
                <a:solidFill>
                  <a:schemeClr val="accent4"/>
                </a:solidFill>
              </a:rPr>
              <a:t> légzésdepresszióra kell számítani</a:t>
            </a: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endParaRPr lang="hu-HU" sz="2000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fentanyl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fő terápiás hatása a fájdalomcsillapítás mellett a nyugtató hatás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igen erős a </a:t>
            </a:r>
            <a:r>
              <a:rPr lang="hu-HU" sz="2000" dirty="0" err="1" smtClean="0">
                <a:solidFill>
                  <a:schemeClr val="accent4"/>
                </a:solidFill>
              </a:rPr>
              <a:t>légzésdepresszív</a:t>
            </a:r>
            <a:r>
              <a:rPr lang="hu-HU" sz="2000" dirty="0" smtClean="0">
                <a:solidFill>
                  <a:schemeClr val="accent4"/>
                </a:solidFill>
              </a:rPr>
              <a:t> hatása, csökkenti a légzőközpont ingerlékenységét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anaesthesia</a:t>
            </a:r>
            <a:r>
              <a:rPr lang="hu-HU" sz="2000" dirty="0" smtClean="0">
                <a:solidFill>
                  <a:schemeClr val="accent4"/>
                </a:solidFill>
              </a:rPr>
              <a:t> bevezetésére (</a:t>
            </a:r>
            <a:r>
              <a:rPr lang="hu-HU" sz="2000" dirty="0" err="1" smtClean="0">
                <a:solidFill>
                  <a:schemeClr val="accent4"/>
                </a:solidFill>
              </a:rPr>
              <a:t>premedicatio</a:t>
            </a:r>
            <a:r>
              <a:rPr lang="hu-HU" sz="2000" dirty="0" smtClean="0">
                <a:solidFill>
                  <a:schemeClr val="accent4"/>
                </a:solidFill>
              </a:rPr>
              <a:t>) használják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„</a:t>
            </a:r>
            <a:r>
              <a:rPr lang="hu-HU" sz="2000" dirty="0" err="1" smtClean="0">
                <a:solidFill>
                  <a:schemeClr val="accent4"/>
                </a:solidFill>
              </a:rPr>
              <a:t>Rebound</a:t>
            </a:r>
            <a:r>
              <a:rPr lang="hu-HU" sz="2000" dirty="0" smtClean="0">
                <a:solidFill>
                  <a:schemeClr val="accent4"/>
                </a:solidFill>
              </a:rPr>
              <a:t>” jelenséget kiválthat (a gyógyszerhatás elmúltával az általa elnyomott tünetek még intenzívebben jelentkeznek), ezért </a:t>
            </a:r>
            <a:r>
              <a:rPr lang="hu-HU" sz="2000" dirty="0" err="1" smtClean="0">
                <a:solidFill>
                  <a:schemeClr val="accent4"/>
                </a:solidFill>
              </a:rPr>
              <a:t>anaesthesia</a:t>
            </a:r>
            <a:r>
              <a:rPr lang="hu-HU" sz="2000" dirty="0" smtClean="0">
                <a:solidFill>
                  <a:schemeClr val="accent4"/>
                </a:solidFill>
              </a:rPr>
              <a:t> után fokozott megfigyelést igényel a beteg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4.  Egyéb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propofol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1%-os vizes emulzióját használják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infúziós oldatokkal inkompatibilis, kivéve az 5%-os glukózt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gyors, kellemes, biztonságos narkózist idéz elő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„</a:t>
            </a:r>
            <a:r>
              <a:rPr lang="hu-HU" sz="2000" dirty="0" smtClean="0">
                <a:solidFill>
                  <a:schemeClr val="accent4"/>
                </a:solidFill>
              </a:rPr>
              <a:t>tiszta fej” </a:t>
            </a:r>
            <a:r>
              <a:rPr lang="hu-HU" sz="2000" dirty="0" smtClean="0">
                <a:solidFill>
                  <a:schemeClr val="accent4"/>
                </a:solidFill>
              </a:rPr>
              <a:t>ébredés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narkózis indukciójára, fenntartására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antiemetikus</a:t>
            </a:r>
            <a:r>
              <a:rPr lang="hu-HU" sz="2000" dirty="0" smtClean="0">
                <a:solidFill>
                  <a:schemeClr val="accent4"/>
                </a:solidFill>
              </a:rPr>
              <a:t> hatású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terhességben is biztonságos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vérnyomást értágító hatása miatt csökkenti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  <a:latin typeface="Century Schoolbook" pitchFamily="18" charset="0"/>
              </a:rPr>
              <a:t>Jellemzői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analgézia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(fájdalommentesség)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amnézia (emlékezetkiesés)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öntudatlanság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reflexek hiánya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izomrelaxáció</a:t>
            </a:r>
            <a:endParaRPr lang="hu-HU" sz="2000" b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 marL="624078" indent="-514350"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.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 </a:t>
            </a:r>
            <a:endParaRPr lang="hu-H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etomidat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gyors </a:t>
            </a:r>
            <a:r>
              <a:rPr lang="hu-HU" sz="2000" dirty="0" smtClean="0">
                <a:solidFill>
                  <a:schemeClr val="accent4"/>
                </a:solidFill>
              </a:rPr>
              <a:t>indukcióra alkalmas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analgéziát</a:t>
            </a:r>
            <a:r>
              <a:rPr lang="hu-HU" sz="2000" dirty="0" smtClean="0">
                <a:solidFill>
                  <a:schemeClr val="accent4"/>
                </a:solidFill>
              </a:rPr>
              <a:t> nem okoz, ezért </a:t>
            </a:r>
            <a:r>
              <a:rPr lang="hu-HU" sz="2000" dirty="0" err="1" smtClean="0">
                <a:solidFill>
                  <a:schemeClr val="accent4"/>
                </a:solidFill>
              </a:rPr>
              <a:t>opioidok</a:t>
            </a:r>
            <a:r>
              <a:rPr lang="hu-HU" sz="2000" dirty="0" smtClean="0">
                <a:solidFill>
                  <a:schemeClr val="accent4"/>
                </a:solidFill>
              </a:rPr>
              <a:t> adása indikált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cardiovascularis</a:t>
            </a:r>
            <a:r>
              <a:rPr lang="hu-HU" sz="2000" dirty="0" smtClean="0">
                <a:solidFill>
                  <a:schemeClr val="accent4"/>
                </a:solidFill>
              </a:rPr>
              <a:t> stabilitás, mivel nem süllyeszti a vérnyomást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csökkenti a szívizom oxigénfogyasztását, így elsőként választandó szer coronariabetegségben, </a:t>
            </a:r>
            <a:r>
              <a:rPr lang="hu-HU" sz="2000" dirty="0" err="1" smtClean="0">
                <a:solidFill>
                  <a:schemeClr val="accent4"/>
                </a:solidFill>
              </a:rPr>
              <a:t>kardiomiopátiákban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agyérbetegségekben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hypovolemiában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i="1" dirty="0" smtClean="0">
                <a:solidFill>
                  <a:schemeClr val="accent4"/>
                </a:solidFill>
              </a:rPr>
              <a:t>mellékvesekéregben csökkenti a kortizon szintézisét,</a:t>
            </a:r>
            <a:r>
              <a:rPr lang="hu-HU" sz="2000" dirty="0" smtClean="0">
                <a:solidFill>
                  <a:schemeClr val="accent4"/>
                </a:solidFill>
              </a:rPr>
              <a:t> tartós használata fokozza a súlyos betegek mortalitását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9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9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ketamin</a:t>
            </a:r>
            <a:r>
              <a:rPr lang="hu-HU" sz="2000" b="1" dirty="0" smtClean="0">
                <a:solidFill>
                  <a:schemeClr val="accent4"/>
                </a:solidFill>
              </a:rPr>
              <a:t>  </a:t>
            </a:r>
            <a:r>
              <a:rPr lang="hu-HU" sz="2000" dirty="0" smtClean="0">
                <a:solidFill>
                  <a:schemeClr val="accent4"/>
                </a:solidFill>
              </a:rPr>
              <a:t>CALYPSOL </a:t>
            </a:r>
            <a:r>
              <a:rPr lang="hu-HU" sz="2000" dirty="0" err="1" smtClean="0">
                <a:solidFill>
                  <a:schemeClr val="accent4"/>
                </a:solidFill>
              </a:rPr>
              <a:t>inj</a:t>
            </a:r>
            <a:r>
              <a:rPr lang="hu-HU" sz="2000" dirty="0" smtClean="0">
                <a:solidFill>
                  <a:schemeClr val="accent4"/>
                </a:solidFill>
              </a:rPr>
              <a:t>.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elsősorban a </a:t>
            </a:r>
            <a:r>
              <a:rPr lang="hu-HU" sz="2000" dirty="0" err="1" smtClean="0">
                <a:solidFill>
                  <a:schemeClr val="accent4"/>
                </a:solidFill>
              </a:rPr>
              <a:t>limbicus</a:t>
            </a:r>
            <a:r>
              <a:rPr lang="hu-HU" sz="2000" dirty="0" smtClean="0">
                <a:solidFill>
                  <a:schemeClr val="accent4"/>
                </a:solidFill>
              </a:rPr>
              <a:t> rendszerre és az agykéregre hat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fájdalomcsillapító hatással is rendelkezik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dissociativ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anaesthesiát</a:t>
            </a:r>
            <a:r>
              <a:rPr lang="hu-HU" sz="2000" dirty="0" smtClean="0">
                <a:solidFill>
                  <a:schemeClr val="accent4"/>
                </a:solidFill>
              </a:rPr>
              <a:t> okoz, melyet </a:t>
            </a:r>
            <a:r>
              <a:rPr lang="hu-HU" sz="2000" dirty="0" err="1" smtClean="0">
                <a:solidFill>
                  <a:schemeClr val="accent4"/>
                </a:solidFill>
              </a:rPr>
              <a:t>catatonia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analgesia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anterograd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amnesia</a:t>
            </a:r>
            <a:r>
              <a:rPr lang="hu-HU" sz="2000" dirty="0" smtClean="0">
                <a:solidFill>
                  <a:schemeClr val="accent4"/>
                </a:solidFill>
              </a:rPr>
              <a:t> jellemez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anaesthesia</a:t>
            </a:r>
            <a:r>
              <a:rPr lang="hu-HU" sz="2000" dirty="0" smtClean="0">
                <a:solidFill>
                  <a:schemeClr val="accent4"/>
                </a:solidFill>
              </a:rPr>
              <a:t> bevezetésére</a:t>
            </a: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Mellékhatás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koponyaűri nyomást emeli, hányingert, hányást, és az izomtónus fokozódását is kiváltja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ébredéskor </a:t>
            </a:r>
            <a:r>
              <a:rPr lang="hu-HU" sz="2000" i="1" dirty="0" err="1" smtClean="0">
                <a:solidFill>
                  <a:schemeClr val="accent4"/>
                </a:solidFill>
              </a:rPr>
              <a:t>delirium</a:t>
            </a:r>
            <a:r>
              <a:rPr lang="hu-HU" sz="2000" i="1" dirty="0" smtClean="0">
                <a:solidFill>
                  <a:schemeClr val="accent4"/>
                </a:solidFill>
              </a:rPr>
              <a:t>, hallucinációk, élénk álmok</a:t>
            </a:r>
            <a:r>
              <a:rPr lang="hu-HU" sz="2000" dirty="0" smtClean="0">
                <a:solidFill>
                  <a:schemeClr val="accent4"/>
                </a:solidFill>
              </a:rPr>
              <a:t> jelentkezhetnek hallucinációk előfordulhatnak sokszor napokkal a narkózis után is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eltérően a többi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narkotikumtól, a </a:t>
            </a:r>
            <a:r>
              <a:rPr lang="hu-HU" sz="2000" dirty="0" err="1" smtClean="0">
                <a:solidFill>
                  <a:schemeClr val="accent4"/>
                </a:solidFill>
              </a:rPr>
              <a:t>ketamin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i="1" dirty="0" smtClean="0">
                <a:solidFill>
                  <a:schemeClr val="accent4"/>
                </a:solidFill>
              </a:rPr>
              <a:t>növeli a vérnyomást</a:t>
            </a:r>
            <a:r>
              <a:rPr lang="hu-HU" sz="2000" dirty="0" smtClean="0">
                <a:solidFill>
                  <a:schemeClr val="accent4"/>
                </a:solidFill>
              </a:rPr>
              <a:t> (akár 25%-kal emelkedhet)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hu-HU" sz="2000" b="1" dirty="0" err="1" smtClean="0">
                <a:solidFill>
                  <a:schemeClr val="accent4"/>
                </a:solidFill>
              </a:rPr>
              <a:t>hypertoniás</a:t>
            </a:r>
            <a:r>
              <a:rPr lang="hu-HU" sz="2000" b="1" dirty="0" smtClean="0">
                <a:solidFill>
                  <a:schemeClr val="accent4"/>
                </a:solidFill>
              </a:rPr>
              <a:t> betegeknél nem szabad</a:t>
            </a:r>
            <a:r>
              <a:rPr lang="hu-HU" sz="2000" dirty="0" smtClean="0">
                <a:solidFill>
                  <a:schemeClr val="accent4"/>
                </a:solidFill>
              </a:rPr>
              <a:t> használni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bronchusokat</a:t>
            </a:r>
            <a:r>
              <a:rPr lang="hu-HU" sz="2000" dirty="0" smtClean="0">
                <a:solidFill>
                  <a:schemeClr val="accent4"/>
                </a:solidFill>
              </a:rPr>
              <a:t> erősen tágítja, </a:t>
            </a:r>
            <a:r>
              <a:rPr lang="hu-HU" sz="2000" dirty="0" err="1" smtClean="0">
                <a:solidFill>
                  <a:schemeClr val="accent4"/>
                </a:solidFill>
              </a:rPr>
              <a:t>asthmában</a:t>
            </a:r>
            <a:r>
              <a:rPr lang="hu-HU" sz="2000" dirty="0" smtClean="0">
                <a:solidFill>
                  <a:schemeClr val="accent4"/>
                </a:solidFill>
              </a:rPr>
              <a:t> előnyös</a:t>
            </a:r>
          </a:p>
          <a:p>
            <a:pPr>
              <a:buFont typeface="Wingdings" pitchFamily="2" charset="2"/>
              <a:buChar char="Ø"/>
            </a:pPr>
            <a:endParaRPr lang="hu-HU" sz="2000" dirty="0" smtClean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hu-HU" sz="4500" b="1" dirty="0" smtClean="0">
                <a:solidFill>
                  <a:schemeClr val="accent4"/>
                </a:solidFill>
              </a:rPr>
              <a:t>POSTOPERATÍV </a:t>
            </a:r>
            <a:r>
              <a:rPr lang="hu-HU" sz="4500" b="1" dirty="0" err="1" smtClean="0">
                <a:solidFill>
                  <a:schemeClr val="accent4"/>
                </a:solidFill>
              </a:rPr>
              <a:t>medikáció</a:t>
            </a:r>
            <a:endParaRPr lang="hu-HU" sz="45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45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4500" b="1" i="1" dirty="0" err="1" smtClean="0">
                <a:solidFill>
                  <a:schemeClr val="accent4"/>
                </a:solidFill>
              </a:rPr>
              <a:t>Neuromuscularis</a:t>
            </a:r>
            <a:r>
              <a:rPr lang="hu-HU" sz="4500" b="1" i="1" dirty="0" smtClean="0">
                <a:solidFill>
                  <a:schemeClr val="accent4"/>
                </a:solidFill>
              </a:rPr>
              <a:t> blokkolók hatásának </a:t>
            </a:r>
            <a:r>
              <a:rPr lang="hu-HU" sz="4500" b="1" i="1" dirty="0" smtClean="0">
                <a:solidFill>
                  <a:schemeClr val="accent4"/>
                </a:solidFill>
              </a:rPr>
              <a:t>felfüggesztése</a:t>
            </a:r>
          </a:p>
          <a:p>
            <a:pPr>
              <a:buNone/>
            </a:pPr>
            <a:r>
              <a:rPr lang="hu-HU" sz="4500" i="1" dirty="0" smtClean="0">
                <a:solidFill>
                  <a:schemeClr val="accent4"/>
                </a:solidFill>
              </a:rPr>
              <a:t>(</a:t>
            </a:r>
            <a:r>
              <a:rPr lang="hu-HU" sz="4500" i="1" dirty="0" err="1" smtClean="0">
                <a:solidFill>
                  <a:schemeClr val="accent4"/>
                </a:solidFill>
              </a:rPr>
              <a:t>Ach</a:t>
            </a:r>
            <a:r>
              <a:rPr lang="hu-HU" sz="4500" i="1" dirty="0" smtClean="0">
                <a:solidFill>
                  <a:schemeClr val="accent4"/>
                </a:solidFill>
              </a:rPr>
              <a:t> szint növelése)</a:t>
            </a:r>
            <a:endParaRPr lang="hu-HU" sz="45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4500" dirty="0" smtClean="0">
                <a:solidFill>
                  <a:schemeClr val="accent4"/>
                </a:solidFill>
              </a:rPr>
              <a:t>az </a:t>
            </a:r>
            <a:r>
              <a:rPr lang="hu-HU" sz="4500" dirty="0" err="1" smtClean="0">
                <a:solidFill>
                  <a:schemeClr val="accent4"/>
                </a:solidFill>
              </a:rPr>
              <a:t>izomrelaxánsok</a:t>
            </a:r>
            <a:r>
              <a:rPr lang="hu-HU" sz="4500" dirty="0" smtClean="0">
                <a:solidFill>
                  <a:schemeClr val="accent4"/>
                </a:solidFill>
              </a:rPr>
              <a:t> hatása ritkán szűnik meg tökéletesen spontán, ezért hatásukat </a:t>
            </a:r>
            <a:r>
              <a:rPr lang="hu-HU" sz="4500" dirty="0" err="1" smtClean="0">
                <a:solidFill>
                  <a:schemeClr val="accent4"/>
                </a:solidFill>
              </a:rPr>
              <a:t>reverzálni</a:t>
            </a:r>
            <a:r>
              <a:rPr lang="hu-HU" sz="4500" dirty="0" smtClean="0">
                <a:solidFill>
                  <a:schemeClr val="accent4"/>
                </a:solidFill>
              </a:rPr>
              <a:t> </a:t>
            </a:r>
            <a:r>
              <a:rPr lang="hu-HU" sz="4500" dirty="0" smtClean="0">
                <a:solidFill>
                  <a:schemeClr val="accent4"/>
                </a:solidFill>
              </a:rPr>
              <a:t>kell</a:t>
            </a:r>
          </a:p>
          <a:p>
            <a:pPr>
              <a:buFont typeface="Wingdings" pitchFamily="2" charset="2"/>
              <a:buChar char="§"/>
            </a:pPr>
            <a:r>
              <a:rPr lang="hu-HU" sz="4500" i="1" dirty="0" err="1" smtClean="0">
                <a:solidFill>
                  <a:schemeClr val="accent4"/>
                </a:solidFill>
              </a:rPr>
              <a:t>kolin-észteráz-bénító</a:t>
            </a:r>
            <a:endParaRPr lang="hu-HU" sz="45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45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4500" b="1" i="1" dirty="0" err="1" smtClean="0">
                <a:solidFill>
                  <a:schemeClr val="accent4"/>
                </a:solidFill>
              </a:rPr>
              <a:t>Opioidok</a:t>
            </a:r>
            <a:r>
              <a:rPr lang="hu-HU" sz="4500" b="1" i="1" dirty="0" smtClean="0">
                <a:solidFill>
                  <a:schemeClr val="accent4"/>
                </a:solidFill>
              </a:rPr>
              <a:t> hatásának felfüggesztése</a:t>
            </a:r>
            <a:endParaRPr lang="hu-HU" sz="45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4500" dirty="0" smtClean="0">
                <a:solidFill>
                  <a:schemeClr val="accent4"/>
                </a:solidFill>
              </a:rPr>
              <a:t>ha nem múlt el az </a:t>
            </a:r>
            <a:r>
              <a:rPr lang="hu-HU" sz="4500" dirty="0" err="1" smtClean="0">
                <a:solidFill>
                  <a:schemeClr val="accent4"/>
                </a:solidFill>
              </a:rPr>
              <a:t>opioidok</a:t>
            </a:r>
            <a:r>
              <a:rPr lang="hu-HU" sz="4500" dirty="0" smtClean="0">
                <a:solidFill>
                  <a:schemeClr val="accent4"/>
                </a:solidFill>
              </a:rPr>
              <a:t> légzésdepressziós hatása, </a:t>
            </a:r>
            <a:r>
              <a:rPr lang="hu-HU" sz="4500" dirty="0" err="1" smtClean="0">
                <a:solidFill>
                  <a:schemeClr val="accent4"/>
                </a:solidFill>
              </a:rPr>
              <a:t>naloxonnal</a:t>
            </a:r>
            <a:r>
              <a:rPr lang="hu-HU" sz="45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4500" dirty="0" smtClean="0">
                <a:solidFill>
                  <a:schemeClr val="accent4"/>
                </a:solidFill>
              </a:rPr>
              <a:t>kell </a:t>
            </a:r>
            <a:r>
              <a:rPr lang="hu-HU" sz="4500" dirty="0" smtClean="0">
                <a:solidFill>
                  <a:schemeClr val="accent4"/>
                </a:solidFill>
              </a:rPr>
              <a:t>felfüggeszteni</a:t>
            </a:r>
          </a:p>
          <a:p>
            <a:pPr>
              <a:buNone/>
            </a:pPr>
            <a:endParaRPr lang="hu-HU" sz="45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4500" b="1" i="1" dirty="0" smtClean="0">
                <a:solidFill>
                  <a:schemeClr val="accent4"/>
                </a:solidFill>
              </a:rPr>
              <a:t>BDZ- hatás felfüggesztése</a:t>
            </a:r>
          </a:p>
          <a:p>
            <a:pPr>
              <a:buNone/>
            </a:pPr>
            <a:r>
              <a:rPr lang="hu-HU" sz="4500" dirty="0" err="1" smtClean="0">
                <a:solidFill>
                  <a:schemeClr val="accent4"/>
                </a:solidFill>
              </a:rPr>
              <a:t>flumazenil</a:t>
            </a:r>
            <a:endParaRPr lang="hu-HU" sz="45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45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4500" b="1" i="1" dirty="0" smtClean="0">
                <a:solidFill>
                  <a:schemeClr val="accent4"/>
                </a:solidFill>
              </a:rPr>
              <a:t>A keringés és a reflexaktivitás helyreállítása</a:t>
            </a:r>
            <a:r>
              <a:rPr lang="hu-HU" sz="4500" i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45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4500" b="1" i="1" dirty="0" smtClean="0">
                <a:solidFill>
                  <a:schemeClr val="accent4"/>
                </a:solidFill>
              </a:rPr>
              <a:t>A bélműködés biztosítása:</a:t>
            </a:r>
            <a:r>
              <a:rPr lang="hu-HU" sz="4500" i="1" dirty="0" smtClean="0">
                <a:solidFill>
                  <a:schemeClr val="accent4"/>
                </a:solidFill>
              </a:rPr>
              <a:t> </a:t>
            </a:r>
            <a:r>
              <a:rPr lang="hu-HU" sz="4500" i="1" dirty="0" err="1" smtClean="0">
                <a:solidFill>
                  <a:schemeClr val="accent4"/>
                </a:solidFill>
              </a:rPr>
              <a:t>kolin-észteráz-bénító</a:t>
            </a:r>
            <a:endParaRPr lang="hu-HU" sz="45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Anesztéziaprotokollok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„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Balanced</a:t>
            </a:r>
            <a:r>
              <a:rPr lang="hu-HU" sz="2000" b="1" i="1" dirty="0" smtClean="0">
                <a:solidFill>
                  <a:schemeClr val="accent4"/>
                </a:solidFill>
              </a:rPr>
              <a:t>” anesztézia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indukció egy </a:t>
            </a:r>
            <a:r>
              <a:rPr lang="hu-HU" sz="2000" i="1" dirty="0" smtClean="0">
                <a:solidFill>
                  <a:schemeClr val="accent4"/>
                </a:solidFill>
              </a:rPr>
              <a:t>intravénás narkotikummal </a:t>
            </a:r>
            <a:r>
              <a:rPr lang="hu-HU" sz="2000" dirty="0" smtClean="0">
                <a:solidFill>
                  <a:schemeClr val="accent4"/>
                </a:solidFill>
              </a:rPr>
              <a:t>majd az öntudatlanság fenntartása </a:t>
            </a:r>
            <a:r>
              <a:rPr lang="hu-HU" sz="2000" i="1" dirty="0" smtClean="0">
                <a:solidFill>
                  <a:schemeClr val="accent4"/>
                </a:solidFill>
              </a:rPr>
              <a:t>illékony folyadék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sevofluran</a:t>
            </a:r>
            <a:r>
              <a:rPr lang="hu-HU" sz="2000" dirty="0" smtClean="0">
                <a:solidFill>
                  <a:schemeClr val="accent4"/>
                </a:solidFill>
              </a:rPr>
              <a:t>) kombinációjával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indukció illékony folyadékkal (</a:t>
            </a:r>
            <a:r>
              <a:rPr lang="hu-HU" sz="2000" dirty="0" err="1" smtClean="0">
                <a:solidFill>
                  <a:schemeClr val="accent4"/>
                </a:solidFill>
              </a:rPr>
              <a:t>sevofluran</a:t>
            </a:r>
            <a:r>
              <a:rPr lang="hu-HU" sz="2000" dirty="0" smtClean="0">
                <a:solidFill>
                  <a:schemeClr val="accent4"/>
                </a:solidFill>
              </a:rPr>
              <a:t>) és fenntartás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</a:t>
            </a:r>
            <a:r>
              <a:rPr lang="hu-HU" sz="2000" dirty="0" err="1" smtClean="0">
                <a:solidFill>
                  <a:schemeClr val="accent4"/>
                </a:solidFill>
              </a:rPr>
              <a:t>anesztetikummal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propofol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</a:t>
            </a:r>
            <a:r>
              <a:rPr lang="hu-HU" sz="2000" dirty="0" err="1" smtClean="0">
                <a:solidFill>
                  <a:schemeClr val="accent4"/>
                </a:solidFill>
              </a:rPr>
              <a:t>opioid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szupplementáció</a:t>
            </a:r>
            <a:r>
              <a:rPr lang="hu-HU" sz="2000" dirty="0" smtClean="0">
                <a:solidFill>
                  <a:schemeClr val="accent4"/>
                </a:solidFill>
              </a:rPr>
              <a:t> az </a:t>
            </a:r>
            <a:r>
              <a:rPr lang="hu-HU" sz="2000" dirty="0" err="1" smtClean="0">
                <a:solidFill>
                  <a:schemeClr val="accent4"/>
                </a:solidFill>
              </a:rPr>
              <a:t>analgézia</a:t>
            </a:r>
            <a:r>
              <a:rPr lang="hu-HU" sz="2000" dirty="0" smtClean="0">
                <a:solidFill>
                  <a:schemeClr val="accent4"/>
                </a:solidFill>
              </a:rPr>
              <a:t> biztosítására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harántcsíkolt izom relaxáció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helyi érzéstelenítők alkalmazása perifériás idegblokád céljából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cardiovasscularis</a:t>
            </a:r>
            <a:r>
              <a:rPr lang="hu-HU" sz="2000" dirty="0" smtClean="0">
                <a:solidFill>
                  <a:schemeClr val="accent4"/>
                </a:solidFill>
              </a:rPr>
              <a:t> rendszerre ható szerek (</a:t>
            </a:r>
            <a:r>
              <a:rPr lang="el-GR" sz="2000" dirty="0" smtClean="0">
                <a:solidFill>
                  <a:schemeClr val="accent4"/>
                </a:solidFill>
              </a:rPr>
              <a:t>β-</a:t>
            </a:r>
            <a:r>
              <a:rPr lang="hu-HU" sz="2000" dirty="0" smtClean="0">
                <a:solidFill>
                  <a:schemeClr val="accent4"/>
                </a:solidFill>
              </a:rPr>
              <a:t>blokkolók, </a:t>
            </a:r>
            <a:r>
              <a:rPr lang="el-GR" sz="2000" dirty="0" smtClean="0">
                <a:solidFill>
                  <a:schemeClr val="accent4"/>
                </a:solidFill>
              </a:rPr>
              <a:t>α</a:t>
            </a:r>
            <a:r>
              <a:rPr lang="el-GR" sz="2000" baseline="-25000" dirty="0" smtClean="0">
                <a:solidFill>
                  <a:schemeClr val="accent4"/>
                </a:solidFill>
              </a:rPr>
              <a:t>2</a:t>
            </a:r>
            <a:r>
              <a:rPr lang="el-GR" sz="2000" dirty="0" smtClean="0">
                <a:solidFill>
                  <a:schemeClr val="accent4"/>
                </a:solidFill>
              </a:rPr>
              <a:t>-</a:t>
            </a:r>
            <a:r>
              <a:rPr lang="hu-HU" sz="2000" dirty="0" err="1" smtClean="0">
                <a:solidFill>
                  <a:schemeClr val="accent4"/>
                </a:solidFill>
              </a:rPr>
              <a:t>agonisták</a:t>
            </a:r>
            <a:r>
              <a:rPr lang="hu-HU" sz="2000" dirty="0" smtClean="0">
                <a:solidFill>
                  <a:schemeClr val="accent4"/>
                </a:solidFill>
              </a:rPr>
              <a:t>, kalciumcsatorna-blokkolók) az átmeneti </a:t>
            </a:r>
            <a:r>
              <a:rPr lang="hu-HU" sz="2000" dirty="0" err="1" smtClean="0">
                <a:solidFill>
                  <a:schemeClr val="accent4"/>
                </a:solidFill>
              </a:rPr>
              <a:t>autonom</a:t>
            </a:r>
            <a:r>
              <a:rPr lang="hu-HU" sz="2000" dirty="0" smtClean="0">
                <a:solidFill>
                  <a:schemeClr val="accent4"/>
                </a:solidFill>
              </a:rPr>
              <a:t> válaszok kivédésére</a:t>
            </a: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2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2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„</a:t>
            </a:r>
            <a:r>
              <a:rPr lang="hu-HU" sz="2000" b="1" i="1" dirty="0" smtClean="0">
                <a:solidFill>
                  <a:schemeClr val="accent4"/>
                </a:solidFill>
              </a:rPr>
              <a:t>Éber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szedáció</a:t>
            </a:r>
            <a:r>
              <a:rPr lang="hu-HU" sz="2000" b="1" i="1" dirty="0" smtClean="0">
                <a:solidFill>
                  <a:schemeClr val="accent4"/>
                </a:solidFill>
              </a:rPr>
              <a:t>”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megtartott tudat melletti </a:t>
            </a:r>
            <a:r>
              <a:rPr lang="hu-HU" sz="2000" dirty="0" err="1" smtClean="0">
                <a:solidFill>
                  <a:schemeClr val="accent4"/>
                </a:solidFill>
              </a:rPr>
              <a:t>szedáció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benzodiazepinek</a:t>
            </a:r>
            <a:r>
              <a:rPr lang="hu-HU" sz="2000" dirty="0" smtClean="0">
                <a:solidFill>
                  <a:schemeClr val="accent4"/>
                </a:solidFill>
              </a:rPr>
              <a:t> + helyi érzéstelenítők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kisebb beavatkozásokhoz elegendő</a:t>
            </a:r>
          </a:p>
          <a:p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„Aznapi sebészet” (</a:t>
            </a:r>
            <a:r>
              <a:rPr lang="hu-HU" sz="2000" b="1" dirty="0" smtClean="0">
                <a:solidFill>
                  <a:schemeClr val="accent4"/>
                </a:solidFill>
              </a:rPr>
              <a:t>ambuláns sebészet)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páciens a beavatkozás után hazamegy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</a:t>
            </a:r>
            <a:r>
              <a:rPr lang="hu-HU" sz="2000" dirty="0" err="1" smtClean="0">
                <a:solidFill>
                  <a:schemeClr val="accent4"/>
                </a:solidFill>
              </a:rPr>
              <a:t>benzodiazepin</a:t>
            </a:r>
            <a:r>
              <a:rPr lang="hu-HU" sz="2000" dirty="0" smtClean="0">
                <a:solidFill>
                  <a:schemeClr val="accent4"/>
                </a:solidFill>
              </a:rPr>
              <a:t> + </a:t>
            </a:r>
            <a:r>
              <a:rPr lang="hu-HU" sz="2000" dirty="0" err="1" smtClean="0">
                <a:solidFill>
                  <a:schemeClr val="accent4"/>
                </a:solidFill>
              </a:rPr>
              <a:t>propofol</a:t>
            </a:r>
            <a:r>
              <a:rPr lang="hu-HU" sz="2000" dirty="0" smtClean="0">
                <a:solidFill>
                  <a:schemeClr val="accent4"/>
                </a:solidFill>
              </a:rPr>
              <a:t> kombináció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endParaRPr lang="hu-HU" sz="20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Totális intravénás anesztézia </a:t>
            </a:r>
            <a:r>
              <a:rPr lang="hu-HU" sz="2000" b="1" dirty="0" smtClean="0">
                <a:solidFill>
                  <a:schemeClr val="accent4"/>
                </a:solidFill>
              </a:rPr>
              <a:t>(TIVA)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rövid hatású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narkotikum (</a:t>
            </a:r>
            <a:r>
              <a:rPr lang="hu-HU" sz="2000" dirty="0" err="1" smtClean="0">
                <a:solidFill>
                  <a:schemeClr val="accent4"/>
                </a:solidFill>
              </a:rPr>
              <a:t>propofol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midazolam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rövid vagy ultrarövid hatású </a:t>
            </a:r>
            <a:r>
              <a:rPr lang="hu-HU" sz="2000" dirty="0" err="1" smtClean="0">
                <a:solidFill>
                  <a:schemeClr val="accent4"/>
                </a:solidFill>
              </a:rPr>
              <a:t>opioid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fentanyl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rövid hatású </a:t>
            </a:r>
            <a:r>
              <a:rPr lang="hu-HU" sz="2000" dirty="0" err="1" smtClean="0">
                <a:solidFill>
                  <a:schemeClr val="accent4"/>
                </a:solidFill>
              </a:rPr>
              <a:t>izomrelaxáns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vecuronium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atracurium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szükség esetén a műtéti előkészítést hányáscsillapító (</a:t>
            </a:r>
            <a:r>
              <a:rPr lang="hu-HU" sz="2000" dirty="0" err="1" smtClean="0">
                <a:solidFill>
                  <a:schemeClr val="accent4"/>
                </a:solidFill>
              </a:rPr>
              <a:t>ondansetron</a:t>
            </a:r>
            <a:r>
              <a:rPr lang="hu-HU" sz="2000" dirty="0" smtClean="0">
                <a:solidFill>
                  <a:schemeClr val="accent4"/>
                </a:solidFill>
              </a:rPr>
              <a:t>), illetve nem szteroid </a:t>
            </a:r>
            <a:r>
              <a:rPr lang="hu-HU" sz="2000" dirty="0" err="1" smtClean="0">
                <a:solidFill>
                  <a:schemeClr val="accent4"/>
                </a:solidFill>
              </a:rPr>
              <a:t>gyulladásgátlók</a:t>
            </a:r>
            <a:r>
              <a:rPr lang="hu-HU" sz="2000" dirty="0" smtClean="0">
                <a:solidFill>
                  <a:schemeClr val="accent4"/>
                </a:solidFill>
              </a:rPr>
              <a:t> adása egészíti ki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Előny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opioidok</a:t>
            </a:r>
            <a:r>
              <a:rPr lang="hu-HU" sz="2000" dirty="0" smtClean="0">
                <a:solidFill>
                  <a:schemeClr val="accent4"/>
                </a:solidFill>
              </a:rPr>
              <a:t>, a </a:t>
            </a:r>
            <a:r>
              <a:rPr lang="hu-HU" sz="2000" dirty="0" err="1" smtClean="0">
                <a:solidFill>
                  <a:schemeClr val="accent4"/>
                </a:solidFill>
              </a:rPr>
              <a:t>benzodiazepinek</a:t>
            </a:r>
            <a:r>
              <a:rPr lang="hu-HU" sz="2000" dirty="0" smtClean="0">
                <a:solidFill>
                  <a:schemeClr val="accent4"/>
                </a:solidFill>
              </a:rPr>
              <a:t>, az </a:t>
            </a:r>
            <a:r>
              <a:rPr lang="hu-HU" sz="2000" dirty="0" err="1" smtClean="0">
                <a:solidFill>
                  <a:schemeClr val="accent4"/>
                </a:solidFill>
              </a:rPr>
              <a:t>izomrelaxánsok</a:t>
            </a:r>
            <a:r>
              <a:rPr lang="hu-HU" sz="2000" dirty="0" smtClean="0">
                <a:solidFill>
                  <a:schemeClr val="accent4"/>
                </a:solidFill>
              </a:rPr>
              <a:t> hatása </a:t>
            </a:r>
            <a:r>
              <a:rPr lang="hu-HU" sz="2000" dirty="0" err="1" smtClean="0">
                <a:solidFill>
                  <a:schemeClr val="accent4"/>
                </a:solidFill>
              </a:rPr>
              <a:t>antagonizálható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alkalmazott szerek általában </a:t>
            </a:r>
            <a:r>
              <a:rPr lang="hu-HU" sz="2000" dirty="0" err="1" smtClean="0">
                <a:solidFill>
                  <a:schemeClr val="accent4"/>
                </a:solidFill>
              </a:rPr>
              <a:t>antikonvulzívak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benzodiazepinek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propofol</a:t>
            </a:r>
            <a:r>
              <a:rPr lang="hu-HU" sz="2000" dirty="0" smtClean="0">
                <a:solidFill>
                  <a:schemeClr val="accent4"/>
                </a:solidFill>
              </a:rPr>
              <a:t>) ezért epilepszia, koponyatrauma esetén előnyösek, az agyi nyomást nem fokozzák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Neurolept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analgesia</a:t>
            </a:r>
            <a:r>
              <a:rPr lang="hu-HU" sz="2000" i="1" dirty="0" smtClean="0">
                <a:solidFill>
                  <a:schemeClr val="accent4"/>
                </a:solidFill>
              </a:rPr>
              <a:t>  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egy </a:t>
            </a:r>
            <a:r>
              <a:rPr lang="hu-HU" sz="2000" dirty="0" err="1" smtClean="0">
                <a:solidFill>
                  <a:schemeClr val="accent4"/>
                </a:solidFill>
              </a:rPr>
              <a:t>neurolepticum</a:t>
            </a:r>
            <a:r>
              <a:rPr lang="hu-HU" sz="2000" dirty="0" smtClean="0">
                <a:solidFill>
                  <a:schemeClr val="accent4"/>
                </a:solidFill>
              </a:rPr>
              <a:t> és egy </a:t>
            </a:r>
            <a:r>
              <a:rPr lang="hu-HU" sz="2000" dirty="0" err="1" smtClean="0">
                <a:solidFill>
                  <a:schemeClr val="accent4"/>
                </a:solidFill>
              </a:rPr>
              <a:t>analgeticum</a:t>
            </a:r>
            <a:r>
              <a:rPr lang="hu-HU" sz="2000" dirty="0" smtClean="0">
                <a:solidFill>
                  <a:schemeClr val="accent4"/>
                </a:solidFill>
              </a:rPr>
              <a:t> együttes alkalmazásával kialakított fájdalommentes állapot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célja a fájdalomérzés kikapcsolása a sebészi beavatkozás időtartamára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beteg nincsen ébren, teljes nyugalomban van, de a külvilággal kapcsolatot tart fenn, kérdésekre válaszolni tud, a sebész utasításait végrehajtja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olyan sebészi beavatkozások esetén alkalmazzák, amikor a sebésznek kommunikálni kell a beteggel a műtét során (pl. idegsebészi beavatkozások)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900" dirty="0" smtClean="0">
              <a:latin typeface="Century" pitchFamily="18" charset="0"/>
            </a:endParaRPr>
          </a:p>
          <a:p>
            <a:pPr>
              <a:buNone/>
            </a:pPr>
            <a:endParaRPr lang="hu-HU" sz="2600" b="1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hu-HU" sz="4800" b="1" i="1" dirty="0" smtClean="0">
                <a:latin typeface="Georgia" pitchFamily="18" charset="0"/>
                <a:ea typeface="Tahoma" pitchFamily="34" charset="0"/>
                <a:cs typeface="Tahoma" pitchFamily="34" charset="0"/>
              </a:rPr>
              <a:t>Köszönöm a figyelmet!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400" u="sng" dirty="0" smtClean="0"/>
              <a:t/>
            </a:r>
            <a:br>
              <a:rPr lang="hu-HU" sz="4400" u="sng" dirty="0" smtClean="0"/>
            </a:b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None/>
            </a:pPr>
            <a:r>
              <a:rPr lang="hu-HU" sz="2200" b="1" dirty="0" smtClean="0">
                <a:solidFill>
                  <a:schemeClr val="accent4"/>
                </a:solidFill>
                <a:latin typeface="Century Schoolbook" pitchFamily="18" charset="0"/>
              </a:rPr>
              <a:t>Stádiumai</a:t>
            </a:r>
          </a:p>
          <a:p>
            <a:pPr marL="624078" indent="-514350">
              <a:buNone/>
            </a:pPr>
            <a:endParaRPr lang="hu-HU" sz="2200" b="1" i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 marL="624078" indent="-514350">
              <a:buNone/>
            </a:pPr>
            <a:r>
              <a:rPr lang="hu-HU" sz="2200" b="1" i="1" dirty="0" smtClean="0">
                <a:solidFill>
                  <a:schemeClr val="accent4"/>
                </a:solidFill>
                <a:latin typeface="Century Schoolbook" pitchFamily="18" charset="0"/>
              </a:rPr>
              <a:t>I. </a:t>
            </a:r>
            <a:r>
              <a:rPr lang="hu-HU" sz="2200" b="1" i="1" dirty="0" err="1" smtClean="0">
                <a:solidFill>
                  <a:schemeClr val="accent4"/>
                </a:solidFill>
                <a:latin typeface="Century Schoolbook" pitchFamily="18" charset="0"/>
              </a:rPr>
              <a:t>Stadium</a:t>
            </a:r>
            <a:r>
              <a:rPr lang="hu-HU" sz="2200" b="1" i="1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hu-HU" sz="2200" b="1" i="1" dirty="0" err="1" smtClean="0">
                <a:solidFill>
                  <a:schemeClr val="accent4"/>
                </a:solidFill>
                <a:latin typeface="Century Schoolbook" pitchFamily="18" charset="0"/>
              </a:rPr>
              <a:t>analgesiae</a:t>
            </a:r>
            <a:r>
              <a:rPr lang="hu-HU" sz="2200" b="1" i="1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hu-HU" sz="2200" i="1" dirty="0" smtClean="0">
                <a:solidFill>
                  <a:schemeClr val="accent4"/>
                </a:solidFill>
                <a:latin typeface="Century Schoolbook" pitchFamily="18" charset="0"/>
              </a:rPr>
              <a:t>(bódultság szaka)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a narkózis megkezdésétől az öntudat elvesztéséig tart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a fájdalomérzet megszűnik, kisebb sebészi műtétek elvégezhetők </a:t>
            </a:r>
          </a:p>
          <a:p>
            <a:pPr marL="624078" indent="-514350">
              <a:buNone/>
            </a:pPr>
            <a:endParaRPr lang="hu-HU" sz="2200" i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 marL="624078" indent="-514350">
              <a:buNone/>
            </a:pPr>
            <a:r>
              <a:rPr lang="hu-HU" sz="2200" b="1" i="1" dirty="0" smtClean="0">
                <a:solidFill>
                  <a:schemeClr val="accent4"/>
                </a:solidFill>
                <a:latin typeface="Century Schoolbook" pitchFamily="18" charset="0"/>
              </a:rPr>
              <a:t>II. </a:t>
            </a:r>
            <a:r>
              <a:rPr lang="hu-HU" sz="2200" b="1" i="1" dirty="0" err="1" smtClean="0">
                <a:solidFill>
                  <a:schemeClr val="accent4"/>
                </a:solidFill>
                <a:latin typeface="Century Schoolbook" pitchFamily="18" charset="0"/>
              </a:rPr>
              <a:t>Stadium</a:t>
            </a:r>
            <a:r>
              <a:rPr lang="hu-HU" sz="2200" b="1" i="1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hu-HU" sz="2200" b="1" i="1" dirty="0" err="1" smtClean="0">
                <a:solidFill>
                  <a:schemeClr val="accent4"/>
                </a:solidFill>
                <a:latin typeface="Century Schoolbook" pitchFamily="18" charset="0"/>
              </a:rPr>
              <a:t>excitationis</a:t>
            </a:r>
            <a:r>
              <a:rPr lang="hu-HU" sz="2200" b="1" i="1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hu-HU" sz="2200" i="1" dirty="0" smtClean="0">
                <a:solidFill>
                  <a:schemeClr val="accent4"/>
                </a:solidFill>
                <a:latin typeface="Century Schoolbook" pitchFamily="18" charset="0"/>
              </a:rPr>
              <a:t>(izgalmi szak)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az öntudat elvesztésétől a nyugodt egyenletes légzés kialakulásáig 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fokozott izomtónus, akaratlan mozgások jellemzik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ebben </a:t>
            </a: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a stádiumban gyakori a hányás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célszerű gyorsan túljutni rajta, amelyet az </a:t>
            </a:r>
            <a:r>
              <a:rPr lang="hu-HU" sz="2200" dirty="0" err="1" smtClean="0">
                <a:solidFill>
                  <a:schemeClr val="accent4"/>
                </a:solidFill>
                <a:latin typeface="Century Schoolbook" pitchFamily="18" charset="0"/>
              </a:rPr>
              <a:t>anaestheticum</a:t>
            </a: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 gyors további adagolásával és a narkózis szakszerű előkezelésével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	(</a:t>
            </a:r>
            <a:r>
              <a:rPr lang="hu-HU" sz="2200" dirty="0" err="1" smtClean="0">
                <a:solidFill>
                  <a:schemeClr val="accent4"/>
                </a:solidFill>
                <a:latin typeface="Century Schoolbook" pitchFamily="18" charset="0"/>
              </a:rPr>
              <a:t>premedikáció</a:t>
            </a:r>
            <a:r>
              <a:rPr lang="hu-HU" sz="2200" dirty="0" smtClean="0">
                <a:solidFill>
                  <a:schemeClr val="accent4"/>
                </a:solidFill>
                <a:latin typeface="Century Schoolbook" pitchFamily="18" charset="0"/>
              </a:rPr>
              <a:t>) lehet megoldani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 </a:t>
            </a:r>
            <a:endParaRPr lang="hu-H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  <a:latin typeface="Century" pitchFamily="18" charset="0"/>
              </a:rPr>
              <a:t>III. </a:t>
            </a:r>
            <a:r>
              <a:rPr lang="hu-HU" sz="2000" b="1" i="1" dirty="0" err="1" smtClean="0">
                <a:solidFill>
                  <a:schemeClr val="accent4"/>
                </a:solidFill>
                <a:latin typeface="Century" pitchFamily="18" charset="0"/>
              </a:rPr>
              <a:t>Stadium</a:t>
            </a:r>
            <a:r>
              <a:rPr lang="hu-HU" sz="2000" b="1" i="1" dirty="0" smtClean="0">
                <a:solidFill>
                  <a:schemeClr val="accent4"/>
                </a:solidFill>
                <a:latin typeface="Century" pitchFamily="18" charset="0"/>
              </a:rPr>
              <a:t> </a:t>
            </a:r>
            <a:r>
              <a:rPr lang="hu-HU" sz="2000" b="1" i="1" dirty="0" err="1" smtClean="0">
                <a:solidFill>
                  <a:schemeClr val="accent4"/>
                </a:solidFill>
                <a:latin typeface="Century" pitchFamily="18" charset="0"/>
              </a:rPr>
              <a:t>tolerantiae</a:t>
            </a:r>
            <a:r>
              <a:rPr lang="hu-HU" sz="2000" i="1" dirty="0" smtClean="0">
                <a:solidFill>
                  <a:schemeClr val="accent4"/>
                </a:solidFill>
                <a:latin typeface="Century" pitchFamily="18" charset="0"/>
              </a:rPr>
              <a:t> (sebészi beavatkozás szaka)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  <a:latin typeface="Century" pitchFamily="18" charset="0"/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III/1.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szabályos, egyenletes légzés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gyengül a nyelés, hányás és köhögés reflex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  <a:latin typeface="Century" pitchFamily="18" charset="0"/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III/2.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az irreguláris szemmozgás megszűnik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latin typeface="Century" pitchFamily="18" charset="0"/>
              </a:rPr>
              <a:t>a mellkasi légzés is jelentősen csökken</a:t>
            </a: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  <a:latin typeface="Century" pitchFamily="18" charset="0"/>
              </a:rPr>
              <a:t>a legalkalmasabb a sebészi beavatkozásra</a:t>
            </a:r>
          </a:p>
          <a:p>
            <a:pPr>
              <a:buNone/>
            </a:pPr>
            <a:endParaRPr lang="hu-HU" sz="2000" dirty="0">
              <a:solidFill>
                <a:schemeClr val="accent4"/>
              </a:solidFill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 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sz="2800" dirty="0" smtClean="0">
                <a:solidFill>
                  <a:schemeClr val="accent4"/>
                </a:solidFill>
                <a:latin typeface="Century Schoolbook" pitchFamily="18" charset="0"/>
              </a:rPr>
              <a:t>III.3.</a:t>
            </a: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chemeClr val="accent4"/>
                </a:solidFill>
                <a:latin typeface="Century Schoolbook" pitchFamily="18" charset="0"/>
              </a:rPr>
              <a:t>a mellkasi légzés megszűnik, s a rekeszi légzés veszi át </a:t>
            </a:r>
          </a:p>
          <a:p>
            <a:pPr>
              <a:buNone/>
            </a:pPr>
            <a:r>
              <a:rPr lang="hu-HU" sz="2800" dirty="0" smtClean="0">
                <a:solidFill>
                  <a:schemeClr val="accent4"/>
                </a:solidFill>
                <a:latin typeface="Century Schoolbook" pitchFamily="18" charset="0"/>
              </a:rPr>
              <a:t>	a szerepét</a:t>
            </a: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chemeClr val="accent4"/>
                </a:solidFill>
                <a:latin typeface="Century Schoolbook" pitchFamily="18" charset="0"/>
              </a:rPr>
              <a:t>kialakul a 3 fázisú légzés (belégzés - szünet - kilégzés)</a:t>
            </a:r>
          </a:p>
          <a:p>
            <a:pPr>
              <a:buNone/>
            </a:pPr>
            <a:r>
              <a:rPr lang="hu-HU" sz="2800" dirty="0" smtClean="0">
                <a:solidFill>
                  <a:schemeClr val="accent4"/>
                </a:solidFill>
                <a:latin typeface="Century Schoolbook" pitchFamily="18" charset="0"/>
              </a:rPr>
              <a:t>	az </a:t>
            </a:r>
            <a:r>
              <a:rPr lang="hu-HU" sz="2800" dirty="0" err="1" smtClean="0">
                <a:solidFill>
                  <a:schemeClr val="accent4"/>
                </a:solidFill>
                <a:latin typeface="Century Schoolbook" pitchFamily="18" charset="0"/>
              </a:rPr>
              <a:t>anaestheticum</a:t>
            </a:r>
            <a:r>
              <a:rPr lang="hu-HU" sz="2800" dirty="0" smtClean="0">
                <a:solidFill>
                  <a:schemeClr val="accent4"/>
                </a:solidFill>
                <a:latin typeface="Century Schoolbook" pitchFamily="18" charset="0"/>
              </a:rPr>
              <a:t> adagolását csökkenteni kell azért, hogy a mellkasi légzés is visszaálljon</a:t>
            </a:r>
          </a:p>
          <a:p>
            <a:pPr>
              <a:buNone/>
            </a:pPr>
            <a:endParaRPr lang="hu-HU" sz="28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>
              <a:buNone/>
            </a:pPr>
            <a:r>
              <a:rPr lang="hu-HU" sz="2800" dirty="0" smtClean="0">
                <a:solidFill>
                  <a:schemeClr val="accent4"/>
                </a:solidFill>
                <a:latin typeface="Century Schoolbook" pitchFamily="18" charset="0"/>
              </a:rPr>
              <a:t>III.4. </a:t>
            </a: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chemeClr val="accent4"/>
                </a:solidFill>
                <a:latin typeface="Century Schoolbook" pitchFamily="18" charset="0"/>
              </a:rPr>
              <a:t>a bordaközi izmok bénulásától a légzésmegállásig tart</a:t>
            </a: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chemeClr val="accent4"/>
                </a:solidFill>
                <a:latin typeface="Century Schoolbook" pitchFamily="18" charset="0"/>
              </a:rPr>
              <a:t>a bordaközi izmok működése teljesen leáll, csak a rekeszizom tart fenn egészen felületes légzést</a:t>
            </a: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chemeClr val="accent4"/>
                </a:solidFill>
                <a:latin typeface="Century Schoolbook" pitchFamily="18" charset="0"/>
              </a:rPr>
              <a:t>a vérnyomás süllyed, a beteg cianotikus, kialakul a keringés súlyos zavara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 </a:t>
            </a:r>
            <a:endParaRPr lang="hu-H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/>
              <a:t> </a:t>
            </a:r>
            <a:r>
              <a:rPr lang="hu-HU" sz="2000" b="1" i="1" dirty="0" smtClean="0">
                <a:solidFill>
                  <a:schemeClr val="accent4"/>
                </a:solidFill>
              </a:rPr>
              <a:t>IV.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Stadium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paralyticum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i="1" dirty="0" smtClean="0">
                <a:solidFill>
                  <a:schemeClr val="accent4"/>
                </a:solidFill>
              </a:rPr>
              <a:t>(túlaltatás vagy hűdéses szak) 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még </a:t>
            </a:r>
            <a:r>
              <a:rPr lang="hu-HU" sz="2000" dirty="0" smtClean="0">
                <a:solidFill>
                  <a:schemeClr val="accent4"/>
                </a:solidFill>
              </a:rPr>
              <a:t>a legnagyobb elővigyázatosság esetén is előfordulhat az </a:t>
            </a:r>
            <a:r>
              <a:rPr lang="hu-HU" sz="2000" dirty="0" err="1" smtClean="0">
                <a:solidFill>
                  <a:schemeClr val="accent4"/>
                </a:solidFill>
              </a:rPr>
              <a:t>anaesthesia</a:t>
            </a:r>
            <a:r>
              <a:rPr lang="hu-HU" sz="2000" dirty="0" smtClean="0">
                <a:solidFill>
                  <a:schemeClr val="accent4"/>
                </a:solidFill>
              </a:rPr>
              <a:t> során gyors átcsapás ebbe a szakba (narkózis kockázat)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teljes légzésbénulás majd szívmegállás következik be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altatószer adagolást azonnal abba kell hagyni, 100%-os oxigén belélegeztetést kell alkalmazni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fent említett stádiumok a klasszikus éter narkózis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alkalmazásakor jól észlelhetők, de </a:t>
            </a:r>
            <a:r>
              <a:rPr lang="hu-HU" sz="2000" dirty="0" smtClean="0">
                <a:solidFill>
                  <a:schemeClr val="accent4"/>
                </a:solidFill>
              </a:rPr>
              <a:t>ma már csak részben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figyelhetők </a:t>
            </a:r>
            <a:r>
              <a:rPr lang="hu-HU" sz="2000" dirty="0" smtClean="0">
                <a:solidFill>
                  <a:schemeClr val="accent4"/>
                </a:solidFill>
              </a:rPr>
              <a:t>meg, mert az egyes állapotok </a:t>
            </a:r>
            <a:r>
              <a:rPr lang="hu-HU" sz="2000" dirty="0" smtClean="0">
                <a:solidFill>
                  <a:schemeClr val="accent4"/>
                </a:solidFill>
              </a:rPr>
              <a:t>kimaradnak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elmosódnak</a:t>
            </a:r>
            <a:r>
              <a:rPr lang="hu-HU" sz="2000" dirty="0" smtClean="0">
                <a:solidFill>
                  <a:schemeClr val="accent4"/>
                </a:solidFill>
              </a:rPr>
              <a:t>, vagy túlságosan rövid ideig tartanak.</a:t>
            </a:r>
          </a:p>
          <a:p>
            <a:pPr>
              <a:buNone/>
            </a:pPr>
            <a:endParaRPr lang="hu-HU" sz="2600" dirty="0">
              <a:solidFill>
                <a:schemeClr val="accent4"/>
              </a:solidFill>
              <a:latin typeface="Century Schoolbook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 </a:t>
            </a:r>
            <a:endParaRPr lang="hu-H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PREOPERATÍV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medikáció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Anxiolízis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Fájdalomcsillapítás</a:t>
            </a: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Hányáscsillapítás</a:t>
            </a: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Mellékhatás prevenció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Anxiolízis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premedikáció</a:t>
            </a:r>
            <a:r>
              <a:rPr lang="hu-HU" sz="2000" dirty="0" smtClean="0">
                <a:solidFill>
                  <a:schemeClr val="accent4"/>
                </a:solidFill>
              </a:rPr>
              <a:t> központjában a szorongás oldása áll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 a legalkalmasabb szerek azok, amelyek egyúttal </a:t>
            </a:r>
            <a:r>
              <a:rPr lang="hu-HU" sz="2000" dirty="0" err="1" smtClean="0">
                <a:solidFill>
                  <a:schemeClr val="accent4"/>
                </a:solidFill>
              </a:rPr>
              <a:t>amnesiát</a:t>
            </a:r>
            <a:r>
              <a:rPr lang="hu-HU" sz="2000" dirty="0" smtClean="0">
                <a:solidFill>
                  <a:schemeClr val="accent4"/>
                </a:solidFill>
              </a:rPr>
              <a:t> is okoznak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benzodiazepinek</a:t>
            </a:r>
            <a:r>
              <a:rPr lang="hu-HU" sz="2000" dirty="0" smtClean="0">
                <a:solidFill>
                  <a:schemeClr val="accent4"/>
                </a:solidFill>
              </a:rPr>
              <a:t> (BDZ) (</a:t>
            </a:r>
            <a:r>
              <a:rPr lang="hu-HU" sz="2000" b="1" dirty="0" err="1" smtClean="0">
                <a:solidFill>
                  <a:schemeClr val="accent4"/>
                </a:solidFill>
              </a:rPr>
              <a:t>midazolam</a:t>
            </a:r>
            <a:r>
              <a:rPr lang="hu-HU" sz="2000" b="1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diazepam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betegek megnyugtatása mellett 60%-ban </a:t>
            </a:r>
            <a:r>
              <a:rPr lang="hu-HU" sz="2000" dirty="0" err="1" smtClean="0">
                <a:solidFill>
                  <a:schemeClr val="accent4"/>
                </a:solidFill>
              </a:rPr>
              <a:t>amnesiát</a:t>
            </a:r>
            <a:r>
              <a:rPr lang="hu-HU" sz="2000" dirty="0" smtClean="0">
                <a:solidFill>
                  <a:schemeClr val="accent4"/>
                </a:solidFill>
              </a:rPr>
              <a:t> is okoznak,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alkalmasak az altatás közben fellépő </a:t>
            </a:r>
            <a:r>
              <a:rPr lang="hu-HU" sz="2000" dirty="0" err="1" smtClean="0">
                <a:solidFill>
                  <a:schemeClr val="accent4"/>
                </a:solidFill>
              </a:rPr>
              <a:t>agitatio</a:t>
            </a:r>
            <a:r>
              <a:rPr lang="hu-HU" sz="2000" dirty="0" smtClean="0">
                <a:solidFill>
                  <a:schemeClr val="accent4"/>
                </a:solidFill>
              </a:rPr>
              <a:t> kezelésére is </a:t>
            </a:r>
          </a:p>
          <a:p>
            <a:pPr>
              <a:buNone/>
            </a:pPr>
            <a:endParaRPr lang="hu-HU" sz="3200" i="1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Általános érzéstelenítők (</a:t>
            </a:r>
            <a:r>
              <a:rPr lang="hu-HU" sz="2800" dirty="0" err="1" smtClean="0">
                <a:solidFill>
                  <a:srgbClr val="FF0000"/>
                </a:solidFill>
              </a:rPr>
              <a:t>anaestheticumok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narcoticumok</a:t>
            </a:r>
            <a:r>
              <a:rPr lang="hu-HU" sz="2800" dirty="0" smtClean="0">
                <a:solidFill>
                  <a:srgbClr val="FF0000"/>
                </a:solidFill>
              </a:rPr>
              <a:t>)</a:t>
            </a:r>
            <a:endParaRPr lang="hu-H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15935</TotalTime>
  <Words>1956</Words>
  <Application>Microsoft Office PowerPoint</Application>
  <PresentationFormat>Diavetítés a képernyőre (4:3 oldalarány)</PresentationFormat>
  <Paragraphs>364</Paragraphs>
  <Slides>38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38</vt:i4>
      </vt:variant>
    </vt:vector>
  </HeadingPairs>
  <TitlesOfParts>
    <vt:vector size="39" baseType="lpstr">
      <vt:lpstr>Sétatér</vt:lpstr>
      <vt:lpstr>Gyógyszertan</vt:lpstr>
      <vt:lpstr>Általános érzéstelenítők (anaestheticumok, narcoticumok) </vt:lpstr>
      <vt:lpstr>Általános érzéstelenítők (anaestheticumok, narcoticumok) </vt:lpstr>
      <vt:lpstr>Általános érzéstelenítők (anaestheticumok, narcoticumok) </vt:lpstr>
      <vt:lpstr>Általános érzéstelenítők (anaestheticumok, narcoticumok) </vt:lpstr>
      <vt:lpstr>Általános érzéstelenítők (anaestheticumok, narcoticumok) </vt:lpstr>
      <vt:lpstr>Általános érzéstelenítők (anaestheticumok, narcoticumok) 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 </vt:lpstr>
      <vt:lpstr>Általános érzéstelenítők (anaestheticumok, narcoticumok) </vt:lpstr>
      <vt:lpstr>    Általános érzéstelenítők (anaestheticumok, narcoticumok)      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Általános érzéstelenítők (anaestheticumok, narcoticumok)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Dr. Zimmerman Katalin</cp:lastModifiedBy>
  <cp:revision>735</cp:revision>
  <dcterms:created xsi:type="dcterms:W3CDTF">2013-02-19T13:49:44Z</dcterms:created>
  <dcterms:modified xsi:type="dcterms:W3CDTF">2019-11-13T08:13:05Z</dcterms:modified>
</cp:coreProperties>
</file>