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76"/>
  </p:notesMasterIdLst>
  <p:sldIdLst>
    <p:sldId id="262" r:id="rId2"/>
    <p:sldId id="484" r:id="rId3"/>
    <p:sldId id="485" r:id="rId4"/>
    <p:sldId id="532" r:id="rId5"/>
    <p:sldId id="494" r:id="rId6"/>
    <p:sldId id="533" r:id="rId7"/>
    <p:sldId id="471" r:id="rId8"/>
    <p:sldId id="544" r:id="rId9"/>
    <p:sldId id="474" r:id="rId10"/>
    <p:sldId id="475" r:id="rId11"/>
    <p:sldId id="498" r:id="rId12"/>
    <p:sldId id="476" r:id="rId13"/>
    <p:sldId id="486" r:id="rId14"/>
    <p:sldId id="495" r:id="rId15"/>
    <p:sldId id="534" r:id="rId16"/>
    <p:sldId id="448" r:id="rId17"/>
    <p:sldId id="473" r:id="rId18"/>
    <p:sldId id="450" r:id="rId19"/>
    <p:sldId id="402" r:id="rId20"/>
    <p:sldId id="449" r:id="rId21"/>
    <p:sldId id="499" r:id="rId22"/>
    <p:sldId id="528" r:id="rId23"/>
    <p:sldId id="545" r:id="rId24"/>
    <p:sldId id="456" r:id="rId25"/>
    <p:sldId id="500" r:id="rId26"/>
    <p:sldId id="405" r:id="rId27"/>
    <p:sldId id="546" r:id="rId28"/>
    <p:sldId id="458" r:id="rId29"/>
    <p:sldId id="457" r:id="rId30"/>
    <p:sldId id="487" r:id="rId31"/>
    <p:sldId id="459" r:id="rId32"/>
    <p:sldId id="488" r:id="rId33"/>
    <p:sldId id="529" r:id="rId34"/>
    <p:sldId id="460" r:id="rId35"/>
    <p:sldId id="461" r:id="rId36"/>
    <p:sldId id="410" r:id="rId37"/>
    <p:sldId id="490" r:id="rId38"/>
    <p:sldId id="463" r:id="rId39"/>
    <p:sldId id="464" r:id="rId40"/>
    <p:sldId id="301" r:id="rId41"/>
    <p:sldId id="491" r:id="rId42"/>
    <p:sldId id="465" r:id="rId43"/>
    <p:sldId id="466" r:id="rId44"/>
    <p:sldId id="406" r:id="rId45"/>
    <p:sldId id="492" r:id="rId46"/>
    <p:sldId id="467" r:id="rId47"/>
    <p:sldId id="469" r:id="rId48"/>
    <p:sldId id="548" r:id="rId49"/>
    <p:sldId id="407" r:id="rId50"/>
    <p:sldId id="470" r:id="rId51"/>
    <p:sldId id="408" r:id="rId52"/>
    <p:sldId id="504" r:id="rId53"/>
    <p:sldId id="503" r:id="rId54"/>
    <p:sldId id="505" r:id="rId55"/>
    <p:sldId id="409" r:id="rId56"/>
    <p:sldId id="300" r:id="rId57"/>
    <p:sldId id="535" r:id="rId58"/>
    <p:sldId id="536" r:id="rId59"/>
    <p:sldId id="537" r:id="rId60"/>
    <p:sldId id="538" r:id="rId61"/>
    <p:sldId id="539" r:id="rId62"/>
    <p:sldId id="540" r:id="rId63"/>
    <p:sldId id="477" r:id="rId64"/>
    <p:sldId id="478" r:id="rId65"/>
    <p:sldId id="479" r:id="rId66"/>
    <p:sldId id="497" r:id="rId67"/>
    <p:sldId id="480" r:id="rId68"/>
    <p:sldId id="541" r:id="rId69"/>
    <p:sldId id="481" r:id="rId70"/>
    <p:sldId id="483" r:id="rId71"/>
    <p:sldId id="493" r:id="rId72"/>
    <p:sldId id="530" r:id="rId73"/>
    <p:sldId id="531" r:id="rId74"/>
    <p:sldId id="282" r:id="rId7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D4B50-ABF0-41E3-8E1C-93BCF0297E28}" type="datetimeFigureOut">
              <a:rPr lang="hu-HU" smtClean="0"/>
              <a:pPr/>
              <a:t>2020. 02. 02.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7838E-AD90-44FB-BF4C-62565F49BDC8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B38B9-8033-4FF1-9EC7-F70D5623731B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erékszögű háromszög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zabadkézi sokszög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Szabadkézi sokszög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Szabadkézi sokszög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Egyenes összekötő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F9E426A-215A-41B6-8BEC-3820D1F55A23}" type="datetimeFigureOut">
              <a:rPr lang="hu-HU" smtClean="0"/>
              <a:pPr/>
              <a:t>2020. 02. 02.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2020. 02. 02.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2020. 02. 02.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2020. 02. 02.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2020. 02. 02.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Sávnyí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Sávnyí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2020. 02. 02.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2020. 02. 02.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2020. 02. 02.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2020. 02. 02.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2020. 02. 02.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F9E426A-215A-41B6-8BEC-3820D1F55A23}" type="datetimeFigureOut">
              <a:rPr lang="hu-HU" smtClean="0"/>
              <a:pPr/>
              <a:t>2020. 02. 02.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Szabadkézi sokszög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Derékszögű háromszög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Egyenes összekötő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ávnyí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Sávnyí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abadkézi sokszög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Szabadkézi sokszög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Derékszögű háromszög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F9E426A-215A-41B6-8BEC-3820D1F55A23}" type="datetimeFigureOut">
              <a:rPr lang="hu-HU" smtClean="0"/>
              <a:pPr/>
              <a:t>2020. 02. 02.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enfo.agt.bme.hu/drupal/sites/default/files/c27x5gram_stains.jpg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google.hu/url?sa=i&amp;rct=j&amp;q=&amp;esrc=s&amp;source=images&amp;cd=&amp;cad=rja&amp;uact=8&amp;ved=0ahUKEwi78fydmLfQAhWG7hoKHWoiCd4QjRwIBw&amp;url=http://www.csaladinet.hu/hirek/eletmod/egeszseg/21325/a_nagy_probiotikum-atveres_bizonyitott_hatas_vs_marketing_melyik_probiotikumot_vegyuk&amp;psig=AFQjCNGCy4lxgNOisT2SgBKHQ0pzHKhtHQ&amp;ust=1479726292240991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7200" dirty="0" smtClean="0">
                <a:solidFill>
                  <a:schemeClr val="accent4"/>
                </a:solidFill>
                <a:latin typeface="Century Schoolbook" pitchFamily="18" charset="0"/>
              </a:rPr>
              <a:t>Gyógyszertan</a:t>
            </a:r>
            <a:endParaRPr lang="hu-HU" sz="7200" dirty="0">
              <a:solidFill>
                <a:schemeClr val="accent4"/>
              </a:solidFill>
              <a:latin typeface="Century Schoolbook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u-HU" sz="2400" dirty="0" smtClean="0">
                <a:latin typeface="Century Schoolbook" pitchFamily="18" charset="0"/>
              </a:rPr>
              <a:t>Dr. </a:t>
            </a:r>
            <a:r>
              <a:rPr lang="hu-HU" sz="2400" dirty="0" err="1" smtClean="0">
                <a:latin typeface="Century Schoolbook" pitchFamily="18" charset="0"/>
              </a:rPr>
              <a:t>Zimmerman</a:t>
            </a:r>
            <a:r>
              <a:rPr lang="hu-HU" sz="2400" dirty="0" smtClean="0">
                <a:latin typeface="Century Schoolbook" pitchFamily="18" charset="0"/>
              </a:rPr>
              <a:t> Katalin</a:t>
            </a:r>
          </a:p>
          <a:p>
            <a:r>
              <a:rPr lang="hu-HU" sz="2400" dirty="0" smtClean="0">
                <a:latin typeface="Century Schoolbook" pitchFamily="18" charset="0"/>
              </a:rPr>
              <a:t>2019./2020.</a:t>
            </a:r>
            <a:endParaRPr lang="hu-HU" sz="2400" dirty="0" smtClean="0">
              <a:latin typeface="Century Schoolbook" pitchFamily="18" charset="0"/>
            </a:endParaRPr>
          </a:p>
          <a:p>
            <a:r>
              <a:rPr lang="hu-HU" sz="2400" dirty="0" smtClean="0">
                <a:latin typeface="Century Schoolbook" pitchFamily="18" charset="0"/>
              </a:rPr>
              <a:t> </a:t>
            </a:r>
            <a:endParaRPr lang="hu-HU" sz="2400" dirty="0">
              <a:latin typeface="Century Schoolbook" pitchFamily="18" charset="0"/>
            </a:endParaRPr>
          </a:p>
        </p:txBody>
      </p:sp>
      <p:pic>
        <p:nvPicPr>
          <p:cNvPr id="4" name="Kép 3" descr="MC900335934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85728"/>
            <a:ext cx="1279614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nem megfelelő antibiotikum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nem pusztítja el a kórokozókat, a 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beteg állapota súlyosbodhat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ugyanakkor a gyógyszer okozta esetleges kellemetlen mellékhatásokkal is számolni kell</a:t>
            </a:r>
          </a:p>
          <a:p>
            <a:pPr>
              <a:buFont typeface="Wingdings" pitchFamily="2" charset="2"/>
              <a:buChar char="§"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az indokolatlan antibiotikum-szedés a baktériumok ellenálló képességét, ún. 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rezisztenciá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ját is fokozhatja, ami évek elteltével ahhoz vezethet, hogy a régen jól bevált szerek elveszítik hatékonyságukat, és egyes kórokozók által okozott fertőzések gyógyíthatatlanok lesznek</a:t>
            </a:r>
          </a:p>
          <a:p>
            <a:pPr>
              <a:buFont typeface="Wingdings" pitchFamily="2" charset="2"/>
              <a:buChar char="Ø"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endParaRPr lang="hu-HU" sz="20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Antibiotikumok</a:t>
            </a:r>
            <a:endParaRPr lang="hu-HU" sz="28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rmAutofit/>
          </a:bodyPr>
          <a:lstStyle/>
          <a:p>
            <a:pPr marL="681228" indent="-571500"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Rezisztencia</a:t>
            </a:r>
          </a:p>
          <a:p>
            <a:pPr marL="681228" indent="-571500"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1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./ természetes: genetikusan determinált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	(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pl.: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Pseudomonas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benzylpenicillin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iránt, maradandó tulajdonság)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2./ primer: egyes törzsek érzékenyek, mások nem 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	(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pl.: E. coli egy része érzékeny, nagyobb része nem a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tetraciklinek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iránt)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3./ másodlagos: mutáció útján az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antibiotikum érzékeny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egyedek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kipusztulnak</a:t>
            </a: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	</a:t>
            </a: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Szerzett </a:t>
            </a: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antibiotikum-rezisztencia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: ez a természetes érzékenységi spektrum örökletes megváltozása egy generáción belül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Antibiotikumok</a:t>
            </a:r>
            <a:endParaRPr lang="hu-H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5006181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hu-HU" sz="2200" b="1" dirty="0" smtClean="0">
                <a:solidFill>
                  <a:schemeClr val="accent4"/>
                </a:solidFill>
                <a:latin typeface="Century Schoolbook" pitchFamily="18" charset="0"/>
              </a:rPr>
              <a:t>Antibiotikum kezelés </a:t>
            </a:r>
          </a:p>
          <a:p>
            <a:pPr>
              <a:buNone/>
            </a:pPr>
            <a:endParaRPr lang="hu-HU" sz="22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200" b="1" i="1" dirty="0" smtClean="0">
                <a:solidFill>
                  <a:schemeClr val="accent4"/>
                </a:solidFill>
                <a:latin typeface="Century Schoolbook" pitchFamily="18" charset="0"/>
              </a:rPr>
              <a:t>Kezdő terápia</a:t>
            </a: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empirikus kezelés (fertőzések kórokozói igen nagy valószínűséggel </a:t>
            </a:r>
          </a:p>
          <a:p>
            <a:pPr>
              <a:buNone/>
            </a:pP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	megjósolhatók)</a:t>
            </a: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klinikai jelek alapján feltételezhetően bakteriális fertőzés van</a:t>
            </a:r>
          </a:p>
          <a:p>
            <a:pPr>
              <a:buNone/>
            </a:pPr>
            <a:endParaRPr lang="hu-HU" sz="22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200" b="1" i="1" dirty="0" smtClean="0">
                <a:solidFill>
                  <a:schemeClr val="accent4"/>
                </a:solidFill>
                <a:latin typeface="Century Schoolbook" pitchFamily="18" charset="0"/>
              </a:rPr>
              <a:t>Célzott kezelés</a:t>
            </a:r>
          </a:p>
          <a:p>
            <a:pPr>
              <a:buNone/>
            </a:pP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terápiásan adunk antibiotikumot, tenyésztés alapján </a:t>
            </a:r>
          </a:p>
          <a:p>
            <a:pPr>
              <a:buNone/>
            </a:pPr>
            <a:endParaRPr lang="hu-HU" sz="22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2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Profilaktikus</a:t>
            </a:r>
            <a:endParaRPr lang="hu-HU" sz="22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műtéti profilaxis </a:t>
            </a:r>
            <a:r>
              <a:rPr lang="hu-HU" sz="2200" dirty="0" err="1" smtClean="0">
                <a:solidFill>
                  <a:schemeClr val="accent4"/>
                </a:solidFill>
                <a:latin typeface="Century Schoolbook" pitchFamily="18" charset="0"/>
              </a:rPr>
              <a:t>perioperatív</a:t>
            </a: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 szakban</a:t>
            </a: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súlyos helyi fertőzésekben (pneumónia, </a:t>
            </a:r>
            <a:r>
              <a:rPr lang="hu-HU" sz="2200" dirty="0" err="1" smtClean="0">
                <a:solidFill>
                  <a:schemeClr val="accent4"/>
                </a:solidFill>
                <a:latin typeface="Century Schoolbook" pitchFamily="18" charset="0"/>
              </a:rPr>
              <a:t>meningitis</a:t>
            </a: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szeptikus beteg esetén</a:t>
            </a: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veszélyeztetett (koraszülött, időskorú, </a:t>
            </a:r>
            <a:r>
              <a:rPr lang="hu-HU" sz="2200" dirty="0" err="1" smtClean="0">
                <a:solidFill>
                  <a:schemeClr val="accent4"/>
                </a:solidFill>
                <a:latin typeface="Century Schoolbook" pitchFamily="18" charset="0"/>
              </a:rPr>
              <a:t>immunszupresszált</a:t>
            </a: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 beteg)</a:t>
            </a:r>
          </a:p>
          <a:p>
            <a:pPr>
              <a:buNone/>
            </a:pPr>
            <a:endParaRPr lang="hu-HU" sz="1800" dirty="0" smtClean="0">
              <a:latin typeface="Book Antiqua" pitchFamily="18" charset="0"/>
            </a:endParaRPr>
          </a:p>
          <a:p>
            <a:pPr>
              <a:buNone/>
            </a:pPr>
            <a:endParaRPr lang="hu-HU" sz="1800" dirty="0" smtClean="0">
              <a:latin typeface="Book Antiqua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hu-HU" sz="1800" dirty="0" smtClean="0">
              <a:latin typeface="Book Antiqua" pitchFamily="18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eaLnBrk="1" hangingPunct="1"/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Antibiotikumok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az empirikus terápia és a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profilaktikus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szokások közvetetten épülnek a mikrobiológiai eredményekre, alapjukat a helyi vagy a legfrissebb országos rezisztencia-felmérések alkotják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antimikrobás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kezelés megkezdése előtt fontos eldönteni, hogy a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	fertőzés kórházon kívül vagy kórházon belül történt, hiszen ekkor más rezisztenciafaktorral kell számolnunk</a:t>
            </a:r>
          </a:p>
          <a:p>
            <a:pPr>
              <a:buNone/>
            </a:pPr>
            <a:endParaRPr lang="hu-HU" dirty="0">
              <a:solidFill>
                <a:schemeClr val="accent4"/>
              </a:solidFill>
              <a:latin typeface="Century Schoolbook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Antibiotikumok</a:t>
            </a:r>
            <a:endParaRPr lang="hu-HU" sz="28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Hatásspektrum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különböző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antimikrobás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spektrummal rendelkeznek, nincs olyan antibiotikum, ami az összes lehetséges kórokozóval szemben hatékony lenne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szűk és széles spektrumú antibiotikumokat különböztetünk meg </a:t>
            </a:r>
          </a:p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	szűk spektrumú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: ha az antibiotikum csak egy vagy két kórokozócsoportra hat (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Gram-pozitívok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ellen)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	széles spektrumú: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ha az antibiotikum több kórokozócsoporttal szemben hatékony (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Gram-pozitívok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Gram-negatívok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anaerobok)</a:t>
            </a:r>
            <a:endParaRPr lang="hu-HU" sz="2000" dirty="0">
              <a:solidFill>
                <a:schemeClr val="accent4"/>
              </a:solidFill>
              <a:latin typeface="Century Schoolbook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Antibiotikumok</a:t>
            </a:r>
            <a:endParaRPr lang="hu-HU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1). A baktériumok sejtfalszintézisre ható gyógyszerkészítmények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	(</a:t>
            </a:r>
            <a:r>
              <a:rPr lang="hu-HU" sz="20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ß-laktám</a:t>
            </a: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 penicillinek, </a:t>
            </a:r>
            <a:r>
              <a:rPr lang="hu-HU" sz="20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cefalosporinok</a:t>
            </a: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, </a:t>
            </a:r>
            <a:r>
              <a:rPr lang="hu-HU" sz="20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vancomycin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)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2). A nukleinsav szintézis gátlók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	(</a:t>
            </a:r>
            <a:r>
              <a:rPr lang="hu-HU" sz="20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fluorokinolonok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)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3). Folsav szintézis gátlók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	(</a:t>
            </a: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szulfonamidok, </a:t>
            </a:r>
            <a:r>
              <a:rPr lang="hu-HU" sz="20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trimetoprin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)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4). Fehérje szintézist gátlók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	(</a:t>
            </a:r>
            <a:r>
              <a:rPr lang="hu-HU" sz="20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aminoglikozidok</a:t>
            </a: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, </a:t>
            </a:r>
            <a:r>
              <a:rPr lang="hu-HU" sz="20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tetracyclinek</a:t>
            </a: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, </a:t>
            </a:r>
            <a:r>
              <a:rPr lang="hu-HU" sz="20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makrolidok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)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5). DNS-t károsító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	(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metronidazol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)</a:t>
            </a:r>
          </a:p>
          <a:p>
            <a:pPr>
              <a:buNone/>
            </a:pPr>
            <a:endParaRPr lang="hu-HU" sz="2000" dirty="0" smtClean="0">
              <a:latin typeface="Book Antiqua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Antibiotikumok</a:t>
            </a:r>
            <a:endParaRPr lang="hu-HU" sz="28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r>
              <a:rPr lang="hu-HU" sz="4400" dirty="0" smtClean="0">
                <a:solidFill>
                  <a:srgbClr val="FF0000"/>
                </a:solidFill>
                <a:latin typeface="Century Schoolbook" pitchFamily="18" charset="0"/>
              </a:rPr>
              <a:t>1929 – Fleming:	penicillin</a:t>
            </a:r>
            <a:br>
              <a:rPr lang="hu-HU" sz="4400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hu-HU" sz="3100" dirty="0" err="1" smtClean="0">
                <a:solidFill>
                  <a:srgbClr val="FF0000"/>
                </a:solidFill>
                <a:latin typeface="Century Schoolbook" pitchFamily="18" charset="0"/>
              </a:rPr>
              <a:t>Penicillium</a:t>
            </a:r>
            <a:r>
              <a:rPr lang="hu-HU" sz="3100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hu-HU" sz="3100" dirty="0" err="1" smtClean="0">
                <a:solidFill>
                  <a:srgbClr val="FF0000"/>
                </a:solidFill>
                <a:latin typeface="Century Schoolbook" pitchFamily="18" charset="0"/>
              </a:rPr>
              <a:t>Notatum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124744"/>
            <a:ext cx="3796629" cy="265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églalap 3"/>
          <p:cNvSpPr/>
          <p:nvPr/>
        </p:nvSpPr>
        <p:spPr>
          <a:xfrm>
            <a:off x="395536" y="4005064"/>
            <a:ext cx="84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000" dirty="0" smtClean="0">
              <a:latin typeface="Book Antiqua" pitchFamily="18" charset="0"/>
            </a:endParaRPr>
          </a:p>
          <a:p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Florey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&amp;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Chain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kristályosították először (1940) - közös Nobel díj 1945 </a:t>
            </a:r>
          </a:p>
          <a:p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első klinikai alkalmazás: 1942 </a:t>
            </a:r>
          </a:p>
          <a:p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II. világháború: 12-15% életet mentett</a:t>
            </a:r>
            <a:endParaRPr lang="hu-HU" sz="2000" dirty="0">
              <a:solidFill>
                <a:schemeClr val="accent4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1). A baktériumok sejtfalszintézisre ható szerek: 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a). Penicillinek 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b).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Cefalosporinok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c).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Carbapenemek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d).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Glikopeptid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antibiotikumok</a:t>
            </a:r>
            <a:endParaRPr lang="hu-HU" sz="2000" dirty="0">
              <a:solidFill>
                <a:schemeClr val="accent4"/>
              </a:solidFill>
              <a:latin typeface="Century Schoolbook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Antibiotikumok</a:t>
            </a:r>
            <a:endParaRPr lang="hu-HU" sz="28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496855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sz="1800" dirty="0" smtClean="0"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Alapváza egy kettős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ß-laktám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gyűrű, az ehhez kapcsolódó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oldalláncok határozzák meg a gyógyszer hatásspektrumát.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baktericid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az emberre nem toxikus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Hatásspektrum</a:t>
            </a:r>
          </a:p>
          <a:p>
            <a:pPr>
              <a:lnSpc>
                <a:spcPct val="9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széles spektrumú, </a:t>
            </a:r>
          </a:p>
          <a:p>
            <a:pPr>
              <a:lnSpc>
                <a:spcPct val="90000"/>
              </a:lnSpc>
              <a:buNone/>
            </a:pPr>
            <a:r>
              <a:rPr lang="hu-HU" sz="2000" dirty="0" err="1" smtClean="0">
                <a:solidFill>
                  <a:srgbClr val="FF0000"/>
                </a:solidFill>
                <a:latin typeface="Century Schoolbook" pitchFamily="18" charset="0"/>
              </a:rPr>
              <a:t>Gram</a:t>
            </a:r>
            <a:r>
              <a:rPr lang="hu-HU" sz="2000" dirty="0" smtClean="0">
                <a:solidFill>
                  <a:srgbClr val="FF0000"/>
                </a:solidFill>
                <a:latin typeface="Century Schoolbook" pitchFamily="18" charset="0"/>
              </a:rPr>
              <a:t> + , és néhány </a:t>
            </a:r>
            <a:r>
              <a:rPr lang="hu-HU" sz="2000" dirty="0" err="1" smtClean="0">
                <a:solidFill>
                  <a:srgbClr val="FF0000"/>
                </a:solidFill>
                <a:latin typeface="Century Schoolbook" pitchFamily="18" charset="0"/>
              </a:rPr>
              <a:t>Gram-</a:t>
            </a:r>
            <a:r>
              <a:rPr lang="hu-HU" sz="2000" dirty="0" smtClean="0">
                <a:solidFill>
                  <a:srgbClr val="FF0000"/>
                </a:solidFill>
                <a:latin typeface="Century Schoolbook" pitchFamily="18" charset="0"/>
              </a:rPr>
              <a:t> kórokozóra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hat (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Pseudomonas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A.)</a:t>
            </a:r>
          </a:p>
          <a:p>
            <a:pPr>
              <a:lnSpc>
                <a:spcPct val="90000"/>
              </a:lnSpc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egyes baktériumok béta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laktamáz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enzimje bontja , ezért ezekre hatástalan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ß-laktamáz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gátlóval kombinálva kivédhető</a:t>
            </a:r>
          </a:p>
          <a:p>
            <a:pPr>
              <a:lnSpc>
                <a:spcPct val="90000"/>
              </a:lnSpc>
              <a:buNone/>
            </a:pPr>
            <a:endParaRPr lang="hu-HU" sz="1800" dirty="0" smtClean="0"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sz="1800" dirty="0" smtClean="0">
              <a:latin typeface="Book Antiqua" pitchFamily="18" charset="0"/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Antibiotikumok –</a:t>
            </a:r>
            <a:r>
              <a:rPr lang="hu-HU" sz="2800" dirty="0" smtClean="0">
                <a:solidFill>
                  <a:schemeClr val="accent4"/>
                </a:solidFill>
                <a:latin typeface="Century Schoolbook" pitchFamily="18" charset="0"/>
              </a:rPr>
              <a:t>sejtfalszintézisét gátló </a:t>
            </a: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penicillinek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A baktérium</a:t>
            </a:r>
            <a:endParaRPr lang="hu-HU" sz="28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28800"/>
            <a:ext cx="5688632" cy="4029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A penicillinek klinikai alkalmazása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</a:p>
          <a:p>
            <a:pPr>
              <a:lnSpc>
                <a:spcPct val="90000"/>
              </a:lnSpc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területen szerzett felső légúti infekciókban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Endocarditisben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epeutak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fertőzése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bőr- és lágyrész fertőzések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nemi betegségek</a:t>
            </a:r>
          </a:p>
          <a:p>
            <a:pPr>
              <a:buFont typeface="Wingdings" pitchFamily="2" charset="2"/>
              <a:buChar char="§"/>
            </a:pPr>
            <a:r>
              <a:rPr lang="hu-HU" sz="2000" i="1" dirty="0" err="1" smtClean="0">
                <a:solidFill>
                  <a:schemeClr val="accent4"/>
                </a:solidFill>
                <a:latin typeface="Century Schoolbook" pitchFamily="18" charset="0"/>
              </a:rPr>
              <a:t>streptococcusokkal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szemben az első választandó</a:t>
            </a:r>
          </a:p>
          <a:p>
            <a:pPr>
              <a:buFont typeface="Wingdings" pitchFamily="2" charset="2"/>
              <a:buChar char="§"/>
            </a:pPr>
            <a:r>
              <a:rPr lang="hu-HU" sz="2000" i="1" dirty="0" err="1" smtClean="0">
                <a:solidFill>
                  <a:schemeClr val="accent4"/>
                </a:solidFill>
                <a:latin typeface="Century Schoolbook" pitchFamily="18" charset="0"/>
              </a:rPr>
              <a:t>Staphylococcus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infekcióban,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amennnyiben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a kórokozó érzékeny, az elsőnek választandó antibiotikum az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oxacillin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Enterococcus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infekcióban az elsőnek választandó antibiotikum az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ampicillin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Antibiotikumok –</a:t>
            </a:r>
            <a:r>
              <a:rPr lang="hu-HU" sz="2800" dirty="0" smtClean="0">
                <a:solidFill>
                  <a:schemeClr val="accent4"/>
                </a:solidFill>
                <a:latin typeface="Century Schoolbook" pitchFamily="18" charset="0"/>
              </a:rPr>
              <a:t>sejtfalszintézisét gátló </a:t>
            </a: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penicillinek</a:t>
            </a:r>
            <a:endParaRPr lang="hu-HU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</a:t>
            </a:r>
            <a:r>
              <a:rPr lang="el-GR" sz="2000" dirty="0" smtClean="0">
                <a:solidFill>
                  <a:schemeClr val="accent4"/>
                </a:solidFill>
                <a:latin typeface="Century Schoolbook" pitchFamily="18" charset="0"/>
              </a:rPr>
              <a:t>β-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laktamáz-gátlóval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kombinált penicillinszármazékok azért hatékonyabbak, mert a másodlagos rezisztencia kivédésével visszaállítják a penicillinszármazék eredeti hatékonyságát</a:t>
            </a:r>
          </a:p>
          <a:p>
            <a:pPr marL="344488" indent="-344488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amennyiben a beteg anamnézisében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anaphylactoid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reakció vagy egyéb súlyos korai allergiás reakció szerepel, </a:t>
            </a:r>
            <a:r>
              <a:rPr lang="hu-HU" sz="2000" i="1" dirty="0" smtClean="0">
                <a:solidFill>
                  <a:srgbClr val="FF0000"/>
                </a:solidFill>
                <a:latin typeface="Century Schoolbook" pitchFamily="18" charset="0"/>
              </a:rPr>
              <a:t>a beteg soha nem kaphat penicillin származékot!!!!</a:t>
            </a:r>
          </a:p>
          <a:p>
            <a:pPr>
              <a:buFont typeface="Wingdings" pitchFamily="2" charset="2"/>
              <a:buChar char="§"/>
            </a:pPr>
            <a:endParaRPr lang="hu-HU" sz="2000" dirty="0" smtClean="0">
              <a:latin typeface="Century Schoolbook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Mellékhatás</a:t>
            </a:r>
            <a:endParaRPr lang="hu-HU" sz="2000" b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allergiás reakciót okozhat (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anaphylaxiás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reakció,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urticaria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angioödéma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bronchospazmus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hu-HU" sz="2000" dirty="0" smtClean="0">
              <a:latin typeface="Century Schoolbook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sz="2000" b="1" dirty="0" smtClean="0">
                <a:solidFill>
                  <a:srgbClr val="FF0000"/>
                </a:solidFill>
                <a:latin typeface="Century Schoolbook" pitchFamily="18" charset="0"/>
              </a:rPr>
              <a:t>Terhességben adhatók. Szoptatás alatt kis mennyiségben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sz="2000" b="1" dirty="0" smtClean="0">
                <a:solidFill>
                  <a:srgbClr val="FF0000"/>
                </a:solidFill>
                <a:latin typeface="Century Schoolbook" pitchFamily="18" charset="0"/>
              </a:rPr>
              <a:t>átjutnak az anyatejbe!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hu-HU" sz="2200" dirty="0" smtClean="0">
              <a:latin typeface="Century Schoolbook" pitchFamily="18" charset="0"/>
            </a:endParaRPr>
          </a:p>
          <a:p>
            <a:pPr marL="344488" indent="-344488" algn="ctr">
              <a:buNone/>
            </a:pPr>
            <a:endParaRPr lang="hu-HU" sz="3200" i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Antibiotikumok –</a:t>
            </a:r>
            <a:r>
              <a:rPr lang="hu-HU" sz="2800" dirty="0" smtClean="0">
                <a:solidFill>
                  <a:schemeClr val="accent4"/>
                </a:solidFill>
                <a:latin typeface="Century Schoolbook" pitchFamily="18" charset="0"/>
              </a:rPr>
              <a:t>sejtfalszintézisét gátló </a:t>
            </a: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penicillinek</a:t>
            </a:r>
            <a:endParaRPr lang="hu-HU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Penicillin allergia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allergén: penicillin gyűrű bomlásának termékei</a:t>
            </a:r>
          </a:p>
          <a:p>
            <a:pPr>
              <a:buFont typeface="Wingdings" pitchFamily="2" charset="2"/>
              <a:buChar char="§"/>
            </a:pP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azonnali reakció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: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anaphylaxia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urticaria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angioödéma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bronchospazmus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késői </a:t>
            </a:r>
            <a:r>
              <a:rPr lang="hu-HU" sz="2000" i="1" dirty="0" err="1" smtClean="0">
                <a:solidFill>
                  <a:schemeClr val="accent4"/>
                </a:solidFill>
                <a:latin typeface="Century Schoolbook" pitchFamily="18" charset="0"/>
              </a:rPr>
              <a:t>rekció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: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hemolitikus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anaemia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thrombocytopaenia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neutropenia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Antibiotikumok –</a:t>
            </a:r>
            <a:r>
              <a:rPr lang="hu-HU" sz="2800" dirty="0" smtClean="0">
                <a:solidFill>
                  <a:schemeClr val="accent4"/>
                </a:solidFill>
                <a:latin typeface="Century Schoolbook" pitchFamily="18" charset="0"/>
              </a:rPr>
              <a:t>sejtfalszintézisét gátló </a:t>
            </a: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penicillinek</a:t>
            </a:r>
            <a:endParaRPr lang="hu-HU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1./ 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alap penicillinek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: </a:t>
            </a:r>
            <a:r>
              <a:rPr lang="hu-HU" sz="2000" i="1" dirty="0" err="1" smtClean="0">
                <a:solidFill>
                  <a:schemeClr val="accent4"/>
                </a:solidFill>
                <a:latin typeface="Century Schoolbook" pitchFamily="18" charset="0"/>
              </a:rPr>
              <a:t>benzilpenicillin</a:t>
            </a:r>
            <a:endParaRPr lang="hu-HU" sz="2000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2./ </a:t>
            </a:r>
            <a:r>
              <a:rPr lang="hu-HU" sz="2000" b="1" dirty="0" err="1" smtClean="0">
                <a:solidFill>
                  <a:schemeClr val="accent4"/>
                </a:solidFill>
                <a:latin typeface="Century Schoolbook" pitchFamily="18" charset="0"/>
              </a:rPr>
              <a:t>laktamáz-stabil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 penicillinek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: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laktamáz-termelő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Staphylococcus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törzsekre is hat: 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	</a:t>
            </a:r>
            <a:r>
              <a:rPr lang="hu-HU" sz="2000" i="1" dirty="0" err="1" smtClean="0">
                <a:solidFill>
                  <a:schemeClr val="accent4"/>
                </a:solidFill>
                <a:latin typeface="Century Schoolbook" pitchFamily="18" charset="0"/>
              </a:rPr>
              <a:t>meticillin</a:t>
            </a: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, </a:t>
            </a:r>
            <a:r>
              <a:rPr lang="hu-HU" sz="2000" i="1" dirty="0" err="1" smtClean="0">
                <a:solidFill>
                  <a:schemeClr val="accent4"/>
                </a:solidFill>
                <a:latin typeface="Century Schoolbook" pitchFamily="18" charset="0"/>
              </a:rPr>
              <a:t>oxacillin</a:t>
            </a:r>
            <a:endParaRPr lang="hu-HU" sz="2000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3./ 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szélesített spektrumú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: 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	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laktamázt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nem termelő G-negatív pálcákra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: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	</a:t>
            </a:r>
            <a:r>
              <a:rPr lang="hu-HU" sz="2000" i="1" dirty="0" err="1" smtClean="0">
                <a:solidFill>
                  <a:schemeClr val="accent4"/>
                </a:solidFill>
                <a:latin typeface="Century Schoolbook" pitchFamily="18" charset="0"/>
              </a:rPr>
              <a:t>ampicillin</a:t>
            </a: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 (</a:t>
            </a:r>
            <a:r>
              <a:rPr lang="hu-HU" sz="2000" i="1" dirty="0" err="1" smtClean="0">
                <a:solidFill>
                  <a:schemeClr val="accent4"/>
                </a:solidFill>
                <a:latin typeface="Century Schoolbook" pitchFamily="18" charset="0"/>
              </a:rPr>
              <a:t>Standacillin</a:t>
            </a: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), </a:t>
            </a:r>
            <a:r>
              <a:rPr lang="hu-HU" sz="2000" i="1" dirty="0" err="1" smtClean="0">
                <a:solidFill>
                  <a:schemeClr val="accent4"/>
                </a:solidFill>
                <a:latin typeface="Century Schoolbook" pitchFamily="18" charset="0"/>
              </a:rPr>
              <a:t>amoxicillin</a:t>
            </a: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 (</a:t>
            </a:r>
            <a:r>
              <a:rPr lang="hu-HU" sz="2000" i="1" dirty="0" err="1" smtClean="0">
                <a:solidFill>
                  <a:schemeClr val="accent4"/>
                </a:solidFill>
                <a:latin typeface="Century Schoolbook" pitchFamily="18" charset="0"/>
              </a:rPr>
              <a:t>Ospamox</a:t>
            </a: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), </a:t>
            </a:r>
            <a:r>
              <a:rPr lang="hu-HU" sz="2000" i="1" dirty="0" err="1" smtClean="0">
                <a:solidFill>
                  <a:schemeClr val="accent4"/>
                </a:solidFill>
                <a:latin typeface="Century Schoolbook" pitchFamily="18" charset="0"/>
              </a:rPr>
              <a:t>phenoxymetilpenicillin</a:t>
            </a: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(</a:t>
            </a:r>
            <a:r>
              <a:rPr lang="hu-HU" sz="2000" i="1" dirty="0" err="1" smtClean="0">
                <a:solidFill>
                  <a:schemeClr val="accent4"/>
                </a:solidFill>
                <a:latin typeface="Century Schoolbook" pitchFamily="18" charset="0"/>
              </a:rPr>
              <a:t>Ospen</a:t>
            </a: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)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	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Pseudomonasra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is: </a:t>
            </a:r>
            <a:r>
              <a:rPr lang="hu-HU" sz="2000" i="1" dirty="0" err="1" smtClean="0">
                <a:solidFill>
                  <a:schemeClr val="accent4"/>
                </a:solidFill>
                <a:latin typeface="Century Schoolbook" pitchFamily="18" charset="0"/>
              </a:rPr>
              <a:t>carbenicillin</a:t>
            </a: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,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i="1" dirty="0" err="1" smtClean="0">
                <a:solidFill>
                  <a:schemeClr val="accent4"/>
                </a:solidFill>
                <a:latin typeface="Century Schoolbook" pitchFamily="18" charset="0"/>
              </a:rPr>
              <a:t>piperacillin</a:t>
            </a:r>
            <a:endParaRPr lang="hu-HU" sz="2000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4./ </a:t>
            </a:r>
            <a:r>
              <a:rPr lang="hu-HU" sz="2000" b="1" dirty="0" err="1" smtClean="0">
                <a:solidFill>
                  <a:schemeClr val="accent4"/>
                </a:solidFill>
                <a:latin typeface="Century Schoolbook" pitchFamily="18" charset="0"/>
              </a:rPr>
              <a:t>laktamázgátlóval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 kombinált penicillinek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: 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	</a:t>
            </a:r>
            <a:r>
              <a:rPr lang="hu-HU" sz="2000" i="1" dirty="0" err="1" smtClean="0">
                <a:solidFill>
                  <a:schemeClr val="accent4"/>
                </a:solidFill>
                <a:latin typeface="Century Schoolbook" pitchFamily="18" charset="0"/>
              </a:rPr>
              <a:t>amoxycillin-calvulansav</a:t>
            </a: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 (</a:t>
            </a:r>
            <a:r>
              <a:rPr lang="hu-HU" sz="2000" i="1" dirty="0" err="1" smtClean="0">
                <a:solidFill>
                  <a:schemeClr val="accent4"/>
                </a:solidFill>
                <a:latin typeface="Century Schoolbook" pitchFamily="18" charset="0"/>
              </a:rPr>
              <a:t>Augmentin</a:t>
            </a: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), </a:t>
            </a:r>
            <a:r>
              <a:rPr lang="hu-HU" sz="2000" i="1" dirty="0" err="1" smtClean="0">
                <a:solidFill>
                  <a:schemeClr val="accent4"/>
                </a:solidFill>
                <a:latin typeface="Century Schoolbook" pitchFamily="18" charset="0"/>
              </a:rPr>
              <a:t>ampicillin</a:t>
            </a: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 + </a:t>
            </a:r>
            <a:r>
              <a:rPr lang="hu-HU" sz="2000" i="1" dirty="0" err="1" smtClean="0">
                <a:solidFill>
                  <a:schemeClr val="accent4"/>
                </a:solidFill>
                <a:latin typeface="Century Schoolbook" pitchFamily="18" charset="0"/>
              </a:rPr>
              <a:t>sulbactam</a:t>
            </a: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 (</a:t>
            </a:r>
            <a:r>
              <a:rPr lang="hu-HU" sz="2000" i="1" dirty="0" err="1" smtClean="0">
                <a:solidFill>
                  <a:schemeClr val="accent4"/>
                </a:solidFill>
                <a:latin typeface="Century Schoolbook" pitchFamily="18" charset="0"/>
              </a:rPr>
              <a:t>Unasyn</a:t>
            </a: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), </a:t>
            </a:r>
            <a:r>
              <a:rPr lang="hu-HU" sz="2000" i="1" dirty="0" err="1" smtClean="0">
                <a:solidFill>
                  <a:schemeClr val="accent4"/>
                </a:solidFill>
                <a:latin typeface="Century Schoolbook" pitchFamily="18" charset="0"/>
              </a:rPr>
              <a:t>piperacillin</a:t>
            </a: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 + </a:t>
            </a:r>
            <a:r>
              <a:rPr lang="hu-HU" sz="2000" i="1" dirty="0" err="1" smtClean="0">
                <a:solidFill>
                  <a:schemeClr val="accent4"/>
                </a:solidFill>
                <a:latin typeface="Century Schoolbook" pitchFamily="18" charset="0"/>
              </a:rPr>
              <a:t>tazobactam</a:t>
            </a:r>
            <a:endParaRPr lang="hu-HU" sz="2000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	hatásosak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: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Haemophillusokra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Klebsiellákra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Coli-ra</a:t>
            </a:r>
            <a:endParaRPr lang="hu-HU" sz="2000" dirty="0">
              <a:solidFill>
                <a:schemeClr val="accent4"/>
              </a:solidFill>
              <a:latin typeface="Century Schoolbook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Antibiotikumok –</a:t>
            </a:r>
            <a:r>
              <a:rPr lang="hu-HU" sz="2800" dirty="0" smtClean="0">
                <a:solidFill>
                  <a:schemeClr val="accent4"/>
                </a:solidFill>
                <a:latin typeface="Century Schoolbook" pitchFamily="18" charset="0"/>
              </a:rPr>
              <a:t>sejtfalszintézisét gátló </a:t>
            </a: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penicillinek</a:t>
            </a:r>
            <a:endParaRPr lang="hu-HU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594515"/>
          </a:xfrm>
        </p:spPr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hu-HU" sz="2000" b="1" dirty="0" err="1" smtClean="0">
                <a:solidFill>
                  <a:schemeClr val="accent4"/>
                </a:solidFill>
                <a:latin typeface="Century Schoolbook" pitchFamily="18" charset="0"/>
              </a:rPr>
              <a:t>Carbapenemek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 (</a:t>
            </a:r>
            <a:r>
              <a:rPr lang="hu-HU" sz="2000" b="1" dirty="0" err="1" smtClean="0">
                <a:solidFill>
                  <a:schemeClr val="accent4"/>
                </a:solidFill>
                <a:latin typeface="Century Schoolbook" pitchFamily="18" charset="0"/>
              </a:rPr>
              <a:t>penemváz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)</a:t>
            </a:r>
          </a:p>
          <a:p>
            <a:pPr marL="609600" indent="-609600">
              <a:lnSpc>
                <a:spcPct val="80000"/>
              </a:lnSpc>
              <a:buNone/>
            </a:pPr>
            <a:endParaRPr lang="hu-HU" sz="2000" b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legszélesebb antibakteriális spektrumú </a:t>
            </a:r>
            <a:r>
              <a:rPr lang="el-GR" sz="2000" dirty="0" smtClean="0">
                <a:solidFill>
                  <a:schemeClr val="accent4"/>
                </a:solidFill>
                <a:latin typeface="Century Schoolbook" pitchFamily="18" charset="0"/>
              </a:rPr>
              <a:t>β-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laktámok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609600" indent="-609600">
              <a:lnSpc>
                <a:spcPct val="80000"/>
              </a:lnSpc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hatékonyak a </a:t>
            </a:r>
            <a:r>
              <a:rPr lang="hu-HU" sz="2000" dirty="0" err="1" smtClean="0">
                <a:solidFill>
                  <a:srgbClr val="FF0000"/>
                </a:solidFill>
                <a:latin typeface="Century Schoolbook" pitchFamily="18" charset="0"/>
              </a:rPr>
              <a:t>Gram-pozitív</a:t>
            </a:r>
            <a:r>
              <a:rPr lang="hu-HU" sz="2000" dirty="0" smtClean="0">
                <a:solidFill>
                  <a:srgbClr val="FF0000"/>
                </a:solidFill>
                <a:latin typeface="Century Schoolbook" pitchFamily="18" charset="0"/>
              </a:rPr>
              <a:t> és </a:t>
            </a:r>
            <a:r>
              <a:rPr lang="hu-HU" sz="2000" dirty="0" err="1" smtClean="0">
                <a:solidFill>
                  <a:srgbClr val="FF0000"/>
                </a:solidFill>
                <a:latin typeface="Century Schoolbook" pitchFamily="18" charset="0"/>
              </a:rPr>
              <a:t>Gram-negatív</a:t>
            </a:r>
            <a:r>
              <a:rPr lang="hu-HU" sz="2000" dirty="0" smtClean="0">
                <a:solidFill>
                  <a:srgbClr val="FF0000"/>
                </a:solidFill>
                <a:latin typeface="Century Schoolbook" pitchFamily="18" charset="0"/>
              </a:rPr>
              <a:t> aerobok és anaerobok</a:t>
            </a:r>
            <a:r>
              <a:rPr lang="hu-HU" sz="2000" dirty="0" smtClean="0">
                <a:latin typeface="Century Schoolbook" pitchFamily="18" charset="0"/>
              </a:rPr>
              <a:t>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ellen</a:t>
            </a:r>
          </a:p>
          <a:p>
            <a:pPr marL="609600" indent="-609600">
              <a:lnSpc>
                <a:spcPct val="80000"/>
              </a:lnSpc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baktericid</a:t>
            </a:r>
          </a:p>
          <a:p>
            <a:pPr marL="609600" indent="-609600">
              <a:lnSpc>
                <a:spcPct val="80000"/>
              </a:lnSpc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ß-laktám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rezisztens , de indukálják a baktériumok </a:t>
            </a:r>
            <a:r>
              <a:rPr lang="el-GR" sz="2000" dirty="0" smtClean="0">
                <a:solidFill>
                  <a:schemeClr val="accent4"/>
                </a:solidFill>
                <a:latin typeface="Century Schoolbook" pitchFamily="18" charset="0"/>
              </a:rPr>
              <a:t>β-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laktamáz-képzését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609600" indent="-609600">
              <a:lnSpc>
                <a:spcPct val="80000"/>
              </a:lnSpc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elsősorban kórházi fertőzésekben!!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§"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Általában nincs keresztrezisztencia a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cefalosporinok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és a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carbapenemek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között</a:t>
            </a:r>
          </a:p>
          <a:p>
            <a:pPr marL="609600" indent="-609600">
              <a:lnSpc>
                <a:spcPct val="80000"/>
              </a:lnSpc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	</a:t>
            </a:r>
            <a:r>
              <a:rPr lang="hu-HU" sz="2000" dirty="0" smtClean="0">
                <a:latin typeface="Century Schoolbook" pitchFamily="18" charset="0"/>
              </a:rPr>
              <a:t/>
            </a:r>
            <a:br>
              <a:rPr lang="hu-HU" sz="2000" dirty="0" smtClean="0">
                <a:latin typeface="Century Schoolbook" pitchFamily="18" charset="0"/>
              </a:rPr>
            </a:br>
            <a:endParaRPr lang="hu-HU" sz="2000" dirty="0">
              <a:latin typeface="Century Schoolbook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Antibiotikumok –</a:t>
            </a:r>
            <a:r>
              <a:rPr lang="hu-HU" sz="2800" dirty="0" smtClean="0">
                <a:solidFill>
                  <a:schemeClr val="accent4"/>
                </a:solidFill>
                <a:latin typeface="Century Schoolbook" pitchFamily="18" charset="0"/>
              </a:rPr>
              <a:t>sejtfalszintézisét gátló </a:t>
            </a: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</a:rPr>
              <a:t>carbapenemek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hu-HU" sz="2000" b="1" dirty="0" err="1" smtClean="0">
                <a:solidFill>
                  <a:schemeClr val="accent4"/>
                </a:solidFill>
                <a:latin typeface="Century Schoolbook" pitchFamily="18" charset="0"/>
              </a:rPr>
              <a:t>i</a:t>
            </a:r>
            <a:r>
              <a:rPr lang="hu-HU" sz="20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mipenem</a:t>
            </a: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+</a:t>
            </a:r>
            <a:r>
              <a:rPr lang="hu-HU" sz="2000" i="1" dirty="0" err="1" smtClean="0">
                <a:solidFill>
                  <a:schemeClr val="accent4"/>
                </a:solidFill>
                <a:latin typeface="Century Schoolbook" pitchFamily="18" charset="0"/>
              </a:rPr>
              <a:t>cilastatin</a:t>
            </a: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(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Tienam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)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görcskeltő hatás, idegrendszeri gyulladásokban ne!</a:t>
            </a:r>
          </a:p>
          <a:p>
            <a:pPr marL="609600" indent="-609600">
              <a:lnSpc>
                <a:spcPct val="80000"/>
              </a:lnSpc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hu-HU" sz="20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meropenem</a:t>
            </a: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stabil </a:t>
            </a:r>
            <a:endParaRPr lang="hu-HU" sz="2000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agyhártya gyulladásban (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meningitis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) is!</a:t>
            </a:r>
          </a:p>
          <a:p>
            <a:pPr marL="609600" indent="-609600">
              <a:lnSpc>
                <a:spcPct val="80000"/>
              </a:lnSpc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hu-HU" sz="20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ertapenem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(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Invanz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)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stabil      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hasi fertőzés, légúti fertőzés (tüdőgyulladás), nőgyógyászati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Fertőzések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láb bőrfertőzései cukorbetegeknél</a:t>
            </a:r>
          </a:p>
          <a:p>
            <a:pPr marL="609600" indent="-609600">
              <a:lnSpc>
                <a:spcPct val="80000"/>
              </a:lnSpc>
              <a:buNone/>
            </a:pPr>
            <a:endParaRPr lang="hu-HU" sz="2000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Mellékhatás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Hányinger, hányás</a:t>
            </a:r>
            <a:endParaRPr lang="hu-HU" sz="20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Antibiotikumok –</a:t>
            </a:r>
            <a:r>
              <a:rPr lang="hu-HU" sz="2800" dirty="0" smtClean="0">
                <a:solidFill>
                  <a:schemeClr val="accent4"/>
                </a:solidFill>
                <a:latin typeface="Century Schoolbook" pitchFamily="18" charset="0"/>
              </a:rPr>
              <a:t>sejtfalszintézisét gátló </a:t>
            </a: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</a:rPr>
              <a:t>carbapenemek</a:t>
            </a:r>
            <a:endParaRPr lang="hu-HU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518430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béta-laktám vegyületek, de a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ß-laktamáznak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ellenállnak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széles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spectrum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baktericid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magas koncentráció epében,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liquorban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csontokban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nem toxikus antibiotikumok, a penicillinnél kevésbé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allergizálnak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sz="2000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sz="20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Alkalmazás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felső légúti megbetegedés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hasi, nőgyógyászati infekció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gennykeltő okozta bőrfertőzés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sebészi profilaxis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sz="1800" dirty="0" smtClean="0"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sz="1800" dirty="0" smtClean="0"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sz="1800" dirty="0" smtClean="0">
              <a:latin typeface="Book Antiqua" pitchFamily="18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Antibiotikumok –</a:t>
            </a:r>
            <a:r>
              <a:rPr lang="hu-HU" sz="2800" dirty="0" smtClean="0">
                <a:solidFill>
                  <a:schemeClr val="accent4"/>
                </a:solidFill>
                <a:latin typeface="Century Schoolbook" pitchFamily="18" charset="0"/>
              </a:rPr>
              <a:t>sejtfalszintézisét gátló </a:t>
            </a: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</a:rPr>
              <a:t>cefalosporinok</a:t>
            </a:r>
            <a:endParaRPr lang="hu-HU" sz="2800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Klinikai alkalmazás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felső légúti fertőzésekben –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oralis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cefalosporinok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pneumonia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bronchitis –II.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gen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., kórházi eredetnél III.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gen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endocarditis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–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II.gen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hasi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nőgyógyászati infekciók –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III.gen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(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metronidazollal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kiegészítve)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újszülöttkori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meningitis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–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cefotaxim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+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ampicillin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húgyúti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fertőzésekben –orális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cefalosporinok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és II, III.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gen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csont-izületi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infekciók –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III.gen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bőr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és lágyrész fertőzések –III.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gen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sebészeti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profilaxisra</a:t>
            </a:r>
            <a:endParaRPr lang="hu-HU" sz="2000" dirty="0">
              <a:solidFill>
                <a:schemeClr val="accent4"/>
              </a:solidFill>
              <a:latin typeface="Century Schoolbook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Antibiotikumok –</a:t>
            </a:r>
            <a:r>
              <a:rPr lang="hu-HU" sz="2800" dirty="0" smtClean="0">
                <a:solidFill>
                  <a:schemeClr val="accent4"/>
                </a:solidFill>
                <a:latin typeface="Century Schoolbook" pitchFamily="18" charset="0"/>
              </a:rPr>
              <a:t>sejtfalszintézisét gátló </a:t>
            </a: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</a:rPr>
              <a:t>cefalosporinok</a:t>
            </a:r>
            <a:endParaRPr lang="hu-HU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endParaRPr lang="hu-HU" sz="2000" b="1" i="1" dirty="0" smtClean="0">
              <a:latin typeface="Book Antiqua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Hatásspektrum</a:t>
            </a:r>
          </a:p>
          <a:p>
            <a:pPr>
              <a:lnSpc>
                <a:spcPct val="8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Az első generáció csak 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Gram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+ kórokozókra hat (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Staphylococcus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)</a:t>
            </a:r>
          </a:p>
          <a:p>
            <a:pPr>
              <a:lnSpc>
                <a:spcPct val="8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2-4. generáció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Gram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+ és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Gram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– kórokozókra egyaránt hat</a:t>
            </a: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Mellékhatás</a:t>
            </a:r>
          </a:p>
          <a:p>
            <a:pPr>
              <a:lnSpc>
                <a:spcPct val="80000"/>
              </a:lnSpc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penicillinallergiások 10%-a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cefalosporinra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is allergiás </a:t>
            </a:r>
          </a:p>
          <a:p>
            <a:pPr>
              <a:lnSpc>
                <a:spcPct val="8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	(keresztallergia), NEM SZABAD ADNI!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hasmenés, gyomor és bélpanaszok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10%-ban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urtikáriát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okozhat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alkohol- intolerancia</a:t>
            </a:r>
            <a:endParaRPr lang="hu-HU" sz="2000" dirty="0">
              <a:solidFill>
                <a:schemeClr val="accent4"/>
              </a:solidFill>
              <a:latin typeface="Century Schoolbook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Antibiotikumok –</a:t>
            </a:r>
            <a:r>
              <a:rPr lang="hu-HU" sz="2800" dirty="0" smtClean="0">
                <a:solidFill>
                  <a:schemeClr val="accent4"/>
                </a:solidFill>
                <a:latin typeface="Century Schoolbook" pitchFamily="18" charset="0"/>
              </a:rPr>
              <a:t>sejtfalszintézisét gátló </a:t>
            </a: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</a:rPr>
              <a:t>cefalosporinok</a:t>
            </a:r>
            <a:endParaRPr lang="hu-HU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Megjelenésük időpontja és meghatározó tulajdonságaik szerint </a:t>
            </a:r>
          </a:p>
          <a:p>
            <a:pPr>
              <a:lnSpc>
                <a:spcPct val="9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generációkra sorolják őket.</a:t>
            </a:r>
          </a:p>
          <a:p>
            <a:pPr>
              <a:lnSpc>
                <a:spcPct val="90000"/>
              </a:lnSpc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566928" indent="-457200">
              <a:lnSpc>
                <a:spcPct val="90000"/>
              </a:lnSpc>
              <a:buNone/>
            </a:pP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1. Első generációs </a:t>
            </a:r>
            <a:r>
              <a:rPr lang="hu-HU" sz="2000" b="1" dirty="0" err="1" smtClean="0">
                <a:solidFill>
                  <a:schemeClr val="accent4"/>
                </a:solidFill>
                <a:latin typeface="Century Schoolbook" pitchFamily="18" charset="0"/>
              </a:rPr>
              <a:t>cefalosporinok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 (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1960-as évek)</a:t>
            </a:r>
          </a:p>
          <a:p>
            <a:pPr marL="566928" indent="-457200">
              <a:lnSpc>
                <a:spcPct val="9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	viszonylag széles spektrumúak </a:t>
            </a:r>
          </a:p>
          <a:p>
            <a:pPr marL="566928" indent="-457200">
              <a:lnSpc>
                <a:spcPct val="9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	</a:t>
            </a:r>
            <a:r>
              <a:rPr lang="hu-HU" sz="2000" dirty="0" err="1" smtClean="0">
                <a:solidFill>
                  <a:srgbClr val="FF0000"/>
                </a:solidFill>
                <a:latin typeface="Century Schoolbook" pitchFamily="18" charset="0"/>
              </a:rPr>
              <a:t>Gram</a:t>
            </a:r>
            <a:r>
              <a:rPr lang="hu-HU" sz="2000" dirty="0" smtClean="0">
                <a:solidFill>
                  <a:srgbClr val="FF0000"/>
                </a:solidFill>
                <a:latin typeface="Century Schoolbook" pitchFamily="18" charset="0"/>
              </a:rPr>
              <a:t>+ kórokozókra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hat (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Staphylococcus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) </a:t>
            </a:r>
          </a:p>
          <a:p>
            <a:pPr marL="566928" indent="-457200">
              <a:lnSpc>
                <a:spcPct val="90000"/>
              </a:lnSpc>
              <a:buNone/>
            </a:pPr>
            <a:endParaRPr lang="hu-HU" sz="2000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566928" indent="-457200">
              <a:lnSpc>
                <a:spcPct val="90000"/>
              </a:lnSpc>
              <a:buNone/>
            </a:pPr>
            <a:r>
              <a:rPr lang="hu-HU" sz="2000" i="1" dirty="0" err="1" smtClean="0">
                <a:solidFill>
                  <a:schemeClr val="accent4"/>
                </a:solidFill>
                <a:latin typeface="Century Schoolbook" pitchFamily="18" charset="0"/>
              </a:rPr>
              <a:t>cefazolin</a:t>
            </a:r>
            <a:endParaRPr lang="hu-HU" sz="2000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indikációs területe a steril,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steril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–kontaminált műtétek </a:t>
            </a:r>
          </a:p>
          <a:p>
            <a:pPr>
              <a:lnSpc>
                <a:spcPct val="9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antibiotikum-profilaxisa, otthon szerzett bőr-, lágyrész-infekciók</a:t>
            </a:r>
            <a:endParaRPr lang="hu-HU" sz="2000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hu-HU" sz="2000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hu-HU" sz="2000" i="1" dirty="0" err="1" smtClean="0">
                <a:solidFill>
                  <a:schemeClr val="accent4"/>
                </a:solidFill>
                <a:latin typeface="Century Schoolbook" pitchFamily="18" charset="0"/>
              </a:rPr>
              <a:t>cefalexin</a:t>
            </a: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enyhe otthon szerzett légúti, húgyúti, bőr-, lágyrész-infekciókban alkalmazható</a:t>
            </a:r>
            <a:endParaRPr lang="hu-HU" sz="2000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hu-HU" sz="2200" i="1" dirty="0" smtClean="0">
              <a:latin typeface="Book Antiqua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hu-HU" sz="2200" dirty="0" smtClean="0">
              <a:latin typeface="Book Antiqua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hu-HU" sz="1200" dirty="0" smtClean="0">
              <a:latin typeface="Book Antiqua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hu-HU" sz="1200" dirty="0" smtClean="0">
              <a:latin typeface="Book Antiqua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hu-HU" sz="3200" dirty="0" smtClean="0">
                <a:solidFill>
                  <a:srgbClr val="FF0000"/>
                </a:solidFill>
                <a:latin typeface="Century Schoolbook" pitchFamily="18" charset="0"/>
              </a:rPr>
              <a:t>Antibiotikumok –</a:t>
            </a:r>
            <a:r>
              <a:rPr lang="hu-HU" sz="3200" dirty="0" smtClean="0">
                <a:solidFill>
                  <a:schemeClr val="accent4"/>
                </a:solidFill>
                <a:latin typeface="Century Schoolbook" pitchFamily="18" charset="0"/>
              </a:rPr>
              <a:t>sejtfalszintézisét gátló </a:t>
            </a:r>
            <a:r>
              <a:rPr lang="hu-HU" sz="3200" dirty="0" smtClean="0">
                <a:solidFill>
                  <a:srgbClr val="FF0000"/>
                </a:solidFill>
                <a:latin typeface="Century Schoolbook" pitchFamily="18" charset="0"/>
              </a:rPr>
              <a:t/>
            </a:r>
            <a:br>
              <a:rPr lang="hu-HU" sz="3200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hu-HU" sz="3200" dirty="0" err="1" smtClean="0">
                <a:solidFill>
                  <a:srgbClr val="FF0000"/>
                </a:solidFill>
                <a:latin typeface="Century Schoolbook" pitchFamily="18" charset="0"/>
              </a:rPr>
              <a:t>cefalosporinok</a:t>
            </a:r>
            <a:endParaRPr lang="hu-H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hu-HU" sz="3200" b="1" dirty="0" smtClean="0">
                <a:solidFill>
                  <a:schemeClr val="accent4"/>
                </a:solidFill>
                <a:latin typeface="Century Schoolbook" pitchFamily="18" charset="0"/>
              </a:rPr>
              <a:t>Sejtmembrán </a:t>
            </a:r>
          </a:p>
          <a:p>
            <a:pPr>
              <a:buNone/>
            </a:pPr>
            <a:r>
              <a:rPr lang="hu-HU" sz="3200" dirty="0" smtClean="0">
                <a:solidFill>
                  <a:schemeClr val="accent4"/>
                </a:solidFill>
                <a:latin typeface="Century Schoolbook" pitchFamily="18" charset="0"/>
              </a:rPr>
              <a:t>határolja a sejttartalmat, akadályt képez</a:t>
            </a:r>
          </a:p>
          <a:p>
            <a:pPr>
              <a:buNone/>
            </a:pPr>
            <a:endParaRPr lang="hu-HU" sz="32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3200" b="1" dirty="0" smtClean="0">
                <a:solidFill>
                  <a:schemeClr val="accent4"/>
                </a:solidFill>
                <a:latin typeface="Century Schoolbook" pitchFamily="18" charset="0"/>
              </a:rPr>
              <a:t>Sejtfal </a:t>
            </a:r>
          </a:p>
          <a:p>
            <a:pPr>
              <a:buNone/>
            </a:pPr>
            <a:r>
              <a:rPr lang="hu-HU" sz="3200" dirty="0" smtClean="0">
                <a:solidFill>
                  <a:schemeClr val="accent4"/>
                </a:solidFill>
                <a:latin typeface="Century Schoolbook" pitchFamily="18" charset="0"/>
              </a:rPr>
              <a:t>a baktériumot védi a környezeti hatásoktól és esetleg a </a:t>
            </a:r>
          </a:p>
          <a:p>
            <a:pPr>
              <a:buNone/>
            </a:pPr>
            <a:r>
              <a:rPr lang="hu-HU" sz="3200" dirty="0" smtClean="0">
                <a:solidFill>
                  <a:schemeClr val="accent4"/>
                </a:solidFill>
                <a:latin typeface="Century Schoolbook" pitchFamily="18" charset="0"/>
              </a:rPr>
              <a:t>gazdaszervezet immunrendszerétől</a:t>
            </a:r>
          </a:p>
          <a:p>
            <a:pPr>
              <a:buNone/>
            </a:pPr>
            <a:endParaRPr lang="hu-HU" sz="32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3200" b="1" dirty="0" smtClean="0">
                <a:solidFill>
                  <a:schemeClr val="accent4"/>
                </a:solidFill>
                <a:latin typeface="Century Schoolbook" pitchFamily="18" charset="0"/>
              </a:rPr>
              <a:t>Sejtmag</a:t>
            </a:r>
          </a:p>
          <a:p>
            <a:pPr>
              <a:buFont typeface="Wingdings" pitchFamily="2" charset="2"/>
              <a:buChar char="§"/>
            </a:pPr>
            <a:r>
              <a:rPr lang="hu-HU" sz="3200" dirty="0" smtClean="0">
                <a:solidFill>
                  <a:schemeClr val="accent4"/>
                </a:solidFill>
                <a:latin typeface="Century Schoolbook" pitchFamily="18" charset="0"/>
              </a:rPr>
              <a:t>a baktériumok nem rendelkeznek membránnal borított</a:t>
            </a:r>
          </a:p>
          <a:p>
            <a:pPr>
              <a:buNone/>
            </a:pPr>
            <a:r>
              <a:rPr lang="hu-HU" sz="3200" dirty="0" smtClean="0">
                <a:solidFill>
                  <a:schemeClr val="accent4"/>
                </a:solidFill>
                <a:latin typeface="Century Schoolbook" pitchFamily="18" charset="0"/>
              </a:rPr>
              <a:t>	sejtmaggal, örökítő anyaguk, a DNS rendszerint egy darab </a:t>
            </a:r>
          </a:p>
          <a:p>
            <a:pPr>
              <a:buNone/>
            </a:pPr>
            <a:r>
              <a:rPr lang="hu-HU" sz="3200" dirty="0" smtClean="0">
                <a:solidFill>
                  <a:schemeClr val="accent4"/>
                </a:solidFill>
                <a:latin typeface="Century Schoolbook" pitchFamily="18" charset="0"/>
              </a:rPr>
              <a:t>	körkörös kromoszóma</a:t>
            </a:r>
          </a:p>
          <a:p>
            <a:pPr>
              <a:buFont typeface="Wingdings" pitchFamily="2" charset="2"/>
              <a:buChar char="§"/>
            </a:pPr>
            <a:r>
              <a:rPr lang="hu-HU" sz="3200" dirty="0" smtClean="0">
                <a:solidFill>
                  <a:schemeClr val="accent4"/>
                </a:solidFill>
                <a:latin typeface="Century Schoolbook" pitchFamily="18" charset="0"/>
              </a:rPr>
              <a:t>ez a citoplazmában levő szabálytalan formájú képletben, az ún. </a:t>
            </a:r>
            <a:r>
              <a:rPr lang="hu-HU" sz="3200" dirty="0" err="1" smtClean="0">
                <a:solidFill>
                  <a:schemeClr val="accent4"/>
                </a:solidFill>
                <a:latin typeface="Century Schoolbook" pitchFamily="18" charset="0"/>
              </a:rPr>
              <a:t>nukleoidban</a:t>
            </a:r>
            <a:r>
              <a:rPr lang="hu-HU" sz="3200" dirty="0" smtClean="0">
                <a:solidFill>
                  <a:schemeClr val="accent4"/>
                </a:solidFill>
                <a:latin typeface="Century Schoolbook" pitchFamily="18" charset="0"/>
              </a:rPr>
              <a:t> található</a:t>
            </a:r>
          </a:p>
          <a:p>
            <a:pPr>
              <a:buNone/>
            </a:pPr>
            <a:endParaRPr lang="hu-HU" sz="32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3200" b="1" dirty="0" smtClean="0">
                <a:solidFill>
                  <a:schemeClr val="accent4"/>
                </a:solidFill>
                <a:latin typeface="Century Schoolbook" pitchFamily="18" charset="0"/>
              </a:rPr>
              <a:t>Sejtplazma</a:t>
            </a:r>
          </a:p>
          <a:p>
            <a:pPr>
              <a:buNone/>
            </a:pPr>
            <a:r>
              <a:rPr lang="hu-HU" sz="3200" dirty="0" smtClean="0">
                <a:solidFill>
                  <a:schemeClr val="accent4"/>
                </a:solidFill>
                <a:latin typeface="Century Schoolbook" pitchFamily="18" charset="0"/>
              </a:rPr>
              <a:t>a 80%-os víztartalommal rendelkező sejtplazmában találhatók a </a:t>
            </a:r>
          </a:p>
          <a:p>
            <a:pPr>
              <a:buNone/>
            </a:pPr>
            <a:r>
              <a:rPr lang="hu-HU" sz="3200" dirty="0" smtClean="0">
                <a:solidFill>
                  <a:schemeClr val="accent4"/>
                </a:solidFill>
                <a:latin typeface="Century Schoolbook" pitchFamily="18" charset="0"/>
              </a:rPr>
              <a:t>fehérjeszintézist végző riboszómák</a:t>
            </a:r>
          </a:p>
          <a:p>
            <a:pPr>
              <a:buNone/>
            </a:pPr>
            <a:endParaRPr lang="hu-HU" sz="32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A baktérium </a:t>
            </a:r>
            <a:endParaRPr lang="hu-HU" sz="28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2. Második generációs </a:t>
            </a:r>
            <a:r>
              <a:rPr lang="hu-HU" sz="2000" b="1" dirty="0" err="1" smtClean="0">
                <a:solidFill>
                  <a:schemeClr val="accent4"/>
                </a:solidFill>
                <a:latin typeface="Century Schoolbook" pitchFamily="18" charset="0"/>
              </a:rPr>
              <a:t>cefalosporinok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(1970-es évek)</a:t>
            </a:r>
          </a:p>
          <a:p>
            <a:pPr marL="344488" indent="-344488"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	</a:t>
            </a:r>
            <a:r>
              <a:rPr lang="en-US" sz="2000" dirty="0" smtClean="0">
                <a:solidFill>
                  <a:srgbClr val="FF0000"/>
                </a:solidFill>
                <a:latin typeface="Century Schoolbook" pitchFamily="18" charset="0"/>
              </a:rPr>
              <a:t>Gram </a:t>
            </a:r>
            <a:r>
              <a:rPr lang="en-US" sz="2000" dirty="0" err="1" smtClean="0">
                <a:solidFill>
                  <a:srgbClr val="FF0000"/>
                </a:solidFill>
                <a:latin typeface="Century Schoolbook" pitchFamily="18" charset="0"/>
              </a:rPr>
              <a:t>po</a:t>
            </a:r>
            <a:r>
              <a:rPr lang="hu-HU" sz="2000" dirty="0" smtClean="0">
                <a:solidFill>
                  <a:srgbClr val="FF0000"/>
                </a:solidFill>
                <a:latin typeface="Century Schoolbook" pitchFamily="18" charset="0"/>
              </a:rPr>
              <a:t>z</a:t>
            </a:r>
            <a:r>
              <a:rPr lang="en-US" sz="2000" dirty="0" smtClean="0">
                <a:solidFill>
                  <a:srgbClr val="FF0000"/>
                </a:solidFill>
                <a:latin typeface="Century Schoolbook" pitchFamily="18" charset="0"/>
              </a:rPr>
              <a:t>it</a:t>
            </a:r>
            <a:r>
              <a:rPr lang="hu-HU" sz="2000" dirty="0" smtClean="0">
                <a:solidFill>
                  <a:srgbClr val="FF0000"/>
                </a:solidFill>
                <a:latin typeface="Century Schoolbook" pitchFamily="18" charset="0"/>
              </a:rPr>
              <a:t>í</a:t>
            </a:r>
            <a:r>
              <a:rPr lang="en-US" sz="2000" dirty="0" smtClean="0">
                <a:solidFill>
                  <a:srgbClr val="FF0000"/>
                </a:solidFill>
                <a:latin typeface="Century Schoolbook" pitchFamily="18" charset="0"/>
              </a:rPr>
              <a:t>v</a:t>
            </a:r>
            <a:r>
              <a:rPr lang="hu-HU" sz="2000" dirty="0" smtClean="0">
                <a:solidFill>
                  <a:srgbClr val="FF0000"/>
                </a:solidFill>
                <a:latin typeface="Century Schoolbook" pitchFamily="18" charset="0"/>
              </a:rPr>
              <a:t>,</a:t>
            </a:r>
            <a:r>
              <a:rPr lang="en-US" sz="2000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hu-HU" sz="2000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hu-HU" sz="2000" dirty="0" err="1" smtClean="0">
                <a:solidFill>
                  <a:srgbClr val="FF0000"/>
                </a:solidFill>
                <a:latin typeface="Century Schoolbook" pitchFamily="18" charset="0"/>
              </a:rPr>
              <a:t>Gram</a:t>
            </a:r>
            <a:r>
              <a:rPr lang="hu-HU" sz="2000" dirty="0" smtClean="0">
                <a:solidFill>
                  <a:srgbClr val="FF0000"/>
                </a:solidFill>
                <a:latin typeface="Century Schoolbook" pitchFamily="18" charset="0"/>
              </a:rPr>
              <a:t> negatív baktérium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törzsekkel szemben </a:t>
            </a:r>
          </a:p>
          <a:p>
            <a:pPr>
              <a:lnSpc>
                <a:spcPct val="9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	</a:t>
            </a:r>
            <a:r>
              <a:rPr lang="el-GR" sz="2000" dirty="0" smtClean="0">
                <a:solidFill>
                  <a:schemeClr val="accent4"/>
                </a:solidFill>
                <a:latin typeface="Century Schoolbook" pitchFamily="18" charset="0"/>
              </a:rPr>
              <a:t>β-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Laktamáz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stabilitás nagyobb mértékű</a:t>
            </a:r>
          </a:p>
          <a:p>
            <a:pPr>
              <a:lnSpc>
                <a:spcPct val="90000"/>
              </a:lnSpc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hu-HU" sz="2000" i="1" dirty="0" err="1" smtClean="0">
                <a:solidFill>
                  <a:schemeClr val="accent4"/>
                </a:solidFill>
                <a:latin typeface="Century Schoolbook" pitchFamily="18" charset="0"/>
              </a:rPr>
              <a:t>cefuroxim</a:t>
            </a: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(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Zinnat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)</a:t>
            </a:r>
          </a:p>
          <a:p>
            <a:pPr>
              <a:lnSpc>
                <a:spcPct val="9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középsúlyos légúti, húgyúti infekciókban,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cholecystitisben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bőr-, </a:t>
            </a:r>
          </a:p>
          <a:p>
            <a:pPr>
              <a:lnSpc>
                <a:spcPct val="90000"/>
              </a:lnSpc>
              <a:buNone/>
            </a:pP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lágyrészinfekciókban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hu-HU" sz="2000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hu-HU" sz="2000" i="1" dirty="0" err="1" smtClean="0">
                <a:solidFill>
                  <a:schemeClr val="accent4"/>
                </a:solidFill>
                <a:latin typeface="Century Schoolbook" pitchFamily="18" charset="0"/>
              </a:rPr>
              <a:t>cefaclor</a:t>
            </a: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(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Ceclor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)</a:t>
            </a:r>
          </a:p>
          <a:p>
            <a:pPr>
              <a:lnSpc>
                <a:spcPct val="90000"/>
              </a:lnSpc>
              <a:buNone/>
            </a:pPr>
            <a:r>
              <a:rPr lang="hu-HU" sz="2000" i="1" dirty="0" err="1" smtClean="0">
                <a:solidFill>
                  <a:schemeClr val="accent4"/>
                </a:solidFill>
                <a:latin typeface="Century Schoolbook" pitchFamily="18" charset="0"/>
              </a:rPr>
              <a:t>cefprozil</a:t>
            </a: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(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Cefzil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)</a:t>
            </a:r>
          </a:p>
          <a:p>
            <a:pPr>
              <a:buNone/>
            </a:pPr>
            <a:endParaRPr lang="hu-HU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Antibiotikumok –</a:t>
            </a:r>
            <a:r>
              <a:rPr lang="hu-HU" sz="2800" dirty="0" smtClean="0">
                <a:solidFill>
                  <a:schemeClr val="accent4"/>
                </a:solidFill>
                <a:latin typeface="Century Schoolbook" pitchFamily="18" charset="0"/>
              </a:rPr>
              <a:t>sejtfalszintézisét gátló </a:t>
            </a: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</a:rPr>
              <a:t>cefalosporinok</a:t>
            </a:r>
            <a:endParaRPr lang="hu-HU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3. Harmadik generációs </a:t>
            </a:r>
            <a:r>
              <a:rPr lang="hu-HU" sz="2000" b="1" dirty="0" err="1" smtClean="0">
                <a:solidFill>
                  <a:schemeClr val="accent4"/>
                </a:solidFill>
                <a:latin typeface="Century Schoolbook" pitchFamily="18" charset="0"/>
              </a:rPr>
              <a:t>cefalosporinok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(1980-)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hatékonyabbak a </a:t>
            </a:r>
            <a:r>
              <a:rPr lang="hu-HU" sz="2000" dirty="0" err="1" smtClean="0">
                <a:solidFill>
                  <a:srgbClr val="FF0000"/>
                </a:solidFill>
                <a:latin typeface="Century Schoolbook" pitchFamily="18" charset="0"/>
              </a:rPr>
              <a:t>Gram</a:t>
            </a:r>
            <a:r>
              <a:rPr lang="hu-HU" sz="2000" dirty="0" smtClean="0">
                <a:solidFill>
                  <a:srgbClr val="FF0000"/>
                </a:solidFill>
                <a:latin typeface="Century Schoolbook" pitchFamily="18" charset="0"/>
              </a:rPr>
              <a:t> negatív baktérium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törzzsel szemben</a:t>
            </a:r>
          </a:p>
          <a:p>
            <a:pPr>
              <a:lnSpc>
                <a:spcPct val="9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	(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E.coli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Klebsiella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sp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.,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Enterobacter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sp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.,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Pseudomonas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sp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.)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aktivitásuk csökkent a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Gram-pozitív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törzsekkel szemben</a:t>
            </a:r>
          </a:p>
          <a:p>
            <a:pPr>
              <a:lnSpc>
                <a:spcPct val="90000"/>
              </a:lnSpc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hu-HU" sz="20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cefotaxim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 , </a:t>
            </a:r>
            <a:r>
              <a:rPr lang="hu-HU" sz="2000" b="1" dirty="0" err="1" smtClean="0">
                <a:solidFill>
                  <a:schemeClr val="accent4"/>
                </a:solidFill>
                <a:latin typeface="Century Schoolbook" pitchFamily="18" charset="0"/>
              </a:rPr>
              <a:t>c</a:t>
            </a:r>
            <a:r>
              <a:rPr lang="hu-HU" sz="20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eftriaxon</a:t>
            </a:r>
            <a:endParaRPr lang="hu-HU" sz="2000" b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bakteriális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meningitisek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kezelésére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hu-HU" sz="2000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hu-HU" sz="20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ceftazidime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elsősorban az intenzív osztályok, csökkent immunitású betegekkel foglalkozó osztályok antibiotikuma</a:t>
            </a:r>
          </a:p>
          <a:p>
            <a:pPr>
              <a:lnSpc>
                <a:spcPct val="90000"/>
              </a:lnSpc>
              <a:buNone/>
            </a:pPr>
            <a:r>
              <a:rPr lang="hu-HU" sz="20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cefixime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,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b="1" dirty="0" err="1" smtClean="0">
                <a:solidFill>
                  <a:schemeClr val="accent4"/>
                </a:solidFill>
                <a:latin typeface="Century Schoolbook" pitchFamily="18" charset="0"/>
              </a:rPr>
              <a:t>c</a:t>
            </a:r>
            <a:r>
              <a:rPr lang="hu-HU" sz="20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eftibuten</a:t>
            </a:r>
            <a:endParaRPr lang="hu-HU" sz="20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légúti és húgyúti infekciók</a:t>
            </a:r>
          </a:p>
          <a:p>
            <a:pPr>
              <a:lnSpc>
                <a:spcPct val="90000"/>
              </a:lnSpc>
              <a:buNone/>
            </a:pPr>
            <a:endParaRPr lang="hu-HU" sz="2000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hu-HU" sz="20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cefoperazon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</a:p>
          <a:p>
            <a:pPr>
              <a:buNone/>
            </a:pPr>
            <a:endParaRPr lang="hu-HU" sz="2400" dirty="0" smtClean="0">
              <a:latin typeface="Book Antiqua" pitchFamily="18" charset="0"/>
            </a:endParaRPr>
          </a:p>
          <a:p>
            <a:pPr>
              <a:buNone/>
            </a:pPr>
            <a:endParaRPr lang="hu-HU" sz="2900" dirty="0">
              <a:latin typeface="Book Antiqua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Antibiotikumok –</a:t>
            </a:r>
            <a:r>
              <a:rPr lang="hu-HU" sz="2800" dirty="0" smtClean="0">
                <a:solidFill>
                  <a:schemeClr val="accent4"/>
                </a:solidFill>
                <a:latin typeface="Century Schoolbook" pitchFamily="18" charset="0"/>
              </a:rPr>
              <a:t>sejtfalszintézisét gátló </a:t>
            </a: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</a:rPr>
              <a:t>cefalosporinok</a:t>
            </a:r>
            <a:endParaRPr lang="hu-HU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4. Negyedik generációs </a:t>
            </a:r>
            <a:r>
              <a:rPr lang="hu-HU" sz="2000" b="1" dirty="0" err="1" smtClean="0">
                <a:solidFill>
                  <a:schemeClr val="accent4"/>
                </a:solidFill>
                <a:latin typeface="Century Schoolbook" pitchFamily="18" charset="0"/>
              </a:rPr>
              <a:t>cefalosporinok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igen széles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széles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spektrumú , </a:t>
            </a:r>
            <a:r>
              <a:rPr lang="en-US" sz="2000" b="1" dirty="0" smtClean="0">
                <a:solidFill>
                  <a:srgbClr val="FF0000"/>
                </a:solidFill>
                <a:latin typeface="Century Schoolbook" pitchFamily="18" charset="0"/>
              </a:rPr>
              <a:t>Gram </a:t>
            </a:r>
            <a:r>
              <a:rPr lang="en-US" sz="2000" b="1" dirty="0" err="1" smtClean="0">
                <a:solidFill>
                  <a:srgbClr val="FF0000"/>
                </a:solidFill>
                <a:latin typeface="Century Schoolbook" pitchFamily="18" charset="0"/>
              </a:rPr>
              <a:t>po</a:t>
            </a:r>
            <a:r>
              <a:rPr lang="hu-HU" sz="2000" b="1" dirty="0" smtClean="0">
                <a:solidFill>
                  <a:srgbClr val="FF0000"/>
                </a:solidFill>
                <a:latin typeface="Century Schoolbook" pitchFamily="18" charset="0"/>
              </a:rPr>
              <a:t>z</a:t>
            </a:r>
            <a:r>
              <a:rPr lang="en-US" sz="2000" b="1" dirty="0" smtClean="0">
                <a:solidFill>
                  <a:srgbClr val="FF0000"/>
                </a:solidFill>
                <a:latin typeface="Century Schoolbook" pitchFamily="18" charset="0"/>
              </a:rPr>
              <a:t>it</a:t>
            </a:r>
            <a:r>
              <a:rPr lang="hu-HU" sz="2000" b="1" dirty="0" smtClean="0">
                <a:solidFill>
                  <a:srgbClr val="FF0000"/>
                </a:solidFill>
                <a:latin typeface="Century Schoolbook" pitchFamily="18" charset="0"/>
              </a:rPr>
              <a:t>í</a:t>
            </a:r>
            <a:r>
              <a:rPr lang="en-US" sz="2000" b="1" dirty="0" smtClean="0">
                <a:solidFill>
                  <a:srgbClr val="FF0000"/>
                </a:solidFill>
                <a:latin typeface="Century Schoolbook" pitchFamily="18" charset="0"/>
              </a:rPr>
              <a:t>v</a:t>
            </a:r>
            <a:r>
              <a:rPr lang="hu-HU" sz="2000" b="1" dirty="0" smtClean="0">
                <a:solidFill>
                  <a:srgbClr val="004A48"/>
                </a:solidFill>
                <a:latin typeface="Century Schoolbook" pitchFamily="18" charset="0"/>
              </a:rPr>
              <a:t> 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és</a:t>
            </a:r>
            <a:r>
              <a:rPr lang="en-US" sz="2000" b="1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entury Schoolbook" pitchFamily="18" charset="0"/>
              </a:rPr>
              <a:t>negat</a:t>
            </a:r>
            <a:r>
              <a:rPr lang="hu-HU" sz="2000" b="1" dirty="0" smtClean="0">
                <a:solidFill>
                  <a:srgbClr val="FF0000"/>
                </a:solidFill>
                <a:latin typeface="Century Schoolbook" pitchFamily="18" charset="0"/>
              </a:rPr>
              <a:t>í</a:t>
            </a:r>
            <a:r>
              <a:rPr lang="en-US" sz="2000" b="1" dirty="0" smtClean="0">
                <a:solidFill>
                  <a:srgbClr val="FF0000"/>
                </a:solidFill>
                <a:latin typeface="Century Schoolbook" pitchFamily="18" charset="0"/>
              </a:rPr>
              <a:t>v</a:t>
            </a:r>
            <a:r>
              <a:rPr lang="hu-HU" sz="2000" b="1" dirty="0" smtClean="0">
                <a:solidFill>
                  <a:srgbClr val="FF0000"/>
                </a:solidFill>
                <a:latin typeface="Century Schoolbook" pitchFamily="18" charset="0"/>
              </a:rPr>
              <a:t> baktériumok</a:t>
            </a:r>
            <a:endParaRPr lang="hu-HU" sz="20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l-GR" sz="2000" dirty="0" smtClean="0">
                <a:solidFill>
                  <a:schemeClr val="accent4"/>
                </a:solidFill>
                <a:latin typeface="Century Schoolbook" pitchFamily="18" charset="0"/>
              </a:rPr>
              <a:t>β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–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laktamáz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stabilitás kiváló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	</a:t>
            </a: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Indikáció</a:t>
            </a: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Súlyos, életveszélyes fertőzéseknél alkalmazhatók, ezen felül </a:t>
            </a:r>
          </a:p>
          <a:p>
            <a:pPr>
              <a:buNone/>
            </a:pPr>
            <a:r>
              <a:rPr lang="hu-HU" sz="2000" dirty="0" smtClean="0">
                <a:solidFill>
                  <a:srgbClr val="FF0000"/>
                </a:solidFill>
                <a:latin typeface="Century Schoolbook" pitchFamily="18" charset="0"/>
              </a:rPr>
              <a:t>penicillin allergia esetén is!!!</a:t>
            </a:r>
          </a:p>
          <a:p>
            <a:pPr>
              <a:buNone/>
            </a:pPr>
            <a:endParaRPr lang="hu-HU" sz="2000" i="1" dirty="0" smtClean="0">
              <a:solidFill>
                <a:srgbClr val="FF0000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i="1" dirty="0" err="1" smtClean="0">
                <a:solidFill>
                  <a:schemeClr val="accent4"/>
                </a:solidFill>
                <a:latin typeface="Century Schoolbook" pitchFamily="18" charset="0"/>
              </a:rPr>
              <a:t>cefepime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(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Maxipime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)</a:t>
            </a:r>
          </a:p>
          <a:p>
            <a:pPr>
              <a:buNone/>
            </a:pPr>
            <a:endParaRPr lang="hu-HU" dirty="0">
              <a:latin typeface="Century Schoolbook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Antibiotikumok –</a:t>
            </a:r>
            <a:r>
              <a:rPr lang="hu-HU" sz="2800" dirty="0" smtClean="0">
                <a:solidFill>
                  <a:schemeClr val="accent4"/>
                </a:solidFill>
                <a:latin typeface="Century Schoolbook" pitchFamily="18" charset="0"/>
              </a:rPr>
              <a:t>sejtfalszintézisét gátló </a:t>
            </a: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</a:rPr>
              <a:t>cefalosporinok</a:t>
            </a:r>
            <a:endParaRPr lang="hu-HU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ÚJ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CEFALOSPORINOK : 5. generációs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cefalosporin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ceftolozan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+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tazobactam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ceftazidim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+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avibactam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Jelentősen jobb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pseudomonas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ellenes aktivitás és az ESBL termelő </a:t>
            </a:r>
          </a:p>
          <a:p>
            <a:pPr>
              <a:buNone/>
            </a:pP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Gram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negatív elleni hatékonyság.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Indikáció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komplikált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intraabdominális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és húgyúti infekciók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Gram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negatív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pneumonia</a:t>
            </a:r>
            <a:endParaRPr lang="hu-HU" sz="2000" dirty="0">
              <a:solidFill>
                <a:schemeClr val="accent4"/>
              </a:solidFill>
              <a:latin typeface="Century Schoolbook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Antibiotikumok –</a:t>
            </a:r>
            <a:r>
              <a:rPr lang="hu-HU" sz="2800" dirty="0" smtClean="0">
                <a:solidFill>
                  <a:schemeClr val="accent4"/>
                </a:solidFill>
                <a:latin typeface="Century Schoolbook" pitchFamily="18" charset="0"/>
              </a:rPr>
              <a:t>sejtfalszintézisét gátló </a:t>
            </a: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</a:rPr>
              <a:t>cefalosporinok</a:t>
            </a:r>
            <a:endParaRPr lang="hu-HU" sz="2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hu-HU" sz="2800" dirty="0" smtClean="0"/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szűk indikációs területen alkalmazott </a:t>
            </a: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antibiotikumok</a:t>
            </a:r>
          </a:p>
          <a:p>
            <a:pPr>
              <a:buNone/>
            </a:pPr>
            <a:endParaRPr lang="hu-HU" sz="22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nem </a:t>
            </a: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tud a </a:t>
            </a:r>
            <a:r>
              <a:rPr lang="hu-HU" sz="2200" dirty="0" err="1" smtClean="0">
                <a:solidFill>
                  <a:schemeClr val="accent4"/>
                </a:solidFill>
                <a:latin typeface="Century Schoolbook" pitchFamily="18" charset="0"/>
              </a:rPr>
              <a:t>Gram-negatív</a:t>
            </a: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 sejtfalon áthatolni • Csak a </a:t>
            </a:r>
            <a:r>
              <a:rPr lang="hu-HU" sz="2200" dirty="0" err="1" smtClean="0">
                <a:solidFill>
                  <a:schemeClr val="accent4"/>
                </a:solidFill>
                <a:latin typeface="Century Schoolbook" pitchFamily="18" charset="0"/>
              </a:rPr>
              <a:t>Gram-pozitívokra</a:t>
            </a: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 hatásos</a:t>
            </a:r>
          </a:p>
          <a:p>
            <a:pPr>
              <a:buNone/>
            </a:pPr>
            <a:endParaRPr lang="hu-HU" sz="22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baktericidek</a:t>
            </a:r>
          </a:p>
          <a:p>
            <a:pPr>
              <a:buNone/>
            </a:pPr>
            <a:endParaRPr lang="hu-HU" sz="22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 tönkreteszik a citoplazma membránt </a:t>
            </a:r>
            <a:endParaRPr lang="hu-HU" sz="22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endParaRPr lang="hu-HU" sz="22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gátolják </a:t>
            </a: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az RNS szintézist </a:t>
            </a:r>
            <a:endParaRPr lang="hu-HU" sz="22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endParaRPr lang="hu-HU" sz="22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elsődleges </a:t>
            </a: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indikációs területük az </a:t>
            </a:r>
            <a:r>
              <a:rPr lang="hu-HU" sz="2200" b="1" dirty="0" smtClean="0">
                <a:solidFill>
                  <a:schemeClr val="accent4"/>
                </a:solidFill>
                <a:latin typeface="Century Schoolbook" pitchFamily="18" charset="0"/>
              </a:rPr>
              <a:t>MRSA </a:t>
            </a: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vagy penicillinre nem érzékeny </a:t>
            </a:r>
            <a:r>
              <a:rPr lang="hu-HU" sz="22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Enterococcus-</a:t>
            </a:r>
            <a:r>
              <a:rPr lang="hu-HU" sz="2200" b="1" dirty="0" err="1" smtClean="0">
                <a:solidFill>
                  <a:schemeClr val="accent4"/>
                </a:solidFill>
                <a:latin typeface="Century Schoolbook" pitchFamily="18" charset="0"/>
              </a:rPr>
              <a:t>infekció</a:t>
            </a:r>
            <a:endParaRPr lang="hu-HU" sz="2200" b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endParaRPr lang="hu-HU" sz="2200" b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200" b="1" dirty="0" err="1" smtClean="0">
                <a:solidFill>
                  <a:schemeClr val="accent4"/>
                </a:solidFill>
                <a:latin typeface="Century Schoolbook" pitchFamily="18" charset="0"/>
              </a:rPr>
              <a:t>Clostridium</a:t>
            </a:r>
            <a:r>
              <a:rPr lang="hu-HU" sz="2200" b="1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200" b="1" dirty="0" err="1" smtClean="0">
                <a:solidFill>
                  <a:schemeClr val="accent4"/>
                </a:solidFill>
                <a:latin typeface="Century Schoolbook" pitchFamily="18" charset="0"/>
              </a:rPr>
              <a:t>difficile</a:t>
            </a:r>
            <a:r>
              <a:rPr lang="hu-HU" sz="2200" b="1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kezelése</a:t>
            </a:r>
          </a:p>
          <a:p>
            <a:pPr>
              <a:lnSpc>
                <a:spcPct val="80000"/>
              </a:lnSpc>
              <a:buClr>
                <a:schemeClr val="tx1"/>
              </a:buClr>
              <a:buNone/>
            </a:pPr>
            <a:endParaRPr lang="hu-HU" sz="2800" dirty="0" smtClean="0">
              <a:latin typeface="Book Antiqua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u-HU" sz="3200" dirty="0" smtClean="0">
                <a:solidFill>
                  <a:srgbClr val="FF0000"/>
                </a:solidFill>
                <a:latin typeface="Century Schoolbook" pitchFamily="18" charset="0"/>
              </a:rPr>
              <a:t>Antibiotikumok- </a:t>
            </a:r>
            <a:r>
              <a:rPr lang="hu-HU" sz="3200" dirty="0" smtClean="0">
                <a:solidFill>
                  <a:schemeClr val="accent4"/>
                </a:solidFill>
                <a:latin typeface="Century Schoolbook" pitchFamily="18" charset="0"/>
              </a:rPr>
              <a:t>sejtfalszintézisét gátló </a:t>
            </a:r>
            <a:r>
              <a:rPr lang="hu-HU" sz="3200" dirty="0" smtClean="0">
                <a:solidFill>
                  <a:srgbClr val="FF0000"/>
                </a:solidFill>
                <a:latin typeface="Century Schoolbook" pitchFamily="18" charset="0"/>
              </a:rPr>
              <a:t/>
            </a:r>
            <a:br>
              <a:rPr lang="hu-HU" sz="3200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hu-HU" sz="3200" dirty="0" err="1" smtClean="0">
                <a:solidFill>
                  <a:srgbClr val="FF0000"/>
                </a:solidFill>
                <a:latin typeface="Century Schoolbook" pitchFamily="18" charset="0"/>
              </a:rPr>
              <a:t>glycopeptidek</a:t>
            </a:r>
            <a:endParaRPr lang="hu-HU" sz="32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vancomycin</a:t>
            </a:r>
            <a:endParaRPr lang="hu-HU" sz="20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„</a:t>
            </a:r>
            <a:r>
              <a:rPr lang="en-US" sz="2000" i="1" dirty="0" smtClean="0">
                <a:solidFill>
                  <a:schemeClr val="accent4"/>
                </a:solidFill>
                <a:latin typeface="Century Schoolbook" pitchFamily="18" charset="0"/>
              </a:rPr>
              <a:t>Red man</a:t>
            </a: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”</a:t>
            </a:r>
            <a:r>
              <a:rPr lang="en-US" sz="2000" i="1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szindróma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hisztamin felszabadulás, mely elkerülhető, ha az antibiotikumot a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g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yógyszer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előiratban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foglaltaknak megfelelően alkalmazzuk (nem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gyors beadás)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teicoplanin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szélesebb spektrumú (naponta1x)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vancomycin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allergiában is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magasabb dózisok és hosszabb alkalmazás esetén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ototoxicitás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jobban tolerálható, mint a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vancomycin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kevésbé toxikus</a:t>
            </a:r>
          </a:p>
          <a:p>
            <a:pPr>
              <a:buNone/>
            </a:pPr>
            <a:endParaRPr lang="hu-HU" sz="2000" dirty="0" smtClean="0"/>
          </a:p>
          <a:p>
            <a:pPr>
              <a:buFont typeface="Wingdings" pitchFamily="2" charset="2"/>
              <a:buChar char="Ø"/>
            </a:pPr>
            <a:endParaRPr lang="hu-HU" sz="2000" dirty="0" smtClean="0">
              <a:solidFill>
                <a:srgbClr val="004A48"/>
              </a:solidFill>
              <a:latin typeface="Book Antiqua" pitchFamily="18" charset="0"/>
            </a:endParaRPr>
          </a:p>
          <a:p>
            <a:endParaRPr lang="hu-HU" sz="2000" dirty="0" smtClean="0">
              <a:latin typeface="Book Antiqua" pitchFamily="18" charset="0"/>
            </a:endParaRPr>
          </a:p>
          <a:p>
            <a:endParaRPr lang="hu-HU" sz="4000" dirty="0" smtClean="0">
              <a:latin typeface="Book Antiqua" pitchFamily="18" charset="0"/>
            </a:endParaRP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Antibiotikumok- </a:t>
            </a:r>
            <a:r>
              <a:rPr lang="hu-HU" sz="2800" dirty="0" smtClean="0">
                <a:solidFill>
                  <a:schemeClr val="accent4"/>
                </a:solidFill>
                <a:latin typeface="Century Schoolbook" pitchFamily="18" charset="0"/>
              </a:rPr>
              <a:t>sejtfalszintézisét gátló </a:t>
            </a: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</a:rPr>
              <a:t>glycopeptidek</a:t>
            </a:r>
            <a:endParaRPr lang="hu-HU" sz="2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808"/>
            <a:ext cx="8229600" cy="48238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Hatásmód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a baktériumok DNS szintézisét gátolva leállítják a keletkező DNS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szálak felcsavarodását, a baktériumok gyors pusztulását okozzák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(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girázgátlók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)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Hatásspektrum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számos baktériumra hatnak – elsősorban a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Gram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negatívokra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jól felszívódnak szövetekbe, testfolyadékokba, így nyálban, köpetben, tüdőben magas koncentráció</a:t>
            </a:r>
          </a:p>
          <a:p>
            <a:pPr>
              <a:buNone/>
            </a:pPr>
            <a:endParaRPr lang="hu-HU" sz="1800" dirty="0" smtClean="0">
              <a:latin typeface="Book Antiqua" pitchFamily="18" charset="0"/>
            </a:endParaRPr>
          </a:p>
          <a:p>
            <a:pPr>
              <a:buNone/>
            </a:pPr>
            <a:endParaRPr lang="hu-HU" sz="1800" dirty="0" smtClean="0">
              <a:latin typeface="Book Antiqua" pitchFamily="18" charset="0"/>
            </a:endParaRPr>
          </a:p>
          <a:p>
            <a:pPr>
              <a:buNone/>
            </a:pPr>
            <a:endParaRPr lang="hu-HU" sz="1800" dirty="0" smtClean="0">
              <a:latin typeface="Book Antiqua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hu-HU" sz="1200" dirty="0" smtClean="0">
              <a:latin typeface="Book Antiqua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hu-HU" sz="1200" dirty="0" smtClean="0">
              <a:latin typeface="Book Antiqua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hu-HU" sz="1000" dirty="0" smtClean="0">
              <a:latin typeface="Book Antiqua" pitchFamily="18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Autofit/>
          </a:bodyPr>
          <a:lstStyle/>
          <a:p>
            <a:pPr eaLnBrk="1" hangingPunct="1"/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Antibiotikumok – </a:t>
            </a:r>
            <a:r>
              <a:rPr lang="hu-HU" sz="2400" dirty="0" smtClean="0">
                <a:solidFill>
                  <a:schemeClr val="accent4"/>
                </a:solidFill>
                <a:latin typeface="Century Schoolbook" pitchFamily="18" charset="0"/>
              </a:rPr>
              <a:t>nukleinsav szintézist gátlók</a:t>
            </a: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</a:rPr>
              <a:t>fluorokinolonok</a:t>
            </a:r>
            <a:endParaRPr lang="hu-HU" sz="2800" dirty="0" smtClean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Mellékhatás</a:t>
            </a: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gastrointesztinális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mellékhatások : hányinger,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diszkomfort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érzés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két és három vegyértékű kationokkal a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fluorokinolonok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oldhatatlan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kelátot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képeznek, és nem vagy csak csökkent mértékben szívódnak fel a béltraktusból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	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rgbClr val="FF0000"/>
                </a:solidFill>
                <a:latin typeface="Century Schoolbook" pitchFamily="18" charset="0"/>
              </a:rPr>
              <a:t>porckárosító hatás, emiatt terhesnek és fejlődésben levő gyermeknek csak kivételes esetekben (elsősorban a </a:t>
            </a:r>
            <a:r>
              <a:rPr lang="hu-HU" sz="2000" dirty="0" err="1" smtClean="0">
                <a:solidFill>
                  <a:srgbClr val="FF0000"/>
                </a:solidFill>
                <a:latin typeface="Century Schoolbook" pitchFamily="18" charset="0"/>
              </a:rPr>
              <a:t>ciprofloxacin</a:t>
            </a:r>
            <a:r>
              <a:rPr lang="hu-HU" sz="2000" dirty="0" smtClean="0">
                <a:solidFill>
                  <a:srgbClr val="FF0000"/>
                </a:solidFill>
                <a:latin typeface="Century Schoolbook" pitchFamily="18" charset="0"/>
              </a:rPr>
              <a:t>) adható!!</a:t>
            </a:r>
            <a:r>
              <a:rPr lang="hu-HU" sz="2000" dirty="0" smtClean="0">
                <a:latin typeface="Century Schoolbook" pitchFamily="18" charset="0"/>
              </a:rPr>
              <a:t> 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Antibiotikumok – </a:t>
            </a:r>
            <a:r>
              <a:rPr lang="hu-HU" sz="2400" dirty="0" smtClean="0">
                <a:solidFill>
                  <a:schemeClr val="accent4"/>
                </a:solidFill>
                <a:latin typeface="Century Schoolbook" pitchFamily="18" charset="0"/>
              </a:rPr>
              <a:t>nukleinsav szintézist gátlók</a:t>
            </a: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</a:rPr>
              <a:t>fluorokinolonok</a:t>
            </a:r>
            <a:endParaRPr lang="hu-HU" sz="2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Első generációs</a:t>
            </a: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norfloxacin</a:t>
            </a:r>
            <a:endParaRPr lang="hu-HU" sz="2000" b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húgyúti infekció, utazási hasmenés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(E. coli)</a:t>
            </a: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Második generációs </a:t>
            </a: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ofloxacin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,  </a:t>
            </a:r>
            <a:r>
              <a:rPr lang="hu-HU" sz="20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ciprofloxacin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spektruma jóval szélesebb, a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Gram-negatív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Gram-pozitívok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közül a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Staphylococcusokra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jó hatékonyság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chlamydiák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mycoplasmák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és a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legionellák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 ellen is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elsőnek választandó </a:t>
            </a: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húgyúti infekciók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endParaRPr lang="hu-HU" sz="4800" dirty="0" smtClean="0">
              <a:latin typeface="Book Antiqua" pitchFamily="18" charset="0"/>
            </a:endParaRPr>
          </a:p>
          <a:p>
            <a:pPr>
              <a:buNone/>
            </a:pPr>
            <a:endParaRPr lang="hu-HU" dirty="0" smtClean="0">
              <a:latin typeface="Book Antiqua" pitchFamily="18" charset="0"/>
            </a:endParaRPr>
          </a:p>
          <a:p>
            <a:pPr>
              <a:buNone/>
            </a:pPr>
            <a:endParaRPr lang="hu-HU" dirty="0" smtClean="0">
              <a:latin typeface="Book Antiqua" pitchFamily="18" charset="0"/>
            </a:endParaRPr>
          </a:p>
          <a:p>
            <a:pPr>
              <a:buNone/>
            </a:pPr>
            <a:endParaRPr lang="hu-HU" dirty="0" smtClean="0">
              <a:latin typeface="Book Antiqua" pitchFamily="18" charset="0"/>
            </a:endParaRPr>
          </a:p>
          <a:p>
            <a:pPr>
              <a:buNone/>
            </a:pPr>
            <a:endParaRPr lang="hu-HU" dirty="0">
              <a:latin typeface="Book Antiqua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Antibiotikumok – </a:t>
            </a:r>
            <a:r>
              <a:rPr lang="hu-HU" sz="2400" dirty="0" smtClean="0">
                <a:solidFill>
                  <a:schemeClr val="accent4"/>
                </a:solidFill>
                <a:latin typeface="Century Schoolbook" pitchFamily="18" charset="0"/>
              </a:rPr>
              <a:t>nukleinsav szintézist gátlók</a:t>
            </a: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</a:rPr>
              <a:t>fluorokinolonok</a:t>
            </a:r>
            <a:endParaRPr lang="hu-HU" sz="28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Harmadik generációs </a:t>
            </a: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levofloxacin</a:t>
            </a:r>
            <a:endParaRPr lang="hu-HU" sz="2000" b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Gram-pozitív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Streptococcus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pneumoniae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felső légúti infekciók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otthon szerzett és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nosocomiális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pneumonia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krónikus bronchitis akut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exacerbációja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húgyúti és lágyrész infekciók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Negyedik generációs  </a:t>
            </a: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moxifloxacin</a:t>
            </a:r>
            <a:endParaRPr lang="hu-HU" sz="2000" b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Gram-pozitív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vegyes aerob+anaerob infekciók esetén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közösségben szerzett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pneumonia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komplikált bőr- és lágyrész fertőzés</a:t>
            </a:r>
            <a:endParaRPr lang="hu-HU" sz="2000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endParaRPr lang="hu-HU" sz="2800" i="1" dirty="0" smtClean="0">
              <a:latin typeface="Book Antiqua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Antibiotikumok – </a:t>
            </a:r>
            <a:r>
              <a:rPr lang="hu-HU" sz="2400" dirty="0" smtClean="0">
                <a:solidFill>
                  <a:schemeClr val="accent4"/>
                </a:solidFill>
                <a:latin typeface="Century Schoolbook" pitchFamily="18" charset="0"/>
              </a:rPr>
              <a:t>nukleinsav szintézist gátlók</a:t>
            </a: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</a:rPr>
              <a:t>fluorokinolonok</a:t>
            </a:r>
            <a:endParaRPr lang="hu-H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085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baktericid hatású minden anaerob mikroorganizmus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ellen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sejtbe diffúzióval kerül be – a baktérium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elbontja, gyökök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képződnek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nukleinsavval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reakcióba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lép, sejtpusztulás 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kismedencei, hasi infekciók kezelésében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elsőnek választandó </a:t>
            </a:r>
            <a:r>
              <a:rPr lang="hu-HU" sz="20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Clostridium</a:t>
            </a: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difficile</a:t>
            </a: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okozta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pseudomembranozus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colitiszben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szisztémás fertőzésekkel szemben hatékony per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os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vagy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parenteralisan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egyaránt</a:t>
            </a:r>
          </a:p>
          <a:p>
            <a:pPr>
              <a:buNone/>
            </a:pPr>
            <a:endParaRPr lang="hu-HU" dirty="0" smtClean="0">
              <a:latin typeface="Book Antiqua" pitchFamily="18" charset="0"/>
            </a:endParaRPr>
          </a:p>
          <a:p>
            <a:pPr>
              <a:buNone/>
            </a:pPr>
            <a:endParaRPr lang="hu-HU" sz="2800" dirty="0" smtClean="0">
              <a:latin typeface="Book Antiqua" pitchFamily="18" charset="0"/>
            </a:endParaRP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Antibiotikumok - </a:t>
            </a:r>
            <a:r>
              <a:rPr lang="hu-HU" sz="2400" dirty="0" smtClean="0">
                <a:solidFill>
                  <a:schemeClr val="accent4"/>
                </a:solidFill>
                <a:latin typeface="Century Schoolbook" pitchFamily="18" charset="0"/>
              </a:rPr>
              <a:t>nukleinsav szintézist gátlók </a:t>
            </a: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</a:rPr>
              <a:t>metronidazol</a:t>
            </a:r>
            <a:r>
              <a:rPr lang="hu-HU" sz="3200" dirty="0" smtClean="0"/>
              <a:t/>
            </a:r>
            <a:br>
              <a:rPr lang="hu-HU" sz="3200" dirty="0" smtClean="0"/>
            </a:br>
            <a:endParaRPr lang="hu-HU" sz="32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Mellékhatás</a:t>
            </a:r>
          </a:p>
          <a:p>
            <a:pPr>
              <a:buFont typeface="Wingdings" pitchFamily="2" charset="2"/>
              <a:buChar char="Ø"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kevés mellékhatással rendelkezik, leginkább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szédülékenység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gastrointesztinális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panaszok (hányinger)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alkoholintoleranciát okoz: egyidejű alkoholfogyasztáskor kipirulás,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palpitáció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hányinger, hányás, ájulásérzés jelentkezik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terhes nőknél az első trimeszterben nem javasolt!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Antibiotikumok - </a:t>
            </a:r>
            <a:r>
              <a:rPr lang="hu-HU" sz="2400" dirty="0" smtClean="0">
                <a:solidFill>
                  <a:schemeClr val="accent4"/>
                </a:solidFill>
                <a:latin typeface="Century Schoolbook" pitchFamily="18" charset="0"/>
              </a:rPr>
              <a:t>nukleinsav szintézist gátlók </a:t>
            </a: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</a:rPr>
              <a:t>metronidazol</a:t>
            </a:r>
            <a:endParaRPr lang="hu-HU" sz="28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504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sulfonamid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szulfamethoxazol</a:t>
            </a: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 + </a:t>
            </a:r>
            <a:r>
              <a:rPr lang="hu-HU" sz="20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trimetoprim</a:t>
            </a:r>
            <a:endParaRPr lang="hu-HU" sz="20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két, önmagában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bakteriosztatikus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szerből egy baktericid kombináció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baktériumok folsavszintézisének két különböző lépését gátolja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Hatásspektrum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Gram-pozitiv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coccus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Gram-negativ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pálca ellen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szerzett rezisztencia miatt hatékonyságából sokat vesztett.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 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hu-HU" sz="3100" dirty="0" smtClean="0">
                <a:solidFill>
                  <a:srgbClr val="FF0000"/>
                </a:solidFill>
                <a:latin typeface="Century Schoolbook" pitchFamily="18" charset="0"/>
              </a:rPr>
              <a:t/>
            </a:r>
            <a:br>
              <a:rPr lang="hu-HU" sz="3100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hu-HU" sz="3100" dirty="0" smtClean="0">
                <a:solidFill>
                  <a:srgbClr val="FF0000"/>
                </a:solidFill>
                <a:latin typeface="Century Schoolbook" pitchFamily="18" charset="0"/>
              </a:rPr>
              <a:t>Antibiotikumok – </a:t>
            </a:r>
            <a:r>
              <a:rPr lang="hu-HU" sz="3100" dirty="0" smtClean="0">
                <a:solidFill>
                  <a:schemeClr val="accent4"/>
                </a:solidFill>
                <a:latin typeface="Century Schoolbook" pitchFamily="18" charset="0"/>
              </a:rPr>
              <a:t>folsav szintézist gátlók</a:t>
            </a:r>
            <a:r>
              <a:rPr lang="hu-HU" sz="3100" dirty="0" smtClean="0">
                <a:solidFill>
                  <a:srgbClr val="FF0000"/>
                </a:solidFill>
                <a:latin typeface="Century Schoolbook" pitchFamily="18" charset="0"/>
              </a:rPr>
              <a:t/>
            </a:r>
            <a:br>
              <a:rPr lang="hu-HU" sz="3100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hu-HU" sz="3100" dirty="0" smtClean="0">
                <a:solidFill>
                  <a:srgbClr val="FF0000"/>
                </a:solidFill>
                <a:latin typeface="Century Schoolbook" pitchFamily="18" charset="0"/>
              </a:rPr>
              <a:t>szulfonamidok</a:t>
            </a:r>
            <a:r>
              <a:rPr lang="hu-HU" sz="3200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hu-HU" sz="3200" dirty="0" smtClean="0">
                <a:solidFill>
                  <a:srgbClr val="FF0000"/>
                </a:solidFill>
                <a:latin typeface="Book Antiqua" pitchFamily="18" charset="0"/>
              </a:rPr>
            </a:br>
            <a:endParaRPr lang="hu-HU" sz="32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Indikáció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krónikus bronchitis akut fellángolása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nem-komplikált húgyúti infekciók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utazók hasmenése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Mellékhatások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allergiás bőrtünetek</a:t>
            </a:r>
          </a:p>
          <a:p>
            <a:pPr>
              <a:buNone/>
            </a:pPr>
            <a:r>
              <a:rPr lang="hu-HU" sz="2000" b="1" dirty="0" err="1" smtClean="0">
                <a:solidFill>
                  <a:schemeClr val="accent4"/>
                </a:solidFill>
                <a:latin typeface="Century Schoolbook" pitchFamily="18" charset="0"/>
              </a:rPr>
              <a:t>krisztaluria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,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ezért sok folyadék!!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Terheseknek — anémiára való hajlamuk miatt — a kombináció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nem ajánlott, főleg szülés előtt!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Antibiotikumok – </a:t>
            </a:r>
            <a:r>
              <a:rPr lang="hu-HU" sz="2800" dirty="0" smtClean="0">
                <a:solidFill>
                  <a:schemeClr val="accent4"/>
                </a:solidFill>
                <a:latin typeface="Century Schoolbook" pitchFamily="18" charset="0"/>
              </a:rPr>
              <a:t>folsav szintézist gátlók</a:t>
            </a: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szulfonamidok</a:t>
            </a:r>
            <a:endParaRPr lang="hu-HU" sz="28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412776"/>
            <a:ext cx="8568630" cy="51125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hu-HU" sz="2000" dirty="0" smtClean="0">
              <a:latin typeface="Book Antiqua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az első hatékony gyógyszer a tuberkulózis leküzdésére</a:t>
            </a:r>
          </a:p>
          <a:p>
            <a:pPr>
              <a:lnSpc>
                <a:spcPct val="90000"/>
              </a:lnSpc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erős és gyors 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baktericid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szerek, és a baktérium fehérjeszintézisének súlyos zavarát idézik elő</a:t>
            </a:r>
          </a:p>
          <a:p>
            <a:pPr>
              <a:lnSpc>
                <a:spcPct val="90000"/>
              </a:lnSpc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toxikus antibiotikumok</a:t>
            </a:r>
          </a:p>
          <a:p>
            <a:pPr>
              <a:lnSpc>
                <a:spcPct val="90000"/>
              </a:lnSpc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terápiás indexük alacsony: a hatékony és toxikus vérszint között kicsi a különbség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alkalmazásuk a beteg egyéni tulajdonságainak figyelembe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	vételével a terápia folyamatos ellenőrzését kívánja meg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sz="1400" dirty="0" smtClean="0"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sz="1200" dirty="0" smtClean="0"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sz="2000" dirty="0" smtClean="0"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sz="2000" dirty="0" smtClean="0">
              <a:latin typeface="Book Antiqua" pitchFamily="18" charset="0"/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Autofit/>
          </a:bodyPr>
          <a:lstStyle/>
          <a:p>
            <a:pPr eaLnBrk="1" hangingPunct="1"/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Antibiotikumok – </a:t>
            </a:r>
            <a:r>
              <a:rPr lang="hu-HU" sz="2800" dirty="0" smtClean="0">
                <a:solidFill>
                  <a:schemeClr val="accent4"/>
                </a:solidFill>
                <a:latin typeface="Century Schoolbook" pitchFamily="18" charset="0"/>
              </a:rPr>
              <a:t>fehérje szintézist gátlók</a:t>
            </a: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</a:rPr>
              <a:t>aminoglikozidok</a:t>
            </a:r>
            <a:endParaRPr lang="hu-HU" sz="2800" dirty="0" smtClean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4488" indent="-344488"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Hatásspektrum</a:t>
            </a:r>
          </a:p>
          <a:p>
            <a:pPr marL="344488" indent="-344488">
              <a:buNone/>
            </a:pPr>
            <a:r>
              <a:rPr lang="en-US" sz="2000" dirty="0" smtClean="0">
                <a:solidFill>
                  <a:srgbClr val="FF0000"/>
                </a:solidFill>
                <a:latin typeface="Century Schoolbook" pitchFamily="18" charset="0"/>
              </a:rPr>
              <a:t>Gram </a:t>
            </a:r>
            <a:r>
              <a:rPr lang="en-US" sz="2000" dirty="0" err="1" smtClean="0">
                <a:solidFill>
                  <a:srgbClr val="FF0000"/>
                </a:solidFill>
                <a:latin typeface="Century Schoolbook" pitchFamily="18" charset="0"/>
              </a:rPr>
              <a:t>negat</a:t>
            </a:r>
            <a:r>
              <a:rPr lang="hu-HU" sz="2000" dirty="0" smtClean="0">
                <a:solidFill>
                  <a:srgbClr val="FF0000"/>
                </a:solidFill>
                <a:latin typeface="Century Schoolbook" pitchFamily="18" charset="0"/>
              </a:rPr>
              <a:t>í</a:t>
            </a:r>
            <a:r>
              <a:rPr lang="en-US" sz="2000" dirty="0" smtClean="0">
                <a:solidFill>
                  <a:srgbClr val="FF0000"/>
                </a:solidFill>
                <a:latin typeface="Century Schoolbook" pitchFamily="18" charset="0"/>
              </a:rPr>
              <a:t>v </a:t>
            </a:r>
            <a:r>
              <a:rPr lang="en-US" sz="2000" dirty="0" err="1" smtClean="0">
                <a:solidFill>
                  <a:srgbClr val="FF0000"/>
                </a:solidFill>
                <a:latin typeface="Century Schoolbook" pitchFamily="18" charset="0"/>
              </a:rPr>
              <a:t>aerob</a:t>
            </a:r>
            <a:r>
              <a:rPr lang="en-US" sz="2000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en-US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ba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k</a:t>
            </a:r>
            <a:r>
              <a:rPr lang="en-US" sz="2000" dirty="0" smtClean="0">
                <a:solidFill>
                  <a:schemeClr val="accent4"/>
                </a:solidFill>
                <a:latin typeface="Century Schoolbook" pitchFamily="18" charset="0"/>
              </a:rPr>
              <a:t>t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é</a:t>
            </a:r>
            <a:r>
              <a:rPr lang="en-US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ri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umok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344488" indent="-344488"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anaerobok ellen hatástalanok</a:t>
            </a:r>
          </a:p>
          <a:p>
            <a:pPr marL="344488" indent="-344488"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344488" indent="-344488"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Hatás</a:t>
            </a:r>
          </a:p>
          <a:p>
            <a:pPr marL="344488" indent="-344488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orálisan adagolva nem szívódnak fel, csak lokálisan hatékonyak</a:t>
            </a:r>
          </a:p>
          <a:p>
            <a:pPr marL="344488" indent="-344488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vér-agy gáton nem jutnak át</a:t>
            </a:r>
          </a:p>
          <a:p>
            <a:pPr marL="344488" indent="-344488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gyomor és bélműtét előtt bélfertőtlenítésre alkalmazhatók</a:t>
            </a:r>
          </a:p>
          <a:p>
            <a:pPr marL="344488" indent="-344488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károsíthatják a VIII. agyideget és a vesét</a:t>
            </a:r>
          </a:p>
          <a:p>
            <a:pPr marL="344488" indent="-344488">
              <a:buFont typeface="Wingdings" pitchFamily="2" charset="2"/>
              <a:buChar char="Ø"/>
            </a:pP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vesetoxikusak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Antibiotikumok – </a:t>
            </a:r>
            <a:r>
              <a:rPr lang="hu-HU" sz="2800" dirty="0" smtClean="0">
                <a:solidFill>
                  <a:schemeClr val="accent4"/>
                </a:solidFill>
                <a:latin typeface="Century Schoolbook" pitchFamily="18" charset="0"/>
              </a:rPr>
              <a:t>fehérje szintézist gátlók</a:t>
            </a: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</a:rPr>
              <a:t>aminoglikozidok</a:t>
            </a:r>
            <a:endParaRPr lang="hu-HU" sz="28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248472"/>
          </a:xfrm>
        </p:spPr>
        <p:txBody>
          <a:bodyPr>
            <a:noAutofit/>
          </a:bodyPr>
          <a:lstStyle/>
          <a:p>
            <a:pPr marL="344488" indent="-344488"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Mellékhatások</a:t>
            </a:r>
          </a:p>
          <a:p>
            <a:pPr marL="344488" indent="-344488">
              <a:buNone/>
            </a:pPr>
            <a:endParaRPr lang="hu-HU" sz="2000" b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344488" indent="-344488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károsíthatják a VIII. agyideget és a vesét</a:t>
            </a:r>
          </a:p>
          <a:p>
            <a:pPr marL="344488" indent="-344488"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Nephrotoxikus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344488" indent="-344488">
              <a:buFont typeface="Wingdings" pitchFamily="2" charset="2"/>
              <a:buChar char="§"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o</a:t>
            </a:r>
            <a:r>
              <a:rPr lang="en-US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to- </a:t>
            </a: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és</a:t>
            </a:r>
            <a:r>
              <a:rPr lang="en-US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en-US" sz="20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ves</a:t>
            </a: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z</a:t>
            </a:r>
            <a:r>
              <a:rPr lang="en-US" sz="20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tibul</a:t>
            </a: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á</a:t>
            </a:r>
            <a:r>
              <a:rPr lang="en-US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r</a:t>
            </a: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is</a:t>
            </a:r>
            <a:r>
              <a:rPr lang="en-US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en-US" sz="20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toxicit</a:t>
            </a: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ás</a:t>
            </a:r>
            <a:r>
              <a:rPr lang="en-US" sz="2000" b="1" dirty="0" smtClean="0">
                <a:solidFill>
                  <a:schemeClr val="accent4"/>
                </a:solidFill>
                <a:latin typeface="Century Schoolbook" pitchFamily="18" charset="0"/>
              </a:rPr>
              <a:t>: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kumulálódnak a vese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tubulusok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epithel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sejtjeiben és a fül szőrsejtjeiben</a:t>
            </a:r>
            <a:endParaRPr lang="hu-HU" sz="2000" b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344488" indent="-344488">
              <a:buNone/>
            </a:pP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	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Halláskárosodás – magas hangok kiesése, fülcsengés</a:t>
            </a:r>
            <a:r>
              <a:rPr lang="en-US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</a:p>
          <a:p>
            <a:pPr marL="344488" indent="-344488"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	Egyensúlyzavar,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vertigo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344488" indent="-344488"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	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Ir</a:t>
            </a:r>
            <a:r>
              <a:rPr lang="en-US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rever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zibilis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károsodás</a:t>
            </a:r>
            <a:r>
              <a:rPr lang="en-US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</a:p>
          <a:p>
            <a:pPr marL="344488" indent="-344488">
              <a:buNone/>
            </a:pP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	</a:t>
            </a:r>
            <a:endParaRPr lang="en-US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algn="ctr">
              <a:buNone/>
            </a:pPr>
            <a:r>
              <a:rPr lang="hu-HU" sz="2000" dirty="0" smtClean="0">
                <a:latin typeface="Book Antiqua" pitchFamily="18" charset="0"/>
              </a:rPr>
              <a:t>	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Antibiotikumok – </a:t>
            </a:r>
            <a:r>
              <a:rPr lang="hu-HU" sz="2800" dirty="0" smtClean="0">
                <a:solidFill>
                  <a:schemeClr val="accent4"/>
                </a:solidFill>
                <a:latin typeface="Century Schoolbook" pitchFamily="18" charset="0"/>
              </a:rPr>
              <a:t>fehérje szintézist gátlók</a:t>
            </a: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</a:rPr>
              <a:t>aminoglikozidok</a:t>
            </a:r>
            <a:endParaRPr lang="hu-HU" sz="28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hu-HU" sz="3800" i="1" dirty="0" smtClean="0">
              <a:latin typeface="Book Antiqua" pitchFamily="18" charset="0"/>
            </a:endParaRPr>
          </a:p>
          <a:p>
            <a:pPr>
              <a:buNone/>
            </a:pPr>
            <a:r>
              <a:rPr lang="hu-HU" sz="42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streptomycin</a:t>
            </a:r>
            <a:r>
              <a:rPr lang="hu-HU" sz="4200" i="1" dirty="0" smtClean="0">
                <a:solidFill>
                  <a:schemeClr val="accent4"/>
                </a:solidFill>
                <a:latin typeface="Century Schoolbook" pitchFamily="18" charset="0"/>
              </a:rPr>
              <a:t> (</a:t>
            </a:r>
            <a:r>
              <a:rPr lang="hu-HU" sz="4200" i="1" dirty="0" err="1" smtClean="0">
                <a:solidFill>
                  <a:schemeClr val="accent4"/>
                </a:solidFill>
                <a:latin typeface="Century Schoolbook" pitchFamily="18" charset="0"/>
              </a:rPr>
              <a:t>antituberkulotikum</a:t>
            </a:r>
            <a:r>
              <a:rPr lang="hu-HU" sz="4200" i="1" dirty="0" smtClean="0">
                <a:solidFill>
                  <a:schemeClr val="accent4"/>
                </a:solidFill>
                <a:latin typeface="Century Schoolbook" pitchFamily="18" charset="0"/>
              </a:rPr>
              <a:t>)</a:t>
            </a:r>
          </a:p>
          <a:p>
            <a:pPr>
              <a:buNone/>
            </a:pPr>
            <a:r>
              <a:rPr lang="hu-HU" sz="42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neomycin</a:t>
            </a:r>
            <a:r>
              <a:rPr lang="hu-HU" sz="4200" i="1" dirty="0" smtClean="0">
                <a:solidFill>
                  <a:schemeClr val="accent4"/>
                </a:solidFill>
                <a:latin typeface="Century Schoolbook" pitchFamily="18" charset="0"/>
              </a:rPr>
              <a:t> : lokál antibiotikum (szemészet)</a:t>
            </a:r>
          </a:p>
          <a:p>
            <a:pPr>
              <a:buNone/>
            </a:pPr>
            <a:r>
              <a:rPr lang="hu-HU" sz="42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gentamycin</a:t>
            </a:r>
            <a:r>
              <a:rPr lang="hu-HU" sz="4200" dirty="0" smtClean="0">
                <a:solidFill>
                  <a:schemeClr val="accent4"/>
                </a:solidFill>
                <a:latin typeface="Century Schoolbook" pitchFamily="18" charset="0"/>
              </a:rPr>
              <a:t>: súlyos fertőzésekben is alkalmazzák (</a:t>
            </a:r>
            <a:r>
              <a:rPr lang="hu-HU" sz="4200" dirty="0" err="1" smtClean="0">
                <a:solidFill>
                  <a:schemeClr val="accent4"/>
                </a:solidFill>
                <a:latin typeface="Century Schoolbook" pitchFamily="18" charset="0"/>
              </a:rPr>
              <a:t>endocarditis</a:t>
            </a:r>
            <a:r>
              <a:rPr lang="hu-HU" sz="4200" dirty="0" smtClean="0">
                <a:solidFill>
                  <a:schemeClr val="accent4"/>
                </a:solidFill>
                <a:latin typeface="Century Schoolbook" pitchFamily="18" charset="0"/>
              </a:rPr>
              <a:t>, 		</a:t>
            </a:r>
            <a:r>
              <a:rPr lang="hu-HU" sz="4200" dirty="0" err="1" smtClean="0">
                <a:solidFill>
                  <a:schemeClr val="accent4"/>
                </a:solidFill>
                <a:latin typeface="Century Schoolbook" pitchFamily="18" charset="0"/>
              </a:rPr>
              <a:t>sepsis</a:t>
            </a:r>
            <a:r>
              <a:rPr lang="hu-HU" sz="4200" dirty="0" smtClean="0">
                <a:solidFill>
                  <a:schemeClr val="accent4"/>
                </a:solidFill>
                <a:latin typeface="Century Schoolbook" pitchFamily="18" charset="0"/>
              </a:rPr>
              <a:t>)</a:t>
            </a:r>
          </a:p>
          <a:p>
            <a:pPr>
              <a:buNone/>
            </a:pPr>
            <a:r>
              <a:rPr lang="hu-HU" sz="42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tobramycin</a:t>
            </a:r>
            <a:endParaRPr lang="hu-HU" sz="4200" b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42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amikacin</a:t>
            </a:r>
            <a:r>
              <a:rPr lang="hu-HU" sz="4200" dirty="0" smtClean="0">
                <a:solidFill>
                  <a:schemeClr val="accent4"/>
                </a:solidFill>
                <a:latin typeface="Century Schoolbook" pitchFamily="18" charset="0"/>
              </a:rPr>
              <a:t>: </a:t>
            </a:r>
            <a:r>
              <a:rPr lang="hu-HU" sz="4200" dirty="0" err="1" smtClean="0">
                <a:solidFill>
                  <a:schemeClr val="accent4"/>
                </a:solidFill>
                <a:latin typeface="Century Schoolbook" pitchFamily="18" charset="0"/>
              </a:rPr>
              <a:t>pseudomonas</a:t>
            </a:r>
            <a:r>
              <a:rPr lang="hu-HU" sz="42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4200" dirty="0" err="1" smtClean="0">
                <a:solidFill>
                  <a:schemeClr val="accent4"/>
                </a:solidFill>
                <a:latin typeface="Century Schoolbook" pitchFamily="18" charset="0"/>
              </a:rPr>
              <a:t>spp.fertőzéseknél</a:t>
            </a:r>
            <a:r>
              <a:rPr lang="hu-HU" sz="4200" dirty="0" smtClean="0">
                <a:solidFill>
                  <a:schemeClr val="accent4"/>
                </a:solidFill>
                <a:latin typeface="Century Schoolbook" pitchFamily="18" charset="0"/>
              </a:rPr>
              <a:t>, igen értékes tartalék 		antibiotikum</a:t>
            </a:r>
          </a:p>
          <a:p>
            <a:pPr>
              <a:lnSpc>
                <a:spcPct val="90000"/>
              </a:lnSpc>
              <a:buNone/>
            </a:pPr>
            <a:endParaRPr lang="hu-HU" sz="42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hu-HU" sz="4200" dirty="0" smtClean="0">
                <a:solidFill>
                  <a:schemeClr val="accent4"/>
                </a:solidFill>
                <a:latin typeface="Century Schoolbook" pitchFamily="18" charset="0"/>
              </a:rPr>
              <a:t>Az egyes </a:t>
            </a:r>
            <a:r>
              <a:rPr lang="hu-HU" sz="4200" dirty="0" err="1" smtClean="0">
                <a:solidFill>
                  <a:schemeClr val="accent4"/>
                </a:solidFill>
                <a:latin typeface="Century Schoolbook" pitchFamily="18" charset="0"/>
              </a:rPr>
              <a:t>aminoglikozid</a:t>
            </a:r>
            <a:r>
              <a:rPr lang="hu-HU" sz="4200" dirty="0" smtClean="0">
                <a:solidFill>
                  <a:schemeClr val="accent4"/>
                </a:solidFill>
                <a:latin typeface="Century Schoolbook" pitchFamily="18" charset="0"/>
              </a:rPr>
              <a:t> származékok között </a:t>
            </a:r>
            <a:r>
              <a:rPr lang="hu-HU" sz="4200" b="1" i="1" dirty="0" smtClean="0">
                <a:solidFill>
                  <a:schemeClr val="accent4"/>
                </a:solidFill>
                <a:latin typeface="Century Schoolbook" pitchFamily="18" charset="0"/>
              </a:rPr>
              <a:t>„egyirányú” </a:t>
            </a:r>
          </a:p>
          <a:p>
            <a:pPr>
              <a:lnSpc>
                <a:spcPct val="90000"/>
              </a:lnSpc>
              <a:buNone/>
            </a:pPr>
            <a:r>
              <a:rPr lang="hu-HU" sz="4200" b="1" i="1" dirty="0" smtClean="0">
                <a:solidFill>
                  <a:schemeClr val="accent4"/>
                </a:solidFill>
                <a:latin typeface="Century Schoolbook" pitchFamily="18" charset="0"/>
              </a:rPr>
              <a:t>keresztrezisztencia </a:t>
            </a:r>
            <a:r>
              <a:rPr lang="hu-HU" sz="4200" dirty="0" smtClean="0">
                <a:solidFill>
                  <a:schemeClr val="accent4"/>
                </a:solidFill>
                <a:latin typeface="Century Schoolbook" pitchFamily="18" charset="0"/>
              </a:rPr>
              <a:t>áll fenn, aminek sorrendje:</a:t>
            </a:r>
          </a:p>
          <a:p>
            <a:pPr>
              <a:lnSpc>
                <a:spcPct val="90000"/>
              </a:lnSpc>
              <a:buNone/>
            </a:pPr>
            <a:r>
              <a:rPr lang="hu-HU" sz="4200" dirty="0" err="1" smtClean="0">
                <a:solidFill>
                  <a:schemeClr val="accent4"/>
                </a:solidFill>
                <a:latin typeface="Century Schoolbook" pitchFamily="18" charset="0"/>
              </a:rPr>
              <a:t>streptomycin</a:t>
            </a:r>
            <a:r>
              <a:rPr lang="hu-HU" sz="4200" dirty="0" smtClean="0">
                <a:solidFill>
                  <a:schemeClr val="accent4"/>
                </a:solidFill>
                <a:latin typeface="Century Schoolbook" pitchFamily="18" charset="0"/>
              </a:rPr>
              <a:t>,, </a:t>
            </a:r>
            <a:r>
              <a:rPr lang="hu-HU" sz="4200" dirty="0" err="1" smtClean="0">
                <a:solidFill>
                  <a:schemeClr val="accent4"/>
                </a:solidFill>
                <a:latin typeface="Century Schoolbook" pitchFamily="18" charset="0"/>
              </a:rPr>
              <a:t>gentamycin</a:t>
            </a:r>
            <a:r>
              <a:rPr lang="hu-HU" sz="4200" dirty="0" smtClean="0">
                <a:solidFill>
                  <a:schemeClr val="accent4"/>
                </a:solidFill>
                <a:latin typeface="Century Schoolbook" pitchFamily="18" charset="0"/>
              </a:rPr>
              <a:t>, </a:t>
            </a:r>
            <a:r>
              <a:rPr lang="hu-HU" sz="4200" dirty="0" err="1" smtClean="0">
                <a:solidFill>
                  <a:schemeClr val="accent4"/>
                </a:solidFill>
                <a:latin typeface="Century Schoolbook" pitchFamily="18" charset="0"/>
              </a:rPr>
              <a:t>tobramycin</a:t>
            </a:r>
            <a:r>
              <a:rPr lang="hu-HU" sz="4200" dirty="0" smtClean="0">
                <a:solidFill>
                  <a:schemeClr val="accent4"/>
                </a:solidFill>
                <a:latin typeface="Century Schoolbook" pitchFamily="18" charset="0"/>
              </a:rPr>
              <a:t>, </a:t>
            </a:r>
            <a:r>
              <a:rPr lang="hu-HU" sz="4200" dirty="0" err="1" smtClean="0">
                <a:solidFill>
                  <a:schemeClr val="accent4"/>
                </a:solidFill>
                <a:latin typeface="Century Schoolbook" pitchFamily="18" charset="0"/>
              </a:rPr>
              <a:t>amikacin</a:t>
            </a:r>
            <a:endParaRPr lang="hu-HU" sz="42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hu-HU" sz="4200" dirty="0" smtClean="0">
                <a:solidFill>
                  <a:schemeClr val="accent4"/>
                </a:solidFill>
                <a:latin typeface="Century Schoolbook" pitchFamily="18" charset="0"/>
              </a:rPr>
              <a:t>(pl. egy </a:t>
            </a:r>
            <a:r>
              <a:rPr lang="hu-HU" sz="4200" dirty="0" err="1" smtClean="0">
                <a:solidFill>
                  <a:schemeClr val="accent4"/>
                </a:solidFill>
                <a:latin typeface="Century Schoolbook" pitchFamily="18" charset="0"/>
              </a:rPr>
              <a:t>gentamycin</a:t>
            </a:r>
            <a:r>
              <a:rPr lang="hu-HU" sz="4200" dirty="0" smtClean="0">
                <a:solidFill>
                  <a:schemeClr val="accent4"/>
                </a:solidFill>
                <a:latin typeface="Century Schoolbook" pitchFamily="18" charset="0"/>
              </a:rPr>
              <a:t> rezisztens kórokozó még lehet érzékeny </a:t>
            </a:r>
          </a:p>
          <a:p>
            <a:pPr>
              <a:lnSpc>
                <a:spcPct val="90000"/>
              </a:lnSpc>
              <a:buNone/>
            </a:pPr>
            <a:r>
              <a:rPr lang="hu-HU" sz="4200" dirty="0" err="1" smtClean="0">
                <a:solidFill>
                  <a:schemeClr val="accent4"/>
                </a:solidFill>
                <a:latin typeface="Century Schoolbook" pitchFamily="18" charset="0"/>
              </a:rPr>
              <a:t>amikacinra</a:t>
            </a:r>
            <a:r>
              <a:rPr lang="hu-HU" sz="4200" dirty="0" smtClean="0">
                <a:solidFill>
                  <a:schemeClr val="accent4"/>
                </a:solidFill>
                <a:latin typeface="Century Schoolbook" pitchFamily="18" charset="0"/>
              </a:rPr>
              <a:t>, viszont fordítva nem)</a:t>
            </a:r>
          </a:p>
          <a:p>
            <a:pPr>
              <a:buNone/>
            </a:pPr>
            <a:endParaRPr lang="hu-HU" sz="4200" dirty="0" smtClean="0">
              <a:latin typeface="Century Schoolbook" pitchFamily="18" charset="0"/>
            </a:endParaRPr>
          </a:p>
          <a:p>
            <a:pPr>
              <a:buNone/>
            </a:pPr>
            <a:endParaRPr lang="hu-HU" dirty="0" smtClean="0">
              <a:latin typeface="Book Antiqua" pitchFamily="18" charset="0"/>
            </a:endParaRPr>
          </a:p>
          <a:p>
            <a:pPr>
              <a:buNone/>
            </a:pPr>
            <a:r>
              <a:rPr lang="hu-HU" sz="4200" dirty="0" smtClean="0">
                <a:solidFill>
                  <a:srgbClr val="FF0000"/>
                </a:solidFill>
                <a:latin typeface="Century Schoolbook" pitchFamily="18" charset="0"/>
              </a:rPr>
              <a:t>Terhességnél ellenjavallt!</a:t>
            </a:r>
          </a:p>
          <a:p>
            <a:pPr>
              <a:buNone/>
            </a:pPr>
            <a:endParaRPr lang="hu-HU" dirty="0" smtClean="0">
              <a:latin typeface="Book Antiqua" pitchFamily="18" charset="0"/>
            </a:endParaRPr>
          </a:p>
          <a:p>
            <a:pPr>
              <a:buNone/>
            </a:pPr>
            <a:endParaRPr lang="hu-HU" dirty="0" smtClean="0">
              <a:latin typeface="Book Antiqua" pitchFamily="18" charset="0"/>
            </a:endParaRPr>
          </a:p>
          <a:p>
            <a:pPr>
              <a:buNone/>
            </a:pPr>
            <a:endParaRPr lang="hu-HU" dirty="0">
              <a:latin typeface="Book Antiqua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Antibiotikumok – </a:t>
            </a:r>
            <a:r>
              <a:rPr lang="hu-HU" sz="2800" dirty="0" smtClean="0">
                <a:solidFill>
                  <a:schemeClr val="accent4"/>
                </a:solidFill>
                <a:latin typeface="Century Schoolbook" pitchFamily="18" charset="0"/>
              </a:rPr>
              <a:t>fehérje szintézist gátlók</a:t>
            </a: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</a:rPr>
              <a:t>aminoglikozidok</a:t>
            </a:r>
            <a:endParaRPr lang="hu-HU" sz="28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Klinikai alkalmazás</a:t>
            </a: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Súlyos </a:t>
            </a:r>
            <a:r>
              <a:rPr lang="hu-HU" sz="2000" i="1" dirty="0" err="1" smtClean="0">
                <a:solidFill>
                  <a:schemeClr val="accent4"/>
                </a:solidFill>
                <a:latin typeface="Century Schoolbook" pitchFamily="18" charset="0"/>
              </a:rPr>
              <a:t>Gram</a:t>
            </a: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 negatív fertőzések: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Húgyúti önállóan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Sepsis,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endocarditis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pneumonia-sejtfalszintézis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gátlóval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Intraabdominális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fertőzés-anaerobra ható szerrel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Bélflóra </a:t>
            </a:r>
            <a:r>
              <a:rPr lang="hu-HU" sz="2000" i="1" dirty="0" err="1" smtClean="0">
                <a:solidFill>
                  <a:schemeClr val="accent4"/>
                </a:solidFill>
                <a:latin typeface="Century Schoolbook" pitchFamily="18" charset="0"/>
              </a:rPr>
              <a:t>eradikáció</a:t>
            </a: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 bélműtét előtt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-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neomycin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per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os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Helyi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: bőr, szem, seb, fülfertőzés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TBC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: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streptomycin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amikacin</a:t>
            </a:r>
            <a:endParaRPr lang="hu-HU" sz="2000" dirty="0">
              <a:solidFill>
                <a:schemeClr val="accent4"/>
              </a:solidFill>
              <a:latin typeface="Century Schoolbook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Antibiotikumok – </a:t>
            </a:r>
            <a:r>
              <a:rPr lang="hu-HU" sz="2800" dirty="0" smtClean="0">
                <a:solidFill>
                  <a:schemeClr val="accent4"/>
                </a:solidFill>
                <a:latin typeface="Century Schoolbook" pitchFamily="18" charset="0"/>
              </a:rPr>
              <a:t>fehérje szintézist gátlók</a:t>
            </a: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</a:rPr>
              <a:t>aminoglikozidok</a:t>
            </a:r>
            <a:endParaRPr lang="hu-HU" sz="28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547290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bakteriosztatikusak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számos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Gram-pozitív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és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Gram-negatív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baktérium ellen hatékonyak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főleg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atipusos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pneumóniákban alkalmazzák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Gram-negatív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bélbaktériumok természetes rezisztenciával rendelkeznek valamennyi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makrolid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ellen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atoxikus, biztonságos szerek, de nem mentesek a mellékhatásoktól</a:t>
            </a:r>
            <a:endParaRPr lang="hu-HU" sz="2000" u="sng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sz="20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Javallatok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felső és alsó légúti megbetegedések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reumás láz profilaxisa</a:t>
            </a:r>
          </a:p>
          <a:p>
            <a:pPr>
              <a:lnSpc>
                <a:spcPct val="9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első választandó szer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Campylobacter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jejuni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fertőzésben (H.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pylor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i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)</a:t>
            </a:r>
            <a:endParaRPr lang="hu-HU" sz="2000" b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atípusos fertőzések, légúti fertőzések</a:t>
            </a:r>
          </a:p>
          <a:p>
            <a:pPr>
              <a:lnSpc>
                <a:spcPct val="90000"/>
              </a:lnSpc>
              <a:buNone/>
            </a:pP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acne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toxoplasmosis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hu-HU" sz="2000" dirty="0" smtClean="0"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sz="1800" dirty="0" smtClean="0"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sz="1800" dirty="0" smtClean="0">
              <a:latin typeface="Book Antiqua" pitchFamily="18" charset="0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Antibiotikumok - </a:t>
            </a:r>
            <a:r>
              <a:rPr lang="hu-HU" sz="2800" dirty="0" smtClean="0">
                <a:solidFill>
                  <a:schemeClr val="accent4"/>
                </a:solidFill>
                <a:latin typeface="Century Schoolbook" pitchFamily="18" charset="0"/>
              </a:rPr>
              <a:t>fehérje szintézist gátlók</a:t>
            </a: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</a:rPr>
              <a:t>makrolidok</a:t>
            </a:r>
            <a:endParaRPr lang="hu-HU" sz="2800" dirty="0" smtClean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4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Gram-pozitív</a:t>
            </a:r>
            <a:r>
              <a:rPr lang="hu-HU" sz="2400" b="1" i="1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400" dirty="0" smtClean="0">
                <a:solidFill>
                  <a:schemeClr val="accent4"/>
                </a:solidFill>
                <a:latin typeface="Century Schoolbook" pitchFamily="18" charset="0"/>
              </a:rPr>
              <a:t>és </a:t>
            </a:r>
            <a:r>
              <a:rPr lang="hu-HU" sz="24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Gram-negatív</a:t>
            </a:r>
            <a:endParaRPr lang="hu-HU" sz="24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két különböző típusú sejtfal található a baktériumokban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Gram-negatív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kórokozóknak egyedülálló külső burkuk van, mely megvédi őket számos gyógyszer behatolásától, ezért a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Gram-negatívok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többnyire kevésbé érzékenyek antibiotikumokra, mint a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Gram-pozitívok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A baktérium </a:t>
            </a:r>
            <a:endParaRPr lang="hu-HU" sz="2800" dirty="0"/>
          </a:p>
        </p:txBody>
      </p:sp>
      <p:pic>
        <p:nvPicPr>
          <p:cNvPr id="1026" name="Picture 2" descr="Gram-festé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60648"/>
            <a:ext cx="3419872" cy="2737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 lnSpcReduction="10000"/>
          </a:bodyPr>
          <a:lstStyle/>
          <a:p>
            <a:pPr>
              <a:buNone/>
              <a:tabLst>
                <a:tab pos="457200" algn="l"/>
              </a:tabLst>
            </a:pPr>
            <a:r>
              <a:rPr lang="hu-HU" sz="20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erythromycin</a:t>
            </a: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, </a:t>
            </a:r>
            <a:r>
              <a:rPr lang="hu-HU" sz="20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roxithromycin</a:t>
            </a: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, </a:t>
            </a:r>
            <a:r>
              <a:rPr lang="hu-HU" sz="20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spiramycin</a:t>
            </a: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, </a:t>
            </a:r>
            <a:r>
              <a:rPr lang="hu-HU" sz="20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clarithromycin</a:t>
            </a: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, </a:t>
            </a:r>
            <a:r>
              <a:rPr lang="hu-HU" sz="20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azithromycin</a:t>
            </a:r>
            <a:endParaRPr lang="hu-HU" sz="20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  <a:tabLst>
                <a:tab pos="457200" algn="l"/>
              </a:tabLst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  <a:tabLst>
                <a:tab pos="457200" algn="l"/>
              </a:tabLst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</a:t>
            </a:r>
            <a:r>
              <a:rPr lang="hu-HU" sz="2000" i="1" dirty="0" err="1" smtClean="0">
                <a:solidFill>
                  <a:schemeClr val="accent4"/>
                </a:solidFill>
                <a:latin typeface="Century Schoolbook" pitchFamily="18" charset="0"/>
              </a:rPr>
              <a:t>spiramycin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speciális alkalmazási területe a terhességi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toxoplasmosis</a:t>
            </a:r>
            <a:endParaRPr lang="hu-HU" sz="2000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  <a:tabLst>
                <a:tab pos="457200" algn="l"/>
              </a:tabLst>
            </a:pPr>
            <a:endParaRPr lang="hu-HU" sz="20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  <a:tabLst>
                <a:tab pos="457200" algn="l"/>
              </a:tabLst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Mellékhatás</a:t>
            </a:r>
          </a:p>
          <a:p>
            <a:pPr marL="344488" indent="-344488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GIT zavarok</a:t>
            </a:r>
          </a:p>
          <a:p>
            <a:pPr marL="344488" indent="-344488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Májkárosodás</a:t>
            </a:r>
          </a:p>
          <a:p>
            <a:pPr marL="344488" indent="-344488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hallászavar: átmeneti, főleg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parenterális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adagolás esetén</a:t>
            </a:r>
          </a:p>
          <a:p>
            <a:pPr>
              <a:buNone/>
              <a:tabLst>
                <a:tab pos="457200" algn="l"/>
              </a:tabLst>
            </a:pPr>
            <a:endParaRPr lang="hu-HU" sz="2000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Rezisztencia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könnyen fejlődik ki rezisztencia a szerrel szemben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teljes keresztrezisztencia a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makrolidok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között</a:t>
            </a:r>
          </a:p>
          <a:p>
            <a:pPr>
              <a:buNone/>
              <a:tabLst>
                <a:tab pos="457200" algn="l"/>
              </a:tabLst>
            </a:pPr>
            <a:endParaRPr lang="hu-HU" sz="2200" i="1" dirty="0" smtClean="0">
              <a:latin typeface="Book Antiqua" pitchFamily="18" charset="0"/>
            </a:endParaRPr>
          </a:p>
          <a:p>
            <a:pPr>
              <a:buNone/>
              <a:tabLst>
                <a:tab pos="457200" algn="l"/>
              </a:tabLst>
            </a:pPr>
            <a:endParaRPr lang="hu-HU" sz="2200" i="1" dirty="0" smtClean="0">
              <a:latin typeface="Book Antiqua" pitchFamily="18" charset="0"/>
            </a:endParaRPr>
          </a:p>
          <a:p>
            <a:pPr>
              <a:buNone/>
              <a:tabLst>
                <a:tab pos="457200" algn="l"/>
              </a:tabLst>
            </a:pPr>
            <a:endParaRPr lang="hu-HU" sz="2200" b="1" i="1" dirty="0" smtClean="0">
              <a:latin typeface="Book Antiqua" pitchFamily="18" charset="0"/>
            </a:endParaRPr>
          </a:p>
          <a:p>
            <a:pPr>
              <a:buNone/>
            </a:pPr>
            <a:endParaRPr lang="hu-HU" sz="20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Antibiotikumok - </a:t>
            </a:r>
            <a:r>
              <a:rPr lang="hu-HU" sz="2800" dirty="0" smtClean="0">
                <a:solidFill>
                  <a:schemeClr val="accent4"/>
                </a:solidFill>
                <a:latin typeface="Century Schoolbook" pitchFamily="18" charset="0"/>
              </a:rPr>
              <a:t>fehérje szintézist gátlók</a:t>
            </a: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</a:rPr>
              <a:t>makrolidok</a:t>
            </a:r>
            <a:endParaRPr lang="hu-HU" sz="28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2815"/>
            <a:ext cx="8229600" cy="489627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széles spektrumú</a:t>
            </a:r>
          </a:p>
          <a:p>
            <a:pPr eaLnBrk="1" hangingPunct="1">
              <a:lnSpc>
                <a:spcPct val="90000"/>
              </a:lnSpc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bakteriostatikus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hatékonyságuk jelentősen csökkent, a rezisztens törzsek aránya nőtt, a helytelen felhasználás (pl. mezőgazdaságban) miatt nagyon sok törzs ellenállóvá vált</a:t>
            </a:r>
          </a:p>
          <a:p>
            <a:pPr eaLnBrk="1" hangingPunct="1">
              <a:lnSpc>
                <a:spcPct val="90000"/>
              </a:lnSpc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hatékonyak a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chlamydiák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a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mycoplasmák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iránt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	</a:t>
            </a:r>
          </a:p>
          <a:p>
            <a:pPr>
              <a:buNone/>
            </a:pPr>
            <a:endParaRPr lang="hu-HU" sz="1800" dirty="0" smtClean="0">
              <a:latin typeface="Century Schoolbook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u-HU" sz="1800" dirty="0" smtClean="0"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u-HU" sz="1800" dirty="0" smtClean="0"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sz="1800" dirty="0" smtClean="0">
              <a:latin typeface="Book Antiqua" pitchFamily="18" charset="0"/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Antibiotikumok –</a:t>
            </a:r>
            <a:r>
              <a:rPr lang="hu-HU" sz="2800" dirty="0" smtClean="0">
                <a:solidFill>
                  <a:schemeClr val="accent4"/>
                </a:solidFill>
                <a:latin typeface="Century Schoolbook" pitchFamily="18" charset="0"/>
              </a:rPr>
              <a:t>fehérje szintézist gátlók  </a:t>
            </a: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</a:rPr>
              <a:t>tetracyklinek</a:t>
            </a: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: </a:t>
            </a:r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</a:rPr>
              <a:t>doxycyclin</a:t>
            </a:r>
            <a:endParaRPr lang="hu-HU" sz="2800" dirty="0" smtClean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Alkalmazási területek 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krónikus bronchitis akut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exacerbatiója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atípusos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pneumonia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(Chlamydia </a:t>
            </a:r>
            <a:r>
              <a:rPr lang="hu-HU" sz="2000" i="1" dirty="0" err="1" smtClean="0">
                <a:solidFill>
                  <a:schemeClr val="accent4"/>
                </a:solidFill>
                <a:latin typeface="Century Schoolbook" pitchFamily="18" charset="0"/>
              </a:rPr>
              <a:t>psittaci</a:t>
            </a: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!)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kismedencei infekciók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alsó húgyúti infekciók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prostatitis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(melyekben atípusos kórokozó gyanítható)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Lyme-kór korai szakasza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visszatérő láz </a:t>
            </a: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(</a:t>
            </a:r>
            <a:r>
              <a:rPr lang="hu-HU" sz="2000" i="1" dirty="0" err="1" smtClean="0">
                <a:solidFill>
                  <a:schemeClr val="accent4"/>
                </a:solidFill>
                <a:latin typeface="Century Schoolbook" pitchFamily="18" charset="0"/>
              </a:rPr>
              <a:t>Borrelia</a:t>
            </a: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i="1" dirty="0" err="1" smtClean="0">
                <a:solidFill>
                  <a:schemeClr val="accent4"/>
                </a:solidFill>
                <a:latin typeface="Century Schoolbook" pitchFamily="18" charset="0"/>
              </a:rPr>
              <a:t>recurrentis</a:t>
            </a: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brucellosis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maláriaprofilaxis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Antibiotikumok –</a:t>
            </a:r>
            <a:r>
              <a:rPr lang="hu-HU" sz="2800" dirty="0" smtClean="0">
                <a:solidFill>
                  <a:schemeClr val="accent4"/>
                </a:solidFill>
                <a:latin typeface="Century Schoolbook" pitchFamily="18" charset="0"/>
              </a:rPr>
              <a:t>fehérje szintézist gátlók  </a:t>
            </a: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</a:rPr>
              <a:t>tetracyklinek</a:t>
            </a: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: </a:t>
            </a:r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</a:rPr>
              <a:t>doxycyclin</a:t>
            </a:r>
            <a:endParaRPr lang="hu-HU" sz="28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Mellékhatás</a:t>
            </a:r>
          </a:p>
          <a:p>
            <a:pPr>
              <a:lnSpc>
                <a:spcPct val="90000"/>
              </a:lnSpc>
              <a:buNone/>
            </a:pPr>
            <a:endParaRPr lang="hu-HU" sz="20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több vegyértékű fémekkel oldhatatlan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kelát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komplexet képez, amely rosszul szívódik fel,  nem szabad vas, magnézium, kalcium, alumínium (pl. tej-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Ca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)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fejlődő csont kalciumához kötődik, ami a magzatban, a </a:t>
            </a:r>
          </a:p>
          <a:p>
            <a:pPr>
              <a:lnSpc>
                <a:spcPct val="9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	8 év alatti gyermekben fog- és csontfejlődési zavarhoz vezet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nyelőcsőben keletkező fájdalmas fekély, e ritkán előforduló szövődmény elkerülhető, ha a beteg elegendő (1–2 dl) folyadékkal veszi be a gyógyszert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fotoszenzibilitás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dirty="0" smtClean="0">
                <a:solidFill>
                  <a:srgbClr val="FF0000"/>
                </a:solidFill>
                <a:latin typeface="Century Schoolbook" pitchFamily="18" charset="0"/>
              </a:rPr>
              <a:t>Terheseknek, kisgyermekeknek </a:t>
            </a:r>
            <a:r>
              <a:rPr lang="hu-HU" sz="2000" dirty="0" err="1" smtClean="0">
                <a:solidFill>
                  <a:srgbClr val="FF0000"/>
                </a:solidFill>
                <a:latin typeface="Century Schoolbook" pitchFamily="18" charset="0"/>
              </a:rPr>
              <a:t>tetracyclin</a:t>
            </a:r>
            <a:r>
              <a:rPr lang="hu-HU" sz="2000" dirty="0" smtClean="0">
                <a:solidFill>
                  <a:srgbClr val="FF0000"/>
                </a:solidFill>
                <a:latin typeface="Century Schoolbook" pitchFamily="18" charset="0"/>
              </a:rPr>
              <a:t> adása ellenjavallt!!!</a:t>
            </a:r>
          </a:p>
          <a:p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Antibiotikumok –</a:t>
            </a:r>
            <a:r>
              <a:rPr lang="hu-HU" sz="2800" dirty="0" smtClean="0">
                <a:solidFill>
                  <a:schemeClr val="accent4"/>
                </a:solidFill>
                <a:latin typeface="Century Schoolbook" pitchFamily="18" charset="0"/>
              </a:rPr>
              <a:t>fehérje szintézist gátlók  </a:t>
            </a: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</a:rPr>
              <a:t>tetracyklinek</a:t>
            </a: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: </a:t>
            </a:r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</a:rPr>
              <a:t>doxycyclin</a:t>
            </a:r>
            <a:endParaRPr lang="hu-HU" sz="28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széles spektrumú,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bakteriosztatikus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Gram-pozitív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Gram-negatív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MRSA, 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vancomycin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rezisztens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enterococcusok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ESBL-termelő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 (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ß-laktám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termelő)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Gram-negatívok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csak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parenterális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alkalmazható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komplikált bőr és lágyrész valamint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intraabdominalis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infekciók kezelésére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mellékhatásai közül a hányinger, hányás, hasmenés </a:t>
            </a:r>
            <a:endParaRPr lang="hu-HU" sz="2000" dirty="0">
              <a:solidFill>
                <a:schemeClr val="accent4"/>
              </a:solidFill>
              <a:latin typeface="Century Schoolbook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Antibiotikumok –</a:t>
            </a:r>
            <a:r>
              <a:rPr lang="hu-HU" sz="2800" dirty="0" smtClean="0">
                <a:solidFill>
                  <a:schemeClr val="accent4"/>
                </a:solidFill>
                <a:latin typeface="Century Schoolbook" pitchFamily="18" charset="0"/>
              </a:rPr>
              <a:t>fehérje szintézist gátlók  </a:t>
            </a: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</a:rPr>
              <a:t>tetracyklinek</a:t>
            </a: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: </a:t>
            </a:r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</a:rPr>
              <a:t>tigecyclin</a:t>
            </a:r>
            <a:endParaRPr lang="hu-HU" sz="28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340768"/>
            <a:ext cx="8351837" cy="460851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szűk spektrumú,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bakteriostatikus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Gram-pozitív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aerobok,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Gram-pozitív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és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Gram-negatív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anaerobok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ízületekben és csontokban hatékony vérszint alakul ki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placentán átjut</a:t>
            </a: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Indikáció</a:t>
            </a:r>
            <a:endParaRPr lang="hu-HU" sz="2000" b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krónikus alsó és felső légúti infekciók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odontogen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infekciók (fogból eredő)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polimikrobás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hasi infekciók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bőr-, lágyrész-infekciók (diabeteses láb,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gangraena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fasciitis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Osteomyelitis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(csontvelő gyulladás)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Mellékhatás</a:t>
            </a:r>
          </a:p>
          <a:p>
            <a:pPr>
              <a:buNone/>
            </a:pP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morbilliform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rash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(kanyarószerű tünetek)</a:t>
            </a:r>
          </a:p>
          <a:p>
            <a:pPr>
              <a:buNone/>
            </a:pPr>
            <a:endParaRPr lang="hu-HU" sz="1800" dirty="0" smtClean="0">
              <a:latin typeface="Book Antiqua" pitchFamily="18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Antibiotikumok –</a:t>
            </a:r>
            <a:r>
              <a:rPr lang="hu-HU" sz="2800" dirty="0" smtClean="0">
                <a:solidFill>
                  <a:schemeClr val="accent4"/>
                </a:solidFill>
                <a:latin typeface="Century Schoolbook" pitchFamily="18" charset="0"/>
              </a:rPr>
              <a:t>fehérje szintézist gátlók </a:t>
            </a:r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</a:rPr>
              <a:t>linkosamidok-clindamycin</a:t>
            </a:r>
            <a:endParaRPr lang="hu-HU" sz="2800" dirty="0" smtClean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6855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bakteriosztatikus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Gram-pozitiv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és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Gram-negativ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aerobok anaerobok,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rickettsiák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bejut az agyba (a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liquorba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a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tályogüregekbe is)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mellékhatások miatt használata visszaszorult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Speciális javallata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agytályog (ha a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metronidazol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+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cefalosporin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nem hat)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meningitis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(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cefalosporin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allergia esetén)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9 éven aluli gyermekek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rickettsiozisa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Mellékhatás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csontvelő károsító hatása</a:t>
            </a:r>
          </a:p>
          <a:p>
            <a:pPr>
              <a:buFont typeface="Wingdings" pitchFamily="2" charset="2"/>
              <a:buChar char="§"/>
            </a:pP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„Gray baby”</a:t>
            </a:r>
            <a:r>
              <a:rPr lang="hu-HU" sz="2000" i="1" dirty="0" err="1" smtClean="0">
                <a:solidFill>
                  <a:schemeClr val="accent4"/>
                </a:solidFill>
                <a:latin typeface="Century Schoolbook" pitchFamily="18" charset="0"/>
              </a:rPr>
              <a:t>-szindróma</a:t>
            </a: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(hányás,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hypothermia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szürke szín,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shock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collapsus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): újszülötteken alakulhat ki</a:t>
            </a:r>
            <a:endParaRPr lang="hu-HU" sz="2000" dirty="0">
              <a:solidFill>
                <a:schemeClr val="accent4"/>
              </a:solidFill>
              <a:latin typeface="Century Schoolbook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Antibiotikumok –</a:t>
            </a:r>
            <a:r>
              <a:rPr lang="hu-HU" sz="2800" dirty="0" smtClean="0">
                <a:solidFill>
                  <a:schemeClr val="accent4"/>
                </a:solidFill>
                <a:latin typeface="Century Schoolbook" pitchFamily="18" charset="0"/>
              </a:rPr>
              <a:t>fehérje szintézist gátlók</a:t>
            </a: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</a:rPr>
              <a:t>chloramphenicol</a:t>
            </a:r>
            <a:endParaRPr lang="hu-HU" sz="28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rgbClr val="FF0000"/>
                </a:solidFill>
                <a:latin typeface="Century Schoolbook" pitchFamily="18" charset="0"/>
              </a:rPr>
              <a:t>Gram-pozitív</a:t>
            </a:r>
            <a:r>
              <a:rPr lang="hu-HU" sz="2000" dirty="0" smtClean="0">
                <a:solidFill>
                  <a:srgbClr val="FF0000"/>
                </a:solidFill>
                <a:latin typeface="Century Schoolbook" pitchFamily="18" charset="0"/>
              </a:rPr>
              <a:t> aerob és anaerob</a:t>
            </a:r>
          </a:p>
          <a:p>
            <a:pPr>
              <a:buFont typeface="Wingdings" pitchFamily="2" charset="2"/>
              <a:buChar char="§"/>
            </a:pPr>
            <a:r>
              <a:rPr lang="hu-HU" sz="2000" i="1" dirty="0" err="1" smtClean="0">
                <a:solidFill>
                  <a:schemeClr val="accent4"/>
                </a:solidFill>
                <a:latin typeface="Century Schoolbook" pitchFamily="18" charset="0"/>
              </a:rPr>
              <a:t>Staphylococcus</a:t>
            </a: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i="1" dirty="0" err="1" smtClean="0">
                <a:solidFill>
                  <a:schemeClr val="accent4"/>
                </a:solidFill>
                <a:latin typeface="Century Schoolbook" pitchFamily="18" charset="0"/>
              </a:rPr>
              <a:t>aureus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</a:t>
            </a:r>
            <a:r>
              <a:rPr lang="hu-HU" sz="2000" i="1" dirty="0" err="1" smtClean="0">
                <a:solidFill>
                  <a:schemeClr val="accent4"/>
                </a:solidFill>
                <a:latin typeface="Century Schoolbook" pitchFamily="18" charset="0"/>
              </a:rPr>
              <a:t>Enterococcus</a:t>
            </a: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i="1" dirty="0" err="1" smtClean="0">
                <a:solidFill>
                  <a:schemeClr val="accent4"/>
                </a:solidFill>
                <a:latin typeface="Century Schoolbook" pitchFamily="18" charset="0"/>
              </a:rPr>
              <a:t>faecalis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</a:t>
            </a:r>
          </a:p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	</a:t>
            </a:r>
            <a:r>
              <a:rPr lang="hu-HU" sz="2000" i="1" dirty="0" err="1" smtClean="0">
                <a:solidFill>
                  <a:schemeClr val="accent4"/>
                </a:solidFill>
                <a:latin typeface="Century Schoolbook" pitchFamily="18" charset="0"/>
              </a:rPr>
              <a:t>Streptococcus</a:t>
            </a: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i="1" dirty="0" err="1" smtClean="0">
                <a:solidFill>
                  <a:schemeClr val="accent4"/>
                </a:solidFill>
                <a:latin typeface="Century Schoolbook" pitchFamily="18" charset="0"/>
              </a:rPr>
              <a:t>pneumoniae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időfüggő antibakteriális hatást mutat, a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streptococcusokkal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szemben baktericid, az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enterococcusokkal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és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staphylococcusokkal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szemben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in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vitro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bakteriosztatikus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hatású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szűk spektruma miatt elsősorban célzott terápiában javasolt, </a:t>
            </a:r>
          </a:p>
          <a:p>
            <a:pPr>
              <a:buNone/>
            </a:pPr>
            <a:endParaRPr lang="hu-HU" sz="2000" i="1" dirty="0" smtClean="0"/>
          </a:p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Indikációs terület</a:t>
            </a:r>
          </a:p>
          <a:p>
            <a:pPr>
              <a:buNone/>
            </a:pP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methicillin-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illetve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vancomycinrezisztens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i="1" dirty="0" err="1" smtClean="0">
                <a:solidFill>
                  <a:schemeClr val="accent4"/>
                </a:solidFill>
                <a:latin typeface="Century Schoolbook" pitchFamily="18" charset="0"/>
              </a:rPr>
              <a:t>Staphylococcus-</a:t>
            </a: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,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</a:p>
          <a:p>
            <a:pPr>
              <a:buNone/>
            </a:pP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vancomycin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rezisztens </a:t>
            </a:r>
            <a:r>
              <a:rPr lang="hu-HU" sz="2000" i="1" dirty="0" err="1" smtClean="0">
                <a:solidFill>
                  <a:schemeClr val="accent4"/>
                </a:solidFill>
                <a:latin typeface="Century Schoolbook" pitchFamily="18" charset="0"/>
              </a:rPr>
              <a:t>Enterococcus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-infekciók</a:t>
            </a:r>
            <a:endParaRPr lang="hu-HU" sz="2000" dirty="0">
              <a:solidFill>
                <a:schemeClr val="accent4"/>
              </a:solidFill>
              <a:latin typeface="Century Schoolbook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Antibiotikumok –</a:t>
            </a:r>
            <a:r>
              <a:rPr lang="hu-HU" sz="2800" dirty="0" smtClean="0">
                <a:solidFill>
                  <a:schemeClr val="accent4"/>
                </a:solidFill>
                <a:latin typeface="Century Schoolbook" pitchFamily="18" charset="0"/>
              </a:rPr>
              <a:t>fehérje szintézist gátlók</a:t>
            </a:r>
            <a:br>
              <a:rPr lang="hu-HU" sz="2800" dirty="0" smtClean="0">
                <a:solidFill>
                  <a:schemeClr val="accent4"/>
                </a:solidFill>
                <a:latin typeface="Century Schoolbook" pitchFamily="18" charset="0"/>
              </a:rPr>
            </a:br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</a:rPr>
              <a:t>Oxazolidinonok-</a:t>
            </a:r>
            <a:r>
              <a:rPr lang="hu-HU" sz="2800" dirty="0" err="1" smtClean="0">
                <a:latin typeface="Century Schoolbook" pitchFamily="18" charset="0"/>
              </a:rPr>
              <a:t>linezolid</a:t>
            </a:r>
            <a:r>
              <a:rPr lang="hu-HU" sz="2800" dirty="0" smtClean="0">
                <a:latin typeface="Century Schoolbook" pitchFamily="18" charset="0"/>
              </a:rPr>
              <a:t/>
            </a:r>
            <a:br>
              <a:rPr lang="hu-HU" sz="2800" dirty="0" smtClean="0">
                <a:latin typeface="Century Schoolbook" pitchFamily="18" charset="0"/>
              </a:rPr>
            </a:br>
            <a:endParaRPr lang="hu-HU" sz="28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dirty="0" err="1" smtClean="0">
                <a:solidFill>
                  <a:schemeClr val="accent4"/>
                </a:solidFill>
                <a:latin typeface="Century Schoolbook" pitchFamily="18" charset="0"/>
              </a:rPr>
              <a:t>Rifamicinek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rifampicin</a:t>
            </a:r>
            <a:endParaRPr lang="hu-HU" sz="2000" b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fehérjeszintézis blokkolják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baktericid hatású vegyületek, és igen hosszú posztantibiotikum-effektussal rendelkeznek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rendkívül gyorsan kialakuló bakteriális rezisztencia velük szemben</a:t>
            </a:r>
          </a:p>
          <a:p>
            <a:pPr>
              <a:buFont typeface="Wingdings" pitchFamily="2" charset="2"/>
              <a:buChar char="§"/>
            </a:pP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Indikációs </a:t>
            </a: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terület: </a:t>
            </a:r>
            <a:r>
              <a:rPr lang="hu-HU" sz="2000" i="1" dirty="0" err="1" smtClean="0">
                <a:solidFill>
                  <a:schemeClr val="accent4"/>
                </a:solidFill>
                <a:latin typeface="Century Schoolbook" pitchFamily="18" charset="0"/>
              </a:rPr>
              <a:t>t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uberculosis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súlyos </a:t>
            </a:r>
            <a:r>
              <a:rPr lang="hu-HU" sz="2000" i="1" dirty="0" err="1" smtClean="0">
                <a:solidFill>
                  <a:schemeClr val="accent4"/>
                </a:solidFill>
                <a:latin typeface="Century Schoolbook" pitchFamily="18" charset="0"/>
              </a:rPr>
              <a:t>Staphylococcus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-infekció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(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endocarditis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osteomyelitis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mellékhatásaként narancsszínűvé válik a vizelet, az izzadtság, a könny, és lágy kontaktlencse elszíneződik</a:t>
            </a:r>
            <a:endParaRPr lang="hu-HU" sz="2000" dirty="0">
              <a:solidFill>
                <a:schemeClr val="accent4"/>
              </a:solidFill>
              <a:latin typeface="Century Schoolbook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Antibiotikumok-</a:t>
            </a:r>
            <a:r>
              <a:rPr lang="hu-HU" sz="2800" dirty="0" smtClean="0">
                <a:solidFill>
                  <a:schemeClr val="accent4"/>
                </a:solidFill>
                <a:latin typeface="Century Schoolbook" pitchFamily="18" charset="0"/>
              </a:rPr>
              <a:t>egyéb szerkezetűek</a:t>
            </a:r>
            <a:endParaRPr lang="hu-HU" sz="28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rifaximin</a:t>
            </a: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 (</a:t>
            </a:r>
            <a:r>
              <a:rPr lang="hu-HU" sz="20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Normix</a:t>
            </a: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)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hatékony számos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Gram-pozitív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(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staphylococcusok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streptococcusok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enterococcusok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) és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Gram-negatív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baktériummal szemben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bélből nem szívódik fel, és így a béltartalomban extrém nagy koncentrációt ér el</a:t>
            </a: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Indikációs terület</a:t>
            </a:r>
          </a:p>
          <a:p>
            <a:pPr>
              <a:buNone/>
            </a:pP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hepaticus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encephalopathia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elektív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colorectalis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műtétek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perioperatív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profilaxisa</a:t>
            </a:r>
            <a:endParaRPr lang="hu-HU" sz="2000" i="1" dirty="0">
              <a:solidFill>
                <a:schemeClr val="accent4"/>
              </a:solidFill>
              <a:latin typeface="Century Schoolbook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Antibiotikumok-</a:t>
            </a:r>
            <a:r>
              <a:rPr lang="hu-HU" sz="2800" dirty="0" smtClean="0">
                <a:solidFill>
                  <a:schemeClr val="accent4"/>
                </a:solidFill>
                <a:latin typeface="Century Schoolbook" pitchFamily="18" charset="0"/>
              </a:rPr>
              <a:t>egyéb szerkezetűek</a:t>
            </a:r>
            <a:endParaRPr lang="hu-H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u-HU" sz="2800" b="1" i="1" dirty="0" smtClean="0">
                <a:solidFill>
                  <a:schemeClr val="accent4"/>
                </a:solidFill>
                <a:latin typeface="Century Schoolbook" pitchFamily="18" charset="0"/>
              </a:rPr>
              <a:t>Aerob, anaerob</a:t>
            </a:r>
          </a:p>
          <a:p>
            <a:pPr>
              <a:buNone/>
            </a:pPr>
            <a:endParaRPr lang="hu-HU" sz="28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200" b="1" i="1" dirty="0" smtClean="0">
                <a:solidFill>
                  <a:schemeClr val="accent4"/>
                </a:solidFill>
                <a:latin typeface="Century Schoolbook" pitchFamily="18" charset="0"/>
              </a:rPr>
              <a:t>aerob</a:t>
            </a: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oxigén jelenlétében él és szaporodik </a:t>
            </a: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oxigén a tápanyag</a:t>
            </a:r>
          </a:p>
          <a:p>
            <a:pPr>
              <a:buNone/>
            </a:pPr>
            <a:endParaRPr lang="hu-HU" sz="22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200" b="1" i="1" dirty="0" smtClean="0">
                <a:solidFill>
                  <a:schemeClr val="accent4"/>
                </a:solidFill>
                <a:latin typeface="Century Schoolbook" pitchFamily="18" charset="0"/>
              </a:rPr>
              <a:t>anaerob</a:t>
            </a: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csak nagyon kevés oxigént tűrnek, vagy számukra az oxigén </a:t>
            </a:r>
          </a:p>
          <a:p>
            <a:pPr>
              <a:buNone/>
            </a:pP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	mérgező </a:t>
            </a: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a test olyan részeiben tenyésznek, ahol alacsony az oxigén </a:t>
            </a:r>
          </a:p>
          <a:p>
            <a:pPr>
              <a:buNone/>
            </a:pP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	szint - belekben, elpusztult szövetekben, nagyon mély és szennyezett sebekben</a:t>
            </a:r>
            <a:endParaRPr lang="hu-HU" sz="2200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tápanyaga szervetlen vegyület </a:t>
            </a:r>
            <a:endParaRPr lang="hu-HU" sz="2200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endParaRPr lang="hu-HU" sz="2800" i="1" dirty="0" smtClean="0">
              <a:solidFill>
                <a:schemeClr val="accent4"/>
              </a:solidFill>
              <a:latin typeface="Century Schoolbook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A baktérium 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000" b="1" dirty="0" err="1" smtClean="0">
                <a:solidFill>
                  <a:schemeClr val="accent4"/>
                </a:solidFill>
                <a:latin typeface="Century Schoolbook" pitchFamily="18" charset="0"/>
              </a:rPr>
              <a:t>Nitrofuránok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nitrofurantoin</a:t>
            </a:r>
            <a:endParaRPr lang="hu-HU" sz="20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többféle hatásmechanizmusa van: a baktériumba bekerült alapvegyület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enzimatikus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redukción megy át, és az így keletkezett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metabolit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kötődik a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riboszomális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fehérjékhez. Emellett gátolja a transzlációt, illetve károsítja a bakteriális DNS-t.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csak a vizeletben ér el olyan nagy koncentrációt, amely az antibakteriális hatáshoz szükséges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Indikációs terület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fiatal nők nem komplikált alsó húgyúti infekciója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(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cystitis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), terhesek, gyermekek alsó húgyúti infekciói, </a:t>
            </a:r>
          </a:p>
          <a:p>
            <a:pPr>
              <a:buNone/>
            </a:pP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rekurráló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cystitisek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megelőzése fiatal nőkben</a:t>
            </a:r>
            <a:endParaRPr lang="hu-HU" sz="2000" dirty="0">
              <a:solidFill>
                <a:schemeClr val="accent4"/>
              </a:solidFill>
              <a:latin typeface="Century Schoolbook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Antibiotikumok-</a:t>
            </a:r>
            <a:r>
              <a:rPr lang="hu-HU" sz="2800" dirty="0" smtClean="0">
                <a:solidFill>
                  <a:schemeClr val="accent4"/>
                </a:solidFill>
                <a:latin typeface="Century Schoolbook" pitchFamily="18" charset="0"/>
              </a:rPr>
              <a:t>egyéb szerkezetűek</a:t>
            </a:r>
            <a:endParaRPr lang="hu-HU" sz="28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hu-HU" sz="22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fosfomycin</a:t>
            </a:r>
            <a:r>
              <a:rPr lang="hu-HU" sz="2200" b="1" i="1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200" b="1" i="1" dirty="0" err="1" smtClean="0">
                <a:solidFill>
                  <a:schemeClr val="accent4"/>
                </a:solidFill>
                <a:latin typeface="Century Schoolbook" pitchFamily="18" charset="0"/>
              </a:rPr>
              <a:t>trometalol</a:t>
            </a:r>
            <a:endParaRPr lang="hu-HU" sz="22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endParaRPr lang="hu-HU" sz="22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hatékony több </a:t>
            </a:r>
            <a:r>
              <a:rPr lang="hu-HU" sz="2200" dirty="0" err="1" smtClean="0">
                <a:solidFill>
                  <a:schemeClr val="accent4"/>
                </a:solidFill>
                <a:latin typeface="Century Schoolbook" pitchFamily="18" charset="0"/>
              </a:rPr>
              <a:t>Gram-pozitív</a:t>
            </a: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 és </a:t>
            </a:r>
            <a:r>
              <a:rPr lang="hu-HU" sz="2200" dirty="0" err="1" smtClean="0">
                <a:solidFill>
                  <a:schemeClr val="accent4"/>
                </a:solidFill>
                <a:latin typeface="Century Schoolbook" pitchFamily="18" charset="0"/>
              </a:rPr>
              <a:t>Gram-negatív</a:t>
            </a: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 baktériummal szemben</a:t>
            </a: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korai lépésben gátolja meg a baktériumsejtfal szintézisét</a:t>
            </a: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igen nagy koncentrációban választódik ki a vizeletben, ahol az egyszeri dózis beadása után 48 órán keresztül antibakteriális hatású koncentrációt ér el</a:t>
            </a: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bevétel után enyhe </a:t>
            </a:r>
            <a:r>
              <a:rPr lang="hu-HU" sz="2200" dirty="0" err="1" smtClean="0">
                <a:solidFill>
                  <a:schemeClr val="accent4"/>
                </a:solidFill>
                <a:latin typeface="Century Schoolbook" pitchFamily="18" charset="0"/>
              </a:rPr>
              <a:t>gastrointestinalis</a:t>
            </a: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 panaszok léphetnek fel</a:t>
            </a:r>
          </a:p>
          <a:p>
            <a:pPr>
              <a:buNone/>
            </a:pPr>
            <a:endParaRPr lang="hu-HU" sz="2200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200" i="1" dirty="0" smtClean="0">
                <a:solidFill>
                  <a:schemeClr val="accent4"/>
                </a:solidFill>
                <a:latin typeface="Century Schoolbook" pitchFamily="18" charset="0"/>
              </a:rPr>
              <a:t>Indikációs terület</a:t>
            </a:r>
          </a:p>
          <a:p>
            <a:pPr>
              <a:buNone/>
            </a:pP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nem komplikált alsó húgyúti infekciók</a:t>
            </a:r>
          </a:p>
          <a:p>
            <a:pPr>
              <a:buNone/>
            </a:pP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egyszeri dózisban (3 g)</a:t>
            </a:r>
          </a:p>
          <a:p>
            <a:pPr>
              <a:buNone/>
            </a:pPr>
            <a:endParaRPr lang="hu-HU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Antibiotikumok-</a:t>
            </a:r>
            <a:r>
              <a:rPr lang="hu-HU" sz="2800" dirty="0" smtClean="0">
                <a:solidFill>
                  <a:schemeClr val="accent4"/>
                </a:solidFill>
                <a:latin typeface="Century Schoolbook" pitchFamily="18" charset="0"/>
              </a:rPr>
              <a:t>egyéb szerkezetűek</a:t>
            </a:r>
            <a:endParaRPr lang="hu-HU" sz="28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u-HU" sz="2000" b="1" dirty="0" err="1" smtClean="0">
                <a:solidFill>
                  <a:schemeClr val="accent4"/>
                </a:solidFill>
                <a:latin typeface="Century Schoolbook" pitchFamily="18" charset="0"/>
              </a:rPr>
              <a:t>mupirocin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 (</a:t>
            </a:r>
            <a:r>
              <a:rPr lang="hu-HU" sz="2000" b="1" dirty="0" err="1" smtClean="0">
                <a:solidFill>
                  <a:schemeClr val="accent4"/>
                </a:solidFill>
                <a:latin typeface="Century Schoolbook" pitchFamily="18" charset="0"/>
              </a:rPr>
              <a:t>Bactroban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lokálisan alkalmazható antibiotikum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bakteriális proteinszintézist blokkolja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Gram-pozitív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baktériumok ellen hatékony, elsősorban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staphylococcusok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(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meticillinrezisztens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törzsek),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streptococcusok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ellen aktív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lokális alkalmazása során csak nyomokban szívódik fel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nagyobb kiterjedésű sebből felszívódó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mupirocin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vesetoxikus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lehet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igazi klinikai jelentőségét a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methicillinrezisztens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staphylococcusok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elleni aktivitás adja</a:t>
            </a: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Indikációs területe</a:t>
            </a:r>
          </a:p>
          <a:p>
            <a:pPr>
              <a:buNone/>
            </a:pP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impetigo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MRSA-hordozók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kezelése</a:t>
            </a:r>
          </a:p>
          <a:p>
            <a:pPr>
              <a:buNone/>
            </a:pPr>
            <a:endParaRPr lang="hu-HU" sz="2000" dirty="0">
              <a:solidFill>
                <a:schemeClr val="accent4"/>
              </a:solidFill>
              <a:latin typeface="Century Schoolbook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Antibiotikumok-</a:t>
            </a:r>
            <a:r>
              <a:rPr lang="hu-HU" sz="2800" dirty="0" smtClean="0">
                <a:solidFill>
                  <a:schemeClr val="accent4"/>
                </a:solidFill>
                <a:latin typeface="Century Schoolbook" pitchFamily="18" charset="0"/>
              </a:rPr>
              <a:t>egyéb szerkezetűek</a:t>
            </a:r>
            <a:endParaRPr lang="hu-HU" sz="28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Autofit/>
          </a:bodyPr>
          <a:lstStyle/>
          <a:p>
            <a:pPr marL="681228" indent="-571500">
              <a:buNone/>
            </a:pP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I. Helyes indikáció</a:t>
            </a:r>
          </a:p>
          <a:p>
            <a:pPr marL="681228" indent="-571500">
              <a:buNone/>
            </a:pPr>
            <a:endParaRPr lang="hu-HU" sz="2000" b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681228" indent="-571500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orvos feladata: megállapítani, hogy a beteg bizonyítottan, vagy klinikai jelek alapján bakteriális fertőzésben szenved</a:t>
            </a:r>
          </a:p>
          <a:p>
            <a:pPr marL="681228" indent="-571500"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681228" indent="-571500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orvosi utasítás nélkül sose alkalmazzuk!</a:t>
            </a:r>
          </a:p>
          <a:p>
            <a:pPr marL="681228" indent="-571500"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681228" indent="-571500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kezdő terápia: fertőzés helye, jellege, a beteg kora alapján</a:t>
            </a:r>
          </a:p>
          <a:p>
            <a:pPr marL="681228" indent="-571500"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	(tüdőgyulladás, agyhártya gyulladás, koraszülött, immunhiányos beteg lázas megbetegedése esetén)</a:t>
            </a:r>
          </a:p>
          <a:p>
            <a:pPr marL="681228" indent="-571500"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681228" indent="-571500">
              <a:buFont typeface="Wingdings" pitchFamily="2" charset="2"/>
              <a:buChar char="§"/>
            </a:pP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célzott kezelésre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áttérés: bakteriológiai eredmény alapján</a:t>
            </a:r>
          </a:p>
          <a:p>
            <a:pPr marL="681228" indent="-571500"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681228" indent="-571500"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681228" indent="-571500"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Antibiotikus terápia alapelvei</a:t>
            </a:r>
            <a:endParaRPr lang="hu-HU" sz="28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282757"/>
            <a:ext cx="8435280" cy="4738531"/>
          </a:xfrm>
        </p:spPr>
        <p:txBody>
          <a:bodyPr>
            <a:normAutofit/>
          </a:bodyPr>
          <a:lstStyle/>
          <a:p>
            <a:pPr marL="681228" indent="-571500">
              <a:buNone/>
            </a:pP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II. Megfelelő antibiotikum kiválasztása</a:t>
            </a:r>
          </a:p>
          <a:p>
            <a:pPr marL="681228" indent="-571500">
              <a:buNone/>
            </a:pPr>
            <a:endParaRPr lang="hu-HU" sz="2000" b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681228" indent="-571500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hatásos-e az adott kórokozó ellen</a:t>
            </a:r>
          </a:p>
          <a:p>
            <a:pPr marL="681228" indent="-571500">
              <a:buFont typeface="Wingdings" pitchFamily="2" charset="2"/>
              <a:buChar char="§"/>
            </a:pPr>
            <a:endParaRPr lang="hu-HU" sz="2000" b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681228" indent="-571500">
              <a:buFont typeface="Wingdings" pitchFamily="2" charset="2"/>
              <a:buChar char="§"/>
            </a:pP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rezisztencia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–ellenálló képesség</a:t>
            </a:r>
          </a:p>
          <a:p>
            <a:pPr marL="681228" indent="-571500"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			          keresztrezisztencia </a:t>
            </a:r>
          </a:p>
          <a:p>
            <a:pPr marL="681228" indent="-571500"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681228" indent="-571500">
              <a:buFont typeface="Wingdings" pitchFamily="2" charset="2"/>
              <a:buChar char="§"/>
            </a:pPr>
            <a:r>
              <a:rPr lang="hu-HU" sz="2000" b="1" dirty="0" err="1" smtClean="0">
                <a:solidFill>
                  <a:schemeClr val="accent4"/>
                </a:solidFill>
                <a:latin typeface="Century Schoolbook" pitchFamily="18" charset="0"/>
              </a:rPr>
              <a:t>farmakokinetika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eljut-e a fertőzés helyére, vérszint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Antibiotikus terápia alapelvei</a:t>
            </a:r>
            <a:endParaRPr lang="hu-HU" sz="28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u-HU" sz="2200" b="1" dirty="0" smtClean="0">
                <a:solidFill>
                  <a:schemeClr val="accent4"/>
                </a:solidFill>
                <a:latin typeface="Century Schoolbook" pitchFamily="18" charset="0"/>
              </a:rPr>
              <a:t>III. Mellékhatások mérlegelése</a:t>
            </a:r>
          </a:p>
          <a:p>
            <a:pPr>
              <a:buFont typeface="Wingdings" pitchFamily="2" charset="2"/>
              <a:buChar char="Ø"/>
            </a:pP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Legkevésbé ártalmas kiválasztása </a:t>
            </a:r>
          </a:p>
          <a:p>
            <a:pPr>
              <a:buFont typeface="Wingdings" pitchFamily="2" charset="2"/>
              <a:buChar char="Ø"/>
            </a:pP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Keresztallergia lehetősége</a:t>
            </a:r>
          </a:p>
          <a:p>
            <a:pPr>
              <a:buFont typeface="Wingdings" pitchFamily="2" charset="2"/>
              <a:buChar char="Ø"/>
            </a:pP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Leggyakoribb probléma: hasmenés</a:t>
            </a:r>
          </a:p>
          <a:p>
            <a:pPr>
              <a:buNone/>
            </a:pP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	</a:t>
            </a:r>
            <a:r>
              <a:rPr lang="hu-HU" sz="2200" i="1" dirty="0" smtClean="0">
                <a:solidFill>
                  <a:schemeClr val="accent4"/>
                </a:solidFill>
                <a:latin typeface="Century Schoolbook" pitchFamily="18" charset="0"/>
              </a:rPr>
              <a:t>Okai:</a:t>
            </a: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 direkt bélmozgást fokozó hatás</a:t>
            </a:r>
          </a:p>
          <a:p>
            <a:pPr>
              <a:buNone/>
            </a:pP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		</a:t>
            </a:r>
          </a:p>
          <a:p>
            <a:pPr>
              <a:buNone/>
            </a:pPr>
            <a:r>
              <a:rPr lang="hu-HU" sz="2200" i="1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200" i="1" dirty="0" err="1" smtClean="0">
                <a:solidFill>
                  <a:schemeClr val="accent4"/>
                </a:solidFill>
                <a:latin typeface="Century Schoolbook" pitchFamily="18" charset="0"/>
              </a:rPr>
              <a:t>Clostridium</a:t>
            </a:r>
            <a:r>
              <a:rPr lang="hu-HU" sz="2200" i="1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200" i="1" dirty="0" err="1" smtClean="0">
                <a:solidFill>
                  <a:schemeClr val="accent4"/>
                </a:solidFill>
                <a:latin typeface="Century Schoolbook" pitchFamily="18" charset="0"/>
              </a:rPr>
              <a:t>difficile</a:t>
            </a:r>
            <a:endParaRPr lang="hu-HU" sz="22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veszélyes bélbaktérium</a:t>
            </a: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a normál flóra borulásával elszaporodhat</a:t>
            </a: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 6-21 nappal meghosszabbíthatja a kórházi kezelést</a:t>
            </a:r>
          </a:p>
          <a:p>
            <a:pPr>
              <a:buFont typeface="Wingdings" pitchFamily="2" charset="2"/>
              <a:buChar char="§"/>
            </a:pPr>
            <a:r>
              <a:rPr lang="hu-HU" sz="2200" i="1" dirty="0" smtClean="0">
                <a:solidFill>
                  <a:schemeClr val="accent4"/>
                </a:solidFill>
                <a:latin typeface="Century Schoolbook" pitchFamily="18" charset="0"/>
              </a:rPr>
              <a:t>Formái:</a:t>
            </a: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 enyhe</a:t>
            </a:r>
          </a:p>
          <a:p>
            <a:pPr>
              <a:buNone/>
            </a:pP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		       láz, hányinger, akár napi 20 széklet</a:t>
            </a:r>
          </a:p>
          <a:p>
            <a:pPr>
              <a:buNone/>
            </a:pP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		       álhártyás vastagbélgyulladás</a:t>
            </a:r>
          </a:p>
          <a:p>
            <a:pPr>
              <a:buNone/>
            </a:pP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		       toxikus vastagbél tágulat</a:t>
            </a:r>
          </a:p>
          <a:p>
            <a:pPr>
              <a:buNone/>
            </a:pPr>
            <a:r>
              <a:rPr lang="hu-HU" sz="2200" dirty="0" smtClean="0">
                <a:solidFill>
                  <a:schemeClr val="accent4"/>
                </a:solidFill>
                <a:latin typeface="Century Schoolbook" pitchFamily="18" charset="0"/>
              </a:rPr>
              <a:t>		       halál</a:t>
            </a:r>
          </a:p>
          <a:p>
            <a:pPr>
              <a:buNone/>
            </a:pPr>
            <a:endParaRPr lang="hu-HU" sz="2400" dirty="0">
              <a:latin typeface="Book Antiqua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Antibiotikus terápia alapelvei</a:t>
            </a:r>
            <a:endParaRPr lang="hu-HU" sz="28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TERHESSÉG</a:t>
            </a: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terhességben potenciális toxicitása miatt számos antibiotikum-csoport nem adható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biztonságosan alkalmazhatók a </a:t>
            </a:r>
            <a:r>
              <a:rPr lang="el-GR" sz="2000" dirty="0" smtClean="0">
                <a:solidFill>
                  <a:schemeClr val="accent4"/>
                </a:solidFill>
                <a:latin typeface="Century Schoolbook" pitchFamily="18" charset="0"/>
              </a:rPr>
              <a:t>β-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laktámok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(például penicillinek,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cefalosporinok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), a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makrolidok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többi antibiotikum terhességben egyáltalán nem vagy csak a terhesség bizonyos időszakában javasolt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alapelv, hogy potenciálisan toxikus antibiotikumot akkor lehet adni, ha az anya súlyos, életveszélyes infekciója kevésbé toxikus gyógyszerrel nem kezelhető</a:t>
            </a:r>
            <a:endParaRPr lang="hu-HU" sz="2000" dirty="0">
              <a:solidFill>
                <a:schemeClr val="accent4"/>
              </a:solidFill>
              <a:latin typeface="Century Schoolbook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Antibiotikus terápia alapelvei</a:t>
            </a:r>
            <a:endParaRPr lang="hu-HU" sz="28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Egyenletes terápiás gyógyszer koncentrációt érjünk el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Legkisebb hatásos dózisnál kevesebbet sose alkalmazzunk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kezelést addig kell folytatni, amíg a visszaeséstől nem kell tartani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felírt mennyiségű antibiotikumot végig szedni kell!!! (rezisztencia!!)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Fontos az étkezéshez kapcsolódó előírás-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biohasznosulás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Profilaktikus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alkalmazás (reumás láz, műtétek, lépeltávolítás)</a:t>
            </a:r>
            <a:endParaRPr lang="hu-HU" sz="2000" dirty="0">
              <a:solidFill>
                <a:schemeClr val="accent4"/>
              </a:solidFill>
              <a:latin typeface="Century Schoolbook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Antibiotikus terápia alapelvei</a:t>
            </a:r>
            <a:endParaRPr lang="hu-HU" sz="28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3538" indent="-28575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az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antibiotikumot fölöslegesen írták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fel</a:t>
            </a:r>
          </a:p>
          <a:p>
            <a:pPr marL="363538" indent="-285750">
              <a:spcBef>
                <a:spcPct val="0"/>
              </a:spcBef>
              <a:buNone/>
              <a:defRPr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363538" indent="-28575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az antibiotikum felírása/rendelése későn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történik</a:t>
            </a:r>
          </a:p>
          <a:p>
            <a:pPr marL="363538" indent="-285750">
              <a:spcBef>
                <a:spcPct val="0"/>
              </a:spcBef>
              <a:buNone/>
              <a:defRPr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363538" indent="-28575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széles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spektrumú antibiotikumok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használata</a:t>
            </a:r>
          </a:p>
          <a:p>
            <a:pPr marL="363538" indent="-285750">
              <a:spcBef>
                <a:spcPct val="0"/>
              </a:spcBef>
              <a:buNone/>
              <a:defRPr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363538" indent="-28575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az antibiotikum dozírozása nem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megfelelő</a:t>
            </a:r>
          </a:p>
          <a:p>
            <a:pPr marL="363538" indent="-285750">
              <a:spcBef>
                <a:spcPct val="0"/>
              </a:spcBef>
              <a:buNone/>
              <a:defRPr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363538" indent="-28575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az antibiotikum terápia időtartama nem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megfelelő</a:t>
            </a:r>
          </a:p>
          <a:p>
            <a:pPr marL="363538" indent="-285750">
              <a:spcBef>
                <a:spcPct val="0"/>
              </a:spcBef>
              <a:buNone/>
              <a:defRPr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marL="363538" indent="-28575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az antibiotikum terápia nem a mikrobiológiai eredménynek megfelelő; mikrobiológiai eredmények hiányában nem célzott</a:t>
            </a:r>
            <a:endParaRPr lang="hu-HU" sz="2000" dirty="0">
              <a:solidFill>
                <a:schemeClr val="accent4"/>
              </a:solidFill>
              <a:latin typeface="Century Schoolbook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Helytelen antibiotikum használatról, beszélünk ha az alábbi kritériumok bármelyike fenn áll</a:t>
            </a:r>
            <a:r>
              <a:rPr lang="en-US" sz="2800" dirty="0" smtClean="0">
                <a:solidFill>
                  <a:srgbClr val="FF0000"/>
                </a:solidFill>
                <a:latin typeface="Century Schoolbook" pitchFamily="18" charset="0"/>
              </a:rPr>
              <a:t/>
            </a:r>
            <a:br>
              <a:rPr lang="en-US" sz="2800" dirty="0" smtClean="0">
                <a:solidFill>
                  <a:srgbClr val="FF0000"/>
                </a:solidFill>
                <a:latin typeface="Century Schoolbook" pitchFamily="18" charset="0"/>
              </a:rPr>
            </a:br>
            <a:endParaRPr lang="hu-HU" sz="28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tabletták, kapszulák állnak rendelkezésre, amiket eltörés, szétrágás nélkül, bő vízmennyiséggel kell lenyelni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lényeges a vízzel való bevétel, ugyanis az antibiotikumok egy csoportjánál (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fluorokinolonok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) a tejjel, tejtermékekkel való bevétel akadályozza a hatóanyag bélből való felszívódását és hatását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bő folyadékfogyasztás fontos az antibiotikum-kúra teljes időtartama alatt, így pl. szulfonamid–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trimetoprim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kombináció szedése esetén ügyelni kell a napi több liternyi folyadékfogyasztásra (kristályképződés)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</a:t>
            </a: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gyermekek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részére viszonylag könnyen beadható ízesített, esetleg színezett antibiotikum-szuszpenziók készülnek. Ezeket felbontás után hűtőben kell tartani, és használat előtt felrázni. A pontos adagolást életkor vagy testtömeg alapján határozza meg a kezelőorvos. </a:t>
            </a:r>
            <a:b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</a:br>
            <a:r>
              <a:rPr lang="hu-HU" sz="1800" dirty="0" smtClean="0">
                <a:latin typeface="Book Antiqua" pitchFamily="18" charset="0"/>
              </a:rPr>
              <a:t/>
            </a:r>
            <a:br>
              <a:rPr lang="hu-HU" sz="1800" dirty="0" smtClean="0">
                <a:latin typeface="Book Antiqua" pitchFamily="18" charset="0"/>
              </a:rPr>
            </a:br>
            <a:endParaRPr lang="hu-HU" sz="1800" dirty="0" smtClean="0">
              <a:latin typeface="Book Antiqua" pitchFamily="18" charset="0"/>
            </a:endParaRPr>
          </a:p>
          <a:p>
            <a:endParaRPr lang="hu-HU" sz="1200" dirty="0">
              <a:latin typeface="Book Antiqua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Amiről tájékoztassuk a betegeket…</a:t>
            </a:r>
            <a:endParaRPr lang="hu-HU" sz="28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Az antibiotikumok különleges gyógyszerek: fertőzéses betegségeket </a:t>
            </a:r>
          </a:p>
          <a:p>
            <a:pPr>
              <a:lnSpc>
                <a:spcPct val="9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gyógyítanak, hatásukat nem az emberi szervezet sejtjeire, hanem a </a:t>
            </a:r>
          </a:p>
          <a:p>
            <a:pPr>
              <a:lnSpc>
                <a:spcPct val="90000"/>
              </a:lnSpc>
              <a:buNone/>
            </a:pPr>
            <a:r>
              <a:rPr lang="hu-HU" sz="2000" u="sng" dirty="0" smtClean="0">
                <a:solidFill>
                  <a:schemeClr val="accent4"/>
                </a:solidFill>
                <a:latin typeface="Century Schoolbook" pitchFamily="18" charset="0"/>
              </a:rPr>
              <a:t>kórokozókra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fejtik ki.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Antibiotikum</a:t>
            </a:r>
          </a:p>
          <a:p>
            <a:pPr algn="just">
              <a:lnSpc>
                <a:spcPct val="9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gombák vagy baktériumok által termelt anyagok, amelyek kis </a:t>
            </a:r>
          </a:p>
          <a:p>
            <a:pPr algn="just">
              <a:lnSpc>
                <a:spcPct val="9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mennyiségben is képesek a mikroorganizmusok növekedését </a:t>
            </a:r>
          </a:p>
          <a:p>
            <a:pPr algn="just">
              <a:lnSpc>
                <a:spcPct val="9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gátolni (</a:t>
            </a:r>
            <a:r>
              <a:rPr lang="hu-HU" sz="2000" b="1" dirty="0" err="1" smtClean="0">
                <a:solidFill>
                  <a:srgbClr val="FF0000"/>
                </a:solidFill>
                <a:latin typeface="Century Schoolbook" pitchFamily="18" charset="0"/>
              </a:rPr>
              <a:t>bakteriosztatikus</a:t>
            </a:r>
            <a:r>
              <a:rPr lang="hu-HU" sz="2000" b="1" dirty="0" smtClean="0">
                <a:solidFill>
                  <a:srgbClr val="FF0000"/>
                </a:solidFill>
                <a:latin typeface="Century Schoolbook" pitchFamily="18" charset="0"/>
              </a:rPr>
              <a:t> hatás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), vagy azokat megölni </a:t>
            </a:r>
          </a:p>
          <a:p>
            <a:pPr algn="just">
              <a:lnSpc>
                <a:spcPct val="9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(</a:t>
            </a:r>
            <a:r>
              <a:rPr lang="hu-HU" sz="2000" b="1" dirty="0" smtClean="0">
                <a:solidFill>
                  <a:srgbClr val="FF0000"/>
                </a:solidFill>
                <a:latin typeface="Century Schoolbook" pitchFamily="18" charset="0"/>
              </a:rPr>
              <a:t>baktericid hatás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)</a:t>
            </a:r>
          </a:p>
          <a:p>
            <a:pPr algn="just">
              <a:lnSpc>
                <a:spcPct val="90000"/>
              </a:lnSpc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Hatás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vagy olyan alkotórészre hatnak, ami az emberi sejtben nincs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vagy olyan életfolyamatokat gátolnak, amely az emberi szervezetben másképp megy végbe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endParaRPr lang="hu-HU" sz="2000" dirty="0" smtClean="0">
              <a:latin typeface="Book Antiqua" pitchFamily="18" charset="0"/>
            </a:endParaRP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Antibiotikumok</a:t>
            </a:r>
            <a:endParaRPr lang="hu-HU" sz="28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soha ne szakítsa meg a beteg önkényesen az antibiotikum-kúrát, akkor sem, ha néhány nap alatt jelentősen javul az állapota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ha megmaradt néhány tabletta, vagy szirup, azt adja le a patikában,  mert ha legközelebb a beteg ezzel kúrálja magát, azzal a saját egészségét veszélyezteti!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be kell tartani az alkalmazási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előiratban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meghatározott szedési módot, hisz hatóanyagától függően lehet, hogy éhgyomorra, de lehet, hogy evés közben kell bevenni az adott gyógyszert, ez a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biohasznosulás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miatt fontos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Amiről tájékoztassuk a betegeket…</a:t>
            </a:r>
            <a:endParaRPr lang="hu-HU" sz="28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3447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Probiotikum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: olyan élő mikroorganizmusok, melyeket adekvát mennyiségben adva a szervezet számára előnyt jelentenek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fokozzák a kolonizációs rezisztenciát, vagyis gátolják a patogén baktériumok elszaporodását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mellékhatások fellépésekor (gyomor- és bélrendszeri problémák)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	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probiotikumot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is érdemes szedni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segítenek a károsodott bélflóra helyreállításában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</a:rPr>
              <a:t>Probiotikumok</a:t>
            </a:r>
            <a:endParaRPr lang="hu-HU" sz="28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88639"/>
            <a:ext cx="2411760" cy="1753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3650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probiotikumok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szedése már az antibiotikum-kúra ideje alatt is javasolt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probiotikumok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és az antibiotikumok bevétele között legalább egy óra elteljen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az antibiotikum-kúra befejeződése után egy héten keresztül ajánlott a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probiotikumok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szedése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probiotikumok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mellett, a jótékony baktériumok megtelepedését/ visszatelepedését segítő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prebiotikumok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szedése is hatásos</a:t>
            </a:r>
          </a:p>
          <a:p>
            <a:pPr>
              <a:buNone/>
            </a:pPr>
            <a:r>
              <a:rPr lang="hu-HU" sz="2000" dirty="0" smtClean="0"/>
              <a:t>	</a:t>
            </a:r>
            <a:r>
              <a:rPr lang="hu-HU" sz="2000" dirty="0" smtClean="0">
                <a:solidFill>
                  <a:schemeClr val="accent4"/>
                </a:solidFill>
              </a:rPr>
              <a:t>(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prebiotikumok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olyan nem emészthető élelmiszer-összetevők, melyekre nem hatnak a gyomor és bélrendszer felső szakaszának emésztőenzimei, a vastagbélben serkenteni a jótékony hatású baktériumok szaporodását)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Century Schoolbook" pitchFamily="18" charset="0"/>
              </a:rPr>
              <a:t>Probiotikumok</a:t>
            </a:r>
            <a:endParaRPr lang="hu-HU" sz="28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0"/>
            <a:ext cx="996576" cy="151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26" name="AutoShape 2" descr="Képtalálat a következőre: „probiotikumok”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4762500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28" name="AutoShape 4" descr="Képtalálat a következőre: „probiotikumok”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4762500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30" name="AutoShape 6" descr="Képtalálat a következőre: „probiotikumok”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4762500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7579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hu-HU" sz="2000" b="1" i="1" dirty="0" smtClean="0">
              <a:latin typeface="Georgia" pitchFamily="18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hu-HU" sz="2000" b="1" i="1" dirty="0" smtClean="0">
              <a:latin typeface="Georgia" pitchFamily="18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hu-HU" sz="4800" b="1" i="1" dirty="0" smtClean="0">
                <a:latin typeface="Georgia" pitchFamily="18" charset="0"/>
                <a:ea typeface="Tahoma" pitchFamily="34" charset="0"/>
                <a:cs typeface="Tahoma" pitchFamily="34" charset="0"/>
              </a:rPr>
              <a:t>Köszönöm a figyelmet!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4400" u="sng" dirty="0" smtClean="0"/>
              <a:t/>
            </a:r>
            <a:br>
              <a:rPr lang="hu-HU" sz="4400" u="sng" dirty="0" smtClean="0"/>
            </a:br>
            <a:endParaRPr lang="hu-HU" dirty="0"/>
          </a:p>
        </p:txBody>
      </p:sp>
      <p:pic>
        <p:nvPicPr>
          <p:cNvPr id="4" name="Kép 3" descr="MC900335934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85728"/>
            <a:ext cx="1279614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MIC (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minimal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inhibitory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concentration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) 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minimális </a:t>
            </a: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gátló koncentráció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– az a legkisebb antibiotikum koncentráció mg/L-ben kifejezve, ami a baktériumok szaporodását gátolja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 (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Csőhígitás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–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Mikrodilúció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–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Agardilúció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–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E-teszt)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MBC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(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minimal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bactericidal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concentration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) 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legkisebb </a:t>
            </a: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antibiotikum koncentráció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mg/L-ben kifejezve, ami a baktériumokat elpusztítja</a:t>
            </a:r>
            <a:endParaRPr lang="hu-HU" sz="2000" dirty="0">
              <a:solidFill>
                <a:schemeClr val="accent4"/>
              </a:solidFill>
              <a:latin typeface="Century Schoolbook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Antibiotikumok</a:t>
            </a:r>
            <a:endParaRPr lang="hu-H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a vírusokra egyáltalán nem hatnak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kizárólag a baktériumok okozta fertőzések ellen hatásosak</a:t>
            </a:r>
          </a:p>
          <a:p>
            <a:pPr algn="just"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vírusos megbetegedés esetén egyedül akkor lehet indokolt az alkalmazásuk, ha a náthából és más légzőszervi megbetegedésekből bakteriális felülfertőződés alakult ki</a:t>
            </a:r>
          </a:p>
          <a:p>
            <a:pPr algn="just"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olyan hatóanyagok, amelyek az emberi szervezetben megtelepedett baktériumokat elpusztítják, vagy azok szaporodását gátolják. Ha csak a baktériumok szaporodását gátolják az immunrendszerre is feladat hárul, a meglévő kórokozókat a szervezetnek kell elpusztítania</a:t>
            </a:r>
          </a:p>
          <a:p>
            <a:pPr>
              <a:buFont typeface="Wingdings" pitchFamily="2" charset="2"/>
              <a:buChar char="Ø"/>
            </a:pPr>
            <a:endParaRPr lang="hu-HU" sz="1400" dirty="0" smtClean="0">
              <a:latin typeface="Book Antiqua" pitchFamily="18" charset="0"/>
            </a:endParaRPr>
          </a:p>
          <a:p>
            <a:pPr>
              <a:buNone/>
            </a:pPr>
            <a:r>
              <a:rPr lang="hu-HU" sz="1400" dirty="0" smtClean="0">
                <a:latin typeface="Book Antiqua" pitchFamily="18" charset="0"/>
              </a:rPr>
              <a:t/>
            </a:r>
            <a:br>
              <a:rPr lang="hu-HU" sz="1400" dirty="0" smtClean="0">
                <a:latin typeface="Book Antiqua" pitchFamily="18" charset="0"/>
              </a:rPr>
            </a:br>
            <a:r>
              <a:rPr lang="hu-HU" sz="1400" dirty="0" smtClean="0">
                <a:latin typeface="Book Antiqua" pitchFamily="18" charset="0"/>
              </a:rPr>
              <a:t/>
            </a:r>
            <a:br>
              <a:rPr lang="hu-HU" sz="1400" dirty="0" smtClean="0">
                <a:latin typeface="Book Antiqua" pitchFamily="18" charset="0"/>
              </a:rPr>
            </a:br>
            <a:r>
              <a:rPr lang="hu-HU" sz="1400" dirty="0" smtClean="0">
                <a:latin typeface="Book Antiqua" pitchFamily="18" charset="0"/>
              </a:rPr>
              <a:t/>
            </a:r>
            <a:br>
              <a:rPr lang="hu-HU" sz="1400" dirty="0" smtClean="0">
                <a:latin typeface="Book Antiqua" pitchFamily="18" charset="0"/>
              </a:rPr>
            </a:br>
            <a:endParaRPr lang="hu-HU" sz="1400" dirty="0" smtClean="0">
              <a:latin typeface="Book Antiqua" pitchFamily="18" charset="0"/>
            </a:endParaRPr>
          </a:p>
          <a:p>
            <a:pPr>
              <a:buNone/>
            </a:pPr>
            <a:endParaRPr lang="hu-HU" sz="1400" dirty="0" smtClean="0">
              <a:latin typeface="Book Antiqua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entury Schoolbook" pitchFamily="18" charset="0"/>
              </a:rPr>
              <a:t>Antibiotikumok</a:t>
            </a:r>
            <a:endParaRPr lang="hu-HU" sz="28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étatér">
  <a:themeElements>
    <a:clrScheme name="Sétatér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étatér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étaté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15785</TotalTime>
  <Words>2976</Words>
  <Application>Microsoft Office PowerPoint</Application>
  <PresentationFormat>Diavetítés a képernyőre (4:3 oldalarány)</PresentationFormat>
  <Paragraphs>804</Paragraphs>
  <Slides>74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74</vt:i4>
      </vt:variant>
    </vt:vector>
  </HeadingPairs>
  <TitlesOfParts>
    <vt:vector size="75" baseType="lpstr">
      <vt:lpstr>Sétatér</vt:lpstr>
      <vt:lpstr>Gyógyszertan</vt:lpstr>
      <vt:lpstr>A baktérium</vt:lpstr>
      <vt:lpstr>A baktérium </vt:lpstr>
      <vt:lpstr>4. dia</vt:lpstr>
      <vt:lpstr>A baktérium </vt:lpstr>
      <vt:lpstr>A baktérium </vt:lpstr>
      <vt:lpstr>Antibiotikumok</vt:lpstr>
      <vt:lpstr>Antibiotikumok</vt:lpstr>
      <vt:lpstr>Antibiotikumok</vt:lpstr>
      <vt:lpstr>Antibiotikumok</vt:lpstr>
      <vt:lpstr>Antibiotikumok</vt:lpstr>
      <vt:lpstr>Antibiotikumok</vt:lpstr>
      <vt:lpstr>Antibiotikumok</vt:lpstr>
      <vt:lpstr>Antibiotikumok</vt:lpstr>
      <vt:lpstr>15. dia</vt:lpstr>
      <vt:lpstr>Antibiotikumok</vt:lpstr>
      <vt:lpstr>1929 – Fleming: penicillin Penicillium Notatum </vt:lpstr>
      <vt:lpstr>Antibiotikumok</vt:lpstr>
      <vt:lpstr>Antibiotikumok –sejtfalszintézisét gátló  penicillinek</vt:lpstr>
      <vt:lpstr>Antibiotikumok –sejtfalszintézisét gátló  penicillinek</vt:lpstr>
      <vt:lpstr>Antibiotikumok –sejtfalszintézisét gátló  penicillinek</vt:lpstr>
      <vt:lpstr>Antibiotikumok –sejtfalszintézisét gátló  penicillinek</vt:lpstr>
      <vt:lpstr>Antibiotikumok –sejtfalszintézisét gátló  penicillinek</vt:lpstr>
      <vt:lpstr>Antibiotikumok –sejtfalszintézisét gátló  carbapenemek</vt:lpstr>
      <vt:lpstr>Antibiotikumok –sejtfalszintézisét gátló  carbapenemek</vt:lpstr>
      <vt:lpstr>Antibiotikumok –sejtfalszintézisét gátló  cefalosporinok</vt:lpstr>
      <vt:lpstr>Antibiotikumok –sejtfalszintézisét gátló  cefalosporinok</vt:lpstr>
      <vt:lpstr>Antibiotikumok –sejtfalszintézisét gátló  cefalosporinok</vt:lpstr>
      <vt:lpstr>Antibiotikumok –sejtfalszintézisét gátló  cefalosporinok</vt:lpstr>
      <vt:lpstr>Antibiotikumok –sejtfalszintézisét gátló  cefalosporinok</vt:lpstr>
      <vt:lpstr>Antibiotikumok –sejtfalszintézisét gátló  cefalosporinok</vt:lpstr>
      <vt:lpstr>Antibiotikumok –sejtfalszintézisét gátló  cefalosporinok</vt:lpstr>
      <vt:lpstr>Antibiotikumok –sejtfalszintézisét gátló  cefalosporinok</vt:lpstr>
      <vt:lpstr>Antibiotikumok- sejtfalszintézisét gátló  glycopeptidek</vt:lpstr>
      <vt:lpstr>Antibiotikumok- sejtfalszintézisét gátló  glycopeptidek</vt:lpstr>
      <vt:lpstr>Antibiotikumok – nukleinsav szintézist gátlók fluorokinolonok</vt:lpstr>
      <vt:lpstr>Antibiotikumok – nukleinsav szintézist gátlók fluorokinolonok</vt:lpstr>
      <vt:lpstr>Antibiotikumok – nukleinsav szintézist gátlók fluorokinolonok</vt:lpstr>
      <vt:lpstr>Antibiotikumok – nukleinsav szintézist gátlók fluorokinolonok</vt:lpstr>
      <vt:lpstr> Antibiotikumok - nukleinsav szintézist gátlók  metronidazol </vt:lpstr>
      <vt:lpstr>Antibiotikumok - nukleinsav szintézist gátlók  metronidazol</vt:lpstr>
      <vt:lpstr> Antibiotikumok – folsav szintézist gátlók szulfonamidok </vt:lpstr>
      <vt:lpstr>Antibiotikumok – folsav szintézist gátlók szulfonamidok</vt:lpstr>
      <vt:lpstr>Antibiotikumok – fehérje szintézist gátlók aminoglikozidok</vt:lpstr>
      <vt:lpstr>Antibiotikumok – fehérje szintézist gátlók aminoglikozidok</vt:lpstr>
      <vt:lpstr>Antibiotikumok – fehérje szintézist gátlók aminoglikozidok</vt:lpstr>
      <vt:lpstr>Antibiotikumok – fehérje szintézist gátlók aminoglikozidok</vt:lpstr>
      <vt:lpstr>Antibiotikumok – fehérje szintézist gátlók aminoglikozidok</vt:lpstr>
      <vt:lpstr>Antibiotikumok - fehérje szintézist gátlók makrolidok</vt:lpstr>
      <vt:lpstr>Antibiotikumok - fehérje szintézist gátlók makrolidok</vt:lpstr>
      <vt:lpstr>Antibiotikumok –fehérje szintézist gátlók   tetracyklinek: doxycyclin</vt:lpstr>
      <vt:lpstr>Antibiotikumok –fehérje szintézist gátlók   tetracyklinek: doxycyclin</vt:lpstr>
      <vt:lpstr>Antibiotikumok –fehérje szintézist gátlók   tetracyklinek: doxycyclin</vt:lpstr>
      <vt:lpstr>Antibiotikumok –fehérje szintézist gátlók   tetracyklinek: tigecyclin</vt:lpstr>
      <vt:lpstr>Antibiotikumok –fehérje szintézist gátlók linkosamidok-clindamycin</vt:lpstr>
      <vt:lpstr>Antibiotikumok –fehérje szintézist gátlók chloramphenicol</vt:lpstr>
      <vt:lpstr>Antibiotikumok –fehérje szintézist gátlók  Oxazolidinonok-linezolid </vt:lpstr>
      <vt:lpstr>Antibiotikumok-egyéb szerkezetűek</vt:lpstr>
      <vt:lpstr>Antibiotikumok-egyéb szerkezetűek</vt:lpstr>
      <vt:lpstr>Antibiotikumok-egyéb szerkezetűek</vt:lpstr>
      <vt:lpstr>Antibiotikumok-egyéb szerkezetűek</vt:lpstr>
      <vt:lpstr>Antibiotikumok-egyéb szerkezetűek</vt:lpstr>
      <vt:lpstr>Antibiotikus terápia alapelvei</vt:lpstr>
      <vt:lpstr>Antibiotikus terápia alapelvei</vt:lpstr>
      <vt:lpstr>Antibiotikus terápia alapelvei</vt:lpstr>
      <vt:lpstr>Antibiotikus terápia alapelvei</vt:lpstr>
      <vt:lpstr>Antibiotikus terápia alapelvei</vt:lpstr>
      <vt:lpstr>Helytelen antibiotikum használatról, beszélünk ha az alábbi kritériumok bármelyike fenn áll </vt:lpstr>
      <vt:lpstr>Amiről tájékoztassuk a betegeket…</vt:lpstr>
      <vt:lpstr>Amiről tájékoztassuk a betegeket…</vt:lpstr>
      <vt:lpstr>Probiotikumok</vt:lpstr>
      <vt:lpstr>Probiotikumok</vt:lpstr>
      <vt:lpstr>73. dia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user</dc:creator>
  <cp:lastModifiedBy>Dr. Zimmerman Katalin</cp:lastModifiedBy>
  <cp:revision>543</cp:revision>
  <dcterms:created xsi:type="dcterms:W3CDTF">2013-02-19T13:49:44Z</dcterms:created>
  <dcterms:modified xsi:type="dcterms:W3CDTF">2020-02-02T19:33:12Z</dcterms:modified>
</cp:coreProperties>
</file>