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1"/>
  </p:notesMasterIdLst>
  <p:sldIdLst>
    <p:sldId id="262" r:id="rId2"/>
    <p:sldId id="631" r:id="rId3"/>
    <p:sldId id="540" r:id="rId4"/>
    <p:sldId id="626" r:id="rId5"/>
    <p:sldId id="580" r:id="rId6"/>
    <p:sldId id="533" r:id="rId7"/>
    <p:sldId id="543" r:id="rId8"/>
    <p:sldId id="578" r:id="rId9"/>
    <p:sldId id="470" r:id="rId10"/>
    <p:sldId id="471" r:id="rId11"/>
    <p:sldId id="541" r:id="rId12"/>
    <p:sldId id="416" r:id="rId13"/>
    <p:sldId id="576" r:id="rId14"/>
    <p:sldId id="581" r:id="rId15"/>
    <p:sldId id="636" r:id="rId16"/>
    <p:sldId id="472" r:id="rId17"/>
    <p:sldId id="545" r:id="rId18"/>
    <p:sldId id="577" r:id="rId19"/>
    <p:sldId id="544" r:id="rId20"/>
    <p:sldId id="634" r:id="rId21"/>
    <p:sldId id="638" r:id="rId22"/>
    <p:sldId id="474" r:id="rId23"/>
    <p:sldId id="546" r:id="rId24"/>
    <p:sldId id="473" r:id="rId25"/>
    <p:sldId id="639" r:id="rId26"/>
    <p:sldId id="547" r:id="rId27"/>
    <p:sldId id="481" r:id="rId28"/>
    <p:sldId id="548" r:id="rId29"/>
    <p:sldId id="640" r:id="rId30"/>
    <p:sldId id="582" r:id="rId31"/>
    <p:sldId id="583" r:id="rId32"/>
    <p:sldId id="635" r:id="rId33"/>
    <p:sldId id="584" r:id="rId34"/>
    <p:sldId id="585" r:id="rId35"/>
    <p:sldId id="625" r:id="rId36"/>
    <p:sldId id="586" r:id="rId37"/>
    <p:sldId id="624" r:id="rId38"/>
    <p:sldId id="623" r:id="rId39"/>
    <p:sldId id="628" r:id="rId40"/>
    <p:sldId id="587" r:id="rId41"/>
    <p:sldId id="588" r:id="rId42"/>
    <p:sldId id="589" r:id="rId43"/>
    <p:sldId id="637" r:id="rId44"/>
    <p:sldId id="590" r:id="rId45"/>
    <p:sldId id="591" r:id="rId46"/>
    <p:sldId id="592" r:id="rId47"/>
    <p:sldId id="596" r:id="rId48"/>
    <p:sldId id="595" r:id="rId49"/>
    <p:sldId id="594" r:id="rId50"/>
    <p:sldId id="593" r:id="rId51"/>
    <p:sldId id="601" r:id="rId52"/>
    <p:sldId id="600" r:id="rId53"/>
    <p:sldId id="599" r:id="rId54"/>
    <p:sldId id="598" r:id="rId55"/>
    <p:sldId id="629" r:id="rId56"/>
    <p:sldId id="597" r:id="rId57"/>
    <p:sldId id="602" r:id="rId58"/>
    <p:sldId id="606" r:id="rId59"/>
    <p:sldId id="605" r:id="rId60"/>
    <p:sldId id="604" r:id="rId61"/>
    <p:sldId id="609" r:id="rId62"/>
    <p:sldId id="627" r:id="rId63"/>
    <p:sldId id="641" r:id="rId64"/>
    <p:sldId id="642" r:id="rId65"/>
    <p:sldId id="643" r:id="rId66"/>
    <p:sldId id="644" r:id="rId67"/>
    <p:sldId id="645" r:id="rId68"/>
    <p:sldId id="646" r:id="rId69"/>
    <p:sldId id="647" r:id="rId70"/>
    <p:sldId id="648" r:id="rId71"/>
    <p:sldId id="649" r:id="rId72"/>
    <p:sldId id="650" r:id="rId73"/>
    <p:sldId id="651" r:id="rId74"/>
    <p:sldId id="652" r:id="rId75"/>
    <p:sldId id="653" r:id="rId76"/>
    <p:sldId id="654" r:id="rId77"/>
    <p:sldId id="655" r:id="rId78"/>
    <p:sldId id="656" r:id="rId79"/>
    <p:sldId id="282" r:id="rId8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317-7D3F-4BA6-89F8-975B7E1BA660}" type="datetimeFigureOut">
              <a:rPr lang="hu-HU" smtClean="0"/>
              <a:pPr/>
              <a:t>2019. 11. 13.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AA24A-7F14-4A6D-B34F-6A9A4013B8A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1306F-D6AE-46CB-9A20-227E88D0B80B}" type="slidenum">
              <a:rPr lang="hu-HU"/>
              <a:pPr/>
              <a:t>2</a:t>
            </a:fld>
            <a:endParaRPr lang="hu-HU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AA24A-7F14-4A6D-B34F-6A9A4013B8A5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353806-A4FE-4C0C-B5E1-CAE632E15600}" type="slidenum">
              <a:rPr lang="hu-HU"/>
              <a:pPr/>
              <a:t>20</a:t>
            </a:fld>
            <a:endParaRPr lang="hu-HU"/>
          </a:p>
        </p:txBody>
      </p:sp>
      <p:sp>
        <p:nvSpPr>
          <p:cNvPr id="1822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9E426A-215A-41B6-8BEC-3820D1F55A23}" type="datetimeFigureOut">
              <a:rPr lang="hu-HU" smtClean="0"/>
              <a:pPr/>
              <a:t>2019. 11. 13.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2019. 11. 13.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2019. 11. 13.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2019. 11. 13.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2019. 11. 13.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2019. 11. 13.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2019. 11. 13.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2019. 11. 13.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2019. 11. 13.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2019. 11. 13.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9E426A-215A-41B6-8BEC-3820D1F55A23}" type="datetimeFigureOut">
              <a:rPr lang="hu-HU" smtClean="0"/>
              <a:pPr/>
              <a:t>2019. 11. 13.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F9E426A-215A-41B6-8BEC-3820D1F55A23}" type="datetimeFigureOut">
              <a:rPr lang="hu-HU" smtClean="0"/>
              <a:pPr/>
              <a:t>2019. 11. 13.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u/url?sa=i&amp;rct=j&amp;q=&amp;esrc=s&amp;source=images&amp;cd=&amp;cad=rja&amp;uact=8&amp;ved=0ahUKEwijrqvcq7_PAhXI2CwKHegUBq0QjRwIBw&amp;url=http://www.bien.hu/otthon-kikapcsolodas/haztartasi-praktikak/8-dolog-amire-alkalmas-a-szodabikarbona/113922&amp;bvm=bv.134495766,d.bGg&amp;psig=AFQjCNH2m1bQNpEBoZ1lL2_kiyVVEZNNxw&amp;ust=147560833851428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hu/url?sa=i&amp;rct=j&amp;q=&amp;esrc=s&amp;source=images&amp;cd=&amp;cad=rja&amp;uact=8&amp;ved=0ahUKEwj2hsq2q7_PAhUJkCwKHQx4C58QjRwIBw&amp;url=http://rennie.hu/hu/gyomoreges/&amp;psig=AFQjCNG_H_w9Zc9tKd6OBSj-_g3TyH5NlQ&amp;ust=147560829908750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hu/url?sa=i&amp;rct=j&amp;q=&amp;esrc=s&amp;source=images&amp;cd=&amp;cad=rja&amp;uact=8&amp;ved=0ahUKEwiukpHGrr_PAhUHkiwKHSmaC0MQjRwIBw&amp;url=http://vitaldepowebaruhaz.hu/helicobacter-es-a-sungomba/&amp;bvm=bv.134495766,d.bGg&amp;psig=AFQjCNFiq8MXNYYF834i82mgf5XUfx8tXA&amp;ust=147560909221279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google.hu/url?sa=i&amp;rct=j&amp;q=&amp;esrc=s&amp;source=images&amp;cd=&amp;cad=rja&amp;uact=8&amp;ved=0ahUKEwjq4rD3rr_PAhWIESwKHejlBKEQjRwIBw&amp;url=https://www.systemsbiology.org/research/otzi-the-iceman-helicobacter-pylori-pathogen-found-in-stomach-contents/&amp;bvm=bv.134495766,d.bGg&amp;psig=AFQjCNFiq8MXNYYF834i82mgf5XUfx8tXA&amp;ust=147560909221279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hu/url?sa=i&amp;rct=j&amp;q=&amp;esrc=s&amp;source=images&amp;cd=&amp;cad=rja&amp;uact=8&amp;ved=0ahUKEwjvxqP795PRAhUBVBQKHS9DC9cQjRwIBw&amp;url=http://mioma.hu/eszkozok-felfuvodas-ellen-ii/&amp;psig=AFQjCNHxGcDBlk9WDsl6os7y0zfaLvpRAQ&amp;ust=1482912997955865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7200" dirty="0" smtClean="0"/>
              <a:t>Gyógyszertan</a:t>
            </a:r>
            <a:endParaRPr lang="hu-HU" sz="7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400" dirty="0" smtClean="0">
                <a:latin typeface="Georgia" pitchFamily="18" charset="0"/>
              </a:rPr>
              <a:t>Dr. </a:t>
            </a:r>
            <a:r>
              <a:rPr lang="hu-HU" sz="2400" dirty="0" err="1" smtClean="0">
                <a:latin typeface="Georgia" pitchFamily="18" charset="0"/>
              </a:rPr>
              <a:t>Zimmerman</a:t>
            </a:r>
            <a:r>
              <a:rPr lang="hu-HU" sz="2400" dirty="0" smtClean="0">
                <a:latin typeface="Georgia" pitchFamily="18" charset="0"/>
              </a:rPr>
              <a:t> Katalin</a:t>
            </a:r>
          </a:p>
          <a:p>
            <a:r>
              <a:rPr lang="hu-HU" sz="2400" dirty="0" smtClean="0">
                <a:latin typeface="Georgia" pitchFamily="18" charset="0"/>
              </a:rPr>
              <a:t>2019</a:t>
            </a:r>
            <a:r>
              <a:rPr lang="hu-HU" sz="2400" dirty="0" smtClean="0">
                <a:latin typeface="Georgia" pitchFamily="18" charset="0"/>
              </a:rPr>
              <a:t>.</a:t>
            </a:r>
          </a:p>
          <a:p>
            <a:r>
              <a:rPr lang="hu-HU" sz="2400" dirty="0" smtClean="0">
                <a:latin typeface="Georgia" pitchFamily="18" charset="0"/>
              </a:rPr>
              <a:t>  </a:t>
            </a:r>
            <a:endParaRPr lang="hu-HU" sz="2400" dirty="0">
              <a:latin typeface="Georgia" pitchFamily="18" charset="0"/>
            </a:endParaRPr>
          </a:p>
        </p:txBody>
      </p:sp>
      <p:pic>
        <p:nvPicPr>
          <p:cNvPr id="4" name="Kép 3" descr="MC900335934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279614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Alkalmazás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stressz fekélyben, NSAID okozta fekélyben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gasztroesophagiális</a:t>
            </a:r>
            <a:r>
              <a:rPr lang="hu-HU" sz="2000" dirty="0" smtClean="0">
                <a:solidFill>
                  <a:schemeClr val="accent4"/>
                </a:solidFill>
              </a:rPr>
              <a:t> reflux betegségben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sürgősségi műtéteknél a sav aspiráció megelőzésére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duodenalis</a:t>
            </a:r>
            <a:r>
              <a:rPr lang="hu-HU" sz="2000" dirty="0" smtClean="0">
                <a:solidFill>
                  <a:schemeClr val="accent4"/>
                </a:solidFill>
              </a:rPr>
              <a:t> fekély 4-8 hetes kezelés esetén általában meggyógyul, a gyomorfekély gyógyulási aránya hasonló kezelés után 50-75%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fenntartó kezelés céljára a napi dózis felét este célszerű bevenni. 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3600" dirty="0" smtClean="0">
                <a:solidFill>
                  <a:srgbClr val="FF0000"/>
                </a:solidFill>
              </a:rPr>
              <a:t/>
            </a:r>
            <a:br>
              <a:rPr lang="hu-HU" sz="36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A gyomor- és nyombélfekély gyógyszerei</a:t>
            </a:r>
            <a:endParaRPr lang="hu-HU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Mellékhatás 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leggyakrabban helyi jellegűek (hasmenés)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cimetidin</a:t>
            </a:r>
            <a:r>
              <a:rPr lang="hu-HU" sz="2000" dirty="0" smtClean="0">
                <a:solidFill>
                  <a:schemeClr val="accent4"/>
                </a:solidFill>
              </a:rPr>
              <a:t> tartós alkalmazása libidócsökkenést, impotenciát okozhat férfiakon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cimetidin</a:t>
            </a:r>
            <a:r>
              <a:rPr lang="hu-HU" sz="2000" dirty="0" smtClean="0">
                <a:solidFill>
                  <a:schemeClr val="accent4"/>
                </a:solidFill>
              </a:rPr>
              <a:t> megnyújtja számos gyógyszer (barbiturátok, </a:t>
            </a:r>
            <a:r>
              <a:rPr lang="hu-HU" sz="2000" dirty="0" err="1" smtClean="0">
                <a:solidFill>
                  <a:schemeClr val="accent4"/>
                </a:solidFill>
              </a:rPr>
              <a:t>benzodiazepinek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metilxantinok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phenytoin</a:t>
            </a:r>
            <a:r>
              <a:rPr lang="hu-HU" sz="2000" dirty="0" smtClean="0">
                <a:solidFill>
                  <a:schemeClr val="accent4"/>
                </a:solidFill>
              </a:rPr>
              <a:t>) hatását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3600" dirty="0" smtClean="0">
                <a:solidFill>
                  <a:srgbClr val="FF0000"/>
                </a:solidFill>
              </a:rPr>
              <a:t/>
            </a:r>
            <a:br>
              <a:rPr lang="hu-HU" sz="3600" dirty="0" smtClean="0">
                <a:solidFill>
                  <a:srgbClr val="FF0000"/>
                </a:solidFill>
              </a:rPr>
            </a:br>
            <a:r>
              <a:rPr lang="hu-HU" sz="2000" dirty="0" smtClean="0">
                <a:solidFill>
                  <a:srgbClr val="0070C0"/>
                </a:solidFill>
              </a:rPr>
              <a:t>A gyomor- és nyombélfekély gyógyszerei</a:t>
            </a:r>
            <a:endParaRPr lang="hu-H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rgbClr val="00B050"/>
                </a:solidFill>
              </a:rPr>
              <a:t>GYOMORSAVSZEKRÉCIÓT GÁTLÓ SZEREK</a:t>
            </a: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Protonpumpa gátlók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omeprazol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lansoprazol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pantoprazol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rabeprazol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esomeprazol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/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a protonpumpák a savelválasztás utolsó lépését katalizálják, H+ juttatnak a gyomor üregébe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NSAID okozta fekélyek terápiájára és a szedése során a megelőzésére is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stressz-fekély megelőzésére is, </a:t>
            </a:r>
            <a:r>
              <a:rPr lang="hu-HU" sz="2000" dirty="0" err="1" smtClean="0">
                <a:solidFill>
                  <a:schemeClr val="accent4"/>
                </a:solidFill>
              </a:rPr>
              <a:t>gastrooesophageális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reflux betegségben  </a:t>
            </a:r>
          </a:p>
          <a:p>
            <a:pPr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Mellékhatás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hányinger, hányás, bőrkiütés, hasi fájdalom, fejfájás </a:t>
            </a:r>
          </a:p>
          <a:p>
            <a:pPr>
              <a:buNone/>
            </a:pPr>
            <a:endParaRPr lang="hu-HU" sz="20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507288" cy="432048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/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3100" dirty="0" smtClean="0">
                <a:solidFill>
                  <a:srgbClr val="FF0000"/>
                </a:solidFill>
              </a:rPr>
              <a:t/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3100" dirty="0" smtClean="0">
                <a:solidFill>
                  <a:srgbClr val="FF0000"/>
                </a:solidFill>
              </a:rPr>
              <a:t/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3100" dirty="0" smtClean="0">
                <a:solidFill>
                  <a:srgbClr val="FF0000"/>
                </a:solidFill>
              </a:rPr>
              <a:t/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A gyomor- és nyombélfekély gyógyszerei</a:t>
            </a:r>
            <a:r>
              <a:rPr lang="hu-HU" sz="3100" dirty="0" smtClean="0">
                <a:solidFill>
                  <a:srgbClr val="FF0000"/>
                </a:solidFill>
              </a:rPr>
              <a:t/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3100" dirty="0" smtClean="0">
                <a:solidFill>
                  <a:srgbClr val="FF0000"/>
                </a:solidFill>
              </a:rPr>
              <a:t/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3100" dirty="0" smtClean="0">
                <a:solidFill>
                  <a:srgbClr val="FF0000"/>
                </a:solidFill>
              </a:rPr>
              <a:t> </a:t>
            </a:r>
            <a:r>
              <a:rPr lang="hu-HU" sz="3200" dirty="0" smtClean="0">
                <a:solidFill>
                  <a:schemeClr val="hlink"/>
                </a:solidFill>
              </a:rPr>
              <a:t/>
            </a:r>
            <a:br>
              <a:rPr lang="hu-HU" sz="3200" dirty="0" smtClean="0">
                <a:solidFill>
                  <a:schemeClr val="hlink"/>
                </a:solidFill>
              </a:rPr>
            </a:br>
            <a:r>
              <a:rPr lang="hu-HU" sz="3200" dirty="0" smtClean="0">
                <a:solidFill>
                  <a:schemeClr val="hlink"/>
                </a:solidFill>
              </a:rPr>
              <a:t/>
            </a:r>
            <a:br>
              <a:rPr lang="hu-HU" sz="3200" dirty="0" smtClean="0">
                <a:solidFill>
                  <a:schemeClr val="hlink"/>
                </a:solidFill>
              </a:rPr>
            </a:br>
            <a:endParaRPr lang="hu-H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rgbClr val="00B050"/>
                </a:solidFill>
              </a:rPr>
              <a:t>ELVÁLASZTOTT SAV KÖZÖMBÖSÍTÉSE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Antacidok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gyenge bázisok, melyek a sósavval sót képeznek, csökkentik a gyomornedv </a:t>
            </a:r>
            <a:r>
              <a:rPr lang="hu-HU" sz="2000" dirty="0" err="1" smtClean="0">
                <a:solidFill>
                  <a:schemeClr val="accent4"/>
                </a:solidFill>
              </a:rPr>
              <a:t>aciditását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emelik a pH-t így </a:t>
            </a:r>
            <a:r>
              <a:rPr lang="hu-HU" sz="2000" dirty="0" err="1" smtClean="0">
                <a:solidFill>
                  <a:schemeClr val="accent4"/>
                </a:solidFill>
              </a:rPr>
              <a:t>inaktiválják</a:t>
            </a:r>
            <a:r>
              <a:rPr lang="hu-HU" sz="2000" dirty="0" smtClean="0">
                <a:solidFill>
                  <a:schemeClr val="accent4"/>
                </a:solidFill>
              </a:rPr>
              <a:t> a pepszint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gyomorégés és </a:t>
            </a:r>
            <a:r>
              <a:rPr lang="hu-HU" sz="2000" dirty="0" err="1" smtClean="0">
                <a:solidFill>
                  <a:schemeClr val="accent4"/>
                </a:solidFill>
              </a:rPr>
              <a:t>diszpepsziás</a:t>
            </a:r>
            <a:r>
              <a:rPr lang="hu-HU" sz="2000" dirty="0" smtClean="0">
                <a:solidFill>
                  <a:schemeClr val="accent4"/>
                </a:solidFill>
              </a:rPr>
              <a:t> panaszok esetén alkalmazzák őket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általában naponta 5-7-szer kell őket alkalmazni minden étkezés után 1 és 3 órával, valamint az esti lefekvéskor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sok más gyógyszer hatékonyságát csökkentik: vas, </a:t>
            </a:r>
            <a:r>
              <a:rPr lang="hu-HU" sz="2000" dirty="0" err="1" smtClean="0">
                <a:solidFill>
                  <a:schemeClr val="accent4"/>
                </a:solidFill>
              </a:rPr>
              <a:t>warfarin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digoxin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tetraciklin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ranitidin</a:t>
            </a: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3600" dirty="0" smtClean="0">
                <a:solidFill>
                  <a:srgbClr val="FF0000"/>
                </a:solidFill>
              </a:rPr>
              <a:t/>
            </a:r>
            <a:br>
              <a:rPr lang="hu-HU" sz="36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A gyomor- és nyombélfekély gyógyszerei</a:t>
            </a:r>
            <a:r>
              <a:rPr lang="hu-HU" sz="3600" dirty="0" smtClean="0">
                <a:solidFill>
                  <a:srgbClr val="FF0000"/>
                </a:solidFill>
              </a:rPr>
              <a:t/>
            </a:r>
            <a:br>
              <a:rPr lang="hu-HU" sz="3600" dirty="0" smtClean="0">
                <a:solidFill>
                  <a:srgbClr val="FF0000"/>
                </a:solidFill>
              </a:rPr>
            </a:br>
            <a:endParaRPr lang="hu-H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nátrium-bikarbonát</a:t>
            </a:r>
            <a:r>
              <a:rPr lang="hu-HU" sz="2000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szódabikarbona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hatása igen gyorsan kialakul, és a gyomorfájdalmat néhány percen belül csökkenti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sósav közömbösítése során keletkező CO</a:t>
            </a:r>
            <a:r>
              <a:rPr lang="hu-HU" sz="2000" baseline="-25000" dirty="0" smtClean="0">
                <a:solidFill>
                  <a:schemeClr val="accent4"/>
                </a:solidFill>
              </a:rPr>
              <a:t>2</a:t>
            </a:r>
            <a:r>
              <a:rPr lang="hu-HU" sz="2000" dirty="0" smtClean="0">
                <a:solidFill>
                  <a:schemeClr val="accent4"/>
                </a:solidFill>
              </a:rPr>
              <a:t> feszítő hatása miatt </a:t>
            </a:r>
            <a:r>
              <a:rPr lang="hu-HU" sz="2000" dirty="0" err="1" smtClean="0">
                <a:solidFill>
                  <a:schemeClr val="accent4"/>
                </a:solidFill>
              </a:rPr>
              <a:t>diszkomfortérzést</a:t>
            </a:r>
            <a:r>
              <a:rPr lang="hu-HU" sz="2000" dirty="0" smtClean="0">
                <a:solidFill>
                  <a:schemeClr val="accent4"/>
                </a:solidFill>
              </a:rPr>
              <a:t> okozhat, és utólagos savtermelés-fokozódást válthat ki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nagyobb dózisoknál a megnőtt nátriumbevitel szív- és vesebetegeken </a:t>
            </a:r>
            <a:r>
              <a:rPr lang="hu-HU" sz="2000" dirty="0" err="1" smtClean="0">
                <a:solidFill>
                  <a:schemeClr val="accent4"/>
                </a:solidFill>
              </a:rPr>
              <a:t>oedemát</a:t>
            </a:r>
            <a:r>
              <a:rPr lang="hu-HU" sz="2000" dirty="0" smtClean="0">
                <a:solidFill>
                  <a:schemeClr val="accent4"/>
                </a:solidFill>
              </a:rPr>
              <a:t> és </a:t>
            </a:r>
            <a:r>
              <a:rPr lang="hu-HU" sz="2000" dirty="0" err="1" smtClean="0">
                <a:solidFill>
                  <a:schemeClr val="accent4"/>
                </a:solidFill>
              </a:rPr>
              <a:t>cardialis</a:t>
            </a:r>
            <a:r>
              <a:rPr lang="hu-HU" sz="2000" dirty="0" smtClean="0">
                <a:solidFill>
                  <a:schemeClr val="accent4"/>
                </a:solidFill>
              </a:rPr>
              <a:t> problémákat okozhat</a:t>
            </a:r>
            <a:endParaRPr lang="hu-HU" sz="2000" dirty="0" smtClean="0">
              <a:solidFill>
                <a:schemeClr val="accent4"/>
              </a:solidFill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endParaRPr lang="hu-HU" sz="2000" dirty="0" smtClean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6000" dirty="0" smtClean="0">
                <a:solidFill>
                  <a:srgbClr val="FF0000"/>
                </a:solidFill>
              </a:rPr>
              <a:t/>
            </a:r>
            <a:br>
              <a:rPr lang="hu-HU" sz="6000" dirty="0" smtClean="0">
                <a:solidFill>
                  <a:srgbClr val="FF0000"/>
                </a:solidFill>
              </a:rPr>
            </a:br>
            <a:r>
              <a:rPr lang="hu-HU" sz="2000" dirty="0" smtClean="0">
                <a:solidFill>
                  <a:srgbClr val="0070C0"/>
                </a:solidFill>
              </a:rPr>
              <a:t>A gyomor- és nyombélfekély gyógyszerei</a:t>
            </a:r>
            <a:endParaRPr lang="hu-HU" sz="2000" dirty="0"/>
          </a:p>
        </p:txBody>
      </p:sp>
      <p:pic>
        <p:nvPicPr>
          <p:cNvPr id="67586" name="Picture 2" descr="Képtalálat a következőre: „szódabikarbóna”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32656"/>
            <a:ext cx="1547664" cy="233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Alumínium-hidroxid (RENNIE) 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savközömbösítő képessége aránylag gyenge, de gyomorsósav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jelenlétében kocsonyaszerűen bevonja védőréteggel a gyomornyálkahártyát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tartós adagolás esetén a foszfátveszteség miatt anorexia, izomgyengeség, </a:t>
            </a:r>
            <a:r>
              <a:rPr lang="hu-HU" sz="2000" dirty="0" err="1" smtClean="0">
                <a:solidFill>
                  <a:schemeClr val="accent4"/>
                </a:solidFill>
              </a:rPr>
              <a:t>osteomalácia</a:t>
            </a:r>
            <a:r>
              <a:rPr lang="hu-HU" sz="2000" dirty="0" smtClean="0">
                <a:solidFill>
                  <a:schemeClr val="accent4"/>
                </a:solidFill>
              </a:rPr>
              <a:t> alakulhat ki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obstipáló</a:t>
            </a:r>
            <a:r>
              <a:rPr lang="hu-HU" sz="2000" dirty="0" smtClean="0">
                <a:solidFill>
                  <a:schemeClr val="accent4"/>
                </a:solidFill>
              </a:rPr>
              <a:t> hatása van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br>
              <a:rPr lang="hu-HU" sz="2800" dirty="0" smtClean="0">
                <a:solidFill>
                  <a:srgbClr val="FF0000"/>
                </a:solidFill>
              </a:rPr>
            </a:br>
            <a:r>
              <a:rPr lang="hu-HU" sz="2000" dirty="0" smtClean="0">
                <a:solidFill>
                  <a:srgbClr val="0070C0"/>
                </a:solidFill>
              </a:rPr>
              <a:t>A gyomor- és nyombélfekély gyógyszerei</a:t>
            </a:r>
            <a:endParaRPr lang="hu-HU" sz="2000" dirty="0"/>
          </a:p>
        </p:txBody>
      </p:sp>
      <p:pic>
        <p:nvPicPr>
          <p:cNvPr id="1026" name="Picture 2" descr="Képtalálat a következőre: „rennie”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933056"/>
            <a:ext cx="276225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Magnéziumsók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MgO</a:t>
            </a:r>
            <a:r>
              <a:rPr lang="hu-HU" sz="2000" b="1" i="1" dirty="0" smtClean="0">
                <a:solidFill>
                  <a:schemeClr val="accent4"/>
                </a:solidFill>
              </a:rPr>
              <a:t> 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Magnesium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oxydatum</a:t>
            </a:r>
            <a:r>
              <a:rPr lang="hu-HU" sz="2000" b="1" i="1" dirty="0" smtClean="0">
                <a:solidFill>
                  <a:schemeClr val="accent4"/>
                </a:solidFill>
              </a:rPr>
              <a:t>), Mg(OH)</a:t>
            </a:r>
            <a:r>
              <a:rPr lang="hu-HU" sz="2000" b="1" i="1" baseline="-25000" dirty="0" smtClean="0">
                <a:solidFill>
                  <a:schemeClr val="accent4"/>
                </a:solidFill>
              </a:rPr>
              <a:t>2 </a:t>
            </a:r>
            <a:r>
              <a:rPr lang="hu-HU" sz="2000" b="1" i="1" dirty="0" smtClean="0">
                <a:solidFill>
                  <a:schemeClr val="accent4"/>
                </a:solidFill>
              </a:rPr>
              <a:t>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Magnesium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hydroxydatum</a:t>
            </a:r>
            <a:r>
              <a:rPr lang="hu-HU" sz="2000" b="1" i="1" dirty="0" smtClean="0">
                <a:solidFill>
                  <a:schemeClr val="accent4"/>
                </a:solidFill>
              </a:rPr>
              <a:t>) 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savközömbösítő hatása gyorsan kialakul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hashajtó hatásúak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csak kismértékben szívódnak fel (átlag 10%)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veseelégtelenség esetén kiürülésük gátolt, és </a:t>
            </a:r>
            <a:r>
              <a:rPr lang="hu-HU" sz="2000" dirty="0" err="1" smtClean="0">
                <a:solidFill>
                  <a:schemeClr val="accent4"/>
                </a:solidFill>
              </a:rPr>
              <a:t>bradycardiát</a:t>
            </a:r>
            <a:r>
              <a:rPr lang="hu-HU" sz="2000" dirty="0" smtClean="0">
                <a:solidFill>
                  <a:schemeClr val="accent4"/>
                </a:solidFill>
              </a:rPr>
              <a:t> okozhatnak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A gyomor- és nyombélfekély gyógyszerei</a:t>
            </a:r>
            <a:endParaRPr lang="hu-HU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rgbClr val="00B050"/>
                </a:solidFill>
              </a:rPr>
              <a:t>GYOMORNYÁLKAHÁRTYA REZISZTENCIÁT FOKOZÓK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sucralfat</a:t>
            </a:r>
            <a:r>
              <a:rPr lang="hu-HU" sz="2000" b="1" i="1" dirty="0" smtClean="0">
                <a:solidFill>
                  <a:schemeClr val="accent4"/>
                </a:solidFill>
              </a:rPr>
              <a:t> 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Venter</a:t>
            </a:r>
            <a:r>
              <a:rPr lang="hu-HU" sz="2000" b="1" i="1" dirty="0" smtClean="0">
                <a:solidFill>
                  <a:schemeClr val="accent4"/>
                </a:solidFill>
              </a:rPr>
              <a:t>)  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savas </a:t>
            </a:r>
            <a:r>
              <a:rPr lang="hu-HU" sz="2000" dirty="0" err="1" smtClean="0">
                <a:solidFill>
                  <a:schemeClr val="accent4"/>
                </a:solidFill>
              </a:rPr>
              <a:t>pH-n</a:t>
            </a:r>
            <a:r>
              <a:rPr lang="hu-HU" sz="2000" dirty="0" smtClean="0">
                <a:solidFill>
                  <a:schemeClr val="accent4"/>
                </a:solidFill>
              </a:rPr>
              <a:t> polimerizálódik, ennek eredménye egy, 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nyálkahártyához tapadó gél képződése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kötődési affinitása sokkal nagyobb a károsodott fekélyes szövethez, mint a normál </a:t>
            </a:r>
            <a:r>
              <a:rPr lang="hu-HU" sz="2000" dirty="0" err="1" smtClean="0">
                <a:solidFill>
                  <a:schemeClr val="accent4"/>
                </a:solidFill>
              </a:rPr>
              <a:t>epitheliumhoz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megköti a pepszint és az epesavakat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mellékhatása </a:t>
            </a:r>
            <a:r>
              <a:rPr lang="hu-HU" sz="2000" dirty="0" err="1" smtClean="0">
                <a:solidFill>
                  <a:schemeClr val="accent4"/>
                </a:solidFill>
              </a:rPr>
              <a:t>obstipatio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nem adható párhuzamosan </a:t>
            </a:r>
            <a:r>
              <a:rPr lang="hu-HU" sz="2000" dirty="0" err="1" smtClean="0">
                <a:solidFill>
                  <a:schemeClr val="accent4"/>
                </a:solidFill>
              </a:rPr>
              <a:t>antacidokkal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napi adagja 4-szer 1 g (étkezések előtt, illetve lefekvéskor)</a:t>
            </a:r>
            <a:endParaRPr lang="hu-HU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400" dirty="0" smtClean="0">
                <a:solidFill>
                  <a:srgbClr val="FF0000"/>
                </a:solidFill>
              </a:rPr>
              <a:t/>
            </a:r>
            <a:br>
              <a:rPr lang="hu-HU" sz="44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A gyomor- és nyombélfekély gyógyszerei</a:t>
            </a:r>
            <a:endParaRPr lang="hu-HU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rgbClr val="00B050"/>
                </a:solidFill>
              </a:rPr>
              <a:t>GYOMORNYÁLKAHÁRTYA REZISZTENCIÁT FOKOZÓK</a:t>
            </a:r>
          </a:p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Kolloidális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b="1" dirty="0" err="1" smtClean="0">
                <a:solidFill>
                  <a:schemeClr val="accent4"/>
                </a:solidFill>
              </a:rPr>
              <a:t>bizmutvegyületek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b="1" dirty="0" err="1" smtClean="0">
                <a:solidFill>
                  <a:schemeClr val="accent4"/>
                </a:solidFill>
              </a:rPr>
              <a:t>bizmut-szubcitrát</a:t>
            </a:r>
            <a:r>
              <a:rPr lang="hu-HU" sz="2000" b="1" dirty="0" smtClean="0">
                <a:solidFill>
                  <a:schemeClr val="accent4"/>
                </a:solidFill>
              </a:rPr>
              <a:t>, bizmut-</a:t>
            </a:r>
          </a:p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szubsalicilát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egy réteg alakul ki a fekélyes szövet felszínén, mely védőhatást biztosít a sav és pepszin károsító hatásával szemben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gátolják a pepszinaktivitást és fokozzák a </a:t>
            </a:r>
            <a:r>
              <a:rPr lang="hu-HU" sz="2000" dirty="0" err="1" smtClean="0">
                <a:solidFill>
                  <a:schemeClr val="accent4"/>
                </a:solidFill>
              </a:rPr>
              <a:t>prosztaglandinok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képződését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hatékonyak a </a:t>
            </a:r>
            <a:r>
              <a:rPr lang="hu-HU" sz="2000" dirty="0" err="1" smtClean="0">
                <a:solidFill>
                  <a:schemeClr val="accent4"/>
                </a:solidFill>
              </a:rPr>
              <a:t>Helicobacter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pylori</a:t>
            </a:r>
            <a:r>
              <a:rPr lang="hu-HU" sz="2000" dirty="0" smtClean="0">
                <a:solidFill>
                  <a:schemeClr val="accent4"/>
                </a:solidFill>
              </a:rPr>
              <a:t> ellen is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bizmut sók a nyelv és a fogak sötét elszíneződését okozhatják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veseelégtelenség esetén </a:t>
            </a:r>
            <a:r>
              <a:rPr lang="hu-HU" sz="2000" dirty="0" err="1" smtClean="0">
                <a:solidFill>
                  <a:schemeClr val="accent4"/>
                </a:solidFill>
              </a:rPr>
              <a:t>encephalopathia</a:t>
            </a:r>
            <a:r>
              <a:rPr lang="hu-HU" sz="2000" dirty="0" smtClean="0">
                <a:solidFill>
                  <a:schemeClr val="accent4"/>
                </a:solidFill>
              </a:rPr>
              <a:t> veszélye állhat fenn 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400" dirty="0" smtClean="0">
                <a:solidFill>
                  <a:srgbClr val="FF0000"/>
                </a:solidFill>
              </a:rPr>
              <a:t/>
            </a:r>
            <a:br>
              <a:rPr lang="hu-HU" sz="44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A gyomor- és nyombélfekély gyógyszerei</a:t>
            </a:r>
            <a:endParaRPr lang="hu-HU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rgbClr val="00B050"/>
                </a:solidFill>
              </a:rPr>
              <a:t>HELICOBACTER PYLORI ERADIKÁLÁSA</a:t>
            </a:r>
          </a:p>
          <a:p>
            <a:pPr>
              <a:buNone/>
            </a:pPr>
            <a:endParaRPr lang="hu-HU" sz="2000" dirty="0" smtClean="0"/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Helicobacter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pylori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Gram-negatív</a:t>
            </a:r>
            <a:r>
              <a:rPr lang="hu-HU" sz="2000" dirty="0" smtClean="0">
                <a:solidFill>
                  <a:schemeClr val="accent4"/>
                </a:solidFill>
              </a:rPr>
              <a:t> pálca, a gyomorfekélyes esetek  70%-ában és a patkóbélfekélyes esetek 90%-ában kimutatható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szerepe van a gyomorgyulladás, a </a:t>
            </a:r>
            <a:r>
              <a:rPr lang="hu-HU" sz="2000" dirty="0" err="1" smtClean="0">
                <a:solidFill>
                  <a:schemeClr val="accent4"/>
                </a:solidFill>
              </a:rPr>
              <a:t>gyomorlymphoma</a:t>
            </a:r>
            <a:r>
              <a:rPr lang="hu-HU" sz="2000" dirty="0" smtClean="0">
                <a:solidFill>
                  <a:schemeClr val="accent4"/>
                </a:solidFill>
              </a:rPr>
              <a:t> és az </a:t>
            </a:r>
            <a:r>
              <a:rPr lang="hu-HU" sz="2000" dirty="0" err="1" smtClean="0">
                <a:solidFill>
                  <a:schemeClr val="accent4"/>
                </a:solidFill>
              </a:rPr>
              <a:t>adenocarcinoma</a:t>
            </a:r>
            <a:r>
              <a:rPr lang="hu-HU" sz="2000" dirty="0" smtClean="0">
                <a:solidFill>
                  <a:schemeClr val="accent4"/>
                </a:solidFill>
              </a:rPr>
              <a:t> kialakulásában és fenntartásában is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eradikálása</a:t>
            </a:r>
            <a:r>
              <a:rPr lang="hu-HU" sz="2000" dirty="0" smtClean="0">
                <a:solidFill>
                  <a:schemeClr val="accent4"/>
                </a:solidFill>
              </a:rPr>
              <a:t> esetén gyorsabb a fekély gyógyulása, és sokkal kisebb a fekély kiújulási aránya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antibiotikus terápia: </a:t>
            </a:r>
            <a:r>
              <a:rPr lang="hu-HU" sz="2000" dirty="0" err="1" smtClean="0">
                <a:solidFill>
                  <a:schemeClr val="accent4"/>
                </a:solidFill>
              </a:rPr>
              <a:t>metronidazol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amoxicillin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clarithromycin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tetracyclin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hármas terápia: </a:t>
            </a:r>
            <a:r>
              <a:rPr lang="hu-HU" sz="2000" dirty="0" err="1" smtClean="0">
                <a:solidFill>
                  <a:schemeClr val="accent4"/>
                </a:solidFill>
              </a:rPr>
              <a:t>metronidazol</a:t>
            </a:r>
            <a:r>
              <a:rPr lang="hu-HU" sz="2000" dirty="0" smtClean="0">
                <a:solidFill>
                  <a:schemeClr val="accent4"/>
                </a:solidFill>
              </a:rPr>
              <a:t>+</a:t>
            </a:r>
            <a:r>
              <a:rPr lang="hu-HU" sz="2000" dirty="0" err="1" smtClean="0">
                <a:solidFill>
                  <a:schemeClr val="accent4"/>
                </a:solidFill>
              </a:rPr>
              <a:t>bizmutsó</a:t>
            </a:r>
            <a:r>
              <a:rPr lang="hu-HU" sz="2000" dirty="0" smtClean="0">
                <a:solidFill>
                  <a:schemeClr val="accent4"/>
                </a:solidFill>
              </a:rPr>
              <a:t>+</a:t>
            </a:r>
            <a:r>
              <a:rPr lang="hu-HU" sz="2000" dirty="0" err="1" smtClean="0">
                <a:solidFill>
                  <a:schemeClr val="accent4"/>
                </a:solidFill>
              </a:rPr>
              <a:t>tetracyclin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/>
              <a:t>	</a:t>
            </a:r>
          </a:p>
          <a:p>
            <a:pPr>
              <a:buNone/>
            </a:pP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3600" dirty="0" smtClean="0">
                <a:solidFill>
                  <a:srgbClr val="FF0000"/>
                </a:solidFill>
              </a:rPr>
              <a:t/>
            </a:r>
            <a:br>
              <a:rPr lang="hu-HU" sz="36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A gyomor- és nyombélfekély gyógyszerei</a:t>
            </a:r>
            <a:endParaRPr lang="hu-HU" sz="2200" dirty="0"/>
          </a:p>
        </p:txBody>
      </p:sp>
      <p:pic>
        <p:nvPicPr>
          <p:cNvPr id="62466" name="Picture 2" descr="Képtalálat a következőre: „helicobacter pylori”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0"/>
            <a:ext cx="1979712" cy="1954841"/>
          </a:xfrm>
          <a:prstGeom prst="rect">
            <a:avLst/>
          </a:prstGeom>
          <a:noFill/>
        </p:spPr>
      </p:pic>
      <p:pic>
        <p:nvPicPr>
          <p:cNvPr id="62468" name="Picture 4" descr="Képtalálat a következőre: „helicobacter pylori”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7696" y="5050660"/>
            <a:ext cx="2736304" cy="1807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1262063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endParaRPr lang="hu-HU" sz="1200">
              <a:solidFill>
                <a:schemeClr val="tx1"/>
              </a:solidFill>
              <a:cs typeface="Times New Roman" pitchFamily="18" charset="0"/>
            </a:endParaRPr>
          </a:p>
          <a:p>
            <a:pPr algn="just" eaLnBrk="0" hangingPunct="0"/>
            <a:r>
              <a:rPr lang="hu-HU" sz="1200">
                <a:solidFill>
                  <a:schemeClr val="tx1"/>
                </a:solidFill>
                <a:cs typeface="Times New Roman" pitchFamily="18" charset="0"/>
              </a:rPr>
              <a:t> </a:t>
            </a:r>
          </a:p>
          <a:p>
            <a:pPr algn="l" eaLnBrk="0" hangingPunct="0"/>
            <a:endParaRPr lang="hu-HU" sz="2400">
              <a:solidFill>
                <a:schemeClr val="tx1"/>
              </a:solidFill>
            </a:endParaRPr>
          </a:p>
        </p:txBody>
      </p:sp>
      <p:pic>
        <p:nvPicPr>
          <p:cNvPr id="69636" name="Picture 4" descr="márku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04800"/>
            <a:ext cx="5112568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6000" dirty="0" smtClean="0">
                <a:solidFill>
                  <a:srgbClr val="FF0000"/>
                </a:solidFill>
              </a:rPr>
              <a:t/>
            </a:r>
            <a:br>
              <a:rPr lang="hu-HU" sz="6000" dirty="0" smtClean="0">
                <a:solidFill>
                  <a:srgbClr val="FF0000"/>
                </a:solidFill>
              </a:rPr>
            </a:br>
            <a:r>
              <a:rPr lang="hu-HU" sz="2000" dirty="0" smtClean="0">
                <a:solidFill>
                  <a:srgbClr val="0070C0"/>
                </a:solidFill>
              </a:rPr>
              <a:t>A gyomor- és nyombélfekély gyógyszerei</a:t>
            </a:r>
            <a:endParaRPr lang="hu-HU" sz="2000" dirty="0">
              <a:solidFill>
                <a:schemeClr val="accent2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hu-HU" sz="2000" dirty="0" smtClean="0">
                <a:solidFill>
                  <a:schemeClr val="accent2"/>
                </a:solidFill>
              </a:rPr>
              <a:t>Tanácsok gyomorégés esetére:</a:t>
            </a:r>
          </a:p>
          <a:p>
            <a:pPr algn="just">
              <a:buNone/>
            </a:pPr>
            <a:endParaRPr lang="hu-HU" sz="2000" dirty="0" smtClean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cs typeface="Times New Roman" pitchFamily="18" charset="0"/>
              </a:rPr>
              <a:t>gyomorégést </a:t>
            </a:r>
            <a:r>
              <a:rPr lang="hu-HU" sz="2000" dirty="0">
                <a:solidFill>
                  <a:schemeClr val="accent4"/>
                </a:solidFill>
                <a:cs typeface="Times New Roman" pitchFamily="18" charset="0"/>
              </a:rPr>
              <a:t>kiváltó ok </a:t>
            </a:r>
            <a:r>
              <a:rPr lang="hu-HU" sz="2000" dirty="0" smtClean="0">
                <a:solidFill>
                  <a:schemeClr val="accent4"/>
                </a:solidFill>
                <a:cs typeface="Times New Roman" pitchFamily="18" charset="0"/>
              </a:rPr>
              <a:t>kerülése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cs typeface="Times New Roman" pitchFamily="18" charset="0"/>
              </a:rPr>
              <a:t>éjszaka nem vízszintes alvás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cs typeface="Times New Roman" pitchFamily="18" charset="0"/>
              </a:rPr>
              <a:t>naponta </a:t>
            </a:r>
            <a:r>
              <a:rPr lang="hu-HU" sz="2000" dirty="0">
                <a:solidFill>
                  <a:schemeClr val="accent4"/>
                </a:solidFill>
                <a:cs typeface="Times New Roman" pitchFamily="18" charset="0"/>
              </a:rPr>
              <a:t>többször, kisebb mennyiségű </a:t>
            </a:r>
            <a:r>
              <a:rPr lang="hu-HU" sz="2000" dirty="0" smtClean="0">
                <a:solidFill>
                  <a:schemeClr val="accent4"/>
                </a:solidFill>
                <a:cs typeface="Times New Roman" pitchFamily="18" charset="0"/>
              </a:rPr>
              <a:t>étkezés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cs typeface="Times New Roman" pitchFamily="18" charset="0"/>
              </a:rPr>
              <a:t>zsírszegény táplálkozás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  <a:cs typeface="Times New Roman" pitchFamily="18" charset="0"/>
              </a:rPr>
              <a:t>kamillatea </a:t>
            </a:r>
            <a:r>
              <a:rPr lang="hu-HU" sz="2000" dirty="0">
                <a:solidFill>
                  <a:schemeClr val="accent4"/>
                </a:solidFill>
                <a:cs typeface="Times New Roman" pitchFamily="18" charset="0"/>
              </a:rPr>
              <a:t>a gyomor </a:t>
            </a:r>
            <a:r>
              <a:rPr lang="hu-HU" sz="2000" dirty="0" smtClean="0">
                <a:solidFill>
                  <a:schemeClr val="accent4"/>
                </a:solidFill>
                <a:cs typeface="Times New Roman" pitchFamily="18" charset="0"/>
              </a:rPr>
              <a:t>nyugtatására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</a:t>
            </a:r>
            <a:r>
              <a:rPr lang="hu-HU" sz="2000" dirty="0" err="1">
                <a:solidFill>
                  <a:schemeClr val="accent4"/>
                </a:solidFill>
              </a:rPr>
              <a:t>antacidokat</a:t>
            </a:r>
            <a:r>
              <a:rPr lang="hu-HU" sz="2000" dirty="0">
                <a:solidFill>
                  <a:schemeClr val="accent4"/>
                </a:solidFill>
              </a:rPr>
              <a:t> étkezés után 1 órával kell bevenni,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 algn="just"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a </a:t>
            </a:r>
            <a:r>
              <a:rPr lang="hu-HU" sz="2000" dirty="0">
                <a:solidFill>
                  <a:schemeClr val="accent4"/>
                </a:solidFill>
              </a:rPr>
              <a:t>H2 receptor blokkolókat és protonpumpa inhibitorokat naponta 1x vagy 2x kell szedni!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Képtalálat a következőre: „gyomorsav elválasztás hiánya”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2">
                    <a:lumMod val="75000"/>
                  </a:schemeClr>
                </a:solidFill>
              </a:rPr>
              <a:t>GYOMORNEDV TERMELÉSÉT FOKOZÓ SZEREK</a:t>
            </a: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keserűanyagok 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amarumok</a:t>
            </a:r>
            <a:r>
              <a:rPr lang="hu-HU" sz="2000" b="1" i="1" dirty="0" smtClean="0">
                <a:solidFill>
                  <a:schemeClr val="accent4"/>
                </a:solidFill>
              </a:rPr>
              <a:t>), fűszerek 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aromatica</a:t>
            </a:r>
            <a:r>
              <a:rPr lang="hu-HU" sz="2000" b="1" i="1" dirty="0" smtClean="0">
                <a:solidFill>
                  <a:schemeClr val="accent4"/>
                </a:solidFill>
              </a:rPr>
              <a:t>) </a:t>
            </a:r>
          </a:p>
          <a:p>
            <a:pPr>
              <a:buFont typeface="Wingdings" pitchFamily="2" charset="2"/>
              <a:buChar char="Ø"/>
            </a:pPr>
            <a:r>
              <a:rPr lang="hu-HU" sz="2000" b="1" i="1" dirty="0" smtClean="0">
                <a:solidFill>
                  <a:schemeClr val="accent4"/>
                </a:solidFill>
              </a:rPr>
              <a:t>keserűanyagok</a:t>
            </a:r>
            <a:r>
              <a:rPr lang="hu-HU" sz="2000" dirty="0" smtClean="0">
                <a:solidFill>
                  <a:schemeClr val="accent4"/>
                </a:solidFill>
              </a:rPr>
              <a:t>  éhségérzetet okozva fokozzák az étvágyat, kevéssel étkezés előtt kell őket bevenni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általában növényi eredetűek, melyekből étvágygerjesztő teákat és szeszes kivonatokat készítenek </a:t>
            </a:r>
          </a:p>
          <a:p>
            <a:pPr>
              <a:buFont typeface="Wingdings" pitchFamily="2" charset="2"/>
              <a:buChar char="Ø"/>
            </a:pPr>
            <a:r>
              <a:rPr lang="hu-HU" sz="2000" b="1" i="1" dirty="0" smtClean="0">
                <a:solidFill>
                  <a:schemeClr val="accent4"/>
                </a:solidFill>
              </a:rPr>
              <a:t>fűszerek</a:t>
            </a:r>
            <a:r>
              <a:rPr lang="hu-HU" sz="2000" dirty="0" smtClean="0">
                <a:solidFill>
                  <a:schemeClr val="accent4"/>
                </a:solidFill>
              </a:rPr>
              <a:t> is étvágygerjesztő hatásúak, melyek a gyomor és a bél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nyálkahártyáját izgatva vérbőséget okoznak, fokozzák a szekréciót, és elősegítik a nehezen emészthető ételek feldolgozását, serkentik a perisztaltikát, elősegítik a gázok eltávozását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szegfűszegből,  köménymagból, ánizsból, fehér ürömből készülő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teák 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" dirty="0" smtClean="0">
                <a:solidFill>
                  <a:srgbClr val="FF0000"/>
                </a:solidFill>
              </a:rPr>
              <a:t/>
            </a:r>
            <a:br>
              <a:rPr lang="hu-HU" sz="40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A gyomorsav-elválasztás fokozása illetve hiányának pótlása</a:t>
            </a:r>
            <a:r>
              <a:rPr lang="hu-HU" sz="2800" dirty="0" smtClean="0"/>
              <a:t/>
            </a:r>
            <a:br>
              <a:rPr lang="hu-HU" sz="2800" dirty="0" smtClean="0"/>
            </a:br>
            <a:endParaRPr lang="hu-H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2">
                    <a:lumMod val="75000"/>
                  </a:schemeClr>
                </a:solidFill>
              </a:rPr>
              <a:t>SAVPÓTLÁS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sósavtermelést fokozza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a koffein, a híg alkohol, hisztamin  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sav- és pepszinhiányban tartósan szükségessé válhat a </a:t>
            </a:r>
            <a:r>
              <a:rPr lang="hu-HU" sz="2000" dirty="0" err="1" smtClean="0">
                <a:solidFill>
                  <a:schemeClr val="accent4"/>
                </a:solidFill>
              </a:rPr>
              <a:t>HCl</a:t>
            </a:r>
            <a:r>
              <a:rPr lang="hu-HU" sz="2000" dirty="0" smtClean="0">
                <a:solidFill>
                  <a:schemeClr val="accent4"/>
                </a:solidFill>
              </a:rPr>
              <a:t> pótlása. E célra 10%-os sósavat használunk, melyből 10 - 40 cseppet kell egy pohár vízbe tenni, s étkezés előtt, közben és után a fogzománc kímélése céljából szívószál alkalmazásával  3 részletben elfogyasztani.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alkalmas savpótlásra a citromsav (</a:t>
            </a:r>
            <a:r>
              <a:rPr lang="hu-HU" sz="2000" dirty="0" err="1" smtClean="0">
                <a:solidFill>
                  <a:schemeClr val="accent4"/>
                </a:solidFill>
              </a:rPr>
              <a:t>acidum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citricum</a:t>
            </a:r>
            <a:r>
              <a:rPr lang="hu-HU" sz="2000" dirty="0" smtClean="0">
                <a:solidFill>
                  <a:schemeClr val="accent4"/>
                </a:solidFill>
              </a:rPr>
              <a:t>) és 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borkősav (</a:t>
            </a:r>
            <a:r>
              <a:rPr lang="hu-HU" sz="2000" dirty="0" err="1" smtClean="0">
                <a:solidFill>
                  <a:schemeClr val="accent4"/>
                </a:solidFill>
              </a:rPr>
              <a:t>acidum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tartaricum</a:t>
            </a:r>
            <a:r>
              <a:rPr lang="hu-HU" sz="2000" dirty="0" smtClean="0">
                <a:solidFill>
                  <a:schemeClr val="accent4"/>
                </a:solidFill>
              </a:rPr>
              <a:t>) is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400" dirty="0" smtClean="0">
                <a:solidFill>
                  <a:srgbClr val="FF0000"/>
                </a:solidFill>
              </a:rPr>
              <a:t/>
            </a:r>
            <a:br>
              <a:rPr lang="hu-HU" sz="44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A gyomorsav-elválasztás fokozása illetve hiányának pótlása</a:t>
            </a:r>
            <a:endParaRPr lang="hu-HU" sz="2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2">
                    <a:lumMod val="75000"/>
                  </a:schemeClr>
                </a:solidFill>
              </a:rPr>
              <a:t>EMÉSZTŐENZIMEK PÓTLÁSA</a:t>
            </a:r>
          </a:p>
          <a:p>
            <a:pPr>
              <a:buNone/>
            </a:pPr>
            <a:endParaRPr lang="hu-HU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hiányzó </a:t>
            </a:r>
            <a:r>
              <a:rPr lang="hu-HU" sz="2000" dirty="0" err="1" smtClean="0">
                <a:solidFill>
                  <a:schemeClr val="accent4"/>
                </a:solidFill>
              </a:rPr>
              <a:t>pancreas</a:t>
            </a:r>
            <a:r>
              <a:rPr lang="hu-HU" sz="2000" dirty="0" smtClean="0">
                <a:solidFill>
                  <a:schemeClr val="accent4"/>
                </a:solidFill>
              </a:rPr>
              <a:t> enzimek pótlására </a:t>
            </a:r>
            <a:r>
              <a:rPr lang="hu-HU" sz="2000" dirty="0" err="1" smtClean="0">
                <a:solidFill>
                  <a:schemeClr val="accent4"/>
                </a:solidFill>
              </a:rPr>
              <a:t>szubsztitutív</a:t>
            </a:r>
            <a:r>
              <a:rPr lang="hu-HU" sz="2000" dirty="0" smtClean="0">
                <a:solidFill>
                  <a:schemeClr val="accent4"/>
                </a:solidFill>
              </a:rPr>
              <a:t> preparátumok alkalmasak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pancreatin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amiláz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lipáz</a:t>
            </a:r>
            <a:r>
              <a:rPr lang="hu-HU" sz="2000" dirty="0" smtClean="0">
                <a:solidFill>
                  <a:schemeClr val="accent4"/>
                </a:solidFill>
              </a:rPr>
              <a:t> és </a:t>
            </a:r>
            <a:r>
              <a:rPr lang="hu-HU" sz="2000" dirty="0" err="1" smtClean="0">
                <a:solidFill>
                  <a:schemeClr val="accent4"/>
                </a:solidFill>
              </a:rPr>
              <a:t>proteáz</a:t>
            </a:r>
            <a:r>
              <a:rPr lang="hu-HU" sz="2000" dirty="0" smtClean="0">
                <a:solidFill>
                  <a:schemeClr val="accent4"/>
                </a:solidFill>
              </a:rPr>
              <a:t> keverékét tartalmazza, állati (sertés vagy marha) hasnyálmirigy kivonat, melyben az enzim tartalom alacsony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epesavakat tartalmazó gyógyszerkészítmények gyakran adhatók az emésztés elősegítésére</a:t>
            </a:r>
            <a:endParaRPr lang="hu-HU" sz="2000" dirty="0">
              <a:solidFill>
                <a:schemeClr val="accent4"/>
              </a:solidFill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800" dirty="0" smtClean="0">
                <a:solidFill>
                  <a:srgbClr val="FF0000"/>
                </a:solidFill>
              </a:rPr>
              <a:t/>
            </a:r>
            <a:br>
              <a:rPr lang="hu-HU" sz="48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A gyomorsav-elválasztás fokozása illetve hiányának pótlása</a:t>
            </a:r>
            <a:endParaRPr lang="hu-HU" sz="2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99288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2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2">
                    <a:lumMod val="75000"/>
                  </a:schemeClr>
                </a:solidFill>
              </a:rPr>
              <a:t>EPESAVAK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májban termelt epe az epehólyagban tízszeresen  besűrűsödve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raktározódik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epe epesavakat, koleszterint, </a:t>
            </a:r>
            <a:r>
              <a:rPr lang="hu-HU" sz="2000" dirty="0" err="1" smtClean="0">
                <a:solidFill>
                  <a:schemeClr val="accent4"/>
                </a:solidFill>
              </a:rPr>
              <a:t>mucint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bilirubint</a:t>
            </a:r>
            <a:r>
              <a:rPr lang="hu-HU" sz="2000" dirty="0" smtClean="0">
                <a:solidFill>
                  <a:schemeClr val="accent4"/>
                </a:solidFill>
              </a:rPr>
              <a:t> és mészsókat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tartalmaz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Epesavak</a:t>
            </a:r>
          </a:p>
          <a:p>
            <a:pPr>
              <a:buNone/>
            </a:pPr>
            <a:r>
              <a:rPr lang="hu-HU" sz="2000" i="1" dirty="0" err="1" smtClean="0">
                <a:solidFill>
                  <a:schemeClr val="accent4"/>
                </a:solidFill>
              </a:rPr>
              <a:t>kolsav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err="1" smtClean="0">
                <a:solidFill>
                  <a:schemeClr val="accent4"/>
                </a:solidFill>
              </a:rPr>
              <a:t>deoxykolsav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i="1" dirty="0" err="1" smtClean="0">
                <a:solidFill>
                  <a:schemeClr val="accent4"/>
                </a:solidFill>
              </a:rPr>
              <a:t>dehydrokolsav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6000" dirty="0" smtClean="0">
                <a:solidFill>
                  <a:srgbClr val="FF0000"/>
                </a:solidFill>
              </a:rPr>
              <a:t/>
            </a:r>
            <a:br>
              <a:rPr lang="hu-HU" sz="60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Epehajtó és kőképződést gátló szerek </a:t>
            </a:r>
            <a:endParaRPr lang="hu-HU" sz="2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Epehajtó hatás 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i="1" dirty="0" err="1" smtClean="0">
                <a:solidFill>
                  <a:schemeClr val="accent4"/>
                </a:solidFill>
              </a:rPr>
              <a:t>koleretikus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(</a:t>
            </a:r>
            <a:r>
              <a:rPr lang="hu-HU" sz="2000" dirty="0" err="1" smtClean="0">
                <a:solidFill>
                  <a:schemeClr val="accent4"/>
                </a:solidFill>
              </a:rPr>
              <a:t>kolagóg</a:t>
            </a:r>
            <a:r>
              <a:rPr lang="hu-HU" sz="2000" dirty="0" smtClean="0">
                <a:solidFill>
                  <a:schemeClr val="accent4"/>
                </a:solidFill>
              </a:rPr>
              <a:t>): epetermelés fokozása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i="1" dirty="0" err="1" smtClean="0">
                <a:solidFill>
                  <a:schemeClr val="accent4"/>
                </a:solidFill>
              </a:rPr>
              <a:t>hidrokoleretikus</a:t>
            </a:r>
            <a:r>
              <a:rPr lang="hu-HU" sz="2000" i="1" dirty="0" smtClean="0">
                <a:solidFill>
                  <a:schemeClr val="accent4"/>
                </a:solidFill>
              </a:rPr>
              <a:t>:</a:t>
            </a:r>
            <a:r>
              <a:rPr lang="hu-HU" sz="2000" dirty="0" smtClean="0">
                <a:solidFill>
                  <a:schemeClr val="accent4"/>
                </a:solidFill>
              </a:rPr>
              <a:t> egy vegyület nagyobb víztartalmú, hígabb epe termelődését váltja ki (</a:t>
            </a:r>
            <a:r>
              <a:rPr lang="hu-HU" sz="2000" dirty="0" err="1" smtClean="0">
                <a:solidFill>
                  <a:schemeClr val="accent4"/>
                </a:solidFill>
              </a:rPr>
              <a:t>szekretin</a:t>
            </a:r>
            <a:r>
              <a:rPr lang="hu-HU" sz="2000" dirty="0" smtClean="0">
                <a:solidFill>
                  <a:schemeClr val="accent4"/>
                </a:solidFill>
              </a:rPr>
              <a:t>, hisztamin, mentol, retek, glaubersós ásványvizek, szalicilsav)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i="1" dirty="0" err="1" smtClean="0">
                <a:solidFill>
                  <a:schemeClr val="accent4"/>
                </a:solidFill>
              </a:rPr>
              <a:t>kolekinetikus</a:t>
            </a:r>
            <a:r>
              <a:rPr lang="hu-HU" sz="2000" i="1" dirty="0" smtClean="0">
                <a:solidFill>
                  <a:schemeClr val="accent4"/>
                </a:solidFill>
              </a:rPr>
              <a:t>:</a:t>
            </a:r>
            <a:r>
              <a:rPr lang="hu-HU" sz="2000" dirty="0" smtClean="0">
                <a:solidFill>
                  <a:schemeClr val="accent4"/>
                </a:solidFill>
              </a:rPr>
              <a:t> serkentik az epehólyagból az epe kiürülését reflexes vagy hormonális úton (olajos anyagok, </a:t>
            </a:r>
            <a:r>
              <a:rPr lang="hu-HU" sz="2000" dirty="0" err="1" smtClean="0">
                <a:solidFill>
                  <a:schemeClr val="accent4"/>
                </a:solidFill>
              </a:rPr>
              <a:t>cholecystokinin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tojássárga</a:t>
            </a:r>
            <a:r>
              <a:rPr lang="hu-HU" sz="2000" dirty="0" smtClean="0">
                <a:solidFill>
                  <a:schemeClr val="accent4"/>
                </a:solidFill>
              </a:rPr>
              <a:t>, csokoládé, keserűsó, glaubersó, </a:t>
            </a:r>
            <a:r>
              <a:rPr lang="hu-HU" sz="2000" dirty="0" err="1" smtClean="0">
                <a:solidFill>
                  <a:schemeClr val="accent4"/>
                </a:solidFill>
              </a:rPr>
              <a:t>szorbitol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6600" dirty="0" smtClean="0">
                <a:solidFill>
                  <a:srgbClr val="FF0000"/>
                </a:solidFill>
              </a:rPr>
              <a:t/>
            </a:r>
            <a:br>
              <a:rPr lang="hu-HU" sz="66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 </a:t>
            </a:r>
            <a:r>
              <a:rPr lang="hu-HU" sz="2000" dirty="0" smtClean="0">
                <a:solidFill>
                  <a:srgbClr val="0070C0"/>
                </a:solidFill>
              </a:rPr>
              <a:t>Epehajtó és kőképződést gátló szerek </a:t>
            </a:r>
            <a:endParaRPr lang="hu-HU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2200" b="1" dirty="0" smtClean="0">
                <a:solidFill>
                  <a:schemeClr val="accent4"/>
                </a:solidFill>
              </a:rPr>
              <a:t>Epesavak 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emulgeálják, oldatban tartják az epében lévő 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</a:rPr>
              <a:t>	koleszterint 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ha koncentrációja túl alacsony, vagy a 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</a:rPr>
              <a:t>	koleszterin koncentrációja túl magas az epében, a koleszterin kicsapódik, és megindul a kőképződés az epehólyagban</a:t>
            </a:r>
          </a:p>
          <a:p>
            <a:pPr>
              <a:buNone/>
            </a:pPr>
            <a:endParaRPr lang="hu-HU" sz="22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megelőzhető a kőképződés, illetve a már kialakult kő feloldható az epe epesav tartalmának növelése vagy koleszterinszintjének 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</a:rPr>
              <a:t>	csökkentése révén</a:t>
            </a:r>
          </a:p>
          <a:p>
            <a:pPr>
              <a:buNone/>
            </a:pPr>
            <a:endParaRPr lang="hu-HU" sz="22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emulgeálják a táplálék zsírtartalmát, elősegítik a zsírok felszívódását, az emésztést és a felszívódás folyamatát</a:t>
            </a:r>
          </a:p>
          <a:p>
            <a:pPr>
              <a:buFont typeface="Wingdings" pitchFamily="2" charset="2"/>
              <a:buChar char="Ø"/>
            </a:pPr>
            <a:endParaRPr lang="hu-HU" sz="22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serkentik a </a:t>
            </a:r>
            <a:r>
              <a:rPr lang="hu-HU" sz="2200" dirty="0" err="1" smtClean="0">
                <a:solidFill>
                  <a:schemeClr val="accent4"/>
                </a:solidFill>
              </a:rPr>
              <a:t>bélmotilitást</a:t>
            </a:r>
            <a:r>
              <a:rPr lang="hu-HU" sz="2200" dirty="0" smtClean="0">
                <a:solidFill>
                  <a:schemeClr val="accent4"/>
                </a:solidFill>
              </a:rPr>
              <a:t>, csökkentik a teltségérzetet</a:t>
            </a:r>
          </a:p>
          <a:p>
            <a:pPr>
              <a:buNone/>
            </a:pPr>
            <a:endParaRPr lang="hu-HU" sz="20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7200" dirty="0" smtClean="0">
                <a:solidFill>
                  <a:srgbClr val="FF0000"/>
                </a:solidFill>
              </a:rPr>
              <a:t/>
            </a:r>
            <a:br>
              <a:rPr lang="hu-HU" sz="7200" dirty="0" smtClean="0">
                <a:solidFill>
                  <a:srgbClr val="FF0000"/>
                </a:solidFill>
              </a:rPr>
            </a:b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200" dirty="0" smtClean="0">
                <a:solidFill>
                  <a:srgbClr val="0070C0"/>
                </a:solidFill>
              </a:rPr>
              <a:t>Epehajtó és kőképződést gátló szerek </a:t>
            </a:r>
            <a:endParaRPr lang="hu-HU" sz="2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Paraszimpatolitikumok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parasympatholyticumok</a:t>
            </a:r>
            <a:r>
              <a:rPr lang="hu-HU" sz="2000" dirty="0" smtClean="0">
                <a:solidFill>
                  <a:schemeClr val="accent4"/>
                </a:solidFill>
              </a:rPr>
              <a:t> és </a:t>
            </a:r>
            <a:r>
              <a:rPr lang="hu-HU" sz="2000" dirty="0" err="1" smtClean="0">
                <a:solidFill>
                  <a:schemeClr val="accent4"/>
                </a:solidFill>
              </a:rPr>
              <a:t>spasmolyticumok</a:t>
            </a:r>
            <a:r>
              <a:rPr lang="hu-HU" sz="2000" dirty="0" smtClean="0">
                <a:solidFill>
                  <a:schemeClr val="accent4"/>
                </a:solidFill>
              </a:rPr>
              <a:t> együttes </a:t>
            </a:r>
            <a:r>
              <a:rPr lang="hu-HU" sz="2000" b="1" dirty="0" smtClean="0">
                <a:solidFill>
                  <a:schemeClr val="accent4"/>
                </a:solidFill>
              </a:rPr>
              <a:t>simaizom </a:t>
            </a: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görcsoldó hatás</a:t>
            </a:r>
            <a:r>
              <a:rPr lang="hu-HU" sz="2000" dirty="0" smtClean="0">
                <a:solidFill>
                  <a:schemeClr val="accent4"/>
                </a:solidFill>
              </a:rPr>
              <a:t>a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methylhomatropin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Troparin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comb.tabl</a:t>
            </a:r>
            <a:r>
              <a:rPr lang="hu-HU" sz="2000" dirty="0" smtClean="0">
                <a:solidFill>
                  <a:schemeClr val="accent4"/>
                </a:solidFill>
              </a:rPr>
              <a:t>.(papaverin,</a:t>
            </a:r>
            <a:r>
              <a:rPr lang="hu-HU" sz="2000" dirty="0" err="1" smtClean="0">
                <a:solidFill>
                  <a:schemeClr val="accent4"/>
                </a:solidFill>
              </a:rPr>
              <a:t>phenobarbital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pylorus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spazmus</a:t>
            </a:r>
            <a:r>
              <a:rPr lang="hu-HU" sz="2000" dirty="0" smtClean="0">
                <a:solidFill>
                  <a:schemeClr val="accent4"/>
                </a:solidFill>
              </a:rPr>
              <a:t> (epekövesség), vesekövesség, </a:t>
            </a:r>
            <a:r>
              <a:rPr lang="hu-HU" sz="2000" dirty="0" err="1" smtClean="0">
                <a:solidFill>
                  <a:schemeClr val="accent4"/>
                </a:solidFill>
              </a:rPr>
              <a:t>dysmenorrhoea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methylhomatropin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Neo-Bilagit</a:t>
            </a:r>
            <a:r>
              <a:rPr lang="hu-HU" sz="2000" dirty="0" smtClean="0">
                <a:solidFill>
                  <a:schemeClr val="accent4"/>
                </a:solidFill>
              </a:rPr>
              <a:t> (papaverin,</a:t>
            </a:r>
            <a:r>
              <a:rPr lang="hu-HU" sz="2000" dirty="0" err="1" smtClean="0">
                <a:solidFill>
                  <a:schemeClr val="accent4"/>
                </a:solidFill>
              </a:rPr>
              <a:t>acid.dehydrocholicum</a:t>
            </a:r>
            <a:r>
              <a:rPr lang="hu-HU" sz="2000" dirty="0" smtClean="0">
                <a:solidFill>
                  <a:schemeClr val="accent4"/>
                </a:solidFill>
              </a:rPr>
              <a:t>)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emésztés megkönnyítésére, epekövesség, epehólyag gyulladás,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epehólyag eltávolítás utáni fájdalmas panaszok megszüntetésére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8000" dirty="0" smtClean="0">
                <a:solidFill>
                  <a:srgbClr val="FF0000"/>
                </a:solidFill>
              </a:rPr>
              <a:t/>
            </a:r>
            <a:br>
              <a:rPr lang="hu-HU" sz="8000" dirty="0" smtClean="0">
                <a:solidFill>
                  <a:srgbClr val="FF0000"/>
                </a:solidFill>
              </a:rPr>
            </a:br>
            <a:r>
              <a:rPr lang="hu-HU" sz="3200" dirty="0" smtClean="0">
                <a:solidFill>
                  <a:srgbClr val="0070C0"/>
                </a:solidFill>
              </a:rPr>
              <a:t> </a:t>
            </a:r>
            <a:r>
              <a:rPr lang="hu-HU" sz="2200" dirty="0" smtClean="0">
                <a:solidFill>
                  <a:srgbClr val="0070C0"/>
                </a:solidFill>
              </a:rPr>
              <a:t>Epehajtó és kőképződést gátló szerek </a:t>
            </a:r>
            <a:endParaRPr lang="hu-HU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Peptikus</a:t>
            </a:r>
            <a:r>
              <a:rPr lang="hu-HU" sz="2000" b="1" i="1" dirty="0" smtClean="0">
                <a:solidFill>
                  <a:schemeClr val="accent4"/>
                </a:solidFill>
              </a:rPr>
              <a:t> fekély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gyomor-bél rendszer felső szakaszán kialakuló </a:t>
            </a:r>
            <a:r>
              <a:rPr lang="hu-HU" sz="2000" dirty="0" err="1" smtClean="0">
                <a:solidFill>
                  <a:schemeClr val="accent4"/>
                </a:solidFill>
              </a:rPr>
              <a:t>ulceratív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elváltozás, melynek kifejlődésében a sósav és pepszin fontos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szerepet játszik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leggyakrabban a gyomorban és a </a:t>
            </a:r>
            <a:r>
              <a:rPr lang="hu-HU" sz="2000" dirty="0" err="1" smtClean="0">
                <a:solidFill>
                  <a:schemeClr val="accent4"/>
                </a:solidFill>
              </a:rPr>
              <a:t>duodenumban</a:t>
            </a:r>
            <a:r>
              <a:rPr lang="hu-HU" sz="2000" dirty="0" smtClean="0">
                <a:solidFill>
                  <a:schemeClr val="accent4"/>
                </a:solidFill>
              </a:rPr>
              <a:t> alakul ki,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előfordulhat azonban az </a:t>
            </a:r>
            <a:r>
              <a:rPr lang="hu-HU" sz="2000" dirty="0" err="1" smtClean="0">
                <a:solidFill>
                  <a:schemeClr val="accent4"/>
                </a:solidFill>
              </a:rPr>
              <a:t>oesophagus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distalis</a:t>
            </a:r>
            <a:r>
              <a:rPr lang="hu-HU" sz="2000" dirty="0" smtClean="0">
                <a:solidFill>
                  <a:schemeClr val="accent4"/>
                </a:solidFill>
              </a:rPr>
              <a:t> részén, valamint a </a:t>
            </a:r>
            <a:r>
              <a:rPr lang="hu-HU" sz="2000" dirty="0" err="1" smtClean="0">
                <a:solidFill>
                  <a:schemeClr val="accent4"/>
                </a:solidFill>
              </a:rPr>
              <a:t>jejunumban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A kezelés alapvető célja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fájdalom csökkentése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fekély gyógyulásának elősegítése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fekély kiújulásának megakadályozása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br>
              <a:rPr lang="hu-HU" sz="2800" dirty="0" smtClean="0">
                <a:solidFill>
                  <a:srgbClr val="FF0000"/>
                </a:solidFill>
              </a:rPr>
            </a:br>
            <a:r>
              <a:rPr lang="hu-HU" sz="2000" dirty="0" smtClean="0">
                <a:solidFill>
                  <a:srgbClr val="0070C0"/>
                </a:solidFill>
              </a:rPr>
              <a:t>A gyomor- és nyombélfekély gyógyszerei</a:t>
            </a:r>
            <a:endParaRPr lang="hu-H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Epekőoldó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ursodeoxykolsav</a:t>
            </a:r>
            <a:r>
              <a:rPr lang="hu-HU" sz="2000" dirty="0" smtClean="0">
                <a:solidFill>
                  <a:schemeClr val="accent4"/>
                </a:solidFill>
              </a:rPr>
              <a:t>  (URSOFALK 250 mg </a:t>
            </a:r>
            <a:r>
              <a:rPr lang="hu-HU" sz="2000" dirty="0" err="1" smtClean="0">
                <a:solidFill>
                  <a:schemeClr val="accent4"/>
                </a:solidFill>
              </a:rPr>
              <a:t>kpsz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gátolja a koleszterin szintézisét a májban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növeli az epében az epesavak arányát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az epe koleszterinnel való telítettsége csökken, a korábban kő formájában kicsapódott koleszterin képes ismét feloldódni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alkalmazásuktól csak akkor várható eredmény, ha tiszta és 5 mm-nél nem nagyobb koleszterinkő van, és ha a máj- és az epehólyag-funkció normális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terheseknél ellenjavallt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9600" dirty="0" smtClean="0">
                <a:solidFill>
                  <a:srgbClr val="FF0000"/>
                </a:solidFill>
              </a:rPr>
              <a:t/>
            </a:r>
            <a:br>
              <a:rPr lang="hu-HU" sz="9600" dirty="0" smtClean="0">
                <a:solidFill>
                  <a:srgbClr val="FF0000"/>
                </a:solidFill>
              </a:rPr>
            </a:br>
            <a:r>
              <a:rPr lang="hu-HU" sz="2000" dirty="0" smtClean="0">
                <a:solidFill>
                  <a:srgbClr val="0070C0"/>
                </a:solidFill>
              </a:rPr>
              <a:t>Epehajtó és kőképződést gátló szerek </a:t>
            </a:r>
            <a:endParaRPr lang="hu-HU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Egyéb készítmények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idült máj- és epebántalmakban használatosak: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epehajtó teák borsmentából (</a:t>
            </a:r>
            <a:r>
              <a:rPr lang="hu-HU" sz="2000" dirty="0" err="1" smtClean="0">
                <a:solidFill>
                  <a:schemeClr val="accent4"/>
                </a:solidFill>
              </a:rPr>
              <a:t>Fol</a:t>
            </a:r>
            <a:r>
              <a:rPr lang="hu-HU" sz="2000" dirty="0" smtClean="0">
                <a:solidFill>
                  <a:schemeClr val="accent4"/>
                </a:solidFill>
              </a:rPr>
              <a:t>. </a:t>
            </a:r>
            <a:r>
              <a:rPr lang="hu-HU" sz="2000" dirty="0" err="1" smtClean="0">
                <a:solidFill>
                  <a:schemeClr val="accent4"/>
                </a:solidFill>
              </a:rPr>
              <a:t>Menthae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piperita</a:t>
            </a:r>
            <a:r>
              <a:rPr lang="hu-HU" sz="2000" dirty="0" smtClean="0">
                <a:solidFill>
                  <a:schemeClr val="accent4"/>
                </a:solidFill>
              </a:rPr>
              <a:t>),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articsókából (</a:t>
            </a:r>
            <a:r>
              <a:rPr lang="hu-HU" sz="2000" dirty="0" err="1" smtClean="0">
                <a:solidFill>
                  <a:schemeClr val="accent4"/>
                </a:solidFill>
              </a:rPr>
              <a:t>Cynara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scolimus</a:t>
            </a:r>
            <a:r>
              <a:rPr lang="hu-HU" sz="2000" dirty="0" smtClean="0">
                <a:solidFill>
                  <a:schemeClr val="accent4"/>
                </a:solidFill>
              </a:rPr>
              <a:t>)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katánggyökérből (</a:t>
            </a:r>
            <a:r>
              <a:rPr lang="hu-HU" sz="2000" dirty="0" err="1" smtClean="0">
                <a:solidFill>
                  <a:schemeClr val="accent4"/>
                </a:solidFill>
              </a:rPr>
              <a:t>Cichorii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rad</a:t>
            </a:r>
            <a:r>
              <a:rPr lang="hu-HU" sz="2000" dirty="0" smtClean="0">
                <a:solidFill>
                  <a:schemeClr val="accent4"/>
                </a:solidFill>
              </a:rPr>
              <a:t>.)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pongyolapitypangból (</a:t>
            </a:r>
            <a:r>
              <a:rPr lang="hu-HU" sz="2000" dirty="0" err="1" smtClean="0">
                <a:solidFill>
                  <a:schemeClr val="accent4"/>
                </a:solidFill>
              </a:rPr>
              <a:t>Taraxacum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off</a:t>
            </a:r>
            <a:r>
              <a:rPr lang="hu-HU" sz="2000" dirty="0" smtClean="0">
                <a:solidFill>
                  <a:schemeClr val="accent4"/>
                </a:solidFill>
              </a:rPr>
              <a:t>.)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csengőfűből (</a:t>
            </a:r>
            <a:r>
              <a:rPr lang="hu-HU" sz="2000" dirty="0" err="1" smtClean="0">
                <a:solidFill>
                  <a:schemeClr val="accent4"/>
                </a:solidFill>
              </a:rPr>
              <a:t>Hypericum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perforatum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szulfáttartalmú ásványvizek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Cholagol</a:t>
            </a:r>
            <a:r>
              <a:rPr lang="hu-HU" sz="2000" dirty="0" smtClean="0">
                <a:solidFill>
                  <a:schemeClr val="accent4"/>
                </a:solidFill>
              </a:rPr>
              <a:t> csepp, </a:t>
            </a:r>
            <a:r>
              <a:rPr lang="hu-HU" sz="2000" dirty="0" err="1" smtClean="0">
                <a:solidFill>
                  <a:schemeClr val="accent4"/>
                </a:solidFill>
              </a:rPr>
              <a:t>Rowachol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csepp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tabl</a:t>
            </a:r>
            <a:r>
              <a:rPr lang="hu-HU" sz="2000" dirty="0" smtClean="0">
                <a:solidFill>
                  <a:schemeClr val="accent4"/>
                </a:solidFill>
              </a:rPr>
              <a:t>.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17900" dirty="0" smtClean="0">
                <a:solidFill>
                  <a:srgbClr val="FF0000"/>
                </a:solidFill>
              </a:rPr>
              <a:t/>
            </a:r>
            <a:br>
              <a:rPr lang="hu-HU" sz="17900" dirty="0" smtClean="0">
                <a:solidFill>
                  <a:srgbClr val="FF0000"/>
                </a:solidFill>
              </a:rPr>
            </a:br>
            <a:r>
              <a:rPr lang="hu-HU" sz="2000" dirty="0" smtClean="0">
                <a:solidFill>
                  <a:srgbClr val="0070C0"/>
                </a:solidFill>
              </a:rPr>
              <a:t>Epehajtó és kőképződést gátló szerek </a:t>
            </a:r>
            <a:endParaRPr lang="hu-HU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98477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GYÓGYSZEREK  OKOZTA MÁJKÁROSODÁS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máj központi szerepet játszik gyógyszerek metabolizmusában, detoxikálásában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számos gyógyszer fejt ki májkárosító (</a:t>
            </a:r>
            <a:r>
              <a:rPr lang="hu-HU" sz="2000" dirty="0" err="1" smtClean="0">
                <a:solidFill>
                  <a:schemeClr val="accent4"/>
                </a:solidFill>
              </a:rPr>
              <a:t>hepatotoxikus</a:t>
            </a:r>
            <a:r>
              <a:rPr lang="hu-HU" sz="2000" dirty="0" smtClean="0">
                <a:solidFill>
                  <a:schemeClr val="accent4"/>
                </a:solidFill>
              </a:rPr>
              <a:t>) hatást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direkt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májsejtkárosodás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paracetamol</a:t>
            </a:r>
            <a:r>
              <a:rPr lang="hu-HU" sz="2000" dirty="0" smtClean="0">
                <a:solidFill>
                  <a:schemeClr val="accent4"/>
                </a:solidFill>
              </a:rPr>
              <a:t>, vas túladagolása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napi 2 g-nál nagyobb dózisú </a:t>
            </a:r>
            <a:r>
              <a:rPr lang="hu-HU" sz="2000" dirty="0" err="1" smtClean="0">
                <a:solidFill>
                  <a:schemeClr val="accent4"/>
                </a:solidFill>
              </a:rPr>
              <a:t>szalicilát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tetraciklin</a:t>
            </a:r>
            <a:r>
              <a:rPr lang="hu-HU" sz="2000" dirty="0" smtClean="0">
                <a:solidFill>
                  <a:schemeClr val="accent4"/>
                </a:solidFill>
              </a:rPr>
              <a:t>,  </a:t>
            </a:r>
            <a:r>
              <a:rPr lang="hu-HU" sz="2000" dirty="0" err="1" smtClean="0">
                <a:solidFill>
                  <a:schemeClr val="accent4"/>
                </a:solidFill>
              </a:rPr>
              <a:t>methothrexát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dirty="0" err="1" smtClean="0">
                <a:solidFill>
                  <a:schemeClr val="accent4"/>
                </a:solidFill>
              </a:rPr>
              <a:t>azathioprim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bilirubin</a:t>
            </a:r>
            <a:r>
              <a:rPr lang="hu-HU" sz="2000" b="1" i="1" dirty="0" smtClean="0">
                <a:solidFill>
                  <a:schemeClr val="accent4"/>
                </a:solidFill>
              </a:rPr>
              <a:t> metabolizmusának, kiválasztásának zavara 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androgének</a:t>
            </a:r>
            <a:r>
              <a:rPr lang="hu-HU" sz="2000" dirty="0" smtClean="0">
                <a:solidFill>
                  <a:schemeClr val="accent4"/>
                </a:solidFill>
              </a:rPr>
              <a:t>, anabolikus szteroidok, </a:t>
            </a:r>
            <a:r>
              <a:rPr lang="hu-HU" sz="2000" dirty="0" err="1" smtClean="0">
                <a:solidFill>
                  <a:schemeClr val="accent4"/>
                </a:solidFill>
              </a:rPr>
              <a:t>ösztrogének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progesztagének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rifampicin</a:t>
            </a: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33400" dirty="0" smtClean="0">
                <a:solidFill>
                  <a:srgbClr val="FF0000"/>
                </a:solidFill>
              </a:rPr>
              <a:t/>
            </a:r>
            <a:br>
              <a:rPr lang="hu-HU" sz="33400" dirty="0" smtClean="0">
                <a:solidFill>
                  <a:srgbClr val="FF0000"/>
                </a:solidFill>
              </a:rPr>
            </a:br>
            <a:r>
              <a:rPr lang="hu-HU" sz="2000" dirty="0" err="1" smtClean="0">
                <a:solidFill>
                  <a:srgbClr val="0070C0"/>
                </a:solidFill>
              </a:rPr>
              <a:t>Májműkődésre</a:t>
            </a:r>
            <a:r>
              <a:rPr lang="hu-HU" sz="2000" dirty="0" smtClean="0">
                <a:solidFill>
                  <a:srgbClr val="0070C0"/>
                </a:solidFill>
              </a:rPr>
              <a:t> ható szerek </a:t>
            </a:r>
            <a:endParaRPr lang="hu-HU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cholestasis</a:t>
            </a:r>
            <a:r>
              <a:rPr lang="hu-HU" sz="2000" b="1" i="1" dirty="0" smtClean="0">
                <a:solidFill>
                  <a:schemeClr val="accent4"/>
                </a:solidFill>
              </a:rPr>
              <a:t>, elzáródás, sárgaság 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chlorpromazin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chlorpropamid</a:t>
            </a:r>
            <a:r>
              <a:rPr lang="hu-HU" sz="2000" dirty="0" smtClean="0">
                <a:solidFill>
                  <a:schemeClr val="accent4"/>
                </a:solidFill>
              </a:rPr>
              <a:t> és </a:t>
            </a:r>
            <a:r>
              <a:rPr lang="hu-HU" sz="2000" dirty="0" err="1" smtClean="0">
                <a:solidFill>
                  <a:schemeClr val="accent4"/>
                </a:solidFill>
              </a:rPr>
              <a:t>tiouracil</a:t>
            </a:r>
            <a:r>
              <a:rPr lang="hu-HU" sz="2000" dirty="0" smtClean="0">
                <a:solidFill>
                  <a:schemeClr val="accent4"/>
                </a:solidFill>
              </a:rPr>
              <a:t> szedése során 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krónikus, aktív hepatitis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egyes vegyületek tartós bevitelekor alakulhat ki (</a:t>
            </a:r>
            <a:r>
              <a:rPr lang="hu-HU" sz="2000" dirty="0" err="1" smtClean="0">
                <a:solidFill>
                  <a:schemeClr val="accent4"/>
                </a:solidFill>
              </a:rPr>
              <a:t>methyldopa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dantrolen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nitrofurantoin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májfibrózis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májcirrhozis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alkohol tartós fogyasztása, </a:t>
            </a:r>
            <a:r>
              <a:rPr lang="hu-HU" sz="2000" dirty="0" err="1" smtClean="0">
                <a:solidFill>
                  <a:schemeClr val="accent4"/>
                </a:solidFill>
              </a:rPr>
              <a:t>methotrexat</a:t>
            </a:r>
            <a:r>
              <a:rPr lang="hu-HU" sz="2000" dirty="0" smtClean="0">
                <a:solidFill>
                  <a:schemeClr val="accent4"/>
                </a:solidFill>
              </a:rPr>
              <a:t> krónikus adása 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4200" dirty="0" smtClean="0">
                <a:solidFill>
                  <a:srgbClr val="FF0000"/>
                </a:solidFill>
              </a:rPr>
              <a:t/>
            </a:r>
            <a:br>
              <a:rPr lang="hu-HU" sz="44200" dirty="0" smtClean="0">
                <a:solidFill>
                  <a:srgbClr val="FF0000"/>
                </a:solidFill>
              </a:rPr>
            </a:br>
            <a:r>
              <a:rPr lang="hu-HU" sz="2000" dirty="0" err="1" smtClean="0">
                <a:solidFill>
                  <a:srgbClr val="0070C0"/>
                </a:solidFill>
              </a:rPr>
              <a:t>Májműkődésre</a:t>
            </a:r>
            <a:r>
              <a:rPr lang="hu-HU" sz="2000" dirty="0" smtClean="0">
                <a:solidFill>
                  <a:srgbClr val="0070C0"/>
                </a:solidFill>
              </a:rPr>
              <a:t> ható szerek </a:t>
            </a:r>
            <a:endParaRPr lang="hu-HU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jóindulatú májdaganat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szintetikus </a:t>
            </a:r>
            <a:r>
              <a:rPr lang="hu-HU" sz="2000" dirty="0" err="1" smtClean="0">
                <a:solidFill>
                  <a:schemeClr val="accent4"/>
                </a:solidFill>
              </a:rPr>
              <a:t>androgének</a:t>
            </a:r>
            <a:r>
              <a:rPr lang="hu-HU" sz="2000" dirty="0" smtClean="0">
                <a:solidFill>
                  <a:schemeClr val="accent4"/>
                </a:solidFill>
              </a:rPr>
              <a:t>, anabolikus szteroidok nagy dózisai,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fogamzásgátlók tartós (több mint 5 év) szedése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akut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májsejtnekrózis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halothan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MAObénítók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antiepileptikumok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antituberkulotikumok</a:t>
            </a:r>
            <a:r>
              <a:rPr lang="hu-HU" sz="2000" dirty="0" smtClean="0">
                <a:solidFill>
                  <a:schemeClr val="accent4"/>
                </a:solidFill>
              </a:rPr>
              <a:t>,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szulfonamidok, </a:t>
            </a:r>
            <a:r>
              <a:rPr lang="hu-HU" sz="2000" dirty="0" err="1" smtClean="0">
                <a:solidFill>
                  <a:schemeClr val="accent4"/>
                </a:solidFill>
              </a:rPr>
              <a:t>fenilbutazon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indometacin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ibuprofen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metildopa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kinidin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64700" dirty="0" smtClean="0">
                <a:solidFill>
                  <a:srgbClr val="FF0000"/>
                </a:solidFill>
              </a:rPr>
              <a:t/>
            </a:r>
            <a:br>
              <a:rPr lang="hu-HU" sz="64700" dirty="0" smtClean="0">
                <a:solidFill>
                  <a:srgbClr val="FF0000"/>
                </a:solidFill>
              </a:rPr>
            </a:br>
            <a:r>
              <a:rPr lang="hu-HU" sz="2200" dirty="0" err="1" smtClean="0">
                <a:solidFill>
                  <a:srgbClr val="0070C0"/>
                </a:solidFill>
              </a:rPr>
              <a:t>Májműkődésre</a:t>
            </a:r>
            <a:r>
              <a:rPr lang="hu-HU" sz="2200" dirty="0" smtClean="0">
                <a:solidFill>
                  <a:srgbClr val="0070C0"/>
                </a:solidFill>
              </a:rPr>
              <a:t> ható szerek </a:t>
            </a:r>
            <a:endParaRPr lang="hu-HU" sz="2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25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Májvédő szerek </a:t>
            </a: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májvédő anyagok, melyek a májkárosodást kivédik és a máj ellenálló képességét fokozzák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elzsírosodást visszaszorító, sejtelhalást csökkentő és regenerációt fokozó hatásúak</a:t>
            </a:r>
          </a:p>
          <a:p>
            <a:pPr>
              <a:buFont typeface="Wingdings" pitchFamily="2" charset="2"/>
              <a:buChar char="Ø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64700" dirty="0" smtClean="0">
                <a:solidFill>
                  <a:srgbClr val="FF0000"/>
                </a:solidFill>
              </a:rPr>
              <a:t/>
            </a:r>
            <a:br>
              <a:rPr lang="hu-HU" sz="64700" dirty="0" smtClean="0">
                <a:solidFill>
                  <a:srgbClr val="FF0000"/>
                </a:solidFill>
              </a:rPr>
            </a:br>
            <a:r>
              <a:rPr lang="hu-HU" sz="2000" dirty="0" err="1" smtClean="0">
                <a:solidFill>
                  <a:srgbClr val="0070C0"/>
                </a:solidFill>
              </a:rPr>
              <a:t>Májműkődésre</a:t>
            </a:r>
            <a:r>
              <a:rPr lang="hu-HU" sz="2000" dirty="0" smtClean="0">
                <a:solidFill>
                  <a:srgbClr val="0070C0"/>
                </a:solidFill>
              </a:rPr>
              <a:t> ható szerek </a:t>
            </a:r>
            <a:endParaRPr lang="hu-HU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34481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silimarin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(LEGALON TABL., INJ.)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Máriatövisből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védelmet nyújt a </a:t>
            </a:r>
            <a:r>
              <a:rPr lang="hu-HU" sz="2000" dirty="0" err="1" smtClean="0">
                <a:solidFill>
                  <a:schemeClr val="accent4"/>
                </a:solidFill>
              </a:rPr>
              <a:t>szén-tetraklorid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amanitin</a:t>
            </a:r>
            <a:r>
              <a:rPr lang="hu-HU" sz="2000" dirty="0" smtClean="0">
                <a:solidFill>
                  <a:schemeClr val="accent4"/>
                </a:solidFill>
              </a:rPr>
              <a:t> és </a:t>
            </a:r>
            <a:r>
              <a:rPr lang="hu-HU" sz="2000" dirty="0" err="1" smtClean="0">
                <a:solidFill>
                  <a:schemeClr val="accent4"/>
                </a:solidFill>
              </a:rPr>
              <a:t>phalloidin</a:t>
            </a:r>
            <a:r>
              <a:rPr lang="hu-HU" sz="2000" dirty="0" smtClean="0">
                <a:solidFill>
                  <a:schemeClr val="accent4"/>
                </a:solidFill>
              </a:rPr>
              <a:t> gombamérgek májkárosító hatásával szemben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antioxidáns és </a:t>
            </a:r>
            <a:r>
              <a:rPr lang="hu-HU" sz="2000" dirty="0" err="1" smtClean="0">
                <a:solidFill>
                  <a:schemeClr val="accent4"/>
                </a:solidFill>
              </a:rPr>
              <a:t>szabadgyökfogó</a:t>
            </a:r>
            <a:r>
              <a:rPr lang="hu-HU" sz="2000" dirty="0" smtClean="0">
                <a:solidFill>
                  <a:schemeClr val="accent4"/>
                </a:solidFill>
              </a:rPr>
              <a:t> hatással is rendelkezik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fokozza a májsejtek regenerációját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Alkalmazás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idült májkárosodás és akut </a:t>
            </a:r>
            <a:r>
              <a:rPr lang="hu-HU" sz="2000" dirty="0" err="1" smtClean="0">
                <a:solidFill>
                  <a:schemeClr val="accent4"/>
                </a:solidFill>
              </a:rPr>
              <a:t>májnekrózis</a:t>
            </a:r>
            <a:r>
              <a:rPr lang="hu-HU" sz="2000" dirty="0" smtClean="0">
                <a:solidFill>
                  <a:schemeClr val="accent4"/>
                </a:solidFill>
              </a:rPr>
              <a:t> esetén adható, így gombamérgezésben, alkoholos májbetegségekben, </a:t>
            </a:r>
            <a:r>
              <a:rPr lang="hu-HU" sz="2000" dirty="0" err="1" smtClean="0">
                <a:solidFill>
                  <a:schemeClr val="accent4"/>
                </a:solidFill>
              </a:rPr>
              <a:t>májcirrhosisban</a:t>
            </a:r>
            <a:r>
              <a:rPr lang="hu-HU" sz="2000" dirty="0" smtClean="0">
                <a:solidFill>
                  <a:schemeClr val="accent4"/>
                </a:solidFill>
              </a:rPr>
              <a:t>, krónikus hepatitisben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2200" dirty="0" smtClean="0">
                <a:solidFill>
                  <a:srgbClr val="FF0000"/>
                </a:solidFill>
              </a:rPr>
              <a:t/>
            </a:r>
            <a:br>
              <a:rPr lang="hu-HU" sz="2200" dirty="0" smtClean="0">
                <a:solidFill>
                  <a:srgbClr val="FF0000"/>
                </a:solidFill>
              </a:rPr>
            </a:br>
            <a:r>
              <a:rPr lang="hu-HU" sz="2200" dirty="0" err="1" smtClean="0">
                <a:solidFill>
                  <a:srgbClr val="0070C0"/>
                </a:solidFill>
              </a:rPr>
              <a:t>Májműkődésre</a:t>
            </a:r>
            <a:r>
              <a:rPr lang="hu-HU" sz="2200" dirty="0" smtClean="0">
                <a:solidFill>
                  <a:srgbClr val="0070C0"/>
                </a:solidFill>
              </a:rPr>
              <a:t> ható szerek </a:t>
            </a:r>
            <a:endParaRPr lang="hu-HU" sz="2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272808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71287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HASHAJTÓK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székletürítést megkönnyítik és gyorsítják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err="1" smtClean="0">
                <a:solidFill>
                  <a:schemeClr val="accent4"/>
                </a:solidFill>
              </a:rPr>
              <a:t>laxatív</a:t>
            </a:r>
            <a:r>
              <a:rPr lang="hu-HU" sz="2000" i="1" dirty="0" smtClean="0">
                <a:solidFill>
                  <a:schemeClr val="accent4"/>
                </a:solidFill>
              </a:rPr>
              <a:t> hatás</a:t>
            </a:r>
            <a:r>
              <a:rPr lang="hu-HU" sz="2000" dirty="0" smtClean="0">
                <a:solidFill>
                  <a:schemeClr val="accent4"/>
                </a:solidFill>
              </a:rPr>
              <a:t>: az ürített széklet formált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err="1" smtClean="0">
                <a:solidFill>
                  <a:schemeClr val="accent4"/>
                </a:solidFill>
              </a:rPr>
              <a:t>purgatív</a:t>
            </a:r>
            <a:r>
              <a:rPr lang="hu-HU" sz="2000" i="1" dirty="0" smtClean="0">
                <a:solidFill>
                  <a:schemeClr val="accent4"/>
                </a:solidFill>
              </a:rPr>
              <a:t> hatás</a:t>
            </a:r>
            <a:r>
              <a:rPr lang="hu-HU" sz="2000" dirty="0" smtClean="0">
                <a:solidFill>
                  <a:schemeClr val="accent4"/>
                </a:solidFill>
              </a:rPr>
              <a:t>: pépes, drasztikusra egészen folyékony széklet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legtöbb hashajtó kisebb adagban </a:t>
            </a:r>
            <a:r>
              <a:rPr lang="hu-HU" sz="2000" dirty="0" err="1" smtClean="0">
                <a:solidFill>
                  <a:schemeClr val="accent4"/>
                </a:solidFill>
              </a:rPr>
              <a:t>laxatív</a:t>
            </a:r>
            <a:r>
              <a:rPr lang="hu-HU" sz="2000" dirty="0" smtClean="0">
                <a:solidFill>
                  <a:schemeClr val="accent4"/>
                </a:solidFill>
              </a:rPr>
              <a:t>, nagyobb dózisban </a:t>
            </a:r>
            <a:r>
              <a:rPr lang="hu-HU" sz="2000" dirty="0" err="1" smtClean="0">
                <a:solidFill>
                  <a:schemeClr val="accent4"/>
                </a:solidFill>
              </a:rPr>
              <a:t>purgatív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állandó használatuk káros, megzavarják a normális </a:t>
            </a:r>
            <a:r>
              <a:rPr lang="hu-HU" sz="2000" dirty="0" err="1" smtClean="0">
                <a:solidFill>
                  <a:schemeClr val="accent4"/>
                </a:solidFill>
              </a:rPr>
              <a:t>bélmunkareflex</a:t>
            </a:r>
            <a:r>
              <a:rPr lang="hu-HU" sz="2000" dirty="0" smtClean="0">
                <a:solidFill>
                  <a:schemeClr val="accent4"/>
                </a:solidFill>
              </a:rPr>
              <a:t> mechanizmusát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94700" dirty="0" smtClean="0">
                <a:solidFill>
                  <a:srgbClr val="FF0000"/>
                </a:solidFill>
              </a:rPr>
              <a:t/>
            </a:r>
            <a:br>
              <a:rPr lang="hu-HU" sz="94700" dirty="0" smtClean="0">
                <a:solidFill>
                  <a:srgbClr val="FF0000"/>
                </a:solidFill>
              </a:rPr>
            </a:br>
            <a:r>
              <a:rPr lang="hu-HU" sz="2000" dirty="0" smtClean="0">
                <a:solidFill>
                  <a:srgbClr val="0070C0"/>
                </a:solidFill>
              </a:rPr>
              <a:t>Hashajtók</a:t>
            </a:r>
            <a:endParaRPr lang="hu-HU" sz="2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hashajtók tartós szedése során a víz- és az </a:t>
            </a:r>
            <a:r>
              <a:rPr lang="hu-HU" sz="2000" dirty="0" err="1" smtClean="0">
                <a:solidFill>
                  <a:schemeClr val="accent4"/>
                </a:solidFill>
              </a:rPr>
              <a:t>elektrolitvesztés</a:t>
            </a:r>
            <a:r>
              <a:rPr lang="hu-HU" sz="2000" dirty="0" smtClean="0">
                <a:solidFill>
                  <a:schemeClr val="accent4"/>
                </a:solidFill>
              </a:rPr>
              <a:t> következtében fokozódhat az </a:t>
            </a:r>
            <a:r>
              <a:rPr lang="hu-HU" sz="2000" dirty="0" err="1" smtClean="0">
                <a:solidFill>
                  <a:schemeClr val="accent4"/>
                </a:solidFill>
              </a:rPr>
              <a:t>aldoszteronprodukció</a:t>
            </a:r>
            <a:r>
              <a:rPr lang="hu-HU" sz="2000" dirty="0" smtClean="0">
                <a:solidFill>
                  <a:schemeClr val="accent4"/>
                </a:solidFill>
              </a:rPr>
              <a:t>, és a következményes K+</a:t>
            </a:r>
            <a:r>
              <a:rPr lang="hu-HU" sz="2000" dirty="0" err="1" smtClean="0">
                <a:solidFill>
                  <a:schemeClr val="accent4"/>
                </a:solidFill>
              </a:rPr>
              <a:t>-vesztés</a:t>
            </a:r>
            <a:r>
              <a:rPr lang="hu-HU" sz="2000" dirty="0" smtClean="0">
                <a:solidFill>
                  <a:schemeClr val="accent4"/>
                </a:solidFill>
              </a:rPr>
              <a:t> csökkenti a bélrendszer tónusát, </a:t>
            </a:r>
            <a:r>
              <a:rPr lang="hu-HU" sz="2000" dirty="0" err="1" smtClean="0">
                <a:solidFill>
                  <a:schemeClr val="accent4"/>
                </a:solidFill>
              </a:rPr>
              <a:t>motilitását</a:t>
            </a:r>
            <a:r>
              <a:rPr lang="hu-HU" sz="2000" dirty="0" smtClean="0">
                <a:solidFill>
                  <a:schemeClr val="accent4"/>
                </a:solidFill>
              </a:rPr>
              <a:t>. Ennek eredményeként a beteg szükségét érzi a hashajtó ismételt szedésének.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tartós hashajtószedés után gyakori a </a:t>
            </a:r>
            <a:r>
              <a:rPr lang="hu-HU" sz="2000" dirty="0" err="1" smtClean="0">
                <a:solidFill>
                  <a:schemeClr val="accent4"/>
                </a:solidFill>
              </a:rPr>
              <a:t>neurogén</a:t>
            </a:r>
            <a:r>
              <a:rPr lang="hu-HU" sz="2000" dirty="0" smtClean="0">
                <a:solidFill>
                  <a:schemeClr val="accent4"/>
                </a:solidFill>
              </a:rPr>
              <a:t> székrekedés, mivel a hashajtók túl erősen ürítik ki a bélhuzamot, ezért a kúra után elegendő salaknak kell felgyülemlenie ahhoz, hogy a normális székürítés visszaálljon, ez pedig a beteget a hashajtó további szedésére ösztönzi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erős hatásúakat terheseknek nem adjuk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194100" dirty="0" smtClean="0">
                <a:solidFill>
                  <a:srgbClr val="FF0000"/>
                </a:solidFill>
              </a:rPr>
              <a:t/>
            </a:r>
            <a:br>
              <a:rPr lang="hu-HU" sz="194100" dirty="0" smtClean="0">
                <a:solidFill>
                  <a:srgbClr val="FF0000"/>
                </a:solidFill>
              </a:rPr>
            </a:br>
            <a:r>
              <a:rPr lang="hu-HU" sz="2000" dirty="0" smtClean="0">
                <a:solidFill>
                  <a:srgbClr val="0070C0"/>
                </a:solidFill>
              </a:rPr>
              <a:t>Hashajtók</a:t>
            </a:r>
            <a:endParaRPr lang="hu-HU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Javallatok</a:t>
            </a:r>
          </a:p>
          <a:p>
            <a:pPr marL="624078" indent="-514350"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akut és krónikus székrekedés</a:t>
            </a:r>
          </a:p>
          <a:p>
            <a:pPr marL="624078" indent="-514350"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624078" indent="-514350"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akut és krónikus bélhurutok</a:t>
            </a:r>
          </a:p>
          <a:p>
            <a:pPr marL="624078" indent="-514350"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624078" indent="-51435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öregek, legyengült betegek, mellkasi és hasi műtöttek, friss infarktuson átesett  betegek esetében a </a:t>
            </a:r>
            <a:r>
              <a:rPr lang="hu-HU" sz="2000" dirty="0" err="1" smtClean="0">
                <a:solidFill>
                  <a:schemeClr val="accent4"/>
                </a:solidFill>
              </a:rPr>
              <a:t>laxatív</a:t>
            </a:r>
            <a:r>
              <a:rPr lang="hu-HU" sz="2000" dirty="0" smtClean="0">
                <a:solidFill>
                  <a:schemeClr val="accent4"/>
                </a:solidFill>
              </a:rPr>
              <a:t> szerek könnyen üríthető széklet kialakításával megóvják a beteget az </a:t>
            </a:r>
            <a:r>
              <a:rPr lang="hu-HU" sz="2000" i="1" dirty="0" smtClean="0">
                <a:solidFill>
                  <a:schemeClr val="accent4"/>
                </a:solidFill>
              </a:rPr>
              <a:t>erős </a:t>
            </a:r>
            <a:r>
              <a:rPr lang="hu-HU" sz="2000" i="1" dirty="0" err="1" smtClean="0">
                <a:solidFill>
                  <a:schemeClr val="accent4"/>
                </a:solidFill>
              </a:rPr>
              <a:t>hasprés</a:t>
            </a:r>
            <a:r>
              <a:rPr lang="hu-HU" sz="2000" i="1" dirty="0" smtClean="0">
                <a:solidFill>
                  <a:schemeClr val="accent4"/>
                </a:solidFill>
              </a:rPr>
              <a:t> okozta túlerőltetés</a:t>
            </a:r>
            <a:r>
              <a:rPr lang="hu-HU" sz="2000" dirty="0" smtClean="0">
                <a:solidFill>
                  <a:schemeClr val="accent4"/>
                </a:solidFill>
              </a:rPr>
              <a:t> káros következményeitől</a:t>
            </a:r>
          </a:p>
          <a:p>
            <a:pPr marL="624078" indent="-514350"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624078" indent="-514350"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féregűzés</a:t>
            </a:r>
            <a:r>
              <a:rPr lang="hu-HU" sz="2000" dirty="0" smtClean="0">
                <a:solidFill>
                  <a:schemeClr val="accent4"/>
                </a:solidFill>
              </a:rPr>
              <a:t> után</a:t>
            </a:r>
          </a:p>
          <a:p>
            <a:pPr marL="624078" indent="-514350"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624078" indent="-514350"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aranyeres betegek </a:t>
            </a:r>
            <a:r>
              <a:rPr lang="hu-HU" sz="2000" dirty="0" smtClean="0">
                <a:solidFill>
                  <a:schemeClr val="accent4"/>
                </a:solidFill>
              </a:rPr>
              <a:t>(csak </a:t>
            </a:r>
            <a:r>
              <a:rPr lang="hu-HU" sz="2000" dirty="0" err="1" smtClean="0">
                <a:solidFill>
                  <a:schemeClr val="accent4"/>
                </a:solidFill>
              </a:rPr>
              <a:t>laxatívok</a:t>
            </a:r>
            <a:r>
              <a:rPr lang="hu-HU" sz="2000" dirty="0" smtClean="0">
                <a:solidFill>
                  <a:schemeClr val="accent4"/>
                </a:solidFill>
              </a:rPr>
              <a:t>, puha széklet biztosítására) 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397900" dirty="0" smtClean="0">
                <a:solidFill>
                  <a:srgbClr val="FF0000"/>
                </a:solidFill>
              </a:rPr>
              <a:t/>
            </a:r>
            <a:br>
              <a:rPr lang="hu-HU" sz="397900" dirty="0" smtClean="0">
                <a:solidFill>
                  <a:srgbClr val="FF0000"/>
                </a:solidFill>
              </a:rPr>
            </a:br>
            <a:r>
              <a:rPr lang="hu-HU" sz="2000" dirty="0" smtClean="0">
                <a:solidFill>
                  <a:srgbClr val="0070C0"/>
                </a:solidFill>
              </a:rPr>
              <a:t>Hashajtók</a:t>
            </a:r>
            <a:endParaRPr lang="hu-HU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hashajtók támadáspontjai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colonban</a:t>
            </a:r>
            <a:r>
              <a:rPr lang="hu-HU" sz="2000" dirty="0" smtClean="0">
                <a:solidFill>
                  <a:schemeClr val="accent4"/>
                </a:solidFill>
              </a:rPr>
              <a:t> történő vízvisszatartás révén nő a széklet mennyisége és puhasága, fokozódik a béltartalom továbbításának gyorsasága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nyálkahártyára gyakorolt direkt és indirekt hatás révén csökken a vízvisszaszívás a </a:t>
            </a:r>
            <a:r>
              <a:rPr lang="hu-HU" sz="2000" dirty="0" err="1" smtClean="0">
                <a:solidFill>
                  <a:schemeClr val="accent4"/>
                </a:solidFill>
              </a:rPr>
              <a:t>colonban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fokozódik a </a:t>
            </a:r>
            <a:r>
              <a:rPr lang="hu-HU" sz="2000" dirty="0" err="1" smtClean="0">
                <a:solidFill>
                  <a:schemeClr val="accent4"/>
                </a:solidFill>
              </a:rPr>
              <a:t>bélmotilitás</a:t>
            </a:r>
            <a:r>
              <a:rPr lang="hu-HU" sz="2000" dirty="0" smtClean="0">
                <a:solidFill>
                  <a:schemeClr val="accent4"/>
                </a:solidFill>
              </a:rPr>
              <a:t>, és ennek következtében csökken a só- és vízvisszaszívás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000" dirty="0" smtClean="0">
                <a:solidFill>
                  <a:srgbClr val="0070C0"/>
                </a:solidFill>
              </a:rPr>
              <a:t>Hashajtók</a:t>
            </a:r>
            <a:endParaRPr lang="hu-HU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>
                <a:solidFill>
                  <a:schemeClr val="accent4"/>
                </a:solidFill>
              </a:rPr>
              <a:t> </a:t>
            </a:r>
            <a:r>
              <a:rPr lang="hu-HU" sz="2000" b="1" i="1" dirty="0" smtClean="0">
                <a:solidFill>
                  <a:schemeClr val="accent4"/>
                </a:solidFill>
              </a:rPr>
              <a:t>Hatásmód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Székletmennyiség növelése útján hatók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széklet puhítása révén hatók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Ozmotikus hashajtók (fel nem szívódó sók és szénhidrátok)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bélfal izgatásával hatók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Az első két csoport tagjai csak </a:t>
            </a:r>
            <a:r>
              <a:rPr lang="hu-HU" sz="2000" dirty="0" err="1" smtClean="0">
                <a:solidFill>
                  <a:schemeClr val="accent4"/>
                </a:solidFill>
              </a:rPr>
              <a:t>laxatív</a:t>
            </a:r>
            <a:r>
              <a:rPr lang="hu-HU" sz="2000" dirty="0" smtClean="0">
                <a:solidFill>
                  <a:schemeClr val="accent4"/>
                </a:solidFill>
              </a:rPr>
              <a:t> hatásúak, a többiek adagtól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függően </a:t>
            </a:r>
            <a:r>
              <a:rPr lang="hu-HU" sz="2000" dirty="0" err="1" smtClean="0">
                <a:solidFill>
                  <a:schemeClr val="accent4"/>
                </a:solidFill>
              </a:rPr>
              <a:t>laxatívak</a:t>
            </a:r>
            <a:r>
              <a:rPr lang="hu-HU" sz="2000" dirty="0" smtClean="0">
                <a:solidFill>
                  <a:schemeClr val="accent4"/>
                </a:solidFill>
              </a:rPr>
              <a:t> vagy </a:t>
            </a:r>
            <a:r>
              <a:rPr lang="hu-HU" sz="2000" dirty="0" err="1" smtClean="0">
                <a:solidFill>
                  <a:schemeClr val="accent4"/>
                </a:solidFill>
              </a:rPr>
              <a:t>purgatívak</a:t>
            </a:r>
            <a:r>
              <a:rPr lang="hu-HU" sz="2000" dirty="0" smtClean="0">
                <a:solidFill>
                  <a:schemeClr val="accent4"/>
                </a:solidFill>
              </a:rPr>
              <a:t>.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Hashajtó adása nélkül, a végbél izgatásával is ki lehet váltani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székelési reflexet, bélsár kiürülését: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beöntés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glicerin helyi végbélizgató, kúp vagy vizes oldatban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000" dirty="0" smtClean="0">
                <a:solidFill>
                  <a:srgbClr val="0070C0"/>
                </a:solidFill>
              </a:rPr>
              <a:t>Hashajtók</a:t>
            </a:r>
            <a:endParaRPr lang="hu-HU" sz="2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81053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dirty="0" smtClean="0">
                <a:solidFill>
                  <a:srgbClr val="00B050"/>
                </a:solidFill>
              </a:rPr>
              <a:t>SZÉKLETMENNYISÉG NÖVELÉSÉVEL HATÓK</a:t>
            </a: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növényi rostok és hidrofil kolloidok: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metilcellulóz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korpa, zöldségfélék, gyümölcsök, gabonafélék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szárított gyümölcsök, szilvalekvár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növényi rostban gazdag étrend (napi 20— 60 g) a legalkalmasabb a funkcionális eredetű székrekedés profilaxisára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colonba</a:t>
            </a:r>
            <a:r>
              <a:rPr lang="hu-HU" sz="2000" dirty="0" smtClean="0">
                <a:solidFill>
                  <a:schemeClr val="accent4"/>
                </a:solidFill>
              </a:rPr>
              <a:t> változatlanul jutnak el és ott vizet felvéve megduzzadnak. Nagy mennyiségű, lágy, formált széklet.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vizet megkötve alaptérfogatának 25-szörösére is megduzzad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Mellékhatás: </a:t>
            </a:r>
            <a:r>
              <a:rPr lang="hu-HU" sz="2000" dirty="0" err="1" smtClean="0">
                <a:solidFill>
                  <a:schemeClr val="accent4"/>
                </a:solidFill>
              </a:rPr>
              <a:t>bélobstructió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Kontraindikált:  </a:t>
            </a:r>
            <a:r>
              <a:rPr lang="hu-HU" sz="2000" dirty="0" smtClean="0">
                <a:solidFill>
                  <a:schemeClr val="accent4"/>
                </a:solidFill>
              </a:rPr>
              <a:t>bélszűkület, bélösszenövések </a:t>
            </a:r>
          </a:p>
          <a:p>
            <a:pPr>
              <a:buNone/>
            </a:pP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000" dirty="0" smtClean="0">
                <a:solidFill>
                  <a:srgbClr val="0070C0"/>
                </a:solidFill>
              </a:rPr>
              <a:t>Hashajtók</a:t>
            </a:r>
            <a:endParaRPr lang="hu-HU" sz="2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dirty="0" smtClean="0">
                <a:solidFill>
                  <a:srgbClr val="00B050"/>
                </a:solidFill>
              </a:rPr>
              <a:t>SZÉKLET PUHÍTÁSÁVAL HATÓK</a:t>
            </a:r>
          </a:p>
          <a:p>
            <a:pPr>
              <a:buNone/>
            </a:pPr>
            <a:endParaRPr lang="hu-HU" sz="2000" b="1" i="1" dirty="0" smtClean="0"/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paraffinum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liquidum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(paraffinolaj)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béltartalmat emulgeálja, puhává és sikamlóssá teszi, idült székrekedésben megkönnyíti a beszáradt széklet kiürítését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csecsemőknek, terheseknek, öregeknek, legyengült betegeknek is adható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000" dirty="0" smtClean="0">
                <a:solidFill>
                  <a:srgbClr val="0070C0"/>
                </a:solidFill>
              </a:rPr>
              <a:t>Hashajtók</a:t>
            </a:r>
            <a:endParaRPr lang="hu-HU" sz="2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dirty="0" smtClean="0">
                <a:solidFill>
                  <a:srgbClr val="00B050"/>
                </a:solidFill>
              </a:rPr>
              <a:t>OZMOTIKUS HASHAJTÓK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olyan sók vagy szénhidrátok melyek nem, vagy csak csekély mértékben szívódnak fel, így a vizet a béllumenben visszatartják, illetve hipertóniás koncentrációban a szervezettől vizet vonnak oda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3%-os konyhasóoldat (pl. fél liter tengervíz) hasmenést okoz, mert a felszívódás előtt fel kell hígulnia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viszonylag hosszabb időre van szükség, hogy a béltartalom oly mértékben felhíguljon, hogy az a bél kiürülését elősegítse (10-12 óra)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ilyen oldatok helyi irritáló hatása hányingert és hányást okozhat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purgatív</a:t>
            </a:r>
            <a:r>
              <a:rPr lang="hu-HU" sz="2000" dirty="0" smtClean="0">
                <a:solidFill>
                  <a:schemeClr val="accent4"/>
                </a:solidFill>
              </a:rPr>
              <a:t> hatás mindig hamarabb jelentkezik, mint a </a:t>
            </a:r>
            <a:r>
              <a:rPr lang="hu-HU" sz="2000" dirty="0" err="1" smtClean="0">
                <a:solidFill>
                  <a:schemeClr val="accent4"/>
                </a:solidFill>
              </a:rPr>
              <a:t>laxatív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000" dirty="0" smtClean="0">
                <a:solidFill>
                  <a:srgbClr val="0070C0"/>
                </a:solidFill>
              </a:rPr>
              <a:t>Hashajtók</a:t>
            </a:r>
            <a:endParaRPr lang="hu-HU" sz="2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Anorganikus (szervetlen) sók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izotóniás oldatban erélyes és gyorsan ható hashajtók, a bélcsatorna teljes hosszában alkalmasak a tartalom kiürítésére </a:t>
            </a:r>
          </a:p>
          <a:p>
            <a:pPr>
              <a:buFont typeface="Wingdings" pitchFamily="2" charset="2"/>
              <a:buChar char="Ø"/>
            </a:pPr>
            <a:r>
              <a:rPr lang="hu-HU" sz="2000" b="1" i="1" dirty="0" smtClean="0">
                <a:solidFill>
                  <a:schemeClr val="accent4"/>
                </a:solidFill>
              </a:rPr>
              <a:t>magnézium szulfát </a:t>
            </a:r>
            <a:r>
              <a:rPr lang="hu-HU" sz="2000" dirty="0" smtClean="0">
                <a:solidFill>
                  <a:schemeClr val="accent4"/>
                </a:solidFill>
              </a:rPr>
              <a:t>(keserűsó) erős hatású, adagja 1-2 kávéskanál egy pohár vízben</a:t>
            </a:r>
          </a:p>
          <a:p>
            <a:pPr>
              <a:buFont typeface="Wingdings" pitchFamily="2" charset="2"/>
              <a:buChar char="Ø"/>
            </a:pPr>
            <a:r>
              <a:rPr lang="hu-HU" sz="2000" b="1" i="1" dirty="0" smtClean="0">
                <a:solidFill>
                  <a:schemeClr val="accent4"/>
                </a:solidFill>
              </a:rPr>
              <a:t>nátrium-szulfát</a:t>
            </a:r>
            <a:r>
              <a:rPr lang="hu-HU" sz="2000" dirty="0" smtClean="0">
                <a:solidFill>
                  <a:schemeClr val="accent4"/>
                </a:solidFill>
              </a:rPr>
              <a:t> (Glaubersó) erélyes hatású szer,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nagyobb dózisban nagy mennyiségű vizet von el a szervezettől</a:t>
            </a:r>
          </a:p>
          <a:p>
            <a:pPr>
              <a:buFont typeface="Wingdings" pitchFamily="2" charset="2"/>
              <a:buChar char="Ø"/>
            </a:pPr>
            <a:r>
              <a:rPr lang="hu-HU" sz="2000" b="1" i="1" dirty="0" smtClean="0">
                <a:solidFill>
                  <a:schemeClr val="accent4"/>
                </a:solidFill>
              </a:rPr>
              <a:t>nátrium- és kálium-szulfát, nátrium-klorid és –bikarbonát </a:t>
            </a:r>
            <a:r>
              <a:rPr lang="hu-HU" sz="2000" dirty="0" err="1" smtClean="0">
                <a:solidFill>
                  <a:schemeClr val="accent4"/>
                </a:solidFill>
              </a:rPr>
              <a:t>sókeverékek</a:t>
            </a:r>
            <a:r>
              <a:rPr lang="hu-HU" sz="2000" dirty="0" smtClean="0">
                <a:solidFill>
                  <a:schemeClr val="accent4"/>
                </a:solidFill>
              </a:rPr>
              <a:t> gyógyvizekben fordulnak elő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magnézium-sókat csak ép veseműködés esetén szabad adni, nátriumsók adása kontraindikált szív- és vesebetegeken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dehidratáció is létrejöhet, ezért fontos kellő mennyiségű folyadékbevitel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000" dirty="0" smtClean="0">
                <a:solidFill>
                  <a:srgbClr val="0070C0"/>
                </a:solidFill>
              </a:rPr>
              <a:t>Hashajtók</a:t>
            </a:r>
            <a:endParaRPr lang="hu-HU" sz="20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>
                <a:solidFill>
                  <a:schemeClr val="accent4"/>
                </a:solidFill>
              </a:rPr>
              <a:t> </a:t>
            </a:r>
            <a:r>
              <a:rPr lang="hu-HU" sz="2000" b="1" i="1" dirty="0" smtClean="0">
                <a:solidFill>
                  <a:schemeClr val="accent4"/>
                </a:solidFill>
              </a:rPr>
              <a:t>Fel nem szívódó szénhidrátok: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lactulose</a:t>
            </a:r>
            <a:r>
              <a:rPr lang="hu-HU" sz="2000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Duphalac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egyes cukrok, cukoralkoholok és </a:t>
            </a:r>
            <a:r>
              <a:rPr lang="hu-HU" sz="2000" dirty="0" err="1" smtClean="0">
                <a:solidFill>
                  <a:schemeClr val="accent4"/>
                </a:solidFill>
              </a:rPr>
              <a:t>poliszachridok</a:t>
            </a:r>
            <a:r>
              <a:rPr lang="hu-HU" sz="2000" dirty="0" smtClean="0">
                <a:solidFill>
                  <a:schemeClr val="accent4"/>
                </a:solidFill>
              </a:rPr>
              <a:t> tartoznak ide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bél enzimjei nem </a:t>
            </a:r>
            <a:r>
              <a:rPr lang="hu-HU" sz="2000" dirty="0" err="1" smtClean="0">
                <a:solidFill>
                  <a:schemeClr val="accent4"/>
                </a:solidFill>
              </a:rPr>
              <a:t>hidrolizálják</a:t>
            </a:r>
            <a:r>
              <a:rPr lang="hu-HU" sz="2000" dirty="0" smtClean="0">
                <a:solidFill>
                  <a:schemeClr val="accent4"/>
                </a:solidFill>
              </a:rPr>
              <a:t>, felszívódni nem tud, így hashajtó hatású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hashajtó hatása a bevitel után 1-3 nappal jelentkezik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terheseknek adható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</a:p>
          <a:p>
            <a:pPr>
              <a:buFont typeface="Wingdings" pitchFamily="2" charset="2"/>
              <a:buChar char="Ø"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gliceryn</a:t>
            </a:r>
            <a:r>
              <a:rPr lang="hu-HU" sz="2000" i="1" dirty="0" smtClean="0">
                <a:solidFill>
                  <a:schemeClr val="accent4"/>
                </a:solidFill>
              </a:rPr>
              <a:t>:</a:t>
            </a:r>
            <a:r>
              <a:rPr lang="hu-HU" sz="2000" dirty="0" smtClean="0">
                <a:solidFill>
                  <a:schemeClr val="accent4"/>
                </a:solidFill>
              </a:rPr>
              <a:t> ozmotikus hashajtó hatásán kívül fokozza a </a:t>
            </a:r>
            <a:r>
              <a:rPr lang="hu-HU" sz="2000" dirty="0" err="1" smtClean="0">
                <a:solidFill>
                  <a:schemeClr val="accent4"/>
                </a:solidFill>
              </a:rPr>
              <a:t>végbélkontrakciókat</a:t>
            </a:r>
            <a:r>
              <a:rPr lang="hu-HU" sz="2000" dirty="0" smtClean="0">
                <a:solidFill>
                  <a:schemeClr val="accent4"/>
                </a:solidFill>
              </a:rPr>
              <a:t> is 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000" dirty="0" smtClean="0">
                <a:solidFill>
                  <a:srgbClr val="0070C0"/>
                </a:solidFill>
              </a:rPr>
              <a:t>Hashajtók</a:t>
            </a:r>
            <a:endParaRPr lang="hu-H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gyógyszeres terápia stratégiája, hogy helyreállítsa az egyensúlyt az agresszív tényezők (pl. gyomorsósav, pepszin, </a:t>
            </a:r>
            <a:r>
              <a:rPr lang="hu-HU" sz="2000" dirty="0" err="1" smtClean="0">
                <a:solidFill>
                  <a:schemeClr val="accent4"/>
                </a:solidFill>
              </a:rPr>
              <a:t>Helicobacter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pylori</a:t>
            </a:r>
            <a:r>
              <a:rPr lang="hu-HU" sz="2000" dirty="0" smtClean="0">
                <a:solidFill>
                  <a:schemeClr val="accent4"/>
                </a:solidFill>
              </a:rPr>
              <a:t>) és a defenzív faktorok (pl. bikarbonát, mucus, </a:t>
            </a:r>
            <a:r>
              <a:rPr lang="hu-HU" sz="2000" dirty="0" err="1" smtClean="0">
                <a:solidFill>
                  <a:schemeClr val="accent4"/>
                </a:solidFill>
              </a:rPr>
              <a:t>prosztaglandin</a:t>
            </a:r>
            <a:r>
              <a:rPr lang="hu-HU" sz="2000" dirty="0" smtClean="0">
                <a:solidFill>
                  <a:schemeClr val="accent4"/>
                </a:solidFill>
              </a:rPr>
              <a:t>) között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gyomorfekélyt  általában nem kíséri a gyomorsav </a:t>
            </a:r>
            <a:r>
              <a:rPr lang="hu-HU" sz="2000" dirty="0" err="1" smtClean="0">
                <a:solidFill>
                  <a:schemeClr val="accent4"/>
                </a:solidFill>
              </a:rPr>
              <a:t>hiperszekréciója</a:t>
            </a:r>
            <a:r>
              <a:rPr lang="hu-HU" sz="2000" dirty="0" smtClean="0">
                <a:solidFill>
                  <a:schemeClr val="accent4"/>
                </a:solidFill>
              </a:rPr>
              <a:t>, viszont a </a:t>
            </a:r>
            <a:r>
              <a:rPr lang="hu-HU" sz="2000" dirty="0" err="1" smtClean="0">
                <a:solidFill>
                  <a:schemeClr val="accent4"/>
                </a:solidFill>
              </a:rPr>
              <a:t>protektív</a:t>
            </a:r>
            <a:r>
              <a:rPr lang="hu-HU" sz="2000" dirty="0" smtClean="0">
                <a:solidFill>
                  <a:schemeClr val="accent4"/>
                </a:solidFill>
              </a:rPr>
              <a:t> tényezők csökkenése gyakran fellelhető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gyakran kimutatható a </a:t>
            </a:r>
            <a:r>
              <a:rPr lang="hu-HU" sz="2000" dirty="0" err="1" smtClean="0">
                <a:solidFill>
                  <a:schemeClr val="accent4"/>
                </a:solidFill>
              </a:rPr>
              <a:t>Helicobacter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pylori</a:t>
            </a:r>
            <a:r>
              <a:rPr lang="hu-HU" sz="2000" dirty="0" smtClean="0">
                <a:solidFill>
                  <a:schemeClr val="accent4"/>
                </a:solidFill>
              </a:rPr>
              <a:t> és a gyulladáscsökkentő szerek szedésének </a:t>
            </a:r>
            <a:r>
              <a:rPr lang="hu-HU" sz="2000" dirty="0" err="1" smtClean="0">
                <a:solidFill>
                  <a:schemeClr val="accent4"/>
                </a:solidFill>
              </a:rPr>
              <a:t>iatrogén</a:t>
            </a:r>
            <a:r>
              <a:rPr lang="hu-HU" sz="2000" dirty="0" smtClean="0">
                <a:solidFill>
                  <a:schemeClr val="accent4"/>
                </a:solidFill>
              </a:rPr>
              <a:t> hatása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tünetei mögött gyakran </a:t>
            </a:r>
            <a:r>
              <a:rPr lang="hu-HU" sz="2000" dirty="0" err="1" smtClean="0">
                <a:solidFill>
                  <a:schemeClr val="accent4"/>
                </a:solidFill>
              </a:rPr>
              <a:t>malignus</a:t>
            </a:r>
            <a:r>
              <a:rPr lang="hu-HU" sz="2000" dirty="0" smtClean="0">
                <a:solidFill>
                  <a:schemeClr val="accent4"/>
                </a:solidFill>
              </a:rPr>
              <a:t> elváltozások rejlenek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3600" dirty="0" smtClean="0">
                <a:solidFill>
                  <a:srgbClr val="FF0000"/>
                </a:solidFill>
              </a:rPr>
              <a:t/>
            </a:r>
            <a:br>
              <a:rPr lang="hu-HU" sz="3600" dirty="0" smtClean="0">
                <a:solidFill>
                  <a:srgbClr val="FF0000"/>
                </a:solidFill>
              </a:rPr>
            </a:br>
            <a:r>
              <a:rPr lang="hu-HU" sz="2000" dirty="0" smtClean="0">
                <a:solidFill>
                  <a:srgbClr val="0070C0"/>
                </a:solidFill>
              </a:rPr>
              <a:t>A gyomor- és nyombélfekély gyógyszerei</a:t>
            </a:r>
            <a:endParaRPr lang="hu-HU" sz="2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dirty="0" smtClean="0">
                <a:solidFill>
                  <a:srgbClr val="00B050"/>
                </a:solidFill>
              </a:rPr>
              <a:t>BÉLFAL IZGATÁSÁVAL HATÓK</a:t>
            </a:r>
          </a:p>
          <a:p>
            <a:pPr>
              <a:buNone/>
            </a:pPr>
            <a:endParaRPr lang="hu-HU" sz="2000" dirty="0" smtClean="0"/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gátolják a víz és az elektrolitok felszívódását és fokozzák a </a:t>
            </a:r>
            <a:r>
              <a:rPr lang="hu-HU" sz="2000" dirty="0" err="1" smtClean="0">
                <a:solidFill>
                  <a:schemeClr val="accent4"/>
                </a:solidFill>
              </a:rPr>
              <a:t>bélmotilitást</a:t>
            </a:r>
            <a:r>
              <a:rPr lang="hu-HU" sz="2000" dirty="0" smtClean="0">
                <a:solidFill>
                  <a:schemeClr val="accent4"/>
                </a:solidFill>
              </a:rPr>
              <a:t> az </a:t>
            </a:r>
            <a:r>
              <a:rPr lang="hu-HU" sz="2000" dirty="0" err="1" smtClean="0">
                <a:solidFill>
                  <a:schemeClr val="accent4"/>
                </a:solidFill>
              </a:rPr>
              <a:t>enterális</a:t>
            </a:r>
            <a:r>
              <a:rPr lang="hu-HU" sz="2000" dirty="0" smtClean="0">
                <a:solidFill>
                  <a:schemeClr val="accent4"/>
                </a:solidFill>
              </a:rPr>
              <a:t> idegek direkt stimulációja révén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erélyes szerek, az adagtól függően </a:t>
            </a:r>
            <a:r>
              <a:rPr lang="hu-HU" sz="2000" dirty="0" err="1" smtClean="0">
                <a:solidFill>
                  <a:schemeClr val="accent4"/>
                </a:solidFill>
              </a:rPr>
              <a:t>purgatív</a:t>
            </a:r>
            <a:r>
              <a:rPr lang="hu-HU" sz="2000" dirty="0" smtClean="0">
                <a:solidFill>
                  <a:schemeClr val="accent4"/>
                </a:solidFill>
              </a:rPr>
              <a:t> vagy </a:t>
            </a:r>
            <a:r>
              <a:rPr lang="hu-HU" sz="2000" dirty="0" err="1" smtClean="0">
                <a:solidFill>
                  <a:schemeClr val="accent4"/>
                </a:solidFill>
              </a:rPr>
              <a:t>laxatív</a:t>
            </a:r>
            <a:r>
              <a:rPr lang="hu-HU" sz="2000" dirty="0" smtClean="0">
                <a:solidFill>
                  <a:schemeClr val="accent4"/>
                </a:solidFill>
              </a:rPr>
              <a:t> hatásúak 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000" dirty="0" smtClean="0">
                <a:solidFill>
                  <a:srgbClr val="0070C0"/>
                </a:solidFill>
              </a:rPr>
              <a:t>Hashajtók</a:t>
            </a:r>
            <a:endParaRPr lang="hu-HU" sz="2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Növényi anyagok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erős hashajtó hatású vegyületek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csak a vastagbélben hatnak, és csak a  bevitel után minimum 6 órával kezdődően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legelterjedtebb a szennalevél és termés (</a:t>
            </a:r>
            <a:r>
              <a:rPr lang="hu-HU" sz="2000" dirty="0" err="1" smtClean="0">
                <a:solidFill>
                  <a:schemeClr val="accent4"/>
                </a:solidFill>
              </a:rPr>
              <a:t>Sennae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folium</a:t>
            </a:r>
            <a:r>
              <a:rPr lang="hu-HU" sz="2000" dirty="0" smtClean="0">
                <a:solidFill>
                  <a:schemeClr val="accent4"/>
                </a:solidFill>
              </a:rPr>
              <a:t> et </a:t>
            </a:r>
            <a:r>
              <a:rPr lang="hu-HU" sz="2000" dirty="0" err="1" smtClean="0">
                <a:solidFill>
                  <a:schemeClr val="accent4"/>
                </a:solidFill>
              </a:rPr>
              <a:t>fructus</a:t>
            </a:r>
            <a:r>
              <a:rPr lang="hu-HU" sz="2000" dirty="0" smtClean="0">
                <a:solidFill>
                  <a:schemeClr val="accent4"/>
                </a:solidFill>
              </a:rPr>
              <a:t>), a </a:t>
            </a:r>
            <a:r>
              <a:rPr lang="hu-HU" sz="2000" dirty="0" err="1" smtClean="0">
                <a:solidFill>
                  <a:schemeClr val="accent4"/>
                </a:solidFill>
              </a:rPr>
              <a:t>bengefakéreg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a</a:t>
            </a:r>
            <a:r>
              <a:rPr lang="hu-HU" sz="2000" dirty="0" smtClean="0">
                <a:solidFill>
                  <a:schemeClr val="accent4"/>
                </a:solidFill>
              </a:rPr>
              <a:t> rebarbaragyökér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err="1" smtClean="0">
                <a:solidFill>
                  <a:schemeClr val="accent4"/>
                </a:solidFill>
              </a:rPr>
              <a:t>Senna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glycosidok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Tisasen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tbl</a:t>
            </a:r>
            <a:r>
              <a:rPr lang="hu-HU" sz="2000" dirty="0" smtClean="0">
                <a:solidFill>
                  <a:schemeClr val="accent4"/>
                </a:solidFill>
              </a:rPr>
              <a:t>., </a:t>
            </a:r>
            <a:r>
              <a:rPr lang="hu-HU" sz="2000" dirty="0" err="1" smtClean="0">
                <a:solidFill>
                  <a:schemeClr val="accent4"/>
                </a:solidFill>
              </a:rPr>
              <a:t>Darmol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tabl</a:t>
            </a:r>
            <a:r>
              <a:rPr lang="hu-HU" sz="2000" dirty="0" smtClean="0">
                <a:solidFill>
                  <a:schemeClr val="accent4"/>
                </a:solidFill>
              </a:rPr>
              <a:t>., </a:t>
            </a:r>
            <a:r>
              <a:rPr lang="hu-HU" sz="2000" dirty="0" err="1" smtClean="0">
                <a:solidFill>
                  <a:schemeClr val="accent4"/>
                </a:solidFill>
              </a:rPr>
              <a:t>X-Prep</a:t>
            </a:r>
            <a:r>
              <a:rPr lang="hu-HU" sz="2000" dirty="0" smtClean="0">
                <a:solidFill>
                  <a:schemeClr val="accent4"/>
                </a:solidFill>
              </a:rPr>
              <a:t> oldat 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Hashajtók</a:t>
            </a:r>
            <a:endParaRPr lang="hu-HU" sz="22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25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b="1" i="1" dirty="0" smtClean="0">
                <a:solidFill>
                  <a:schemeClr val="accent4"/>
                </a:solidFill>
              </a:rPr>
              <a:t>Szintetikus anyagok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hatásuk a bevétel után 6-8 órával kezdődik, mivel elsősorban a vastagbélben hatnak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allergiás bőrreakciók és (nagy adagok után) só- és folyadékvesztés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vizeletet rózsaszínűre festik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bisacodyl</a:t>
            </a:r>
            <a:r>
              <a:rPr lang="hu-HU" sz="2000" dirty="0" smtClean="0">
                <a:solidFill>
                  <a:schemeClr val="accent4"/>
                </a:solidFill>
              </a:rPr>
              <a:t> (DULCOLAX, STADALAX)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igen hatékony és kevéssé toxikus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hatása 8-12 óra múlva jelentkezik </a:t>
            </a:r>
          </a:p>
          <a:p>
            <a:pPr>
              <a:buNone/>
            </a:pPr>
            <a:endParaRPr lang="hu-HU" sz="20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Hashajtók</a:t>
            </a:r>
            <a:endParaRPr lang="hu-HU" sz="22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2200" b="1" i="1" dirty="0" err="1" smtClean="0">
                <a:solidFill>
                  <a:schemeClr val="accent4"/>
                </a:solidFill>
              </a:rPr>
              <a:t>phenolphtalein</a:t>
            </a:r>
            <a:r>
              <a:rPr lang="hu-HU" sz="2200" b="1" i="1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beadás után 2-3 napon is elősegíti a puha székletürítést 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nem vezet alhasi vérbőséghez, ezért gyermekek, öregek, legyengült betegek, terhesek, aranyeresek is jól tűrik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potenciális </a:t>
            </a:r>
            <a:r>
              <a:rPr lang="hu-HU" sz="2200" dirty="0" err="1" smtClean="0">
                <a:solidFill>
                  <a:schemeClr val="accent4"/>
                </a:solidFill>
              </a:rPr>
              <a:t>kardiotoxicitása</a:t>
            </a:r>
            <a:r>
              <a:rPr lang="hu-HU" sz="2200" dirty="0" smtClean="0">
                <a:solidFill>
                  <a:schemeClr val="accent4"/>
                </a:solidFill>
              </a:rPr>
              <a:t> miatt egyes országokban (USA) alkalmazását beszüntették</a:t>
            </a:r>
            <a:endParaRPr lang="hu-HU" sz="22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2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2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200" b="1" i="1" dirty="0" smtClean="0">
                <a:solidFill>
                  <a:schemeClr val="accent4"/>
                </a:solidFill>
              </a:rPr>
              <a:t>nátrium </a:t>
            </a:r>
            <a:r>
              <a:rPr lang="hu-HU" sz="2200" b="1" i="1" dirty="0" err="1" smtClean="0">
                <a:solidFill>
                  <a:schemeClr val="accent4"/>
                </a:solidFill>
              </a:rPr>
              <a:t>pikoszulfát</a:t>
            </a:r>
            <a:r>
              <a:rPr lang="hu-HU" sz="2200" b="1" i="1" dirty="0" smtClean="0">
                <a:solidFill>
                  <a:schemeClr val="accent4"/>
                </a:solidFill>
              </a:rPr>
              <a:t> </a:t>
            </a:r>
            <a:r>
              <a:rPr lang="hu-HU" sz="2200" dirty="0" smtClean="0">
                <a:solidFill>
                  <a:schemeClr val="accent4"/>
                </a:solidFill>
              </a:rPr>
              <a:t>(GUTTALAX CSEPP, PICOPREP POR)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a nyálkahártya ingerlésével serkenti a colon-perisztaltikát 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elősegíti a víz, és az elektrolit felhalmozódást a vastagbél lumenében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serkenti a székletürítést, csökkenti a tranzitidőt és puhítja a székletet</a:t>
            </a:r>
          </a:p>
          <a:p>
            <a:pPr>
              <a:buFont typeface="Wingdings" pitchFamily="2" charset="2"/>
              <a:buChar char="§"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Hashajtók</a:t>
            </a:r>
            <a:endParaRPr lang="hu-HU" sz="22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Bélizgató olajok </a:t>
            </a: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ricinusolaj </a:t>
            </a:r>
            <a:r>
              <a:rPr lang="hu-HU" sz="2000" dirty="0" smtClean="0">
                <a:solidFill>
                  <a:schemeClr val="accent4"/>
                </a:solidFill>
              </a:rPr>
              <a:t>(</a:t>
            </a:r>
            <a:r>
              <a:rPr lang="hu-HU" sz="2000" dirty="0" err="1" smtClean="0">
                <a:solidFill>
                  <a:schemeClr val="accent4"/>
                </a:solidFill>
              </a:rPr>
              <a:t>Oleum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ricini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fokozza a perisztaltikát és gátolja a folyadék felszívódását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vastagbélben a bélsarat sikamlóssá teszi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bélrendszer kiürülését olyannyira elősegíti, hogy újbóli székletürítés csak néhány nap után várható ismét </a:t>
            </a:r>
          </a:p>
          <a:p>
            <a:pPr>
              <a:buNone/>
            </a:pPr>
            <a:endParaRPr lang="hu-HU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u-HU" sz="2400" dirty="0" smtClean="0">
                <a:solidFill>
                  <a:srgbClr val="FF0000"/>
                </a:solidFill>
              </a:rPr>
              <a:t>Terheseknek adni tilos, mert a szülést elindíthatja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Hashajtók és hasmenést gátló szerek</a:t>
            </a:r>
            <a:endParaRPr lang="hu-HU" sz="22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41682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HASMENÉST GÁTLÓ SZEREK (OBSTIPÁNSOK)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oka lehet fertőzés, emésztési zavar, mérgek, gyógyszerek, szorongás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legfontosabb az oki kezelés, a hasmenések tüneti kezelése életmentő lehet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alultáplált csecsemőknél az akut hasmenés az egyik leggyakoribb halálok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ozmotikus </a:t>
            </a:r>
            <a:r>
              <a:rPr lang="hu-HU" sz="2000" i="1" dirty="0" err="1" smtClean="0">
                <a:solidFill>
                  <a:schemeClr val="accent4"/>
                </a:solidFill>
              </a:rPr>
              <a:t>diarrhoea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az ozmotikusan aktív vegyületek elégtelen felszívódása váltja ki a hasmenést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táplálékmegvonás hatására csökken a hasmenés</a:t>
            </a:r>
          </a:p>
          <a:p>
            <a:pPr>
              <a:buNone/>
            </a:pPr>
            <a:endParaRPr lang="hu-HU" sz="2000" i="1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hasmenést gátló szerek</a:t>
            </a:r>
            <a:endParaRPr lang="hu-HU" sz="22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baktériumtoxinok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Salmonella, </a:t>
            </a:r>
            <a:r>
              <a:rPr lang="hu-HU" sz="2000" dirty="0" err="1" smtClean="0">
                <a:solidFill>
                  <a:schemeClr val="accent4"/>
                </a:solidFill>
              </a:rPr>
              <a:t>Shigella</a:t>
            </a:r>
            <a:r>
              <a:rPr lang="hu-HU" sz="2000" dirty="0" smtClean="0">
                <a:solidFill>
                  <a:schemeClr val="accent4"/>
                </a:solidFill>
              </a:rPr>
              <a:t>, Coli, kolera hatására a csökkent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visszaszívódás mellett igen jelentős a béllumen felé történő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elektrolit- és vízszekréció 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bélnyálkahártya </a:t>
            </a:r>
            <a:r>
              <a:rPr lang="hu-HU" sz="2000" i="1" dirty="0" err="1" smtClean="0">
                <a:solidFill>
                  <a:schemeClr val="accent4"/>
                </a:solidFill>
              </a:rPr>
              <a:t>permeabilitásának</a:t>
            </a:r>
            <a:r>
              <a:rPr lang="hu-HU" sz="2000" i="1" dirty="0" smtClean="0">
                <a:solidFill>
                  <a:schemeClr val="accent4"/>
                </a:solidFill>
              </a:rPr>
              <a:t> fokozódása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mögötte általában bélbetegség (</a:t>
            </a:r>
            <a:r>
              <a:rPr lang="hu-HU" sz="2000" dirty="0" err="1" smtClean="0">
                <a:solidFill>
                  <a:schemeClr val="accent4"/>
                </a:solidFill>
              </a:rPr>
              <a:t>colitis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ulcerosa</a:t>
            </a:r>
            <a:r>
              <a:rPr lang="hu-HU" sz="2000" dirty="0" smtClean="0">
                <a:solidFill>
                  <a:schemeClr val="accent4"/>
                </a:solidFill>
              </a:rPr>
              <a:t>, colon </a:t>
            </a:r>
            <a:r>
              <a:rPr lang="hu-HU" sz="2000" dirty="0" err="1" smtClean="0">
                <a:solidFill>
                  <a:schemeClr val="accent4"/>
                </a:solidFill>
              </a:rPr>
              <a:t>carcinoma</a:t>
            </a:r>
            <a:r>
              <a:rPr lang="hu-HU" sz="2000" dirty="0" smtClean="0">
                <a:solidFill>
                  <a:schemeClr val="accent4"/>
                </a:solidFill>
              </a:rPr>
              <a:t>),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az epe elégtelen felszívódása áll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hasmenést gátló szerek</a:t>
            </a:r>
            <a:endParaRPr lang="hu-HU" sz="22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HASFOGÓ gyógyszerek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Adszorbensek, </a:t>
            </a:r>
            <a:r>
              <a:rPr lang="hu-HU" sz="2000" dirty="0" err="1" smtClean="0">
                <a:solidFill>
                  <a:schemeClr val="accent4"/>
                </a:solidFill>
              </a:rPr>
              <a:t>adstringensek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Bélmotilitás</a:t>
            </a:r>
            <a:r>
              <a:rPr lang="hu-HU" sz="2000" dirty="0" smtClean="0">
                <a:solidFill>
                  <a:schemeClr val="accent4"/>
                </a:solidFill>
              </a:rPr>
              <a:t> gátlók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Epesavkötő</a:t>
            </a:r>
            <a:r>
              <a:rPr lang="hu-HU" sz="2000" dirty="0" smtClean="0">
                <a:solidFill>
                  <a:schemeClr val="accent4"/>
                </a:solidFill>
              </a:rPr>
              <a:t> gyanták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Octreotid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Szükség esetén </a:t>
            </a:r>
            <a:r>
              <a:rPr lang="hu-HU" sz="2000" dirty="0" err="1" smtClean="0">
                <a:solidFill>
                  <a:schemeClr val="accent4"/>
                </a:solidFill>
              </a:rPr>
              <a:t>antimikrobás</a:t>
            </a:r>
            <a:r>
              <a:rPr lang="hu-HU" sz="2000" dirty="0" smtClean="0">
                <a:solidFill>
                  <a:schemeClr val="accent4"/>
                </a:solidFill>
              </a:rPr>
              <a:t> kezelés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i="1" dirty="0" err="1" smtClean="0">
                <a:solidFill>
                  <a:schemeClr val="accent4"/>
                </a:solidFill>
              </a:rPr>
              <a:t>rehidratáció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dehidratációt ellensúlyozó, glükóz-elektrolit oldat bevitele</a:t>
            </a:r>
          </a:p>
          <a:p>
            <a:pPr>
              <a:buFont typeface="Wingdings" pitchFamily="2" charset="2"/>
              <a:buChar char="Ø"/>
            </a:pP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hasmenést gátló szerek</a:t>
            </a:r>
            <a:endParaRPr lang="hu-HU" sz="22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rgbClr val="00B050"/>
                </a:solidFill>
              </a:rPr>
              <a:t>Adszorbensek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toxinokat, gázokat kötnek meg</a:t>
            </a:r>
          </a:p>
          <a:p>
            <a:pPr>
              <a:buFont typeface="Wingdings" pitchFamily="2" charset="2"/>
              <a:buChar char="§"/>
            </a:pPr>
            <a:r>
              <a:rPr lang="hu-HU" sz="2000" b="1" i="1" dirty="0" smtClean="0">
                <a:solidFill>
                  <a:schemeClr val="accent4"/>
                </a:solidFill>
              </a:rPr>
              <a:t>orvosi szén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bolus</a:t>
            </a:r>
            <a:r>
              <a:rPr lang="hu-HU" sz="2000" dirty="0" smtClean="0">
                <a:solidFill>
                  <a:schemeClr val="accent4"/>
                </a:solidFill>
              </a:rPr>
              <a:t> alba, kaolin, </a:t>
            </a:r>
            <a:r>
              <a:rPr lang="hu-HU" sz="2000" dirty="0" err="1" smtClean="0">
                <a:solidFill>
                  <a:schemeClr val="accent4"/>
                </a:solidFill>
              </a:rPr>
              <a:t>talcum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diosmectile</a:t>
            </a:r>
            <a:r>
              <a:rPr lang="hu-HU" sz="2000" dirty="0" smtClean="0">
                <a:solidFill>
                  <a:schemeClr val="accent4"/>
                </a:solidFill>
              </a:rPr>
              <a:t> (SMECTA) 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vízzel emulziót képez, adszorbens és nyálkahártyavédő is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gyerekeknek adható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rgbClr val="00B050"/>
                </a:solidFill>
              </a:rPr>
              <a:t>Adsztringensek</a:t>
            </a:r>
            <a:r>
              <a:rPr lang="hu-HU" sz="2000" dirty="0" smtClean="0">
                <a:solidFill>
                  <a:srgbClr val="00B050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fehérjedenaturáló hatásuk révén védőhártyát képeznek a </a:t>
            </a:r>
            <a:r>
              <a:rPr lang="hu-HU" sz="2000" dirty="0" err="1" smtClean="0">
                <a:solidFill>
                  <a:schemeClr val="accent4"/>
                </a:solidFill>
              </a:rPr>
              <a:t>mucosa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felszínén és csökkentik a szekréciót </a:t>
            </a:r>
          </a:p>
          <a:p>
            <a:pPr>
              <a:buFont typeface="Wingdings" pitchFamily="2" charset="2"/>
              <a:buChar char="§"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bizmutsók</a:t>
            </a:r>
            <a:r>
              <a:rPr lang="hu-HU" sz="2000" dirty="0" smtClean="0">
                <a:solidFill>
                  <a:schemeClr val="accent4"/>
                </a:solidFill>
              </a:rPr>
              <a:t>  (BOLUS ADSTRINGENS) utazási hasmenésben 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hasmenést gátló szerek</a:t>
            </a:r>
            <a:endParaRPr lang="hu-HU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gyomorsósav termelés szabályozásában szerepet játszó fő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mechanizmusok – melyek mediátorai az </a:t>
            </a:r>
            <a:r>
              <a:rPr lang="hu-HU" sz="2000" dirty="0" err="1" smtClean="0">
                <a:solidFill>
                  <a:schemeClr val="accent4"/>
                </a:solidFill>
              </a:rPr>
              <a:t>acetilkolin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gasztrin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hisztamin - szoros kapcsolatban állnak egymással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</a:t>
            </a:r>
            <a:r>
              <a:rPr lang="hu-HU" sz="2000" dirty="0" err="1" smtClean="0">
                <a:solidFill>
                  <a:schemeClr val="accent4"/>
                </a:solidFill>
              </a:rPr>
              <a:t>acetilkolin</a:t>
            </a:r>
            <a:r>
              <a:rPr lang="hu-HU" sz="2000" dirty="0" smtClean="0">
                <a:solidFill>
                  <a:schemeClr val="accent4"/>
                </a:solidFill>
              </a:rPr>
              <a:t> és a </a:t>
            </a:r>
            <a:r>
              <a:rPr lang="hu-HU" sz="2000" dirty="0" err="1" smtClean="0">
                <a:solidFill>
                  <a:schemeClr val="accent4"/>
                </a:solidFill>
              </a:rPr>
              <a:t>gasztrin</a:t>
            </a:r>
            <a:r>
              <a:rPr lang="hu-HU" sz="2000" dirty="0" smtClean="0">
                <a:solidFill>
                  <a:schemeClr val="accent4"/>
                </a:solidFill>
              </a:rPr>
              <a:t> fokozza a hisztamin felszabadulást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609600" indent="-609600"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Gyomorsavszekréció</a:t>
            </a:r>
            <a:r>
              <a:rPr lang="hu-HU" sz="2000" b="1" i="1" dirty="0" smtClean="0">
                <a:solidFill>
                  <a:schemeClr val="accent4"/>
                </a:solidFill>
              </a:rPr>
              <a:t> mechanizmusa</a:t>
            </a:r>
          </a:p>
          <a:p>
            <a:pPr marL="609600" indent="-609600">
              <a:buClr>
                <a:schemeClr val="tx1"/>
              </a:buCl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Idegi mechanizmus: </a:t>
            </a:r>
            <a:r>
              <a:rPr lang="hu-HU" sz="2000" dirty="0" err="1" smtClean="0">
                <a:solidFill>
                  <a:schemeClr val="accent4"/>
                </a:solidFill>
              </a:rPr>
              <a:t>vagus</a:t>
            </a:r>
            <a:r>
              <a:rPr lang="hu-HU" sz="2000" dirty="0" smtClean="0">
                <a:solidFill>
                  <a:schemeClr val="accent4"/>
                </a:solidFill>
              </a:rPr>
              <a:t> hatás</a:t>
            </a:r>
          </a:p>
          <a:p>
            <a:pPr marL="609600" indent="-609600">
              <a:buClr>
                <a:schemeClr val="tx1"/>
              </a:buCl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Endocrin</a:t>
            </a:r>
            <a:r>
              <a:rPr lang="hu-HU" sz="2000" dirty="0" smtClean="0">
                <a:solidFill>
                  <a:schemeClr val="accent4"/>
                </a:solidFill>
              </a:rPr>
              <a:t> mechanizmus: </a:t>
            </a:r>
            <a:r>
              <a:rPr lang="hu-HU" sz="2000" dirty="0" err="1" smtClean="0">
                <a:solidFill>
                  <a:schemeClr val="accent4"/>
                </a:solidFill>
              </a:rPr>
              <a:t>gasztrin</a:t>
            </a:r>
            <a:r>
              <a:rPr lang="hu-HU" sz="2000" dirty="0" smtClean="0">
                <a:solidFill>
                  <a:schemeClr val="accent4"/>
                </a:solidFill>
              </a:rPr>
              <a:t> felszabadulás</a:t>
            </a:r>
          </a:p>
          <a:p>
            <a:pPr marL="609600" indent="-609600">
              <a:buClr>
                <a:schemeClr val="tx1"/>
              </a:buCl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Paracrin</a:t>
            </a:r>
            <a:r>
              <a:rPr lang="hu-HU" sz="2000" dirty="0" smtClean="0">
                <a:solidFill>
                  <a:schemeClr val="accent4"/>
                </a:solidFill>
              </a:rPr>
              <a:t> mechanizmus: hisztamin szabadul fel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A savtermelés endogén gátlói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szomatosztatin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kalcitonin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glukagon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prosztaglandinok</a:t>
            </a:r>
            <a:endParaRPr lang="hu-HU" sz="2000" dirty="0" smtClean="0">
              <a:latin typeface="Century" pitchFamily="18" charset="0"/>
            </a:endParaRPr>
          </a:p>
          <a:p>
            <a:pPr marL="609600" indent="-609600">
              <a:buClr>
                <a:schemeClr val="tx1"/>
              </a:buClr>
              <a:buNone/>
            </a:pP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3600" dirty="0" smtClean="0">
                <a:solidFill>
                  <a:srgbClr val="FF0000"/>
                </a:solidFill>
              </a:rPr>
              <a:t/>
            </a:r>
            <a:br>
              <a:rPr lang="hu-HU" sz="3600" dirty="0" smtClean="0">
                <a:solidFill>
                  <a:srgbClr val="FF0000"/>
                </a:solidFill>
              </a:rPr>
            </a:br>
            <a:r>
              <a:rPr lang="hu-HU" sz="2000" dirty="0" smtClean="0">
                <a:solidFill>
                  <a:srgbClr val="0070C0"/>
                </a:solidFill>
              </a:rPr>
              <a:t>A gyomor- és nyombélfekély gyógyszerei</a:t>
            </a:r>
            <a:endParaRPr lang="hu-HU" sz="20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rgbClr val="00B050"/>
                </a:solidFill>
              </a:rPr>
              <a:t>Bélmotilitást</a:t>
            </a:r>
            <a:r>
              <a:rPr lang="hu-HU" sz="2000" b="1" i="1" dirty="0" smtClean="0">
                <a:solidFill>
                  <a:srgbClr val="00B050"/>
                </a:solidFill>
              </a:rPr>
              <a:t> gátlók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Opioidok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diphenoxylat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(REASEC)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loperamid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(IMODIUM,ENTEROBENE)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csökkentik a  bélperisztaltikát, szekréciót, fokozott só- és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vízvisszaszívás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nem javalltak fertőzéses hasmenés esetén, ha az véres, ha magas láz vagy toxikus tünetek kísérik</a:t>
            </a:r>
          </a:p>
          <a:p>
            <a:pPr>
              <a:buNone/>
            </a:pPr>
            <a:endParaRPr lang="hu-HU" sz="20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hasmenést gátló szerek</a:t>
            </a:r>
            <a:endParaRPr lang="hu-HU" sz="22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Epesavkötő</a:t>
            </a:r>
            <a:r>
              <a:rPr lang="hu-HU" sz="2000" b="1" i="1" dirty="0" smtClean="0">
                <a:solidFill>
                  <a:schemeClr val="accent4"/>
                </a:solidFill>
              </a:rPr>
              <a:t> gyanták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cholestyramin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vékonybél megbetegedései (</a:t>
            </a:r>
            <a:r>
              <a:rPr lang="hu-HU" sz="2000" dirty="0" err="1" smtClean="0">
                <a:solidFill>
                  <a:schemeClr val="accent4"/>
                </a:solidFill>
              </a:rPr>
              <a:t>Crohn-betegség</a:t>
            </a:r>
            <a:r>
              <a:rPr lang="hu-HU" sz="2000" dirty="0" smtClean="0">
                <a:solidFill>
                  <a:schemeClr val="accent4"/>
                </a:solidFill>
              </a:rPr>
              <a:t>),  </a:t>
            </a:r>
            <a:r>
              <a:rPr lang="hu-HU" sz="2000" dirty="0" err="1" smtClean="0">
                <a:solidFill>
                  <a:schemeClr val="accent4"/>
                </a:solidFill>
              </a:rPr>
              <a:t>resectiója</a:t>
            </a:r>
            <a:r>
              <a:rPr lang="hu-HU" sz="2000" dirty="0" smtClean="0">
                <a:solidFill>
                  <a:schemeClr val="accent4"/>
                </a:solidFill>
              </a:rPr>
              <a:t> esetén az epesavak felszívódása csökken, és a </a:t>
            </a:r>
            <a:r>
              <a:rPr lang="hu-HU" sz="2000" dirty="0" err="1" smtClean="0">
                <a:solidFill>
                  <a:schemeClr val="accent4"/>
                </a:solidFill>
              </a:rPr>
              <a:t>colonba</a:t>
            </a:r>
            <a:r>
              <a:rPr lang="hu-HU" sz="2000" dirty="0" smtClean="0">
                <a:solidFill>
                  <a:schemeClr val="accent4"/>
                </a:solidFill>
              </a:rPr>
              <a:t> jutva azt izgatják, és hasmenést okoznak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az </a:t>
            </a:r>
            <a:r>
              <a:rPr lang="hu-HU" sz="2000" dirty="0" err="1" smtClean="0">
                <a:solidFill>
                  <a:schemeClr val="accent4"/>
                </a:solidFill>
              </a:rPr>
              <a:t>epesavkötő</a:t>
            </a:r>
            <a:r>
              <a:rPr lang="hu-HU" sz="2000" dirty="0" smtClean="0">
                <a:solidFill>
                  <a:schemeClr val="accent4"/>
                </a:solidFill>
              </a:rPr>
              <a:t> gyanták az epesavakat megkötve meggátolják azok hasmenést okozó hatását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hasmenést gátló szerek</a:t>
            </a:r>
            <a:endParaRPr lang="hu-HU" sz="2200" dirty="0"/>
          </a:p>
        </p:txBody>
      </p:sp>
      <p:sp>
        <p:nvSpPr>
          <p:cNvPr id="4" name="Téglalap 3"/>
          <p:cNvSpPr/>
          <p:nvPr/>
        </p:nvSpPr>
        <p:spPr>
          <a:xfrm>
            <a:off x="611560" y="1340768"/>
            <a:ext cx="7920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b="1" i="1" dirty="0" smtClean="0"/>
          </a:p>
          <a:p>
            <a:endParaRPr lang="hu-HU" sz="2000" b="1" i="1" dirty="0" smtClean="0"/>
          </a:p>
          <a:p>
            <a:endParaRPr lang="hu-HU" sz="2000" b="1" i="1" dirty="0" smtClean="0"/>
          </a:p>
          <a:p>
            <a:endParaRPr lang="hu-HU" sz="2000" b="1" i="1" dirty="0" smtClean="0"/>
          </a:p>
          <a:p>
            <a:endParaRPr lang="hu-HU" sz="2000" b="1" i="1" dirty="0" smtClean="0"/>
          </a:p>
          <a:p>
            <a:endParaRPr lang="hu-HU" sz="2000" b="1" i="1" dirty="0" smtClean="0"/>
          </a:p>
          <a:p>
            <a:endParaRPr lang="hu-HU" sz="2000" b="1" i="1" dirty="0" smtClean="0"/>
          </a:p>
          <a:p>
            <a:endParaRPr lang="hu-HU" sz="2000" b="1" i="1" dirty="0" smtClean="0"/>
          </a:p>
          <a:p>
            <a:endParaRPr lang="hu-HU" sz="2000" b="1" i="1" dirty="0" smtClean="0"/>
          </a:p>
          <a:p>
            <a:r>
              <a:rPr lang="hu-HU" sz="2000" b="1" i="1" dirty="0" err="1" smtClean="0">
                <a:solidFill>
                  <a:schemeClr val="accent4"/>
                </a:solidFill>
              </a:rPr>
              <a:t>octreotid</a:t>
            </a:r>
            <a:r>
              <a:rPr lang="hu-HU" sz="2000" dirty="0" smtClean="0">
                <a:solidFill>
                  <a:schemeClr val="accent4"/>
                </a:solidFill>
              </a:rPr>
              <a:t> (SANDOSTATIN)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 csökkenti több hormon és az </a:t>
            </a:r>
            <a:r>
              <a:rPr lang="hu-HU" sz="2000" dirty="0" err="1" smtClean="0">
                <a:solidFill>
                  <a:schemeClr val="accent4"/>
                </a:solidFill>
              </a:rPr>
              <a:t>intestinalis</a:t>
            </a:r>
            <a:r>
              <a:rPr lang="hu-HU" sz="2000" dirty="0" smtClean="0">
                <a:solidFill>
                  <a:schemeClr val="accent4"/>
                </a:solidFill>
              </a:rPr>
              <a:t> folyadék szekrécióját, a </a:t>
            </a:r>
          </a:p>
          <a:p>
            <a:r>
              <a:rPr lang="hu-HU" sz="2000" dirty="0" smtClean="0">
                <a:solidFill>
                  <a:schemeClr val="accent4"/>
                </a:solidFill>
              </a:rPr>
              <a:t>   gyomor–bél </a:t>
            </a:r>
            <a:r>
              <a:rPr lang="hu-HU" sz="2000" dirty="0" err="1" smtClean="0">
                <a:solidFill>
                  <a:schemeClr val="accent4"/>
                </a:solidFill>
              </a:rPr>
              <a:t>motilitást</a:t>
            </a:r>
            <a:r>
              <a:rPr lang="hu-HU" sz="2000" dirty="0" smtClean="0">
                <a:solidFill>
                  <a:schemeClr val="accent4"/>
                </a:solidFill>
              </a:rPr>
              <a:t>, az epehólyag kontrakcióit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 tumorokat kísérő hasmenések, AIDS-et kísérő hasmenés</a:t>
            </a:r>
            <a:endParaRPr lang="hu-HU" sz="2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41682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Hányás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védekező folyamat, amelyben a szervezet megszabadul 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tápcsatornába került nem megfelelő tápanyagoktól, mérgektől,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mikroorganizmusoktól</a:t>
            </a:r>
            <a:br>
              <a:rPr lang="hu-HU" sz="2000" dirty="0" smtClean="0">
                <a:solidFill>
                  <a:schemeClr val="accent4"/>
                </a:solidFill>
              </a:rPr>
            </a:b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u="sng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Hányinger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hányást megelőzően, vagy attól függetlenül kialakuló szubjektív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panasz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Hánytató és hányáscsillapító szerek</a:t>
            </a:r>
            <a:endParaRPr lang="hu-HU" sz="22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hányás központja a nyúltagyi </a:t>
            </a:r>
            <a:r>
              <a:rPr lang="hu-HU" sz="2000" dirty="0" err="1" smtClean="0">
                <a:solidFill>
                  <a:schemeClr val="accent4"/>
                </a:solidFill>
              </a:rPr>
              <a:t>formatio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reticularis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lateralis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részében helyezkedik el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Ingerek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számos </a:t>
            </a:r>
            <a:r>
              <a:rPr lang="hu-HU" sz="2000" b="1" dirty="0" smtClean="0">
                <a:solidFill>
                  <a:schemeClr val="accent4"/>
                </a:solidFill>
              </a:rPr>
              <a:t>gyógyszer</a:t>
            </a:r>
            <a:r>
              <a:rPr lang="hu-HU" sz="2000" dirty="0" smtClean="0">
                <a:solidFill>
                  <a:schemeClr val="accent4"/>
                </a:solidFill>
              </a:rPr>
              <a:t> (morfinszármazékok, </a:t>
            </a:r>
            <a:r>
              <a:rPr lang="hu-HU" sz="2000" dirty="0" err="1" smtClean="0">
                <a:solidFill>
                  <a:schemeClr val="accent4"/>
                </a:solidFill>
              </a:rPr>
              <a:t>szívglikozidok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dirty="0" err="1" smtClean="0">
                <a:solidFill>
                  <a:schemeClr val="accent4"/>
                </a:solidFill>
              </a:rPr>
              <a:t>levodopa</a:t>
            </a:r>
            <a:r>
              <a:rPr lang="hu-HU" sz="2000" dirty="0" smtClean="0">
                <a:solidFill>
                  <a:schemeClr val="accent4"/>
                </a:solidFill>
              </a:rPr>
              <a:t>,</a:t>
            </a:r>
            <a:r>
              <a:rPr lang="hu-HU" sz="2000" dirty="0" err="1" smtClean="0">
                <a:solidFill>
                  <a:schemeClr val="accent4"/>
                </a:solidFill>
              </a:rPr>
              <a:t>bromocriptin</a:t>
            </a:r>
            <a:r>
              <a:rPr lang="hu-HU" sz="2000" dirty="0" smtClean="0">
                <a:solidFill>
                  <a:schemeClr val="accent4"/>
                </a:solidFill>
              </a:rPr>
              <a:t>, daganatellenes szerek)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b="1" dirty="0" err="1" smtClean="0">
                <a:solidFill>
                  <a:schemeClr val="accent4"/>
                </a:solidFill>
              </a:rPr>
              <a:t>vestibularis</a:t>
            </a:r>
            <a:r>
              <a:rPr lang="hu-HU" sz="2000" b="1" dirty="0" smtClean="0">
                <a:solidFill>
                  <a:schemeClr val="accent4"/>
                </a:solidFill>
              </a:rPr>
              <a:t> rendszer </a:t>
            </a:r>
            <a:r>
              <a:rPr lang="hu-HU" sz="2000" dirty="0" smtClean="0">
                <a:solidFill>
                  <a:schemeClr val="accent4"/>
                </a:solidFill>
              </a:rPr>
              <a:t>szerepet játszik a tengeri- és </a:t>
            </a:r>
            <a:r>
              <a:rPr lang="hu-HU" sz="2000" dirty="0" err="1" smtClean="0">
                <a:solidFill>
                  <a:schemeClr val="accent4"/>
                </a:solidFill>
              </a:rPr>
              <a:t>légibetegségben</a:t>
            </a:r>
            <a:r>
              <a:rPr lang="hu-HU" sz="2000" dirty="0" smtClean="0">
                <a:solidFill>
                  <a:schemeClr val="accent4"/>
                </a:solidFill>
              </a:rPr>
              <a:t> kialakuló hányás </a:t>
            </a:r>
            <a:r>
              <a:rPr lang="hu-HU" sz="2000" dirty="0" err="1" smtClean="0">
                <a:solidFill>
                  <a:schemeClr val="accent4"/>
                </a:solidFill>
              </a:rPr>
              <a:t>patomechanizmusában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b="1" dirty="0" smtClean="0">
                <a:solidFill>
                  <a:schemeClr val="accent4"/>
                </a:solidFill>
              </a:rPr>
              <a:t>garat</a:t>
            </a:r>
            <a:r>
              <a:rPr lang="hu-HU" sz="2000" dirty="0" smtClean="0">
                <a:solidFill>
                  <a:schemeClr val="accent4"/>
                </a:solidFill>
              </a:rPr>
              <a:t> felől, melynek beidegzéséért a </a:t>
            </a:r>
            <a:r>
              <a:rPr lang="hu-HU" sz="2000" dirty="0" err="1" smtClean="0">
                <a:solidFill>
                  <a:schemeClr val="accent4"/>
                </a:solidFill>
              </a:rPr>
              <a:t>vagus</a:t>
            </a:r>
            <a:r>
              <a:rPr lang="hu-HU" sz="2000" dirty="0" smtClean="0">
                <a:solidFill>
                  <a:schemeClr val="accent4"/>
                </a:solidFill>
              </a:rPr>
              <a:t> ideg felelős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magasabb </a:t>
            </a:r>
            <a:r>
              <a:rPr lang="hu-HU" sz="2000" b="1" dirty="0" smtClean="0">
                <a:solidFill>
                  <a:schemeClr val="accent4"/>
                </a:solidFill>
              </a:rPr>
              <a:t>agytörzsi és kérgi struktúrák </a:t>
            </a:r>
            <a:r>
              <a:rPr lang="hu-HU" sz="2000" dirty="0" smtClean="0">
                <a:solidFill>
                  <a:schemeClr val="accent4"/>
                </a:solidFill>
              </a:rPr>
              <a:t>felől, amelyeknek az emocionális, szaglási, látási ingerek következtében létrejövő hányásban van szerepük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Hánytató és hányáscsillapító szerek   </a:t>
            </a:r>
            <a:r>
              <a:rPr lang="hu-HU" sz="2000" dirty="0" smtClean="0"/>
              <a:t/>
            </a:r>
            <a:br>
              <a:rPr lang="hu-HU" sz="2000" dirty="0" smtClean="0"/>
            </a:br>
            <a:endParaRPr lang="hu-HU" sz="22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A hányásban szerepet játszó </a:t>
            </a:r>
            <a:r>
              <a:rPr lang="hu-HU" sz="2000" i="1" dirty="0" err="1" smtClean="0">
                <a:solidFill>
                  <a:schemeClr val="accent4"/>
                </a:solidFill>
              </a:rPr>
              <a:t>transzmitterek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Ach</a:t>
            </a:r>
            <a:r>
              <a:rPr lang="hu-HU" sz="2000" b="1" i="1" dirty="0" smtClean="0">
                <a:solidFill>
                  <a:schemeClr val="accent4"/>
                </a:solidFill>
              </a:rPr>
              <a:t>, dopamin, hisztamin, szerotonin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hányásközpontban nagy számban találhatók </a:t>
            </a:r>
            <a:r>
              <a:rPr lang="hu-HU" sz="2000" dirty="0" err="1" smtClean="0">
                <a:solidFill>
                  <a:schemeClr val="accent4"/>
                </a:solidFill>
              </a:rPr>
              <a:t>muszkarin-</a:t>
            </a:r>
            <a:r>
              <a:rPr lang="hu-HU" sz="2000" dirty="0" smtClean="0">
                <a:solidFill>
                  <a:schemeClr val="accent4"/>
                </a:solidFill>
              </a:rPr>
              <a:t>, hisztamin (H1) és szerotonin (5-HT3 ) receptorok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kemoszenzitív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triggerzónában</a:t>
            </a:r>
            <a:r>
              <a:rPr lang="hu-HU" sz="2000" dirty="0" smtClean="0">
                <a:solidFill>
                  <a:schemeClr val="accent4"/>
                </a:solidFill>
              </a:rPr>
              <a:t> dopamin, 5-HT3- és </a:t>
            </a:r>
            <a:r>
              <a:rPr lang="hu-HU" sz="2000" dirty="0" err="1" smtClean="0">
                <a:solidFill>
                  <a:schemeClr val="accent4"/>
                </a:solidFill>
              </a:rPr>
              <a:t>opioid-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receptorok dominálnak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vestibularis</a:t>
            </a:r>
            <a:r>
              <a:rPr lang="hu-HU" sz="2000" dirty="0" smtClean="0">
                <a:solidFill>
                  <a:schemeClr val="accent4"/>
                </a:solidFill>
              </a:rPr>
              <a:t> magvakban </a:t>
            </a:r>
            <a:r>
              <a:rPr lang="hu-HU" sz="2000" dirty="0" err="1" smtClean="0">
                <a:solidFill>
                  <a:schemeClr val="accent4"/>
                </a:solidFill>
              </a:rPr>
              <a:t>muszkarin-</a:t>
            </a:r>
            <a:r>
              <a:rPr lang="hu-HU" sz="2000" dirty="0" smtClean="0">
                <a:solidFill>
                  <a:schemeClr val="accent4"/>
                </a:solidFill>
              </a:rPr>
              <a:t> és hisztamin (H1) receptorok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gastrointestinális</a:t>
            </a:r>
            <a:r>
              <a:rPr lang="hu-HU" sz="2000" dirty="0" smtClean="0">
                <a:solidFill>
                  <a:schemeClr val="accent4"/>
                </a:solidFill>
              </a:rPr>
              <a:t> rendszerben számos inger (akut fertőzés, </a:t>
            </a:r>
            <a:r>
              <a:rPr lang="hu-HU" sz="2000" dirty="0" err="1" smtClean="0">
                <a:solidFill>
                  <a:schemeClr val="accent4"/>
                </a:solidFill>
              </a:rPr>
              <a:t>distensio</a:t>
            </a:r>
            <a:r>
              <a:rPr lang="hu-HU" sz="2000" dirty="0" smtClean="0">
                <a:solidFill>
                  <a:schemeClr val="accent4"/>
                </a:solidFill>
              </a:rPr>
              <a:t>, besugárzás, </a:t>
            </a:r>
            <a:r>
              <a:rPr lang="hu-HU" sz="2000" dirty="0" err="1" smtClean="0">
                <a:solidFill>
                  <a:schemeClr val="accent4"/>
                </a:solidFill>
              </a:rPr>
              <a:t>chemoterápiás</a:t>
            </a:r>
            <a:r>
              <a:rPr lang="hu-HU" sz="2000" dirty="0" smtClean="0">
                <a:solidFill>
                  <a:schemeClr val="accent4"/>
                </a:solidFill>
              </a:rPr>
              <a:t> szerek) szerotonin felszabadulást eredményez</a:t>
            </a:r>
          </a:p>
          <a:p>
            <a:pPr>
              <a:buNone/>
            </a:pPr>
            <a:endParaRPr lang="hu-HU" sz="20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Hánytató és hányáscsillapító szerek</a:t>
            </a:r>
            <a:endParaRPr lang="hu-HU" sz="22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hánytatók és a hányáscsillapítók állatkísérletes vizsgálatát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nehezíti, hogy pl. a </a:t>
            </a:r>
            <a:r>
              <a:rPr lang="hu-HU" sz="2000" dirty="0" err="1" smtClean="0">
                <a:solidFill>
                  <a:schemeClr val="accent4"/>
                </a:solidFill>
              </a:rPr>
              <a:t>a</a:t>
            </a:r>
            <a:r>
              <a:rPr lang="hu-HU" sz="2000" dirty="0" smtClean="0">
                <a:solidFill>
                  <a:schemeClr val="accent4"/>
                </a:solidFill>
              </a:rPr>
              <a:t> rágcsálók nem hánynak (a kutya és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macska igen). 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Hánytatók 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mérgezéskor  a hánytatás jelentősége csekély, szükség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esetén célszerűbb gyomormosást alkalmazni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szájon keresztüli méregbejutás, eszméletén lévő, kooperáló beteg, 1 órán belül</a:t>
            </a:r>
          </a:p>
          <a:p>
            <a:pPr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Hánytató és hányáscsillapító szerek</a:t>
            </a:r>
            <a:endParaRPr lang="hu-HU" sz="22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Kontraindikált: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</a:rPr>
              <a:t>eszméletzavar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 err="1" smtClean="0">
                <a:solidFill>
                  <a:schemeClr val="accent4"/>
                </a:solidFill>
              </a:rPr>
              <a:t>marószermérgezés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</a:rPr>
              <a:t>habképző szerek ivása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accent4"/>
                </a:solidFill>
              </a:rPr>
              <a:t>organikus oldószerek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 mégis szükséges hánytatni, meg kell próbálni előbb 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hányást a garatfal izgatásával, langyos konyhasós oldattal (fél pohár vízben oldott 1 evőkanál konyhasó) kiváltani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err="1" smtClean="0">
                <a:solidFill>
                  <a:schemeClr val="accent4"/>
                </a:solidFill>
              </a:rPr>
              <a:t>emetin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(</a:t>
            </a:r>
            <a:r>
              <a:rPr lang="hu-HU" sz="2000" dirty="0" err="1" smtClean="0">
                <a:solidFill>
                  <a:schemeClr val="accent4"/>
                </a:solidFill>
              </a:rPr>
              <a:t>ipechacuanha</a:t>
            </a:r>
            <a:r>
              <a:rPr lang="hu-HU" sz="2000" dirty="0" smtClean="0">
                <a:solidFill>
                  <a:schemeClr val="accent4"/>
                </a:solidFill>
              </a:rPr>
              <a:t>) sürgős esetekben jól használható e célra, de elég hosszú </a:t>
            </a:r>
            <a:r>
              <a:rPr lang="hu-HU" sz="2000" dirty="0" err="1" smtClean="0">
                <a:solidFill>
                  <a:schemeClr val="accent4"/>
                </a:solidFill>
              </a:rPr>
              <a:t>nausea</a:t>
            </a:r>
            <a:r>
              <a:rPr lang="hu-HU" sz="2000" dirty="0" smtClean="0">
                <a:solidFill>
                  <a:schemeClr val="accent4"/>
                </a:solidFill>
              </a:rPr>
              <a:t> (émelygés) előzi meg a hányást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Hánytató és hányáscsillapító szerek</a:t>
            </a:r>
            <a:endParaRPr lang="hu-HU" sz="22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HÁNYÁSCSILLAPÍTÓK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Hatásmechanizmus alapján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dopamin D2-receptor-antagonisták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5-HT3-(szerotonin) </a:t>
            </a:r>
            <a:r>
              <a:rPr lang="hu-HU" sz="2000" dirty="0" err="1" smtClean="0">
                <a:solidFill>
                  <a:schemeClr val="accent4"/>
                </a:solidFill>
              </a:rPr>
              <a:t>receptor-antagonisták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muszkarin-</a:t>
            </a:r>
            <a:r>
              <a:rPr lang="hu-HU" sz="2000" dirty="0" smtClean="0">
                <a:solidFill>
                  <a:schemeClr val="accent4"/>
                </a:solidFill>
              </a:rPr>
              <a:t> és hisztamin-H1-receptorantagonisták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egyéb vegyületek 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Hánytató és hányáscsillapító szerek</a:t>
            </a:r>
            <a:endParaRPr lang="hu-HU" sz="22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Dopamin receptor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antagonisták</a:t>
            </a:r>
            <a:r>
              <a:rPr lang="hu-HU" sz="2000" b="1" i="1" dirty="0" smtClean="0">
                <a:solidFill>
                  <a:schemeClr val="accent4"/>
                </a:solidFill>
              </a:rPr>
              <a:t>  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kemoszenzitív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triggerzónára</a:t>
            </a:r>
            <a:r>
              <a:rPr lang="hu-HU" sz="2000" dirty="0" smtClean="0">
                <a:solidFill>
                  <a:schemeClr val="accent4"/>
                </a:solidFill>
              </a:rPr>
              <a:t> direkt izgató hatást kifejtő vegyületek, ingerek okozta hányásban jó hatásúak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chlorpromazin</a:t>
            </a:r>
            <a:r>
              <a:rPr lang="hu-HU" sz="2000" b="1" i="1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antipszichotikum</a:t>
            </a:r>
            <a:r>
              <a:rPr lang="hu-HU" sz="2000" dirty="0" smtClean="0">
                <a:solidFill>
                  <a:schemeClr val="accent4"/>
                </a:solidFill>
              </a:rPr>
              <a:t>) 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haloperidol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droperidol</a:t>
            </a:r>
            <a:r>
              <a:rPr lang="hu-HU" sz="2000" b="1" i="1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antipszichotikumo</a:t>
            </a:r>
            <a:r>
              <a:rPr lang="hu-HU" sz="2000" dirty="0" smtClean="0">
                <a:solidFill>
                  <a:schemeClr val="accent4"/>
                </a:solidFill>
              </a:rPr>
              <a:t>) </a:t>
            </a:r>
          </a:p>
          <a:p>
            <a:pPr>
              <a:buFont typeface="Wingdings" pitchFamily="2" charset="2"/>
              <a:buChar char="Ø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Hánytató és hányáscsillapító szerek</a:t>
            </a:r>
            <a:endParaRPr lang="hu-HU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pPr>
              <a:buNone/>
            </a:pPr>
            <a:endParaRPr lang="hu-HU" sz="2000" dirty="0" smtClean="0">
              <a:latin typeface="Century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Normál körülmények között a gyomorban lévő agresszív faktorok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(</a:t>
            </a:r>
            <a:r>
              <a:rPr lang="hu-HU" sz="2000" dirty="0" err="1" smtClean="0">
                <a:solidFill>
                  <a:schemeClr val="accent4"/>
                </a:solidFill>
              </a:rPr>
              <a:t>HCl</a:t>
            </a:r>
            <a:r>
              <a:rPr lang="hu-HU" sz="2000" dirty="0" smtClean="0">
                <a:solidFill>
                  <a:schemeClr val="accent4"/>
                </a:solidFill>
              </a:rPr>
              <a:t> és a pepszin), a nyálkahártya defenzív folyamatai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egyensúlyban vannak.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Fekélybetegség akkor alakulhat ki, ha ez az egyensúly megbomlik,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és vagy az agresszív faktorok jutnak túlsúlyra (pl. nyombélfekély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esetén a sósav), vagy pedig a nyálkahártya rezisztenciája csökken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(gyomorfekély).</a:t>
            </a:r>
          </a:p>
          <a:p>
            <a:pPr>
              <a:buNone/>
            </a:pPr>
            <a:endParaRPr lang="hu-HU" sz="2000" dirty="0" smtClean="0">
              <a:latin typeface="Century" pitchFamily="18" charset="0"/>
            </a:endParaRPr>
          </a:p>
          <a:p>
            <a:pPr>
              <a:buNone/>
            </a:pP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3600" dirty="0" smtClean="0">
                <a:solidFill>
                  <a:srgbClr val="FF0000"/>
                </a:solidFill>
              </a:rPr>
              <a:t/>
            </a:r>
            <a:br>
              <a:rPr lang="hu-HU" sz="36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A gyomor- és nyombélfekély gyógyszerei</a:t>
            </a:r>
            <a:endParaRPr lang="hu-HU" sz="22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metoclopramid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(CERUCAL)</a:t>
            </a:r>
          </a:p>
          <a:p>
            <a:pPr>
              <a:buFont typeface="Wingdings" pitchFamily="2" charset="2"/>
              <a:buChar char="Ø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fokozza a gyomorürülést és a vékonybél felső részének a </a:t>
            </a:r>
            <a:r>
              <a:rPr lang="hu-HU" sz="2000" dirty="0" err="1" smtClean="0">
                <a:solidFill>
                  <a:schemeClr val="accent4"/>
                </a:solidFill>
              </a:rPr>
              <a:t>motilitását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használják </a:t>
            </a:r>
            <a:r>
              <a:rPr lang="hu-HU" sz="2000" dirty="0" err="1" smtClean="0">
                <a:solidFill>
                  <a:schemeClr val="accent4"/>
                </a:solidFill>
              </a:rPr>
              <a:t>oesophagealis</a:t>
            </a:r>
            <a:r>
              <a:rPr lang="hu-HU" sz="2000" dirty="0" smtClean="0">
                <a:solidFill>
                  <a:schemeClr val="accent4"/>
                </a:solidFill>
              </a:rPr>
              <a:t> reflux kezelésében is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nagy dózisban hatásos a daganatellenes </a:t>
            </a:r>
            <a:r>
              <a:rPr lang="hu-HU" sz="2000" dirty="0" err="1" smtClean="0">
                <a:solidFill>
                  <a:schemeClr val="accent4"/>
                </a:solidFill>
              </a:rPr>
              <a:t>citotoxikus</a:t>
            </a:r>
            <a:r>
              <a:rPr lang="hu-HU" sz="2000" dirty="0" smtClean="0">
                <a:solidFill>
                  <a:schemeClr val="accent4"/>
                </a:solidFill>
              </a:rPr>
              <a:t> szerek okozta hányásban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adható terhességben is, de szoptató anyánál nem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domperidon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(MOTILIUM)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gyengébb hatás, mint a </a:t>
            </a:r>
            <a:r>
              <a:rPr lang="hu-HU" sz="2000" dirty="0" err="1" smtClean="0">
                <a:solidFill>
                  <a:schemeClr val="accent4"/>
                </a:solidFill>
              </a:rPr>
              <a:t>metoclopramid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endParaRPr lang="hu-HU" sz="20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Hánytató és hányáscsillapító szerek</a:t>
            </a:r>
            <a:endParaRPr lang="hu-HU" sz="22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5-HT3-receptor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antagonisták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ondansetron</a:t>
            </a:r>
            <a:r>
              <a:rPr lang="hu-HU" sz="2000" dirty="0" smtClean="0">
                <a:solidFill>
                  <a:schemeClr val="accent4"/>
                </a:solidFill>
              </a:rPr>
              <a:t> (EMETRON </a:t>
            </a:r>
            <a:r>
              <a:rPr lang="hu-HU" sz="2000" dirty="0" err="1" smtClean="0">
                <a:solidFill>
                  <a:schemeClr val="accent4"/>
                </a:solidFill>
              </a:rPr>
              <a:t>inj</a:t>
            </a:r>
            <a:r>
              <a:rPr lang="hu-HU" sz="2000" dirty="0" smtClean="0">
                <a:solidFill>
                  <a:schemeClr val="accent4"/>
                </a:solidFill>
              </a:rPr>
              <a:t>.)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citotoxikus</a:t>
            </a:r>
            <a:r>
              <a:rPr lang="hu-HU" sz="2000" dirty="0" smtClean="0">
                <a:solidFill>
                  <a:schemeClr val="accent4"/>
                </a:solidFill>
              </a:rPr>
              <a:t> szerek okozta hányás ellen (a daganatellenes szerek szerotonint szabadítanak fel, aktiválja a bélben és a központi idegrendszerben az 5-HT3-receptorokat, és ez okozza a hányást)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hatásos </a:t>
            </a:r>
            <a:r>
              <a:rPr lang="hu-HU" sz="2000" dirty="0" err="1" smtClean="0">
                <a:solidFill>
                  <a:schemeClr val="accent4"/>
                </a:solidFill>
              </a:rPr>
              <a:t>postoperatív</a:t>
            </a:r>
            <a:r>
              <a:rPr lang="hu-HU" sz="2000" dirty="0" smtClean="0">
                <a:solidFill>
                  <a:schemeClr val="accent4"/>
                </a:solidFill>
              </a:rPr>
              <a:t> és post-irradiációs hányásban is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Újabb származék hatékonyabb és szelektívebb: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granisetron</a:t>
            </a:r>
            <a:endParaRPr lang="hu-HU" sz="2000" b="1" i="1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Hánytató és hányáscsillapító szerek</a:t>
            </a:r>
            <a:endParaRPr lang="hu-HU" sz="22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H1-receptor blokkoló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antihisztaminok</a:t>
            </a:r>
            <a:r>
              <a:rPr lang="hu-HU" sz="2000" b="1" i="1" dirty="0" smtClean="0">
                <a:solidFill>
                  <a:schemeClr val="accent4"/>
                </a:solidFill>
              </a:rPr>
              <a:t>   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promethazin</a:t>
            </a:r>
            <a:r>
              <a:rPr lang="hu-HU" sz="2000" dirty="0" smtClean="0">
                <a:solidFill>
                  <a:schemeClr val="accent4"/>
                </a:solidFill>
              </a:rPr>
              <a:t> (PIPOLPHEN)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dimenhydrinat</a:t>
            </a:r>
            <a:r>
              <a:rPr lang="hu-HU" sz="2000" dirty="0" smtClean="0">
                <a:solidFill>
                  <a:schemeClr val="accent4"/>
                </a:solidFill>
              </a:rPr>
              <a:t> (DAEDALON)</a:t>
            </a:r>
          </a:p>
          <a:p>
            <a:pPr>
              <a:buFont typeface="Wingdings" pitchFamily="2" charset="2"/>
              <a:buChar char="Ø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igen jó hatásúak tengeri-, </a:t>
            </a:r>
            <a:r>
              <a:rPr lang="hu-HU" sz="2000" dirty="0" err="1" smtClean="0">
                <a:solidFill>
                  <a:schemeClr val="accent4"/>
                </a:solidFill>
              </a:rPr>
              <a:t>légibetegségben</a:t>
            </a:r>
            <a:r>
              <a:rPr lang="hu-HU" sz="2000" dirty="0" smtClean="0">
                <a:solidFill>
                  <a:schemeClr val="accent4"/>
                </a:solidFill>
              </a:rPr>
              <a:t> ahol a hányás kialakulásában a </a:t>
            </a:r>
            <a:r>
              <a:rPr lang="hu-HU" sz="2000" dirty="0" err="1" smtClean="0">
                <a:solidFill>
                  <a:schemeClr val="accent4"/>
                </a:solidFill>
              </a:rPr>
              <a:t>vestibularis</a:t>
            </a:r>
            <a:r>
              <a:rPr lang="hu-HU" sz="2000" dirty="0" smtClean="0">
                <a:solidFill>
                  <a:schemeClr val="accent4"/>
                </a:solidFill>
              </a:rPr>
              <a:t> rendszer játszik főszerepet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vegyületek </a:t>
            </a:r>
            <a:r>
              <a:rPr lang="hu-HU" sz="2000" dirty="0" err="1" smtClean="0">
                <a:solidFill>
                  <a:schemeClr val="accent4"/>
                </a:solidFill>
              </a:rPr>
              <a:t>paraszimpatolitikus</a:t>
            </a:r>
            <a:r>
              <a:rPr lang="hu-HU" sz="2000" dirty="0" smtClean="0">
                <a:solidFill>
                  <a:schemeClr val="accent4"/>
                </a:solidFill>
              </a:rPr>
              <a:t> hatása hozzájárul hányáscsillapító hatásukhoz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Hánytató és hányáscsillapító szerek</a:t>
            </a:r>
            <a:endParaRPr lang="hu-HU" sz="22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Muszkarin</a:t>
            </a:r>
            <a:r>
              <a:rPr lang="hu-HU" sz="2000" b="1" i="1" dirty="0" smtClean="0">
                <a:solidFill>
                  <a:schemeClr val="accent4"/>
                </a:solidFill>
              </a:rPr>
              <a:t> receptor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antagonisták</a:t>
            </a:r>
            <a:r>
              <a:rPr lang="hu-HU" sz="2000" b="1" i="1" dirty="0" smtClean="0">
                <a:solidFill>
                  <a:schemeClr val="accent4"/>
                </a:solidFill>
              </a:rPr>
              <a:t>  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hyoscin</a:t>
            </a:r>
            <a:r>
              <a:rPr lang="hu-HU" sz="2000" dirty="0" smtClean="0">
                <a:solidFill>
                  <a:schemeClr val="accent4"/>
                </a:solidFill>
              </a:rPr>
              <a:t> (BUSCOPAN </a:t>
            </a:r>
            <a:r>
              <a:rPr lang="hu-HU" sz="2000" dirty="0" err="1" smtClean="0">
                <a:solidFill>
                  <a:schemeClr val="accent4"/>
                </a:solidFill>
              </a:rPr>
              <a:t>inj</a:t>
            </a:r>
            <a:r>
              <a:rPr lang="hu-HU" sz="2000" dirty="0" smtClean="0">
                <a:solidFill>
                  <a:schemeClr val="accent4"/>
                </a:solidFill>
              </a:rPr>
              <a:t>., </a:t>
            </a:r>
            <a:r>
              <a:rPr lang="hu-HU" sz="2000" dirty="0" err="1" smtClean="0">
                <a:solidFill>
                  <a:schemeClr val="accent4"/>
                </a:solidFill>
              </a:rPr>
              <a:t>tbl</a:t>
            </a:r>
            <a:r>
              <a:rPr lang="hu-HU" sz="2000" dirty="0" smtClean="0">
                <a:solidFill>
                  <a:schemeClr val="accent4"/>
                </a:solidFill>
              </a:rPr>
              <a:t>.)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paraszimpatolitikum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hányinger és hányás csökkentése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elsősorban a </a:t>
            </a:r>
            <a:r>
              <a:rPr lang="hu-HU" sz="2000" dirty="0" err="1" smtClean="0">
                <a:solidFill>
                  <a:schemeClr val="accent4"/>
                </a:solidFill>
              </a:rPr>
              <a:t>labyrinthus</a:t>
            </a:r>
            <a:r>
              <a:rPr lang="hu-HU" sz="2000" dirty="0" smtClean="0">
                <a:solidFill>
                  <a:schemeClr val="accent4"/>
                </a:solidFill>
              </a:rPr>
              <a:t> izgalma és a gyomorban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helyileg ható </a:t>
            </a:r>
            <a:r>
              <a:rPr lang="hu-HU" sz="2000" dirty="0" err="1" smtClean="0">
                <a:solidFill>
                  <a:schemeClr val="accent4"/>
                </a:solidFill>
              </a:rPr>
              <a:t>emetikus</a:t>
            </a:r>
            <a:r>
              <a:rPr lang="hu-HU" sz="2000" dirty="0" smtClean="0">
                <a:solidFill>
                  <a:schemeClr val="accent4"/>
                </a:solidFill>
              </a:rPr>
              <a:t> ingerekkel szemben hatásos, hatástalan a </a:t>
            </a:r>
            <a:r>
              <a:rPr lang="hu-HU" sz="2000" dirty="0" err="1" smtClean="0">
                <a:solidFill>
                  <a:schemeClr val="accent4"/>
                </a:solidFill>
              </a:rPr>
              <a:t>kemoszenzitív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triggerzóna</a:t>
            </a:r>
            <a:r>
              <a:rPr lang="hu-HU" sz="2000" dirty="0" smtClean="0">
                <a:solidFill>
                  <a:schemeClr val="accent4"/>
                </a:solidFill>
              </a:rPr>
              <a:t> izgalma miatt fellépő hányásban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mellékhatásként egyéb </a:t>
            </a:r>
            <a:r>
              <a:rPr lang="hu-HU" sz="2000" dirty="0" err="1" smtClean="0">
                <a:solidFill>
                  <a:schemeClr val="accent4"/>
                </a:solidFill>
              </a:rPr>
              <a:t>paraszimpatolitikus</a:t>
            </a:r>
            <a:r>
              <a:rPr lang="hu-HU" sz="2000" dirty="0" smtClean="0">
                <a:solidFill>
                  <a:schemeClr val="accent4"/>
                </a:solidFill>
              </a:rPr>
              <a:t> tünetek jelentkeznek (szájszárazság, látászavar, vizeletretenció)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Hánytató és hányáscsillapító szerek</a:t>
            </a:r>
            <a:endParaRPr lang="hu-HU" sz="22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Egyéb hányáscsillapító vegyületek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Kortikoszteroidok</a:t>
            </a:r>
            <a:r>
              <a:rPr lang="hu-HU" sz="2000" b="1" i="1" dirty="0" smtClean="0">
                <a:solidFill>
                  <a:schemeClr val="accent4"/>
                </a:solidFill>
              </a:rPr>
              <a:t>/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dexametazon</a:t>
            </a:r>
            <a:r>
              <a:rPr lang="hu-HU" sz="2000" b="1" i="1" dirty="0" smtClean="0">
                <a:solidFill>
                  <a:schemeClr val="accent4"/>
                </a:solidFill>
              </a:rPr>
              <a:t> (DEXA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Ratiopharm</a:t>
            </a:r>
            <a:r>
              <a:rPr lang="hu-HU" sz="2000" b="1" i="1" dirty="0" smtClean="0">
                <a:solidFill>
                  <a:schemeClr val="accent4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nagy dózisú szteroidok hányáscsillapító effektust is fejtenek ki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elsősorban a kemoterápiás gyógyszerek okozta hányáscsillapításra alkalmazzák őket, a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dexametazon</a:t>
            </a:r>
            <a:r>
              <a:rPr lang="hu-HU" sz="2000" dirty="0" smtClean="0">
                <a:solidFill>
                  <a:schemeClr val="accent4"/>
                </a:solidFill>
              </a:rPr>
              <a:t> + </a:t>
            </a:r>
            <a:r>
              <a:rPr lang="hu-HU" sz="2000" dirty="0" err="1" smtClean="0">
                <a:solidFill>
                  <a:schemeClr val="accent4"/>
                </a:solidFill>
              </a:rPr>
              <a:t>metoclopramid</a:t>
            </a:r>
            <a:r>
              <a:rPr lang="hu-HU" sz="2000" dirty="0" smtClean="0">
                <a:solidFill>
                  <a:schemeClr val="accent4"/>
                </a:solidFill>
              </a:rPr>
              <a:t> kombinációt a </a:t>
            </a:r>
            <a:r>
              <a:rPr lang="hu-HU" sz="2000" dirty="0" err="1" smtClean="0">
                <a:solidFill>
                  <a:schemeClr val="accent4"/>
                </a:solidFill>
              </a:rPr>
              <a:t>citosztatikus</a:t>
            </a:r>
            <a:r>
              <a:rPr lang="hu-HU" sz="2000" dirty="0" smtClean="0">
                <a:solidFill>
                  <a:schemeClr val="accent4"/>
                </a:solidFill>
              </a:rPr>
              <a:t> kezelés után fellépő késői (24h utáni) hányás csillapítására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aprepitant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(EMEND)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citosztatikumok</a:t>
            </a:r>
            <a:r>
              <a:rPr lang="hu-HU" sz="2000" dirty="0" smtClean="0">
                <a:solidFill>
                  <a:schemeClr val="accent4"/>
                </a:solidFill>
              </a:rPr>
              <a:t> okozta hányások ellen (</a:t>
            </a:r>
            <a:r>
              <a:rPr lang="hu-HU" sz="2000" dirty="0" err="1" smtClean="0">
                <a:solidFill>
                  <a:schemeClr val="accent4"/>
                </a:solidFill>
              </a:rPr>
              <a:t>szerotonin-antagonistákkal</a:t>
            </a:r>
            <a:r>
              <a:rPr lang="hu-HU" sz="2000" dirty="0" smtClean="0">
                <a:solidFill>
                  <a:schemeClr val="accent4"/>
                </a:solidFill>
              </a:rPr>
              <a:t> és </a:t>
            </a:r>
            <a:r>
              <a:rPr lang="hu-HU" sz="2000" dirty="0" err="1" smtClean="0">
                <a:solidFill>
                  <a:schemeClr val="accent4"/>
                </a:solidFill>
              </a:rPr>
              <a:t>dexametazonnal</a:t>
            </a:r>
            <a:r>
              <a:rPr lang="hu-HU" sz="2000" dirty="0" smtClean="0">
                <a:solidFill>
                  <a:schemeClr val="accent4"/>
                </a:solidFill>
              </a:rPr>
              <a:t>) használják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Hánytató és hányáscsillapító szerek</a:t>
            </a:r>
            <a:endParaRPr lang="hu-HU" sz="22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PROKINETIKUS SZEREK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serkentik a gyomorbélcsatorna </a:t>
            </a:r>
            <a:r>
              <a:rPr lang="hu-HU" sz="2000" dirty="0" err="1" smtClean="0">
                <a:solidFill>
                  <a:schemeClr val="accent4"/>
                </a:solidFill>
              </a:rPr>
              <a:t>motilitását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b="1" i="1" dirty="0" smtClean="0">
                <a:solidFill>
                  <a:schemeClr val="accent4"/>
                </a:solidFill>
              </a:rPr>
              <a:t>gyomorürülést fokozók </a:t>
            </a:r>
            <a:r>
              <a:rPr lang="hu-HU" sz="2000" dirty="0" smtClean="0">
                <a:solidFill>
                  <a:schemeClr val="accent4"/>
                </a:solidFill>
              </a:rPr>
              <a:t>hatásosak lehetnek </a:t>
            </a:r>
            <a:r>
              <a:rPr lang="hu-HU" sz="2000" dirty="0" err="1" smtClean="0">
                <a:solidFill>
                  <a:schemeClr val="accent4"/>
                </a:solidFill>
              </a:rPr>
              <a:t>gastroparesis</a:t>
            </a:r>
            <a:r>
              <a:rPr lang="hu-HU" sz="2000" dirty="0" smtClean="0">
                <a:solidFill>
                  <a:schemeClr val="accent4"/>
                </a:solidFill>
              </a:rPr>
              <a:t> és a műtét utáni csökkent gyomorürülés kezelésében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b="1" i="1" dirty="0" smtClean="0">
                <a:solidFill>
                  <a:schemeClr val="accent4"/>
                </a:solidFill>
              </a:rPr>
              <a:t>vékonybél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motilitását</a:t>
            </a:r>
            <a:r>
              <a:rPr lang="hu-HU" sz="2000" b="1" i="1" dirty="0" smtClean="0">
                <a:solidFill>
                  <a:schemeClr val="accent4"/>
                </a:solidFill>
              </a:rPr>
              <a:t> fokozók </a:t>
            </a: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postoperatív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ileus</a:t>
            </a:r>
            <a:r>
              <a:rPr lang="hu-HU" sz="2000" dirty="0" smtClean="0">
                <a:solidFill>
                  <a:schemeClr val="accent4"/>
                </a:solidFill>
              </a:rPr>
              <a:t> és a krónikus </a:t>
            </a:r>
            <a:r>
              <a:rPr lang="hu-HU" sz="2000" dirty="0" err="1" smtClean="0">
                <a:solidFill>
                  <a:schemeClr val="accent4"/>
                </a:solidFill>
              </a:rPr>
              <a:t>intesztinális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pseudo-obstrukció</a:t>
            </a:r>
            <a:r>
              <a:rPr lang="hu-HU" sz="2000" dirty="0" smtClean="0">
                <a:solidFill>
                  <a:schemeClr val="accent4"/>
                </a:solidFill>
              </a:rPr>
              <a:t> kezelésében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b="1" i="1" dirty="0" smtClean="0">
                <a:solidFill>
                  <a:schemeClr val="accent4"/>
                </a:solidFill>
              </a:rPr>
              <a:t>colon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motilitást</a:t>
            </a:r>
            <a:r>
              <a:rPr lang="hu-HU" sz="2000" b="1" i="1" dirty="0" smtClean="0">
                <a:solidFill>
                  <a:schemeClr val="accent4"/>
                </a:solidFill>
              </a:rPr>
              <a:t> fokozók </a:t>
            </a:r>
            <a:r>
              <a:rPr lang="hu-HU" sz="2000" dirty="0" smtClean="0">
                <a:solidFill>
                  <a:schemeClr val="accent4"/>
                </a:solidFill>
              </a:rPr>
              <a:t>az </a:t>
            </a:r>
            <a:r>
              <a:rPr lang="hu-HU" sz="2000" dirty="0" err="1" smtClean="0">
                <a:solidFill>
                  <a:schemeClr val="accent4"/>
                </a:solidFill>
              </a:rPr>
              <a:t>obstipáció</a:t>
            </a:r>
            <a:r>
              <a:rPr lang="hu-HU" sz="2000" dirty="0" smtClean="0">
                <a:solidFill>
                  <a:schemeClr val="accent4"/>
                </a:solidFill>
              </a:rPr>
              <a:t> kezelésében hatásosak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A gyomor- és </a:t>
            </a:r>
            <a:r>
              <a:rPr lang="hu-HU" sz="2200" dirty="0" err="1" smtClean="0">
                <a:solidFill>
                  <a:srgbClr val="0070C0"/>
                </a:solidFill>
              </a:rPr>
              <a:t>bélmotilitást</a:t>
            </a:r>
            <a:r>
              <a:rPr lang="hu-HU" sz="2200" dirty="0" smtClean="0">
                <a:solidFill>
                  <a:srgbClr val="0070C0"/>
                </a:solidFill>
              </a:rPr>
              <a:t> fokozó (</a:t>
            </a:r>
            <a:r>
              <a:rPr lang="hu-HU" sz="2200" dirty="0" err="1" smtClean="0">
                <a:solidFill>
                  <a:srgbClr val="0070C0"/>
                </a:solidFill>
              </a:rPr>
              <a:t>prokinetikus</a:t>
            </a:r>
            <a:r>
              <a:rPr lang="hu-HU" sz="2200" dirty="0" smtClean="0">
                <a:solidFill>
                  <a:srgbClr val="0070C0"/>
                </a:solidFill>
              </a:rPr>
              <a:t>) szerek </a:t>
            </a:r>
            <a:endParaRPr lang="hu-HU" sz="22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dopaminreceptor-antagonisták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domperidon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metoclopramid</a:t>
            </a:r>
            <a:r>
              <a:rPr lang="hu-HU" sz="2000" dirty="0" smtClean="0">
                <a:solidFill>
                  <a:schemeClr val="accent4"/>
                </a:solidFill>
              </a:rPr>
              <a:t>) 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kolinerg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b="1" dirty="0" err="1" smtClean="0">
                <a:solidFill>
                  <a:schemeClr val="accent4"/>
                </a:solidFill>
              </a:rPr>
              <a:t>agonista-Ach</a:t>
            </a:r>
            <a:r>
              <a:rPr lang="hu-HU" sz="2000" b="1" dirty="0" smtClean="0">
                <a:solidFill>
                  <a:schemeClr val="accent4"/>
                </a:solidFill>
              </a:rPr>
              <a:t> gátlók </a:t>
            </a: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neostigmin</a:t>
            </a:r>
            <a:r>
              <a:rPr lang="hu-HU" sz="2000" b="1" i="1" dirty="0" smtClean="0">
                <a:solidFill>
                  <a:schemeClr val="accent4"/>
                </a:solidFill>
              </a:rPr>
              <a:t>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piridostigmin</a:t>
            </a:r>
            <a:r>
              <a:rPr lang="hu-HU" sz="2000" b="1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gastrooesophagealis</a:t>
            </a:r>
            <a:r>
              <a:rPr lang="hu-HU" sz="2000" dirty="0" smtClean="0">
                <a:solidFill>
                  <a:schemeClr val="accent4"/>
                </a:solidFill>
              </a:rPr>
              <a:t> reflux betegség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csökkent gyomor </a:t>
            </a:r>
            <a:r>
              <a:rPr lang="hu-HU" sz="2000" dirty="0" err="1" smtClean="0">
                <a:solidFill>
                  <a:schemeClr val="accent4"/>
                </a:solidFill>
              </a:rPr>
              <a:t>motilitás</a:t>
            </a:r>
            <a:r>
              <a:rPr lang="hu-HU" sz="2000" dirty="0" smtClean="0">
                <a:solidFill>
                  <a:schemeClr val="accent4"/>
                </a:solidFill>
              </a:rPr>
              <a:t>/ürülés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nem fekélyhez társuló </a:t>
            </a:r>
            <a:r>
              <a:rPr lang="hu-HU" sz="2000" dirty="0" err="1" smtClean="0">
                <a:solidFill>
                  <a:schemeClr val="accent4"/>
                </a:solidFill>
              </a:rPr>
              <a:t>dyspepsia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br>
              <a:rPr lang="hu-HU" sz="2800" dirty="0" smtClean="0">
                <a:solidFill>
                  <a:srgbClr val="FF0000"/>
                </a:solidFill>
              </a:rPr>
            </a:br>
            <a:r>
              <a:rPr lang="hu-HU" sz="2000" dirty="0" smtClean="0">
                <a:solidFill>
                  <a:srgbClr val="0070C0"/>
                </a:solidFill>
              </a:rPr>
              <a:t>A gyomor- és </a:t>
            </a:r>
            <a:r>
              <a:rPr lang="hu-HU" sz="2000" dirty="0" err="1" smtClean="0">
                <a:solidFill>
                  <a:srgbClr val="0070C0"/>
                </a:solidFill>
              </a:rPr>
              <a:t>bélmotilitást</a:t>
            </a:r>
            <a:r>
              <a:rPr lang="hu-HU" sz="2000" dirty="0" smtClean="0">
                <a:solidFill>
                  <a:srgbClr val="0070C0"/>
                </a:solidFill>
              </a:rPr>
              <a:t> fokozó (</a:t>
            </a:r>
            <a:r>
              <a:rPr lang="hu-HU" sz="2000" dirty="0" err="1" smtClean="0">
                <a:solidFill>
                  <a:srgbClr val="0070C0"/>
                </a:solidFill>
              </a:rPr>
              <a:t>prokinetikus</a:t>
            </a:r>
            <a:r>
              <a:rPr lang="hu-HU" sz="2000" dirty="0" smtClean="0">
                <a:solidFill>
                  <a:srgbClr val="0070C0"/>
                </a:solidFill>
              </a:rPr>
              <a:t>) szerek </a:t>
            </a:r>
            <a:endParaRPr lang="hu-HU" sz="20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GÖRCSOLDÓK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Muszkalotróp</a:t>
            </a:r>
            <a:r>
              <a:rPr lang="hu-HU" sz="2000" b="1" i="1" dirty="0" smtClean="0">
                <a:solidFill>
                  <a:schemeClr val="accent4"/>
                </a:solidFill>
              </a:rPr>
              <a:t> görcsoldó szerek   </a:t>
            </a: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papaverin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direkt hat a </a:t>
            </a:r>
            <a:r>
              <a:rPr lang="hu-HU" sz="2000" dirty="0" err="1" smtClean="0">
                <a:solidFill>
                  <a:schemeClr val="accent4"/>
                </a:solidFill>
              </a:rPr>
              <a:t>gastrointestinális</a:t>
            </a:r>
            <a:r>
              <a:rPr lang="hu-HU" sz="2000" dirty="0" smtClean="0">
                <a:solidFill>
                  <a:schemeClr val="accent4"/>
                </a:solidFill>
              </a:rPr>
              <a:t> és </a:t>
            </a:r>
            <a:r>
              <a:rPr lang="hu-HU" sz="2000" dirty="0" err="1" smtClean="0">
                <a:solidFill>
                  <a:schemeClr val="accent4"/>
                </a:solidFill>
              </a:rPr>
              <a:t>urogenitális</a:t>
            </a:r>
            <a:r>
              <a:rPr lang="hu-HU" sz="2000" dirty="0" smtClean="0">
                <a:solidFill>
                  <a:schemeClr val="accent4"/>
                </a:solidFill>
              </a:rPr>
              <a:t> rendszer simaizom elemeire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jók vesekő-, epekő okozta kólikában vagy menstruációs görcsökben is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nem specifikus </a:t>
            </a:r>
            <a:r>
              <a:rPr lang="hu-HU" sz="2000" dirty="0" err="1" smtClean="0">
                <a:solidFill>
                  <a:schemeClr val="accent4"/>
                </a:solidFill>
              </a:rPr>
              <a:t>kálcium</a:t>
            </a:r>
            <a:r>
              <a:rPr lang="hu-HU" sz="2000" dirty="0" smtClean="0">
                <a:solidFill>
                  <a:schemeClr val="accent4"/>
                </a:solidFill>
              </a:rPr>
              <a:t> csatorna blokkoló hatást fejt ki a simaizmokban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aluszékonyságot és AV vezetési zavart okozhat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A gyomor- és </a:t>
            </a:r>
            <a:r>
              <a:rPr lang="hu-HU" sz="2200" dirty="0" err="1" smtClean="0">
                <a:solidFill>
                  <a:srgbClr val="0070C0"/>
                </a:solidFill>
              </a:rPr>
              <a:t>bélmotilitást</a:t>
            </a:r>
            <a:r>
              <a:rPr lang="hu-HU" sz="2200" dirty="0" smtClean="0">
                <a:solidFill>
                  <a:srgbClr val="0070C0"/>
                </a:solidFill>
              </a:rPr>
              <a:t> csökkentő (görcsoldó) szerek </a:t>
            </a:r>
            <a:endParaRPr lang="hu-HU" sz="22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drotaverin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(</a:t>
            </a:r>
            <a:r>
              <a:rPr lang="hu-HU" sz="2000" dirty="0" err="1" smtClean="0">
                <a:solidFill>
                  <a:schemeClr val="accent4"/>
                </a:solidFill>
              </a:rPr>
              <a:t>No-spa</a:t>
            </a:r>
            <a:r>
              <a:rPr lang="hu-HU" sz="2000" dirty="0" smtClean="0">
                <a:solidFill>
                  <a:schemeClr val="accent4"/>
                </a:solidFill>
              </a:rPr>
              <a:t>): erősebb görcsoldó és enyhe </a:t>
            </a:r>
            <a:r>
              <a:rPr lang="hu-HU" sz="2000" dirty="0" err="1" smtClean="0">
                <a:solidFill>
                  <a:schemeClr val="accent4"/>
                </a:solidFill>
              </a:rPr>
              <a:t>beta-blokkoló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hatással is bír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simeticon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(</a:t>
            </a:r>
            <a:r>
              <a:rPr lang="hu-HU" sz="2000" dirty="0" err="1" smtClean="0">
                <a:solidFill>
                  <a:schemeClr val="accent4"/>
                </a:solidFill>
              </a:rPr>
              <a:t>Espumisan</a:t>
            </a:r>
            <a:r>
              <a:rPr lang="hu-HU" sz="2000" dirty="0" smtClean="0">
                <a:solidFill>
                  <a:schemeClr val="accent4"/>
                </a:solidFill>
              </a:rPr>
              <a:t>),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dimeticon</a:t>
            </a:r>
            <a:r>
              <a:rPr lang="hu-HU" sz="2000" dirty="0" smtClean="0">
                <a:solidFill>
                  <a:schemeClr val="accent4"/>
                </a:solidFill>
              </a:rPr>
              <a:t> : gázhajtó, puffadásellenes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hatású szer, adható csecsemőknek, felnőtteknek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mebeverin</a:t>
            </a:r>
            <a:r>
              <a:rPr lang="hu-HU" sz="2000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Duspatalin</a:t>
            </a:r>
            <a:r>
              <a:rPr lang="hu-HU" sz="2000" dirty="0" smtClean="0">
                <a:solidFill>
                  <a:schemeClr val="accent4"/>
                </a:solidFill>
              </a:rPr>
              <a:t>):  </a:t>
            </a:r>
            <a:r>
              <a:rPr lang="hu-HU" sz="2000" dirty="0" err="1" smtClean="0">
                <a:solidFill>
                  <a:schemeClr val="accent4"/>
                </a:solidFill>
              </a:rPr>
              <a:t>antikolinerg</a:t>
            </a:r>
            <a:r>
              <a:rPr lang="hu-HU" sz="2000" dirty="0" smtClean="0">
                <a:solidFill>
                  <a:schemeClr val="accent4"/>
                </a:solidFill>
              </a:rPr>
              <a:t> hatása is van, gátolja 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vastagbél </a:t>
            </a:r>
            <a:r>
              <a:rPr lang="hu-HU" sz="2000" dirty="0" err="1" smtClean="0">
                <a:solidFill>
                  <a:schemeClr val="accent4"/>
                </a:solidFill>
              </a:rPr>
              <a:t>hypermotilitását</a:t>
            </a:r>
            <a:r>
              <a:rPr lang="hu-HU" sz="2000" dirty="0" smtClean="0">
                <a:solidFill>
                  <a:schemeClr val="accent4"/>
                </a:solidFill>
              </a:rPr>
              <a:t> és oldja a bélgörcsöket</a:t>
            </a:r>
          </a:p>
          <a:p>
            <a:pPr>
              <a:buNone/>
            </a:pP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400000" dirty="0" smtClean="0">
                <a:solidFill>
                  <a:srgbClr val="FF0000"/>
                </a:solidFill>
              </a:rPr>
              <a:t/>
            </a:r>
            <a:br>
              <a:rPr lang="hu-HU" sz="4000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A gyomor- és </a:t>
            </a:r>
            <a:r>
              <a:rPr lang="hu-HU" sz="2200" dirty="0" err="1" smtClean="0">
                <a:solidFill>
                  <a:srgbClr val="0070C0"/>
                </a:solidFill>
              </a:rPr>
              <a:t>bélmotilitást</a:t>
            </a:r>
            <a:r>
              <a:rPr lang="hu-HU" sz="2200" dirty="0" smtClean="0">
                <a:solidFill>
                  <a:srgbClr val="0070C0"/>
                </a:solidFill>
              </a:rPr>
              <a:t> csökkentő (görcsoldó) szerek </a:t>
            </a:r>
            <a:endParaRPr lang="hu-HU" sz="22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sz="2000" b="1" i="1" dirty="0" smtClean="0"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hu-HU" sz="2000" b="1" i="1" dirty="0" smtClean="0"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hu-HU" sz="4800" b="1" i="1" dirty="0" smtClean="0">
                <a:latin typeface="Georgia" pitchFamily="18" charset="0"/>
                <a:ea typeface="Tahoma" pitchFamily="34" charset="0"/>
                <a:cs typeface="Tahoma" pitchFamily="34" charset="0"/>
              </a:rPr>
              <a:t>Köszönöm a figyelmet!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4400" u="sng" dirty="0" smtClean="0"/>
              <a:t/>
            </a:r>
            <a:br>
              <a:rPr lang="hu-HU" sz="4400" u="sng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2400" b="1" dirty="0" smtClean="0">
                <a:solidFill>
                  <a:srgbClr val="00B050"/>
                </a:solidFill>
              </a:rPr>
              <a:t>Savszekréció gátlása 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4"/>
                </a:solidFill>
              </a:rPr>
              <a:t>hisztamin H2-receptor gátlók 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err="1" smtClean="0">
                <a:solidFill>
                  <a:schemeClr val="accent4"/>
                </a:solidFill>
              </a:rPr>
              <a:t>protonpumpagátlók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err="1" smtClean="0">
                <a:solidFill>
                  <a:schemeClr val="accent4"/>
                </a:solidFill>
              </a:rPr>
              <a:t>gasztrinantagonisták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4"/>
                </a:solidFill>
              </a:rPr>
              <a:t>kiegészítő szerek (</a:t>
            </a:r>
            <a:r>
              <a:rPr lang="hu-HU" sz="2000" dirty="0" err="1" smtClean="0">
                <a:solidFill>
                  <a:schemeClr val="accent4"/>
                </a:solidFill>
              </a:rPr>
              <a:t>doxepin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szomatosztatin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acetazolamid</a:t>
            </a:r>
            <a:r>
              <a:rPr lang="hu-HU" sz="2000" dirty="0" smtClean="0">
                <a:solidFill>
                  <a:schemeClr val="accent4"/>
                </a:solidFill>
              </a:rPr>
              <a:t>) 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400" b="1" dirty="0" smtClean="0">
                <a:solidFill>
                  <a:srgbClr val="00B050"/>
                </a:solidFill>
              </a:rPr>
              <a:t>Az elválasztott sav közömbösítése 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antacidok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400" b="1" dirty="0" smtClean="0">
                <a:solidFill>
                  <a:srgbClr val="00B050"/>
                </a:solidFill>
              </a:rPr>
              <a:t>Nyálkahártya-rezisztencia növelése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4"/>
                </a:solidFill>
              </a:rPr>
              <a:t>védőréteg képzők 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err="1" smtClean="0">
                <a:solidFill>
                  <a:schemeClr val="accent4"/>
                </a:solidFill>
              </a:rPr>
              <a:t>prosztaglandinok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sz="24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400" b="1" dirty="0" err="1" smtClean="0">
                <a:solidFill>
                  <a:srgbClr val="00B050"/>
                </a:solidFill>
              </a:rPr>
              <a:t>Helicobacter</a:t>
            </a:r>
            <a:r>
              <a:rPr lang="hu-HU" sz="2400" b="1" dirty="0" smtClean="0">
                <a:solidFill>
                  <a:srgbClr val="00B050"/>
                </a:solidFill>
              </a:rPr>
              <a:t> </a:t>
            </a:r>
            <a:r>
              <a:rPr lang="hu-HU" sz="2400" b="1" dirty="0" err="1" smtClean="0">
                <a:solidFill>
                  <a:srgbClr val="00B050"/>
                </a:solidFill>
              </a:rPr>
              <a:t>pylori</a:t>
            </a:r>
            <a:r>
              <a:rPr lang="hu-HU" sz="2400" b="1" dirty="0" smtClean="0">
                <a:solidFill>
                  <a:srgbClr val="00B050"/>
                </a:solidFill>
              </a:rPr>
              <a:t> </a:t>
            </a:r>
            <a:r>
              <a:rPr lang="hu-HU" sz="2400" b="1" dirty="0" err="1" smtClean="0">
                <a:solidFill>
                  <a:srgbClr val="00B050"/>
                </a:solidFill>
              </a:rPr>
              <a:t>eradikálása</a:t>
            </a:r>
            <a:r>
              <a:rPr lang="hu-HU" sz="2400" b="1" dirty="0" smtClean="0">
                <a:solidFill>
                  <a:srgbClr val="00B050"/>
                </a:solidFill>
              </a:rPr>
              <a:t> </a:t>
            </a:r>
            <a:endParaRPr lang="hu-HU" sz="2400" b="1" dirty="0">
              <a:solidFill>
                <a:srgbClr val="00B050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3600" dirty="0" smtClean="0">
                <a:solidFill>
                  <a:srgbClr val="FF0000"/>
                </a:solidFill>
              </a:rPr>
              <a:t/>
            </a:r>
            <a:br>
              <a:rPr lang="hu-HU" sz="3600" dirty="0" smtClean="0">
                <a:solidFill>
                  <a:srgbClr val="FF0000"/>
                </a:solidFill>
              </a:rPr>
            </a:br>
            <a:r>
              <a:rPr lang="hu-HU" sz="2000" dirty="0" smtClean="0">
                <a:solidFill>
                  <a:srgbClr val="0070C0"/>
                </a:solidFill>
              </a:rPr>
              <a:t>A gyomor- és nyombélfekély gyógyszerei</a:t>
            </a:r>
            <a:endParaRPr lang="hu-H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rgbClr val="00B050"/>
                </a:solidFill>
              </a:rPr>
              <a:t>GYOMORSAVSZEKRÉCIÓT GÁTLÓ SZEREK</a:t>
            </a: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Hisztamin H2-receptor blokkolók  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cimetidin</a:t>
            </a:r>
            <a:r>
              <a:rPr lang="hu-HU" sz="2000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Histodil</a:t>
            </a:r>
            <a:r>
              <a:rPr lang="hu-HU" sz="2000" dirty="0" smtClean="0">
                <a:solidFill>
                  <a:schemeClr val="accent4"/>
                </a:solidFill>
              </a:rPr>
              <a:t>),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ranitidin</a:t>
            </a:r>
            <a:r>
              <a:rPr lang="hu-HU" sz="2000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Zantac</a:t>
            </a:r>
            <a:r>
              <a:rPr lang="hu-HU" sz="2000" dirty="0" smtClean="0">
                <a:solidFill>
                  <a:schemeClr val="accent4"/>
                </a:solidFill>
              </a:rPr>
              <a:t>),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famotidin</a:t>
            </a:r>
            <a:r>
              <a:rPr lang="hu-HU" sz="2000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Quamatel</a:t>
            </a:r>
            <a:r>
              <a:rPr lang="hu-HU" sz="2000" dirty="0" smtClean="0">
                <a:solidFill>
                  <a:schemeClr val="accent4"/>
                </a:solidFill>
              </a:rPr>
              <a:t>),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b="1" dirty="0" smtClean="0">
                <a:solidFill>
                  <a:schemeClr val="accent4"/>
                </a:solidFill>
              </a:rPr>
              <a:t>hisztamin kompetitív </a:t>
            </a:r>
            <a:r>
              <a:rPr lang="hu-HU" sz="2000" b="1" dirty="0" err="1" smtClean="0">
                <a:solidFill>
                  <a:schemeClr val="accent4"/>
                </a:solidFill>
              </a:rPr>
              <a:t>antagonistái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a H2-receptorokon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csökkentik a </a:t>
            </a:r>
            <a:r>
              <a:rPr lang="hu-HU" sz="2000" dirty="0" err="1" smtClean="0">
                <a:solidFill>
                  <a:schemeClr val="accent4"/>
                </a:solidFill>
              </a:rPr>
              <a:t>bazális</a:t>
            </a:r>
            <a:r>
              <a:rPr lang="hu-HU" sz="2000" dirty="0" smtClean="0">
                <a:solidFill>
                  <a:schemeClr val="accent4"/>
                </a:solidFill>
              </a:rPr>
              <a:t>, az étkezéssel stimulált és az éjszakai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savelválasztást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gátolják mind a hisztaminnal,  mind a </a:t>
            </a:r>
            <a:r>
              <a:rPr lang="hu-HU" sz="2000" dirty="0" err="1" smtClean="0">
                <a:solidFill>
                  <a:schemeClr val="accent4"/>
                </a:solidFill>
              </a:rPr>
              <a:t>gasztrinnal</a:t>
            </a:r>
            <a:r>
              <a:rPr lang="hu-HU" sz="2000" dirty="0" smtClean="0">
                <a:solidFill>
                  <a:schemeClr val="accent4"/>
                </a:solidFill>
              </a:rPr>
              <a:t> vagy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  <a:r>
              <a:rPr lang="hu-HU" sz="2000" dirty="0" err="1" smtClean="0">
                <a:solidFill>
                  <a:schemeClr val="accent4"/>
                </a:solidFill>
              </a:rPr>
              <a:t>acetilkolinnal</a:t>
            </a:r>
            <a:r>
              <a:rPr lang="hu-HU" sz="2000" dirty="0" smtClean="0">
                <a:solidFill>
                  <a:schemeClr val="accent4"/>
                </a:solidFill>
              </a:rPr>
              <a:t> stimulált gyomorszekréciót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Tolerancia alakul ki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Az emésztőrendszer gyógyszertana</a:t>
            </a:r>
            <a:r>
              <a:rPr lang="hu-HU" sz="3600" dirty="0" smtClean="0">
                <a:solidFill>
                  <a:srgbClr val="FF0000"/>
                </a:solidFill>
              </a:rPr>
              <a:t/>
            </a:r>
            <a:br>
              <a:rPr lang="hu-HU" sz="36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0070C0"/>
                </a:solidFill>
              </a:rPr>
              <a:t>A gyomor- és nyombélfekély gyógyszerei</a:t>
            </a:r>
            <a:endParaRPr lang="hu-HU" sz="2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13239</TotalTime>
  <Words>2875</Words>
  <Application>Microsoft Office PowerPoint</Application>
  <PresentationFormat>Diavetítés a képernyőre (4:3 oldalarány)</PresentationFormat>
  <Paragraphs>688</Paragraphs>
  <Slides>79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79</vt:i4>
      </vt:variant>
    </vt:vector>
  </HeadingPairs>
  <TitlesOfParts>
    <vt:vector size="80" baseType="lpstr">
      <vt:lpstr>Sétatér</vt:lpstr>
      <vt:lpstr>Gyógyszertan</vt:lpstr>
      <vt:lpstr>2. dia</vt:lpstr>
      <vt:lpstr>Az emésztőrendszer gyógyszertana A gyomor- és nyombélfekély gyógyszerei</vt:lpstr>
      <vt:lpstr>4. dia</vt:lpstr>
      <vt:lpstr>Az emésztőrendszer gyógyszertana A gyomor- és nyombélfekély gyógyszerei</vt:lpstr>
      <vt:lpstr>Az emésztőrendszer gyógyszertana A gyomor- és nyombélfekély gyógyszerei</vt:lpstr>
      <vt:lpstr>Az emésztőrendszer gyógyszertana A gyomor- és nyombélfekély gyógyszerei</vt:lpstr>
      <vt:lpstr>Az emésztőrendszer gyógyszertana A gyomor- és nyombélfekély gyógyszerei</vt:lpstr>
      <vt:lpstr>Az emésztőrendszer gyógyszertana A gyomor- és nyombélfekély gyógyszerei</vt:lpstr>
      <vt:lpstr>Az emésztőrendszer gyógyszertana A gyomor- és nyombélfekély gyógyszerei</vt:lpstr>
      <vt:lpstr>Az emésztőrendszer gyógyszertana A gyomor- és nyombélfekély gyógyszerei</vt:lpstr>
      <vt:lpstr>    Az emésztőrendszer gyógyszertana A gyomor- és nyombélfekély gyógyszerei     </vt:lpstr>
      <vt:lpstr>Az emésztőrendszer gyógyszertana A gyomor- és nyombélfekély gyógyszerei </vt:lpstr>
      <vt:lpstr>Az emésztőrendszer gyógyszertana A gyomor- és nyombélfekély gyógyszerei</vt:lpstr>
      <vt:lpstr>Az emésztőrendszer gyógyszertana A gyomor- és nyombélfekély gyógyszerei</vt:lpstr>
      <vt:lpstr>Az emésztőrendszer gyógyszertana A gyomor- és nyombélfekély gyógyszerei</vt:lpstr>
      <vt:lpstr>Az emésztőrendszer gyógyszertana A gyomor- és nyombélfekély gyógyszerei</vt:lpstr>
      <vt:lpstr>Az emésztőrendszer gyógyszertana A gyomor- és nyombélfekély gyógyszerei</vt:lpstr>
      <vt:lpstr>Az emésztőrendszer gyógyszertana A gyomor- és nyombélfekély gyógyszerei</vt:lpstr>
      <vt:lpstr>Az emésztőrendszer gyógyszertana A gyomor- és nyombélfekély gyógyszerei</vt:lpstr>
      <vt:lpstr>21. dia</vt:lpstr>
      <vt:lpstr>Az emésztőrendszer gyógyszertana A gyomorsav-elválasztás fokozása illetve hiányának pótlása </vt:lpstr>
      <vt:lpstr>Az emésztőrendszer gyógyszertana A gyomorsav-elválasztás fokozása illetve hiányának pótlása</vt:lpstr>
      <vt:lpstr>Az emésztőrendszer gyógyszertana A gyomorsav-elválasztás fokozása illetve hiányának pótlása</vt:lpstr>
      <vt:lpstr>25. dia</vt:lpstr>
      <vt:lpstr>Az emésztőrendszer gyógyszertana Epehajtó és kőképződést gátló szerek </vt:lpstr>
      <vt:lpstr>Az emésztőrendszer gyógyszertana  Epehajtó és kőképződést gátló szerek </vt:lpstr>
      <vt:lpstr>Az emésztőrendszer gyógyszertana  Epehajtó és kőképződést gátló szerek </vt:lpstr>
      <vt:lpstr>Az emésztőrendszer gyógyszertana  Epehajtó és kőképződést gátló szerek </vt:lpstr>
      <vt:lpstr>Az emésztőrendszer gyógyszertana Epehajtó és kőképződést gátló szerek </vt:lpstr>
      <vt:lpstr>Az emésztőrendszer gyógyszertana Epehajtó és kőképződést gátló szerek </vt:lpstr>
      <vt:lpstr>32. dia</vt:lpstr>
      <vt:lpstr>Az emésztőrendszer gyógyszertana Májműkődésre ható szerek </vt:lpstr>
      <vt:lpstr>Az emésztőrendszer gyógyszertana Májműkődésre ható szerek </vt:lpstr>
      <vt:lpstr>Az emésztőrendszer gyógyszertana Májműkődésre ható szerek </vt:lpstr>
      <vt:lpstr>Az emésztőrendszer gyógyszertana Májműkődésre ható szerek </vt:lpstr>
      <vt:lpstr>37. dia</vt:lpstr>
      <vt:lpstr>Az emésztőrendszer gyógyszertana Májműkődésre ható szerek </vt:lpstr>
      <vt:lpstr>39. dia</vt:lpstr>
      <vt:lpstr>Az emésztőrendszer gyógyszertana Hashajtók</vt:lpstr>
      <vt:lpstr>Az emésztőrendszer gyógyszertana Hashajtók</vt:lpstr>
      <vt:lpstr>Az emésztőrendszer gyógyszertana Hashajtók</vt:lpstr>
      <vt:lpstr>Az emésztőrendszer gyógyszertana Hashajtók</vt:lpstr>
      <vt:lpstr>Az emésztőrendszer gyógyszertana Hashajtók</vt:lpstr>
      <vt:lpstr>Az emésztőrendszer gyógyszertana Hashajtók</vt:lpstr>
      <vt:lpstr>Az emésztőrendszer gyógyszertana Hashajtók</vt:lpstr>
      <vt:lpstr>Az emésztőrendszer gyógyszertana Hashajtók</vt:lpstr>
      <vt:lpstr>Az emésztőrendszer gyógyszertana Hashajtók</vt:lpstr>
      <vt:lpstr>Az emésztőrendszer gyógyszertana Hashajtók</vt:lpstr>
      <vt:lpstr>Az emésztőrendszer gyógyszertana Hashajtók</vt:lpstr>
      <vt:lpstr>Az emésztőrendszer gyógyszertana Hashajtók</vt:lpstr>
      <vt:lpstr>Az emésztőrendszer gyógyszertana Hashajtók</vt:lpstr>
      <vt:lpstr>Az emésztőrendszer gyógyszertana Hashajtók</vt:lpstr>
      <vt:lpstr>Az emésztőrendszer gyógyszertana Hashajtók és hasmenést gátló szerek</vt:lpstr>
      <vt:lpstr>55. dia</vt:lpstr>
      <vt:lpstr>Az emésztőrendszer gyógyszertana hasmenést gátló szerek</vt:lpstr>
      <vt:lpstr>Az emésztőrendszer gyógyszertana hasmenést gátló szerek</vt:lpstr>
      <vt:lpstr>Az emésztőrendszer gyógyszertana hasmenést gátló szerek</vt:lpstr>
      <vt:lpstr>Az emésztőrendszer gyógyszertana hasmenést gátló szerek</vt:lpstr>
      <vt:lpstr>Az emésztőrendszer gyógyszertana hasmenést gátló szerek</vt:lpstr>
      <vt:lpstr>Az emésztőrendszer gyógyszertana hasmenést gátló szerek</vt:lpstr>
      <vt:lpstr>62. dia</vt:lpstr>
      <vt:lpstr>Az emésztőrendszer gyógyszertana Hánytató és hányáscsillapító szerek</vt:lpstr>
      <vt:lpstr>Az emésztőrendszer gyógyszertana Hánytató és hányáscsillapító szerek    </vt:lpstr>
      <vt:lpstr>Az emésztőrendszer gyógyszertana Hánytató és hányáscsillapító szerek</vt:lpstr>
      <vt:lpstr>Az emésztőrendszer gyógyszertana Hánytató és hányáscsillapító szerek</vt:lpstr>
      <vt:lpstr>Az emésztőrendszer gyógyszertana Hánytató és hányáscsillapító szerek</vt:lpstr>
      <vt:lpstr>Az emésztőrendszer gyógyszertana Hánytató és hányáscsillapító szerek</vt:lpstr>
      <vt:lpstr>Az emésztőrendszer gyógyszertana Hánytató és hányáscsillapító szerek</vt:lpstr>
      <vt:lpstr>Az emésztőrendszer gyógyszertana Hánytató és hányáscsillapító szerek</vt:lpstr>
      <vt:lpstr>Az emésztőrendszer gyógyszertana Hánytató és hányáscsillapító szerek</vt:lpstr>
      <vt:lpstr>Az emésztőrendszer gyógyszertana Hánytató és hányáscsillapító szerek</vt:lpstr>
      <vt:lpstr>Az emésztőrendszer gyógyszertana Hánytató és hányáscsillapító szerek</vt:lpstr>
      <vt:lpstr>Az emésztőrendszer gyógyszertana Hánytató és hányáscsillapító szerek</vt:lpstr>
      <vt:lpstr>Az emésztőrendszer gyógyszertana A gyomor- és bélmotilitást fokozó (prokinetikus) szerek </vt:lpstr>
      <vt:lpstr>Az emésztőrendszer gyógyszertana A gyomor- és bélmotilitást fokozó (prokinetikus) szerek </vt:lpstr>
      <vt:lpstr>Az emésztőrendszer gyógyszertana A gyomor- és bélmotilitást csökkentő (görcsoldó) szerek </vt:lpstr>
      <vt:lpstr>Az emésztőrendszer gyógyszertana A gyomor- és bélmotilitást csökkentő (görcsoldó) szerek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Dr. Zimmerman Katalin</cp:lastModifiedBy>
  <cp:revision>862</cp:revision>
  <dcterms:created xsi:type="dcterms:W3CDTF">2013-02-19T13:49:44Z</dcterms:created>
  <dcterms:modified xsi:type="dcterms:W3CDTF">2019-11-13T20:50:16Z</dcterms:modified>
</cp:coreProperties>
</file>