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2"/>
  </p:notesMasterIdLst>
  <p:sldIdLst>
    <p:sldId id="262" r:id="rId2"/>
    <p:sldId id="386" r:id="rId3"/>
    <p:sldId id="467" r:id="rId4"/>
    <p:sldId id="416" r:id="rId5"/>
    <p:sldId id="447" r:id="rId6"/>
    <p:sldId id="387" r:id="rId7"/>
    <p:sldId id="415" r:id="rId8"/>
    <p:sldId id="428" r:id="rId9"/>
    <p:sldId id="417" r:id="rId10"/>
    <p:sldId id="418" r:id="rId11"/>
    <p:sldId id="419" r:id="rId12"/>
    <p:sldId id="448" r:id="rId13"/>
    <p:sldId id="440" r:id="rId14"/>
    <p:sldId id="449" r:id="rId15"/>
    <p:sldId id="439" r:id="rId16"/>
    <p:sldId id="421" r:id="rId17"/>
    <p:sldId id="422" r:id="rId18"/>
    <p:sldId id="468" r:id="rId19"/>
    <p:sldId id="423" r:id="rId20"/>
    <p:sldId id="424" r:id="rId21"/>
    <p:sldId id="430" r:id="rId22"/>
    <p:sldId id="450" r:id="rId23"/>
    <p:sldId id="472" r:id="rId24"/>
    <p:sldId id="431" r:id="rId25"/>
    <p:sldId id="425" r:id="rId26"/>
    <p:sldId id="426" r:id="rId27"/>
    <p:sldId id="432" r:id="rId28"/>
    <p:sldId id="433" r:id="rId29"/>
    <p:sldId id="470" r:id="rId30"/>
    <p:sldId id="438" r:id="rId31"/>
    <p:sldId id="434" r:id="rId32"/>
    <p:sldId id="436" r:id="rId33"/>
    <p:sldId id="451" r:id="rId34"/>
    <p:sldId id="435" r:id="rId35"/>
    <p:sldId id="441" r:id="rId36"/>
    <p:sldId id="473" r:id="rId37"/>
    <p:sldId id="391" r:id="rId38"/>
    <p:sldId id="471" r:id="rId39"/>
    <p:sldId id="429" r:id="rId40"/>
    <p:sldId id="282" r:id="rId4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99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8429D-C82D-4E20-9089-F2EE5365A84C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75731-BADE-44AD-846F-36F7B744DFB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dirty="0" smtClean="0"/>
              <a:t>A köhögéscsillapítók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AA24A-7F14-4A6D-B34F-6A9A4013B8A5}" type="slidenum">
              <a:rPr lang="hu-HU" smtClean="0"/>
              <a:pPr/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75731-BADE-44AD-846F-36F7B744DFBF}" type="slidenum">
              <a:rPr lang="hu-HU" smtClean="0"/>
              <a:pPr/>
              <a:t>37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2019. 03. 15.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hu/url?sa=i&amp;rct=j&amp;q=&amp;esrc=s&amp;source=images&amp;cd=&amp;cad=rja&amp;uact=8&amp;ved=0ahUKEwjsmJa-xsfRAhUGvRoKHWbQDTcQjRwIBw&amp;url=http://www.pirulapatika.hu/210003719/adatlap&amp;bvm=bv.144224172,d.d2s&amp;psig=AFQjCNFnNgAabQb67MyVd-GG6hJ_WNhRUQ&amp;ust=148468653008561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hu/url?sa=i&amp;rct=j&amp;q=&amp;esrc=s&amp;source=images&amp;cd=&amp;cad=rja&amp;uact=8&amp;ved=0ahUKEwiD9s2gytHRAhVLvRoKHdNjB90QjRwIBw&amp;url=http://www.pirulapatika.hu/5997086102429/adatlap&amp;psig=AFQjCNFa40w5S3lEnVS2sclIQw8U5FBLtg&amp;ust=1485031127946935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2018/2019.</a:t>
            </a:r>
            <a:endParaRPr lang="hu-HU" sz="2400" dirty="0">
              <a:latin typeface="Georgia" pitchFamily="18" charset="0"/>
            </a:endParaRP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DIURETIKUMOK</a:t>
            </a:r>
          </a:p>
          <a:p>
            <a:pPr marL="624078" indent="-514350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 (nátrium ürítést fokozó vizelethajtó) 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b="1" dirty="0" smtClean="0">
                <a:solidFill>
                  <a:schemeClr val="accent4"/>
                </a:solidFill>
              </a:rPr>
              <a:t>enyhe és mérsékelt </a:t>
            </a:r>
            <a:r>
              <a:rPr lang="hu-HU" sz="2000" b="1" dirty="0" err="1" smtClean="0">
                <a:solidFill>
                  <a:schemeClr val="accent4"/>
                </a:solidFill>
              </a:rPr>
              <a:t>hypertonia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kezelésére 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önmagukban vagy pedig </a:t>
            </a:r>
            <a:r>
              <a:rPr lang="hu-HU" sz="2000" dirty="0" err="1" smtClean="0">
                <a:solidFill>
                  <a:schemeClr val="accent4"/>
                </a:solidFill>
              </a:rPr>
              <a:t>ß-blokkolókkal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ACE-gátlókkal</a:t>
            </a:r>
            <a:r>
              <a:rPr lang="hu-HU" sz="2000" dirty="0" smtClean="0">
                <a:solidFill>
                  <a:schemeClr val="accent4"/>
                </a:solidFill>
              </a:rPr>
              <a:t> együtt</a:t>
            </a:r>
          </a:p>
          <a:p>
            <a:pPr marL="624078" indent="-514350"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 marL="624078" indent="-514350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Hatásmechanizmus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 marL="0" indent="-514350"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Na+ ürítése révén fokozzák a folyadékveszteséget, amely a       vénás nyomás csökkenéséhez, csökkent perctérfogathoz, és csökkent artériás nyomáshoz vezet</a:t>
            </a:r>
          </a:p>
          <a:p>
            <a:pPr marL="0" indent="-514350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624078" indent="-514350">
              <a:buNone/>
            </a:pPr>
            <a:endParaRPr lang="hu-HU" sz="1800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9675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 lIns="108000" rIns="108000">
            <a:normAutofit/>
          </a:bodyPr>
          <a:lstStyle/>
          <a:p>
            <a:pPr marL="0" indent="-514350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DIURETIKUMOK</a:t>
            </a:r>
          </a:p>
          <a:p>
            <a:pPr marL="0" indent="-514350">
              <a:buNone/>
            </a:pPr>
            <a:r>
              <a:rPr lang="hu-HU" sz="2000" b="1" dirty="0" smtClean="0">
                <a:solidFill>
                  <a:srgbClr val="00B050"/>
                </a:solidFill>
                <a:latin typeface="Century" pitchFamily="18" charset="0"/>
              </a:rPr>
              <a:t>1. </a:t>
            </a:r>
            <a:r>
              <a:rPr lang="hu-HU" sz="2000" b="1" dirty="0" err="1" smtClean="0">
                <a:solidFill>
                  <a:srgbClr val="00B050"/>
                </a:solidFill>
                <a:latin typeface="Century" pitchFamily="18" charset="0"/>
              </a:rPr>
              <a:t>Thiazid</a:t>
            </a:r>
            <a:r>
              <a:rPr lang="hu-HU" sz="2000" b="1" dirty="0" smtClean="0">
                <a:solidFill>
                  <a:srgbClr val="00B050"/>
                </a:solidFill>
                <a:latin typeface="Century" pitchFamily="18" charset="0"/>
              </a:rPr>
              <a:t> származékok</a:t>
            </a:r>
          </a:p>
          <a:p>
            <a:pPr marL="0" indent="-514350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hydrochlorothiazid</a:t>
            </a:r>
            <a:r>
              <a:rPr lang="hu-HU" sz="2000" b="1" i="1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Hypothiazid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 marL="0" indent="-514350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clopamide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Brinaldix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 marL="0" indent="-514350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0" indent="-514350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Hatás</a:t>
            </a:r>
          </a:p>
          <a:p>
            <a:pPr marL="0" indent="-51435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distalis</a:t>
            </a:r>
            <a:r>
              <a:rPr lang="hu-HU" sz="2000" dirty="0" smtClean="0">
                <a:solidFill>
                  <a:schemeClr val="accent4"/>
                </a:solidFill>
              </a:rPr>
              <a:t> kanyarulatos csatornában gátolják a Na+ és Cl-       	</a:t>
            </a:r>
            <a:r>
              <a:rPr lang="hu-HU" sz="2000" dirty="0" err="1" smtClean="0">
                <a:solidFill>
                  <a:schemeClr val="accent4"/>
                </a:solidFill>
              </a:rPr>
              <a:t>reabszorpciót</a:t>
            </a:r>
            <a:r>
              <a:rPr lang="hu-HU" sz="2000" dirty="0" smtClean="0">
                <a:solidFill>
                  <a:schemeClr val="accent4"/>
                </a:solidFill>
              </a:rPr>
              <a:t> s így a víz visszaszívódását</a:t>
            </a:r>
          </a:p>
          <a:p>
            <a:pPr marL="0" indent="-514350"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jelentős mértékű K+ vesztést okoznak</a:t>
            </a:r>
          </a:p>
          <a:p>
            <a:pPr marL="0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plazma térfogatot csökkentik, verőtérfogat csökken (kezdeti)</a:t>
            </a:r>
          </a:p>
          <a:p>
            <a:pPr marL="0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maximális hatás 10-20 Hgmm</a:t>
            </a:r>
          </a:p>
          <a:p>
            <a:pPr marL="0" indent="-514350" algn="just">
              <a:buNone/>
            </a:pPr>
            <a:endParaRPr lang="hu-HU" sz="2200" b="1" i="1" dirty="0" smtClean="0">
              <a:latin typeface="Century" pitchFamily="18" charset="0"/>
            </a:endParaRPr>
          </a:p>
          <a:p>
            <a:pPr marL="624078" indent="-514350">
              <a:buNone/>
            </a:pPr>
            <a:endParaRPr lang="hu-HU" sz="2000" b="1" i="1" dirty="0" smtClean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 wrap="square">
            <a:normAutofit fontScale="92500" lnSpcReduction="20000"/>
          </a:bodyPr>
          <a:lstStyle/>
          <a:p>
            <a:pPr marL="0" indent="-514350" algn="just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Indikáció</a:t>
            </a:r>
          </a:p>
          <a:p>
            <a:pPr marL="0" indent="-514350" algn="just"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systoles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hypertonia</a:t>
            </a:r>
            <a:r>
              <a:rPr lang="hu-HU" sz="2000" dirty="0" smtClean="0">
                <a:solidFill>
                  <a:schemeClr val="accent4"/>
                </a:solidFill>
              </a:rPr>
              <a:t>, szívelégtelenség, </a:t>
            </a:r>
            <a:r>
              <a:rPr lang="hu-HU" sz="2000" dirty="0" smtClean="0">
                <a:solidFill>
                  <a:schemeClr val="accent4"/>
                </a:solidFill>
              </a:rPr>
              <a:t>idős kor</a:t>
            </a:r>
          </a:p>
          <a:p>
            <a:pPr marL="0" indent="-514350" algn="just"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 marL="0" indent="-514350" algn="just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 marL="0" indent="-514350">
              <a:buFont typeface="Wingdings" pitchFamily="2" charset="2"/>
              <a:buChar char="§"/>
            </a:pPr>
            <a:r>
              <a:rPr lang="hu-HU" sz="2000" kern="900" dirty="0" smtClean="0">
                <a:solidFill>
                  <a:schemeClr val="accent4"/>
                </a:solidFill>
              </a:rPr>
              <a:t>Elektrolit zavarok: </a:t>
            </a:r>
            <a:r>
              <a:rPr lang="hu-HU" sz="2000" kern="900" dirty="0" err="1" smtClean="0">
                <a:solidFill>
                  <a:schemeClr val="accent4"/>
                </a:solidFill>
              </a:rPr>
              <a:t>hypokalaemia</a:t>
            </a:r>
            <a:r>
              <a:rPr lang="hu-HU" sz="2000" kern="900" dirty="0" smtClean="0">
                <a:solidFill>
                  <a:schemeClr val="accent4"/>
                </a:solidFill>
              </a:rPr>
              <a:t>, </a:t>
            </a:r>
            <a:r>
              <a:rPr lang="hu-HU" sz="2000" kern="900" dirty="0" err="1" smtClean="0">
                <a:solidFill>
                  <a:schemeClr val="accent4"/>
                </a:solidFill>
              </a:rPr>
              <a:t>hypomagnesia</a:t>
            </a:r>
            <a:r>
              <a:rPr lang="hu-HU" sz="2000" kern="900" dirty="0" smtClean="0">
                <a:solidFill>
                  <a:schemeClr val="accent4"/>
                </a:solidFill>
              </a:rPr>
              <a:t>, 	     				</a:t>
            </a:r>
            <a:r>
              <a:rPr lang="hu-HU" sz="2000" kern="900" dirty="0" err="1" smtClean="0">
                <a:solidFill>
                  <a:schemeClr val="accent4"/>
                </a:solidFill>
              </a:rPr>
              <a:t>hypercalcaemia</a:t>
            </a:r>
            <a:endParaRPr lang="hu-HU" sz="2000" kern="900" dirty="0" smtClean="0">
              <a:solidFill>
                <a:schemeClr val="accent4"/>
              </a:solidFill>
            </a:endParaRPr>
          </a:p>
          <a:p>
            <a:pPr marL="0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Metabolikus zavarok: </a:t>
            </a:r>
            <a:r>
              <a:rPr lang="hu-HU" sz="2000" dirty="0" err="1" smtClean="0">
                <a:solidFill>
                  <a:schemeClr val="accent4"/>
                </a:solidFill>
              </a:rPr>
              <a:t>hyperuricaemia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hyperglycaemia</a:t>
            </a:r>
            <a:r>
              <a:rPr lang="hu-HU" sz="2000" dirty="0" smtClean="0">
                <a:solidFill>
                  <a:schemeClr val="accent4"/>
                </a:solidFill>
              </a:rPr>
              <a:t>, 				      </a:t>
            </a:r>
            <a:r>
              <a:rPr lang="hu-HU" sz="2000" dirty="0" err="1" smtClean="0">
                <a:solidFill>
                  <a:schemeClr val="accent4"/>
                </a:solidFill>
              </a:rPr>
              <a:t>hyperlipidaemia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 marL="0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Szexuális diszfunkció</a:t>
            </a:r>
          </a:p>
          <a:p>
            <a:pPr marL="0" indent="-514350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Kontraindikáció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köszvény</a:t>
            </a:r>
          </a:p>
          <a:p>
            <a:pPr marL="0" algn="just"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r>
              <a:rPr lang="hu-HU" sz="2200" b="1" dirty="0" err="1" smtClean="0">
                <a:solidFill>
                  <a:srgbClr val="FF0000"/>
                </a:solidFill>
              </a:rPr>
              <a:t>Thiazidok</a:t>
            </a:r>
            <a:r>
              <a:rPr lang="hu-HU" sz="2200" b="1" dirty="0" smtClean="0">
                <a:solidFill>
                  <a:srgbClr val="FF0000"/>
                </a:solidFill>
              </a:rPr>
              <a:t> alkalmazása esetén a K+ pótlás elengedhetetlen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 marL="0">
              <a:buNone/>
            </a:pPr>
            <a:r>
              <a:rPr lang="hu-HU" sz="2000" b="1" dirty="0" smtClean="0">
                <a:solidFill>
                  <a:srgbClr val="FF0000"/>
                </a:solidFill>
                <a:latin typeface="Century" pitchFamily="18" charset="0"/>
              </a:rPr>
              <a:t>	</a:t>
            </a: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DIURETIKUMOK</a:t>
            </a:r>
          </a:p>
          <a:p>
            <a:pPr marL="0" algn="just">
              <a:buNone/>
            </a:pPr>
            <a:r>
              <a:rPr lang="hu-HU" sz="2000" b="1" dirty="0" smtClean="0">
                <a:solidFill>
                  <a:srgbClr val="00B050"/>
                </a:solidFill>
                <a:latin typeface="Century" pitchFamily="18" charset="0"/>
              </a:rPr>
              <a:t>2. Csúcshatású </a:t>
            </a:r>
            <a:r>
              <a:rPr lang="hu-HU" sz="2000" b="1" dirty="0" err="1" smtClean="0">
                <a:solidFill>
                  <a:srgbClr val="00B050"/>
                </a:solidFill>
                <a:latin typeface="Century" pitchFamily="18" charset="0"/>
              </a:rPr>
              <a:t>kacsdiuretikumok</a:t>
            </a:r>
            <a:endParaRPr lang="hu-HU" sz="2000" b="1" dirty="0" smtClean="0">
              <a:solidFill>
                <a:srgbClr val="00B050"/>
              </a:solidFill>
              <a:latin typeface="Century" pitchFamily="18" charset="0"/>
            </a:endParaRPr>
          </a:p>
          <a:p>
            <a:pPr marL="0" algn="just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acidum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etacrynicum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Uregyt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 marL="0" algn="just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furosemid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Hatás</a:t>
            </a:r>
          </a:p>
          <a:p>
            <a:pPr marL="0" algn="just"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dirty="0" smtClean="0">
                <a:solidFill>
                  <a:schemeClr val="accent4"/>
                </a:solidFill>
              </a:rPr>
              <a:t>+, Mg+  </a:t>
            </a:r>
            <a:r>
              <a:rPr lang="hu-HU" sz="2000" dirty="0" err="1" smtClean="0">
                <a:solidFill>
                  <a:schemeClr val="accent4"/>
                </a:solidFill>
              </a:rPr>
              <a:t>reabszorpciót</a:t>
            </a:r>
            <a:r>
              <a:rPr lang="hu-HU" sz="2000" dirty="0" smtClean="0">
                <a:solidFill>
                  <a:schemeClr val="accent4"/>
                </a:solidFill>
              </a:rPr>
              <a:t> is gátolják</a:t>
            </a:r>
          </a:p>
          <a:p>
            <a:pPr marL="0" algn="just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</a:t>
            </a:r>
          </a:p>
          <a:p>
            <a:pPr marL="0" algn="just"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szédülés, fülzúgás</a:t>
            </a:r>
          </a:p>
          <a:p>
            <a:pPr marL="0" algn="just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r>
              <a:rPr lang="hu-HU" sz="2000" b="1" dirty="0" smtClean="0">
                <a:solidFill>
                  <a:srgbClr val="FF0000"/>
                </a:solidFill>
              </a:rPr>
              <a:t>kálium vesztést okoz, ezért a K+ pótlás elengedhetetlen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endParaRPr lang="hu-HU" sz="2800" dirty="0" smtClean="0">
              <a:latin typeface="Century" pitchFamily="18" charset="0"/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DIURETIKUMOK</a:t>
            </a:r>
          </a:p>
          <a:p>
            <a:pPr marL="0" algn="just">
              <a:buNone/>
            </a:pPr>
            <a:r>
              <a:rPr lang="hu-HU" sz="2000" b="1" i="1" dirty="0" smtClean="0">
                <a:solidFill>
                  <a:srgbClr val="00B050"/>
                </a:solidFill>
              </a:rPr>
              <a:t>3.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indapamid</a:t>
            </a:r>
            <a:r>
              <a:rPr lang="hu-HU" sz="2000" i="1" dirty="0" smtClean="0">
                <a:solidFill>
                  <a:srgbClr val="00B050"/>
                </a:solidFill>
              </a:rPr>
              <a:t> (</a:t>
            </a:r>
            <a:r>
              <a:rPr lang="hu-HU" sz="2000" dirty="0" err="1" smtClean="0">
                <a:solidFill>
                  <a:srgbClr val="00B050"/>
                </a:solidFill>
              </a:rPr>
              <a:t>Pretanix</a:t>
            </a:r>
            <a:r>
              <a:rPr lang="hu-HU" sz="2000" dirty="0" smtClean="0">
                <a:solidFill>
                  <a:srgbClr val="00B050"/>
                </a:solidFill>
              </a:rPr>
              <a:t>)</a:t>
            </a:r>
            <a:endParaRPr lang="hu-HU" sz="2000" dirty="0" smtClean="0"/>
          </a:p>
          <a:p>
            <a:pPr marL="0" algn="just">
              <a:buNone/>
            </a:pPr>
            <a:endParaRPr lang="hu-HU" sz="2000" dirty="0" smtClean="0"/>
          </a:p>
          <a:p>
            <a:pPr marL="0" algn="just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Hatás</a:t>
            </a:r>
          </a:p>
          <a:p>
            <a:pPr marL="0"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nátrium </a:t>
            </a:r>
            <a:r>
              <a:rPr lang="hu-HU" sz="2000" dirty="0" err="1" smtClean="0">
                <a:solidFill>
                  <a:schemeClr val="accent4"/>
                </a:solidFill>
              </a:rPr>
              <a:t>reabsorpció</a:t>
            </a:r>
            <a:r>
              <a:rPr lang="hu-HU" sz="2000" dirty="0" smtClean="0">
                <a:solidFill>
                  <a:schemeClr val="accent4"/>
                </a:solidFill>
              </a:rPr>
              <a:t> gátlása révén a </a:t>
            </a:r>
            <a:r>
              <a:rPr lang="hu-HU" sz="2000" dirty="0" err="1" smtClean="0">
                <a:solidFill>
                  <a:schemeClr val="accent4"/>
                </a:solidFill>
              </a:rPr>
              <a:t>glomerulusok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disztális</a:t>
            </a:r>
            <a:r>
              <a:rPr lang="hu-HU" sz="2000" dirty="0" smtClean="0">
                <a:solidFill>
                  <a:schemeClr val="accent4"/>
                </a:solidFill>
              </a:rPr>
              <a:t>       kanyarulatos csatornáiban növeli a vizelet mennyiségét</a:t>
            </a:r>
          </a:p>
          <a:p>
            <a:pPr marL="0"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systolés</a:t>
            </a:r>
            <a:r>
              <a:rPr lang="hu-HU" sz="2000" dirty="0" smtClean="0">
                <a:solidFill>
                  <a:schemeClr val="accent4"/>
                </a:solidFill>
              </a:rPr>
              <a:t> vérnyomást csökkenti</a:t>
            </a:r>
          </a:p>
          <a:p>
            <a:pPr marL="0" algn="just"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b="1" dirty="0" smtClean="0">
                <a:solidFill>
                  <a:srgbClr val="FF0000"/>
                </a:solidFill>
              </a:rPr>
              <a:t>kálium vesztést okoz, ezért a K+ pótlás elengedhetetlen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 lnSpcReduction="10000"/>
          </a:bodyPr>
          <a:lstStyle/>
          <a:p>
            <a:pPr marL="0" algn="just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DIURETIKUMOK</a:t>
            </a:r>
          </a:p>
          <a:p>
            <a:pPr marL="0" algn="just">
              <a:buNone/>
            </a:pPr>
            <a:r>
              <a:rPr lang="hu-HU" sz="2000" b="1" dirty="0" smtClean="0">
                <a:solidFill>
                  <a:srgbClr val="00B050"/>
                </a:solidFill>
              </a:rPr>
              <a:t>4. K+ spóroló </a:t>
            </a:r>
            <a:r>
              <a:rPr lang="hu-HU" sz="2000" b="1" dirty="0" err="1" smtClean="0">
                <a:solidFill>
                  <a:srgbClr val="00B050"/>
                </a:solidFill>
              </a:rPr>
              <a:t>diuretikumok</a:t>
            </a:r>
            <a:endParaRPr lang="hu-HU" sz="20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spironolakton</a:t>
            </a:r>
            <a:r>
              <a:rPr lang="hu-HU" sz="2000" b="1" i="1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aldoszteron-antagonista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eplerenone</a:t>
            </a:r>
            <a:r>
              <a:rPr lang="hu-HU" sz="2000" i="1" dirty="0" smtClean="0">
                <a:solidFill>
                  <a:schemeClr val="accent4"/>
                </a:solidFill>
              </a:rPr>
              <a:t>  (</a:t>
            </a:r>
            <a:r>
              <a:rPr lang="hu-HU" sz="2000" dirty="0" err="1" smtClean="0">
                <a:solidFill>
                  <a:schemeClr val="accent4"/>
                </a:solidFill>
              </a:rPr>
              <a:t>Inspra</a:t>
            </a:r>
            <a:r>
              <a:rPr lang="hu-HU" sz="2000" i="1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amilorid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	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spironolakton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</a:t>
            </a:r>
            <a:r>
              <a:rPr lang="hu-HU" sz="2000" dirty="0" smtClean="0">
                <a:solidFill>
                  <a:schemeClr val="accent4"/>
                </a:solidFill>
              </a:rPr>
              <a:t> fő </a:t>
            </a:r>
            <a:r>
              <a:rPr lang="hu-HU" sz="2000" dirty="0" err="1" smtClean="0">
                <a:solidFill>
                  <a:schemeClr val="accent4"/>
                </a:solidFill>
              </a:rPr>
              <a:t>aldoszteronhatás</a:t>
            </a:r>
            <a:r>
              <a:rPr lang="hu-HU" sz="2000" dirty="0" smtClean="0">
                <a:solidFill>
                  <a:schemeClr val="accent4"/>
                </a:solidFill>
              </a:rPr>
              <a:t>, a </a:t>
            </a:r>
            <a:r>
              <a:rPr lang="hu-HU" sz="2000" dirty="0" err="1" smtClean="0">
                <a:solidFill>
                  <a:schemeClr val="accent4"/>
                </a:solidFill>
              </a:rPr>
              <a:t>nátrium‑reabszorpció</a:t>
            </a:r>
            <a:r>
              <a:rPr lang="hu-HU" sz="2000" dirty="0" smtClean="0">
                <a:solidFill>
                  <a:schemeClr val="accent4"/>
                </a:solidFill>
              </a:rPr>
              <a:t> és a káliumszekréció ellen hat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okoznak K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</a:t>
            </a:r>
            <a:r>
              <a:rPr lang="hu-HU" sz="2000" dirty="0" smtClean="0">
                <a:solidFill>
                  <a:schemeClr val="accent4"/>
                </a:solidFill>
              </a:rPr>
              <a:t>- és Mg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++</a:t>
            </a:r>
            <a:r>
              <a:rPr lang="hu-HU" sz="2000" dirty="0" err="1" smtClean="0">
                <a:solidFill>
                  <a:schemeClr val="accent4"/>
                </a:solidFill>
              </a:rPr>
              <a:t>-vesztést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glukózintoleranciát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hyperurikaemiát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előnyösen alkalmazhatók egyes metabolikus elváltozásokkal (köszvény, diabetes) járó </a:t>
            </a:r>
            <a:r>
              <a:rPr lang="hu-HU" sz="2000" dirty="0" err="1" smtClean="0">
                <a:solidFill>
                  <a:schemeClr val="accent4"/>
                </a:solidFill>
              </a:rPr>
              <a:t>hypertoniákban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hyperkalaemia</a:t>
            </a:r>
            <a:r>
              <a:rPr lang="hu-HU" sz="2000" dirty="0" smtClean="0">
                <a:solidFill>
                  <a:schemeClr val="accent4"/>
                </a:solidFill>
              </a:rPr>
              <a:t>, különösen </a:t>
            </a:r>
            <a:r>
              <a:rPr lang="hu-HU" sz="2000" dirty="0" err="1" smtClean="0">
                <a:solidFill>
                  <a:schemeClr val="accent4"/>
                </a:solidFill>
              </a:rPr>
              <a:t>ACE-gátlókkal</a:t>
            </a:r>
            <a:r>
              <a:rPr lang="hu-HU" sz="2000" dirty="0" smtClean="0">
                <a:solidFill>
                  <a:schemeClr val="accent4"/>
                </a:solidFill>
              </a:rPr>
              <a:t> együtt adva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hu-HU" sz="2000" b="1" i="1" dirty="0" smtClean="0">
                <a:solidFill>
                  <a:schemeClr val="accent2">
                    <a:lumMod val="75000"/>
                  </a:schemeClr>
                </a:solidFill>
              </a:rPr>
              <a:t>SZIMPATIKUS IZGALMAT GÁTLÓ SZEREK </a:t>
            </a:r>
          </a:p>
          <a:p>
            <a:pPr marL="0" algn="just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hu-HU" sz="2000" b="1" dirty="0" err="1" smtClean="0">
                <a:solidFill>
                  <a:schemeClr val="accent2">
                    <a:lumMod val="75000"/>
                  </a:schemeClr>
                </a:solidFill>
              </a:rPr>
              <a:t>sympatholyticumok</a:t>
            </a: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algn="just">
              <a:buNone/>
            </a:pPr>
            <a:endParaRPr lang="hu-HU" sz="2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algn="just"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centrális támadáspontjaik révén csökkentik a </a:t>
            </a:r>
            <a:r>
              <a:rPr lang="hu-HU" sz="2000" dirty="0" err="1" smtClean="0">
                <a:solidFill>
                  <a:schemeClr val="accent4"/>
                </a:solidFill>
              </a:rPr>
              <a:t>sympathicus</a:t>
            </a:r>
            <a:r>
              <a:rPr lang="hu-HU" sz="2000" dirty="0" smtClean="0">
                <a:solidFill>
                  <a:schemeClr val="accent4"/>
                </a:solidFill>
              </a:rPr>
              <a:t> tónust</a:t>
            </a:r>
          </a:p>
          <a:p>
            <a:pPr marL="0" algn="just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0" algn="just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Szimpatolitikumok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központi idegrendszeri hatású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alfa- receptor blokkoló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ß-receptor</a:t>
            </a:r>
            <a:r>
              <a:rPr lang="hu-HU" sz="2000" dirty="0" smtClean="0">
                <a:solidFill>
                  <a:schemeClr val="accent4"/>
                </a:solidFill>
              </a:rPr>
              <a:t> blokkoló</a:t>
            </a:r>
          </a:p>
          <a:p>
            <a:pPr marL="0" algn="just">
              <a:buNone/>
            </a:pPr>
            <a:endParaRPr lang="hu-HU" sz="2000" dirty="0" smtClean="0">
              <a:latin typeface="Century" pitchFamily="18" charset="0"/>
            </a:endParaRPr>
          </a:p>
          <a:p>
            <a:pPr marL="0" algn="just">
              <a:buNone/>
            </a:pPr>
            <a:endParaRPr lang="hu-HU" sz="24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hu-HU" sz="2000" b="1" i="1" dirty="0" smtClean="0">
                <a:solidFill>
                  <a:schemeClr val="accent2">
                    <a:lumMod val="75000"/>
                  </a:schemeClr>
                </a:solidFill>
              </a:rPr>
              <a:t>SZIMPATIKUS IZGALMAT GÁTLÓ SZEREK </a:t>
            </a:r>
          </a:p>
          <a:p>
            <a:pPr marL="0" algn="just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hu-HU" sz="2000" b="1" dirty="0" err="1" smtClean="0">
                <a:solidFill>
                  <a:schemeClr val="accent2">
                    <a:lumMod val="75000"/>
                  </a:schemeClr>
                </a:solidFill>
              </a:rPr>
              <a:t>sympatholyticumok</a:t>
            </a: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algn="just">
              <a:buNone/>
            </a:pPr>
            <a:r>
              <a:rPr lang="hu-HU" sz="2000" b="1" i="1" dirty="0" smtClean="0">
                <a:solidFill>
                  <a:srgbClr val="00B050"/>
                </a:solidFill>
              </a:rPr>
              <a:t>Központi idegrendszeri hatás</a:t>
            </a:r>
          </a:p>
          <a:p>
            <a:pPr marL="0" algn="just">
              <a:buNone/>
            </a:pPr>
            <a:endParaRPr lang="hu-HU" sz="2400" i="1" dirty="0" smtClean="0"/>
          </a:p>
          <a:p>
            <a:pPr marL="0" algn="just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methyldopa</a:t>
            </a:r>
            <a:r>
              <a:rPr lang="hu-HU" sz="2000" i="1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Dopegyt</a:t>
            </a:r>
            <a:r>
              <a:rPr lang="hu-HU" sz="2000" i="1" dirty="0" smtClean="0">
                <a:solidFill>
                  <a:schemeClr val="accent4"/>
                </a:solidFill>
              </a:rPr>
              <a:t>)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nyúltagyi </a:t>
            </a:r>
            <a:r>
              <a:rPr lang="hu-HU" sz="2000" dirty="0" err="1" smtClean="0">
                <a:solidFill>
                  <a:schemeClr val="accent4"/>
                </a:solidFill>
              </a:rPr>
              <a:t>adrenerg</a:t>
            </a:r>
            <a:r>
              <a:rPr lang="hu-HU" sz="2000" dirty="0" smtClean="0">
                <a:solidFill>
                  <a:schemeClr val="accent4"/>
                </a:solidFill>
              </a:rPr>
              <a:t> neuronokon </a:t>
            </a:r>
            <a:r>
              <a:rPr lang="hu-HU" sz="2000" b="1" dirty="0" smtClean="0">
                <a:solidFill>
                  <a:schemeClr val="accent4"/>
                </a:solidFill>
              </a:rPr>
              <a:t>gátolja a </a:t>
            </a:r>
            <a:r>
              <a:rPr lang="hu-HU" sz="2000" b="1" dirty="0" err="1" smtClean="0">
                <a:solidFill>
                  <a:schemeClr val="accent4"/>
                </a:solidFill>
              </a:rPr>
              <a:t>noradrenalin</a:t>
            </a:r>
            <a:r>
              <a:rPr lang="hu-HU" sz="2000" b="1" dirty="0" smtClean="0">
                <a:solidFill>
                  <a:schemeClr val="accent4"/>
                </a:solidFill>
              </a:rPr>
              <a:t> kiáramlását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terhességi </a:t>
            </a:r>
            <a:r>
              <a:rPr lang="hu-HU" sz="2000" dirty="0" err="1" smtClean="0">
                <a:solidFill>
                  <a:schemeClr val="accent4"/>
                </a:solidFill>
              </a:rPr>
              <a:t>hypertónia</a:t>
            </a:r>
            <a:r>
              <a:rPr lang="hu-HU" sz="2000" dirty="0" smtClean="0">
                <a:solidFill>
                  <a:schemeClr val="accent4"/>
                </a:solidFill>
              </a:rPr>
              <a:t> kezelése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vizeletet sötétre színezheti</a:t>
            </a:r>
          </a:p>
          <a:p>
            <a:pPr marL="624078" indent="-514350">
              <a:buNone/>
            </a:pPr>
            <a:endParaRPr lang="hu-HU" sz="1800" b="1" i="1" dirty="0" smtClean="0">
              <a:solidFill>
                <a:srgbClr val="FF0000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 marL="624078" indent="-514350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moxonidin</a:t>
            </a:r>
            <a:r>
              <a:rPr lang="hu-HU" sz="2000" b="1" i="1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rilmenidin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perifériásan csökkenti a szimpatikus tónust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agytörzsi </a:t>
            </a:r>
            <a:r>
              <a:rPr lang="hu-HU" sz="2000" b="1" dirty="0" smtClean="0">
                <a:solidFill>
                  <a:schemeClr val="accent4"/>
                </a:solidFill>
              </a:rPr>
              <a:t>I</a:t>
            </a:r>
            <a:r>
              <a:rPr lang="hu-HU" sz="2000" b="1" baseline="-25000" dirty="0" smtClean="0">
                <a:solidFill>
                  <a:schemeClr val="accent4"/>
                </a:solidFill>
              </a:rPr>
              <a:t>1</a:t>
            </a:r>
            <a:r>
              <a:rPr lang="hu-HU" sz="2000" b="1" dirty="0" smtClean="0">
                <a:solidFill>
                  <a:schemeClr val="accent4"/>
                </a:solidFill>
              </a:rPr>
              <a:t>-imidazolin-receptorokra hat </a:t>
            </a:r>
            <a:r>
              <a:rPr lang="hu-HU" sz="2000" dirty="0" smtClean="0">
                <a:solidFill>
                  <a:schemeClr val="accent4"/>
                </a:solidFill>
              </a:rPr>
              <a:t>szelektíven</a:t>
            </a:r>
          </a:p>
          <a:p>
            <a:pPr marL="624078" indent="-514350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624078" indent="-514350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urapidil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centrális támadásponton fejti ki </a:t>
            </a:r>
            <a:r>
              <a:rPr lang="hu-HU" sz="2000" dirty="0" err="1" smtClean="0">
                <a:solidFill>
                  <a:schemeClr val="accent4"/>
                </a:solidFill>
              </a:rPr>
              <a:t>antihipertenzív</a:t>
            </a:r>
            <a:r>
              <a:rPr lang="hu-HU" sz="2000" dirty="0" smtClean="0">
                <a:solidFill>
                  <a:schemeClr val="accent4"/>
                </a:solidFill>
              </a:rPr>
              <a:t> hatását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centrális szerotonin receptor (5HT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1A</a:t>
            </a:r>
            <a:r>
              <a:rPr lang="hu-HU" sz="2000" dirty="0" smtClean="0">
                <a:solidFill>
                  <a:schemeClr val="accent4"/>
                </a:solidFill>
              </a:rPr>
              <a:t>) serkentő, centrális és perifériás </a:t>
            </a:r>
            <a:r>
              <a:rPr lang="el-GR" sz="2000" dirty="0" smtClean="0">
                <a:solidFill>
                  <a:schemeClr val="accent4"/>
                </a:solidFill>
              </a:rPr>
              <a:t>α</a:t>
            </a:r>
            <a:r>
              <a:rPr lang="el-GR" sz="2000" baseline="-25000" dirty="0" smtClean="0">
                <a:solidFill>
                  <a:schemeClr val="accent4"/>
                </a:solidFill>
              </a:rPr>
              <a:t>1</a:t>
            </a:r>
            <a:r>
              <a:rPr lang="el-GR" sz="2000" dirty="0" smtClean="0">
                <a:solidFill>
                  <a:schemeClr val="accent4"/>
                </a:solidFill>
              </a:rPr>
              <a:t>-</a:t>
            </a:r>
            <a:r>
              <a:rPr lang="hu-HU" sz="2000" dirty="0" smtClean="0">
                <a:solidFill>
                  <a:schemeClr val="accent4"/>
                </a:solidFill>
              </a:rPr>
              <a:t>receptor-gátló</a:t>
            </a:r>
          </a:p>
          <a:p>
            <a:pPr marL="624078" indent="-514350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Autofit/>
          </a:bodyPr>
          <a:lstStyle/>
          <a:p>
            <a:pPr marL="0" algn="just">
              <a:buNone/>
            </a:pPr>
            <a:r>
              <a:rPr lang="hu-HU" sz="2000" b="1" i="1" dirty="0" smtClean="0">
                <a:solidFill>
                  <a:schemeClr val="accent2">
                    <a:lumMod val="75000"/>
                  </a:schemeClr>
                </a:solidFill>
              </a:rPr>
              <a:t>SZIMPATIKUS IZGALMAT GÁTLÓ SZEREK </a:t>
            </a:r>
          </a:p>
          <a:p>
            <a:pPr marL="0" algn="just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hu-HU" sz="2000" b="1" dirty="0" err="1" smtClean="0">
                <a:solidFill>
                  <a:schemeClr val="accent2">
                    <a:lumMod val="75000"/>
                  </a:schemeClr>
                </a:solidFill>
              </a:rPr>
              <a:t>sympatholyticumok</a:t>
            </a: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hu-HU" sz="2000" b="1" i="1" dirty="0" smtClean="0">
                <a:solidFill>
                  <a:srgbClr val="00B050"/>
                </a:solidFill>
              </a:rPr>
              <a:t>Perifériás hatású</a:t>
            </a:r>
          </a:p>
          <a:p>
            <a:pPr>
              <a:buNone/>
            </a:pPr>
            <a:r>
              <a:rPr lang="hu-HU" sz="2000" b="1" i="1" dirty="0" smtClean="0">
                <a:solidFill>
                  <a:srgbClr val="00B050"/>
                </a:solidFill>
              </a:rPr>
              <a:t>alfa-receptor blokkolók</a:t>
            </a:r>
            <a:endParaRPr lang="hu-HU" sz="2000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endParaRPr lang="hu-HU" sz="2000" b="1" i="1" dirty="0" smtClean="0"/>
          </a:p>
          <a:p>
            <a:pPr algn="just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prazosin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 algn="just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doxazosin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 algn="just"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érfalakban lévő </a:t>
            </a:r>
            <a:r>
              <a:rPr lang="el-GR" sz="2000" dirty="0" smtClean="0">
                <a:solidFill>
                  <a:schemeClr val="accent4"/>
                </a:solidFill>
              </a:rPr>
              <a:t>α</a:t>
            </a:r>
            <a:r>
              <a:rPr lang="el-GR" sz="2000" baseline="-25000" dirty="0" smtClean="0">
                <a:solidFill>
                  <a:schemeClr val="accent4"/>
                </a:solidFill>
              </a:rPr>
              <a:t>1</a:t>
            </a:r>
            <a:r>
              <a:rPr lang="el-GR" sz="2000" dirty="0" smtClean="0">
                <a:solidFill>
                  <a:schemeClr val="accent4"/>
                </a:solidFill>
              </a:rPr>
              <a:t>-</a:t>
            </a:r>
            <a:r>
              <a:rPr lang="hu-HU" sz="2000" dirty="0" smtClean="0">
                <a:solidFill>
                  <a:schemeClr val="accent4"/>
                </a:solidFill>
              </a:rPr>
              <a:t>receptor szelektív </a:t>
            </a:r>
            <a:r>
              <a:rPr lang="hu-HU" sz="2000" dirty="0" err="1" smtClean="0">
                <a:solidFill>
                  <a:schemeClr val="accent4"/>
                </a:solidFill>
              </a:rPr>
              <a:t>antagonistái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tágítják az ereket</a:t>
            </a:r>
          </a:p>
          <a:p>
            <a:pPr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első beadás után drámai vérnyomáscsökkenés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824537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Hypertónia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szisztémás artériás vérnyomás megemelkedése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különböző betegségek kísérő tünete lehet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vérnyomás emelkedése kóros elváltozásokat okoz az érrendszerben és </a:t>
            </a:r>
            <a:r>
              <a:rPr lang="hu-HU" sz="2000" dirty="0" err="1" smtClean="0">
                <a:solidFill>
                  <a:schemeClr val="accent4"/>
                </a:solidFill>
              </a:rPr>
              <a:t>balkamra-hypertrophiát</a:t>
            </a:r>
            <a:r>
              <a:rPr lang="hu-HU" sz="2000" dirty="0" smtClean="0">
                <a:solidFill>
                  <a:schemeClr val="accent4"/>
                </a:solidFill>
              </a:rPr>
              <a:t> idéz elő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nagyon gyakran </a:t>
            </a:r>
            <a:r>
              <a:rPr lang="hu-HU" sz="2000" dirty="0" err="1" smtClean="0">
                <a:solidFill>
                  <a:schemeClr val="accent4"/>
                </a:solidFill>
              </a:rPr>
              <a:t>infarctushoz</a:t>
            </a:r>
            <a:r>
              <a:rPr lang="hu-HU" sz="2000" dirty="0" smtClean="0">
                <a:solidFill>
                  <a:schemeClr val="accent4"/>
                </a:solidFill>
              </a:rPr>
              <a:t> és hirtelen szívhalálhoz, szívelégtelenséghez, agyvérzéshez, veseelégtelenséghez és aorta </a:t>
            </a:r>
            <a:r>
              <a:rPr lang="hu-HU" sz="2000" dirty="0" err="1" smtClean="0">
                <a:solidFill>
                  <a:schemeClr val="accent4"/>
                </a:solidFill>
              </a:rPr>
              <a:t>aneurysmához</a:t>
            </a:r>
            <a:r>
              <a:rPr lang="hu-HU" sz="2000" dirty="0" smtClean="0">
                <a:solidFill>
                  <a:schemeClr val="accent4"/>
                </a:solidFill>
              </a:rPr>
              <a:t> vezet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 a vérnyomás meghaladja a 140/90 Hgmm-t</a:t>
            </a:r>
          </a:p>
          <a:p>
            <a:pPr>
              <a:buNone/>
            </a:pPr>
            <a:endParaRPr lang="hu-HU" sz="2400" dirty="0" smtClean="0"/>
          </a:p>
          <a:p>
            <a:pPr>
              <a:buNone/>
            </a:pPr>
            <a:endParaRPr lang="hu-HU" sz="2400" dirty="0" smtClean="0"/>
          </a:p>
          <a:p>
            <a:pPr eaLnBrk="1" hangingPunct="1">
              <a:buFont typeface="Wingdings" pitchFamily="2" charset="2"/>
              <a:buNone/>
            </a:pPr>
            <a:endParaRPr lang="hu-HU" sz="1800" dirty="0" smtClean="0">
              <a:latin typeface="Century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hu-HU" sz="1800" dirty="0" smtClean="0">
              <a:latin typeface="Book Antiqua" pitchFamily="18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sz="3100" dirty="0" smtClean="0">
                <a:solidFill>
                  <a:srgbClr val="FF0000"/>
                </a:solidFill>
              </a:rPr>
              <a:t>A szív- és érrendszer gyógyszertana</a:t>
            </a:r>
            <a:r>
              <a:rPr lang="hu-HU" sz="3600" dirty="0" smtClean="0">
                <a:solidFill>
                  <a:srgbClr val="FF0000"/>
                </a:solidFill>
              </a:rPr>
              <a:t/>
            </a:r>
            <a:br>
              <a:rPr lang="hu-HU" sz="36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522507"/>
          </a:xfrm>
        </p:spPr>
        <p:txBody>
          <a:bodyPr>
            <a:normAutofit fontScale="92500" lnSpcReduction="10000"/>
          </a:bodyPr>
          <a:lstStyle/>
          <a:p>
            <a:pPr marL="0" algn="just">
              <a:buNone/>
            </a:pPr>
            <a:r>
              <a:rPr lang="hu-HU" sz="2200" b="1" i="1" dirty="0" smtClean="0">
                <a:solidFill>
                  <a:schemeClr val="accent2">
                    <a:lumMod val="75000"/>
                  </a:schemeClr>
                </a:solidFill>
              </a:rPr>
              <a:t>SZIMPATIKUS IZGALMAT GÁTLÓ SZEREK </a:t>
            </a:r>
          </a:p>
          <a:p>
            <a:pPr marL="0" algn="just">
              <a:buNone/>
            </a:pPr>
            <a:r>
              <a:rPr lang="hu-HU" sz="22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hu-HU" sz="2200" b="1" dirty="0" err="1" smtClean="0">
                <a:solidFill>
                  <a:schemeClr val="accent2">
                    <a:lumMod val="75000"/>
                  </a:schemeClr>
                </a:solidFill>
              </a:rPr>
              <a:t>sympatholyticumok</a:t>
            </a:r>
            <a:r>
              <a:rPr lang="hu-HU" sz="2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hu-HU" sz="2200" b="1" i="1" dirty="0" err="1" smtClean="0">
                <a:solidFill>
                  <a:srgbClr val="00B050"/>
                </a:solidFill>
              </a:rPr>
              <a:t>ß-receptor</a:t>
            </a:r>
            <a:r>
              <a:rPr lang="hu-HU" sz="2200" b="1" i="1" dirty="0" smtClean="0">
                <a:solidFill>
                  <a:srgbClr val="00B050"/>
                </a:solidFill>
              </a:rPr>
              <a:t> blokkolók</a:t>
            </a:r>
          </a:p>
          <a:p>
            <a:pPr>
              <a:buNone/>
            </a:pPr>
            <a:endParaRPr lang="hu-HU" sz="2200" b="1" i="1" dirty="0" smtClean="0"/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 szívfrekvencia csökkentésével mérséklik a perctérfogatot, így a vérnyomást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csökkentik a </a:t>
            </a:r>
            <a:r>
              <a:rPr lang="hu-HU" sz="2200" dirty="0" err="1" smtClean="0">
                <a:solidFill>
                  <a:schemeClr val="accent4"/>
                </a:solidFill>
              </a:rPr>
              <a:t>renin</a:t>
            </a:r>
            <a:r>
              <a:rPr lang="hu-HU" sz="2200" dirty="0" smtClean="0">
                <a:solidFill>
                  <a:schemeClr val="accent4"/>
                </a:solidFill>
              </a:rPr>
              <a:t> termelést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mérséklik a centrális szimpatikus aktivitást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elhízott </a:t>
            </a:r>
            <a:r>
              <a:rPr lang="hu-HU" sz="2200" dirty="0" err="1" smtClean="0">
                <a:solidFill>
                  <a:schemeClr val="accent4"/>
                </a:solidFill>
              </a:rPr>
              <a:t>hypertóniásokban</a:t>
            </a:r>
            <a:r>
              <a:rPr lang="hu-HU" sz="2200" dirty="0" smtClean="0">
                <a:solidFill>
                  <a:schemeClr val="accent4"/>
                </a:solidFill>
              </a:rPr>
              <a:t> csökkentik az inzulin érzékenységet, manifesztálhat cukorbetegséget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 </a:t>
            </a:r>
            <a:r>
              <a:rPr lang="hu-HU" sz="2200" dirty="0" smtClean="0">
                <a:solidFill>
                  <a:schemeClr val="accent4"/>
                </a:solidFill>
              </a:rPr>
              <a:t>nem szteroid </a:t>
            </a:r>
            <a:r>
              <a:rPr lang="hu-HU" sz="2200" dirty="0" err="1" smtClean="0">
                <a:solidFill>
                  <a:schemeClr val="accent4"/>
                </a:solidFill>
              </a:rPr>
              <a:t>gyulladásgátlók</a:t>
            </a:r>
            <a:r>
              <a:rPr lang="hu-HU" sz="2200" dirty="0" smtClean="0">
                <a:solidFill>
                  <a:schemeClr val="accent4"/>
                </a:solidFill>
              </a:rPr>
              <a:t> mérsékelhetik a vérnyomáscsökkentő hatást</a:t>
            </a:r>
          </a:p>
          <a:p>
            <a:pPr>
              <a:buFont typeface="Wingdings" pitchFamily="2" charset="2"/>
              <a:buChar char="ü"/>
            </a:pPr>
            <a:endParaRPr lang="hu-HU" sz="2200" dirty="0" smtClean="0"/>
          </a:p>
          <a:p>
            <a:pPr>
              <a:buNone/>
            </a:pPr>
            <a:r>
              <a:rPr lang="hu-HU" sz="2200" dirty="0" smtClean="0"/>
              <a:t>	</a:t>
            </a:r>
          </a:p>
          <a:p>
            <a:pPr>
              <a:buNone/>
            </a:pPr>
            <a:endParaRPr lang="hu-HU" sz="20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Klinikai alkalmazás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jó hatásúak szimpatikus túlsúly melletti fiatal </a:t>
            </a:r>
            <a:r>
              <a:rPr lang="hu-HU" sz="2000" dirty="0" err="1" smtClean="0">
                <a:solidFill>
                  <a:schemeClr val="accent4"/>
                </a:solidFill>
              </a:rPr>
              <a:t>hypertoniásoknál</a:t>
            </a:r>
            <a:r>
              <a:rPr lang="hu-HU" sz="2000" dirty="0" smtClean="0">
                <a:solidFill>
                  <a:schemeClr val="accent4"/>
                </a:solidFill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hiperkinetikus</a:t>
            </a:r>
            <a:r>
              <a:rPr lang="hu-HU" sz="2000" dirty="0" smtClean="0">
                <a:solidFill>
                  <a:schemeClr val="accent4"/>
                </a:solidFill>
              </a:rPr>
              <a:t> szindrómában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angina </a:t>
            </a:r>
            <a:r>
              <a:rPr lang="hu-HU" sz="2000" dirty="0" err="1" smtClean="0">
                <a:solidFill>
                  <a:schemeClr val="accent4"/>
                </a:solidFill>
              </a:rPr>
              <a:t>pectorisszal</a:t>
            </a:r>
            <a:r>
              <a:rPr lang="hu-HU" sz="2000" dirty="0" smtClean="0">
                <a:solidFill>
                  <a:schemeClr val="accent4"/>
                </a:solidFill>
              </a:rPr>
              <a:t> járó </a:t>
            </a:r>
            <a:r>
              <a:rPr lang="hu-HU" sz="2000" dirty="0" err="1" smtClean="0">
                <a:solidFill>
                  <a:schemeClr val="accent4"/>
                </a:solidFill>
              </a:rPr>
              <a:t>hypertoniákban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infarctus</a:t>
            </a:r>
            <a:r>
              <a:rPr lang="hu-HU" sz="2000" dirty="0" smtClean="0">
                <a:solidFill>
                  <a:schemeClr val="accent4"/>
                </a:solidFill>
              </a:rPr>
              <a:t> utáni állapotban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Kontraindikáció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hu-HU" sz="2000" dirty="0" smtClean="0">
                <a:solidFill>
                  <a:schemeClr val="accent4"/>
                </a:solidFill>
              </a:rPr>
              <a:t>Szívelégtelenség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 smtClean="0">
                <a:solidFill>
                  <a:schemeClr val="accent4"/>
                </a:solidFill>
              </a:rPr>
              <a:t>Nagyfokú </a:t>
            </a:r>
            <a:r>
              <a:rPr lang="hu-HU" sz="2000" dirty="0" err="1" smtClean="0">
                <a:solidFill>
                  <a:schemeClr val="accent4"/>
                </a:solidFill>
              </a:rPr>
              <a:t>bradycardia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hu-HU" sz="2000" dirty="0" err="1" smtClean="0">
                <a:solidFill>
                  <a:schemeClr val="accent4"/>
                </a:solidFill>
              </a:rPr>
              <a:t>Asthma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bronchiale</a:t>
            </a:r>
            <a:r>
              <a:rPr lang="hu-HU" sz="2000" dirty="0" smtClean="0">
                <a:solidFill>
                  <a:schemeClr val="accent4"/>
                </a:solidFill>
              </a:rPr>
              <a:t>, COPD</a:t>
            </a:r>
          </a:p>
          <a:p>
            <a:pPr>
              <a:buFont typeface="Wingdings" pitchFamily="2" charset="2"/>
              <a:buChar char="ü"/>
            </a:pPr>
            <a:r>
              <a:rPr lang="hu-HU" sz="2000" dirty="0" smtClean="0">
                <a:solidFill>
                  <a:schemeClr val="accent4"/>
                </a:solidFill>
              </a:rPr>
              <a:t>Labilis diabetes mellitus</a:t>
            </a:r>
          </a:p>
          <a:p>
            <a:pPr>
              <a:buNone/>
            </a:pPr>
            <a:endParaRPr lang="hu-HU" sz="2000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Century" pitchFamily="18" charset="0"/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Nem </a:t>
            </a:r>
            <a:r>
              <a:rPr lang="hu-HU" sz="2000" b="1" i="1" dirty="0" smtClean="0">
                <a:solidFill>
                  <a:schemeClr val="accent4"/>
                </a:solidFill>
              </a:rPr>
              <a:t>szelektívek (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antiarrhytmikum</a:t>
            </a:r>
            <a:r>
              <a:rPr lang="hu-HU" sz="2000" b="1" i="1" dirty="0" smtClean="0">
                <a:solidFill>
                  <a:schemeClr val="accent4"/>
                </a:solidFill>
              </a:rPr>
              <a:t>)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propranolol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sotalol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Szelektív ß1-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blokkolók-kardioszelektívek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nebivolol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Nebilet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bisoprolol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Concor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metoprolol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Betaloc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betaxolol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Lokren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esmolol</a:t>
            </a:r>
            <a:r>
              <a:rPr lang="hu-HU" sz="2000" i="1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Esmocard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metoprolol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Betaloc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 5mg/5ml</a:t>
            </a:r>
          </a:p>
          <a:p>
            <a:pPr>
              <a:lnSpc>
                <a:spcPct val="90000"/>
              </a:lnSpc>
            </a:pPr>
            <a:endParaRPr lang="hu-HU" sz="2000" u="sng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szívritmuszavarok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tachyarrhytmia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szívizom </a:t>
            </a:r>
            <a:r>
              <a:rPr lang="hu-HU" sz="2000" dirty="0" err="1" smtClean="0">
                <a:solidFill>
                  <a:schemeClr val="accent4"/>
                </a:solidFill>
              </a:rPr>
              <a:t>infarctus</a:t>
            </a:r>
            <a:r>
              <a:rPr lang="hu-HU" sz="2000" dirty="0" smtClean="0">
                <a:solidFill>
                  <a:schemeClr val="accent4"/>
                </a:solidFill>
              </a:rPr>
              <a:t> akut stádiuma</a:t>
            </a:r>
          </a:p>
          <a:p>
            <a:pPr>
              <a:lnSpc>
                <a:spcPct val="90000"/>
              </a:lnSpc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Kontraindikáció</a:t>
            </a:r>
            <a:r>
              <a:rPr lang="hu-HU" sz="2000" b="1" i="1" dirty="0" smtClean="0">
                <a:solidFill>
                  <a:schemeClr val="accent4"/>
                </a:solidFill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II.-III.fokú</a:t>
            </a:r>
            <a:r>
              <a:rPr lang="hu-HU" sz="2000" dirty="0" smtClean="0">
                <a:solidFill>
                  <a:schemeClr val="accent4"/>
                </a:solidFill>
              </a:rPr>
              <a:t> AV Blokk, 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pangásos dekompenzált szívelégtelenség, 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sinus </a:t>
            </a:r>
            <a:r>
              <a:rPr lang="hu-HU" sz="2000" dirty="0" err="1" smtClean="0">
                <a:solidFill>
                  <a:schemeClr val="accent4"/>
                </a:solidFill>
              </a:rPr>
              <a:t>bradycardia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WPW-szindróma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Wolff-Parkinson-White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lnSpc>
                <a:spcPct val="90000"/>
              </a:lnSpc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Adagolás:</a:t>
            </a:r>
            <a:r>
              <a:rPr lang="hu-HU" sz="2000" dirty="0" smtClean="0">
                <a:solidFill>
                  <a:schemeClr val="accent4"/>
                </a:solidFill>
              </a:rPr>
              <a:t> 1-2mg/min,  5 percenként </a:t>
            </a:r>
            <a:r>
              <a:rPr lang="hu-HU" sz="2000" dirty="0" err="1" smtClean="0">
                <a:solidFill>
                  <a:schemeClr val="accent4"/>
                </a:solidFill>
              </a:rPr>
              <a:t>ism</a:t>
            </a:r>
            <a:r>
              <a:rPr lang="hu-HU" sz="2000" dirty="0" smtClean="0">
                <a:solidFill>
                  <a:schemeClr val="accent4"/>
                </a:solidFill>
              </a:rPr>
              <a:t>., </a:t>
            </a:r>
            <a:r>
              <a:rPr lang="hu-HU" sz="2000" dirty="0" err="1" smtClean="0">
                <a:solidFill>
                  <a:schemeClr val="accent4"/>
                </a:solidFill>
              </a:rPr>
              <a:t>max</a:t>
            </a:r>
            <a:r>
              <a:rPr lang="hu-HU" sz="2000" dirty="0" smtClean="0">
                <a:solidFill>
                  <a:schemeClr val="accent4"/>
                </a:solidFill>
              </a:rPr>
              <a:t>. 15mg-ig</a:t>
            </a:r>
          </a:p>
          <a:p>
            <a:pPr>
              <a:lnSpc>
                <a:spcPct val="90000"/>
              </a:lnSpc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</a:t>
            </a:r>
          </a:p>
          <a:p>
            <a:pPr>
              <a:lnSpc>
                <a:spcPct val="90000"/>
              </a:lnSpc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bradycardia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hypotónia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bronchospazmus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		</a:t>
            </a:r>
            <a:r>
              <a:rPr lang="hu-HU" sz="2000" b="1" dirty="0" smtClean="0">
                <a:solidFill>
                  <a:srgbClr val="FF0000"/>
                </a:solidFill>
              </a:rPr>
              <a:t>TILOS: </a:t>
            </a:r>
            <a:r>
              <a:rPr lang="hu-HU" sz="2000" dirty="0" err="1" smtClean="0">
                <a:solidFill>
                  <a:srgbClr val="FF0000"/>
                </a:solidFill>
              </a:rPr>
              <a:t>verapamil</a:t>
            </a:r>
            <a:r>
              <a:rPr lang="hu-HU" sz="2000" dirty="0" smtClean="0">
                <a:solidFill>
                  <a:srgbClr val="FF0000"/>
                </a:solidFill>
              </a:rPr>
              <a:t> típusú  </a:t>
            </a:r>
            <a:r>
              <a:rPr lang="hu-HU" sz="2000" dirty="0" err="1" smtClean="0">
                <a:solidFill>
                  <a:srgbClr val="FF0000"/>
                </a:solidFill>
              </a:rPr>
              <a:t>Ca-antagonistával</a:t>
            </a:r>
            <a:r>
              <a:rPr lang="hu-HU" sz="2000" dirty="0" smtClean="0">
                <a:solidFill>
                  <a:srgbClr val="FF0000"/>
                </a:solidFill>
              </a:rPr>
              <a:t> !!!</a:t>
            </a:r>
          </a:p>
          <a:p>
            <a:pPr>
              <a:buNone/>
            </a:pPr>
            <a:endParaRPr lang="hu-HU" sz="2400" b="1" dirty="0" smtClean="0">
              <a:solidFill>
                <a:schemeClr val="accent4"/>
              </a:solidFill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  <p:pic>
        <p:nvPicPr>
          <p:cNvPr id="45058" name="Picture 2" descr="Képtalálat a következőre: „betaloc injekció”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32656"/>
            <a:ext cx="210502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37931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hu-HU" sz="2000" b="1" i="1" dirty="0" smtClean="0">
                <a:solidFill>
                  <a:schemeClr val="accent2">
                    <a:lumMod val="75000"/>
                  </a:schemeClr>
                </a:solidFill>
              </a:rPr>
              <a:t>SZIMPATIKUS IZGALMAT GÁTLÓ SZEREK </a:t>
            </a:r>
          </a:p>
          <a:p>
            <a:pPr marL="0" algn="just"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hu-HU" sz="2000" b="1" dirty="0" err="1" smtClean="0">
                <a:solidFill>
                  <a:schemeClr val="accent2">
                    <a:lumMod val="75000"/>
                  </a:schemeClr>
                </a:solidFill>
              </a:rPr>
              <a:t>sympatholyticumok</a:t>
            </a: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buNone/>
            </a:pPr>
            <a:r>
              <a:rPr lang="hu-HU" sz="2000" b="1" i="1" dirty="0" smtClean="0">
                <a:solidFill>
                  <a:srgbClr val="00B050"/>
                </a:solidFill>
              </a:rPr>
              <a:t>Alfa –és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ß-receptor</a:t>
            </a:r>
            <a:r>
              <a:rPr lang="hu-HU" sz="2000" b="1" i="1" dirty="0" smtClean="0">
                <a:solidFill>
                  <a:srgbClr val="00B050"/>
                </a:solidFill>
              </a:rPr>
              <a:t> blokkolók</a:t>
            </a:r>
          </a:p>
          <a:p>
            <a:pPr>
              <a:buNone/>
            </a:pPr>
            <a:endParaRPr lang="hu-HU" sz="2000" b="1" i="1" dirty="0" smtClean="0"/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carvedilol</a:t>
            </a:r>
            <a:r>
              <a:rPr lang="hu-HU" sz="2000" b="1" dirty="0" smtClean="0">
                <a:solidFill>
                  <a:schemeClr val="accent4"/>
                </a:solidFill>
              </a:rPr>
              <a:t> 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Talliton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4"/>
                </a:solidFill>
              </a:rPr>
              <a:t>α</a:t>
            </a:r>
            <a:r>
              <a:rPr lang="el-GR" sz="2000" baseline="-25000" dirty="0" smtClean="0">
                <a:solidFill>
                  <a:schemeClr val="accent4"/>
                </a:solidFill>
              </a:rPr>
              <a:t>1</a:t>
            </a:r>
            <a:r>
              <a:rPr lang="el-GR" sz="2000" dirty="0" smtClean="0">
                <a:solidFill>
                  <a:schemeClr val="accent4"/>
                </a:solidFill>
              </a:rPr>
              <a:t>-</a:t>
            </a:r>
            <a:r>
              <a:rPr lang="hu-HU" sz="2000" dirty="0" err="1" smtClean="0">
                <a:solidFill>
                  <a:schemeClr val="accent4"/>
                </a:solidFill>
              </a:rPr>
              <a:t>receptor-antagonista</a:t>
            </a:r>
            <a:r>
              <a:rPr lang="hu-HU" sz="2000" dirty="0" smtClean="0">
                <a:solidFill>
                  <a:schemeClr val="accent4"/>
                </a:solidFill>
              </a:rPr>
              <a:t> hatással is rendelkezik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direkt értágításra is képes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antioxidáns hatása is van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csökkenti a </a:t>
            </a:r>
            <a:r>
              <a:rPr lang="hu-HU" sz="2000" dirty="0" err="1" smtClean="0">
                <a:solidFill>
                  <a:schemeClr val="accent4"/>
                </a:solidFill>
              </a:rPr>
              <a:t>plazma-LDL-szintet</a:t>
            </a:r>
            <a:r>
              <a:rPr lang="hu-HU" sz="2000" dirty="0" smtClean="0">
                <a:solidFill>
                  <a:schemeClr val="accent4"/>
                </a:solidFill>
              </a:rPr>
              <a:t>, így </a:t>
            </a:r>
            <a:r>
              <a:rPr lang="hu-HU" sz="2000" dirty="0" err="1" smtClean="0">
                <a:solidFill>
                  <a:schemeClr val="accent4"/>
                </a:solidFill>
              </a:rPr>
              <a:t>hyperlipidaemiában</a:t>
            </a:r>
            <a:r>
              <a:rPr lang="hu-HU" sz="2000" dirty="0" smtClean="0">
                <a:solidFill>
                  <a:schemeClr val="accent4"/>
                </a:solidFill>
              </a:rPr>
              <a:t> is adható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RENIN-ANGIOTENSIN –ALDOSTERON MŰKÖDÉST GÁTLÓK</a:t>
            </a:r>
          </a:p>
          <a:p>
            <a:pPr>
              <a:buNone/>
            </a:pPr>
            <a:endParaRPr lang="hu-HU" sz="2000" dirty="0" smtClean="0">
              <a:solidFill>
                <a:schemeClr val="accent2">
                  <a:lumMod val="75000"/>
                </a:schemeClr>
              </a:solidFill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renin-angiotensin-aldosteron</a:t>
            </a:r>
            <a:r>
              <a:rPr lang="hu-HU" sz="2000" dirty="0" smtClean="0">
                <a:solidFill>
                  <a:schemeClr val="accent4"/>
                </a:solidFill>
              </a:rPr>
              <a:t> rendszer alkotórészei megtalálhatók a plazmában és számos szövetben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angiotensinogen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renin</a:t>
            </a:r>
            <a:r>
              <a:rPr lang="hu-HU" sz="2000" dirty="0" smtClean="0">
                <a:solidFill>
                  <a:schemeClr val="accent4"/>
                </a:solidFill>
              </a:rPr>
              <a:t> hatására </a:t>
            </a: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I-é alakul, s az  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I-ből az </a:t>
            </a: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konvertáló enzim (ACE)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II-t</a:t>
            </a:r>
            <a:r>
              <a:rPr lang="hu-HU" sz="2000" dirty="0" smtClean="0">
                <a:solidFill>
                  <a:schemeClr val="accent4"/>
                </a:solidFill>
              </a:rPr>
              <a:t>  hoz létre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b="1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b="1" dirty="0" smtClean="0">
                <a:solidFill>
                  <a:schemeClr val="accent4"/>
                </a:solidFill>
              </a:rPr>
              <a:t> II</a:t>
            </a:r>
            <a:r>
              <a:rPr lang="hu-HU" sz="2000" dirty="0" smtClean="0">
                <a:solidFill>
                  <a:schemeClr val="accent4"/>
                </a:solidFill>
              </a:rPr>
              <a:t>. a keringő vérben </a:t>
            </a:r>
            <a:r>
              <a:rPr lang="hu-HU" sz="2000" b="1" dirty="0" smtClean="0">
                <a:solidFill>
                  <a:schemeClr val="accent4"/>
                </a:solidFill>
              </a:rPr>
              <a:t>érszűkítő </a:t>
            </a:r>
            <a:r>
              <a:rPr lang="hu-HU" sz="2000" dirty="0" smtClean="0">
                <a:solidFill>
                  <a:schemeClr val="accent4"/>
                </a:solidFill>
              </a:rPr>
              <a:t>hatású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szintézisének gátlása csökkenti a perifériás rezisztenciát és vérnyomást</a:t>
            </a:r>
            <a:endParaRPr lang="hu-HU" sz="2000" b="1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Katalin\Pictures\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7056784" cy="42484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RAAS rendszer gátlása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Renin</a:t>
            </a:r>
            <a:r>
              <a:rPr lang="hu-HU" sz="2000" dirty="0" smtClean="0">
                <a:solidFill>
                  <a:schemeClr val="accent4"/>
                </a:solidFill>
              </a:rPr>
              <a:t> felszabadulás gátlása: </a:t>
            </a:r>
            <a:r>
              <a:rPr lang="hu-HU" sz="2000" i="1" dirty="0" err="1" smtClean="0">
                <a:solidFill>
                  <a:schemeClr val="accent4"/>
                </a:solidFill>
              </a:rPr>
              <a:t>ß-blokkolókkal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I.-é</a:t>
            </a:r>
            <a:r>
              <a:rPr lang="hu-HU" sz="2000" dirty="0" smtClean="0">
                <a:solidFill>
                  <a:schemeClr val="accent4"/>
                </a:solidFill>
              </a:rPr>
              <a:t> alakításának gátlása: </a:t>
            </a:r>
            <a:r>
              <a:rPr lang="hu-HU" sz="2000" i="1" dirty="0" smtClean="0">
                <a:solidFill>
                  <a:schemeClr val="accent4"/>
                </a:solidFill>
              </a:rPr>
              <a:t>direkt </a:t>
            </a:r>
            <a:r>
              <a:rPr lang="hu-HU" sz="2000" i="1" dirty="0" err="1" smtClean="0">
                <a:solidFill>
                  <a:schemeClr val="accent4"/>
                </a:solidFill>
              </a:rPr>
              <a:t>renin</a:t>
            </a:r>
            <a:r>
              <a:rPr lang="hu-HU" sz="2000" i="1" dirty="0" smtClean="0">
                <a:solidFill>
                  <a:schemeClr val="accent4"/>
                </a:solidFill>
              </a:rPr>
              <a:t> inhibitorok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I. </a:t>
            </a: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II.-vé</a:t>
            </a:r>
            <a:r>
              <a:rPr lang="hu-HU" sz="2000" dirty="0" smtClean="0">
                <a:solidFill>
                  <a:schemeClr val="accent4"/>
                </a:solidFill>
              </a:rPr>
              <a:t> alakulásának gátlása: </a:t>
            </a:r>
            <a:r>
              <a:rPr lang="hu-HU" sz="2000" i="1" dirty="0" err="1" smtClean="0">
                <a:solidFill>
                  <a:schemeClr val="accent4"/>
                </a:solidFill>
              </a:rPr>
              <a:t>ACE-gátlókkal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receptorhoz való kötődésének gátlása: </a:t>
            </a:r>
            <a:r>
              <a:rPr lang="hu-HU" sz="2000" i="1" dirty="0" smtClean="0">
                <a:solidFill>
                  <a:schemeClr val="accent4"/>
                </a:solidFill>
              </a:rPr>
              <a:t>ARB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dirty="0" smtClean="0">
                <a:solidFill>
                  <a:schemeClr val="accent4"/>
                </a:solidFill>
              </a:rPr>
              <a:t> receptor blokkolók)</a:t>
            </a:r>
          </a:p>
          <a:p>
            <a:pPr>
              <a:buFont typeface="Wingdings" pitchFamily="2" charset="2"/>
              <a:buChar char="Ø"/>
            </a:pPr>
            <a:endParaRPr lang="hu-HU" sz="24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536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2">
                    <a:lumMod val="75000"/>
                  </a:schemeClr>
                </a:solidFill>
              </a:rPr>
              <a:t>RENIN-ANGIOTENSIN –ALDOSTERON MŰKÖDÉST GÁTLÓK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rgbClr val="00B050"/>
                </a:solidFill>
              </a:rPr>
              <a:t>Renin</a:t>
            </a:r>
            <a:r>
              <a:rPr lang="hu-HU" sz="2000" b="1" i="1" dirty="0" smtClean="0">
                <a:solidFill>
                  <a:srgbClr val="00B050"/>
                </a:solidFill>
              </a:rPr>
              <a:t> felszabadulás gátlása 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ß-blokkolók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rgbClr val="00B050"/>
                </a:solidFill>
              </a:rPr>
              <a:t>Direkt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renin</a:t>
            </a:r>
            <a:r>
              <a:rPr lang="hu-HU" sz="2000" b="1" i="1" dirty="0" smtClean="0">
                <a:solidFill>
                  <a:srgbClr val="00B050"/>
                </a:solidFill>
              </a:rPr>
              <a:t> inhibitor</a:t>
            </a:r>
            <a:endParaRPr lang="hu-HU" sz="20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aliskiren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vetélkednek az </a:t>
            </a:r>
            <a:r>
              <a:rPr lang="hu-HU" sz="2000" dirty="0" err="1" smtClean="0">
                <a:solidFill>
                  <a:schemeClr val="accent4"/>
                </a:solidFill>
              </a:rPr>
              <a:t>angiotenzinogénnel</a:t>
            </a:r>
            <a:r>
              <a:rPr lang="hu-HU" sz="2000" dirty="0" smtClean="0">
                <a:solidFill>
                  <a:schemeClr val="accent4"/>
                </a:solidFill>
              </a:rPr>
              <a:t> a </a:t>
            </a:r>
            <a:r>
              <a:rPr lang="hu-HU" sz="2000" dirty="0" err="1" smtClean="0">
                <a:solidFill>
                  <a:schemeClr val="accent4"/>
                </a:solidFill>
              </a:rPr>
              <a:t>renin</a:t>
            </a:r>
            <a:r>
              <a:rPr lang="hu-HU" sz="2000" dirty="0" smtClean="0">
                <a:solidFill>
                  <a:schemeClr val="accent4"/>
                </a:solidFill>
              </a:rPr>
              <a:t> aktív kötőhelyéért	 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Terhességben nem adható</a:t>
            </a:r>
          </a:p>
          <a:p>
            <a:pPr>
              <a:buNone/>
            </a:pPr>
            <a:endParaRPr lang="hu-HU" sz="2200" dirty="0" smtClean="0">
              <a:latin typeface="Century" pitchFamily="18" charset="0"/>
            </a:endParaRPr>
          </a:p>
          <a:p>
            <a:pPr>
              <a:buNone/>
            </a:pPr>
            <a:endParaRPr lang="hu-HU" sz="2200" dirty="0" smtClean="0">
              <a:latin typeface="Century" pitchFamily="18" charset="0"/>
            </a:endParaRPr>
          </a:p>
          <a:p>
            <a:pPr>
              <a:buNone/>
            </a:pPr>
            <a:endParaRPr lang="hu-HU" sz="20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6665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2200" b="1" i="1" dirty="0" smtClean="0">
                <a:solidFill>
                  <a:schemeClr val="accent2">
                    <a:lumMod val="75000"/>
                  </a:schemeClr>
                </a:solidFill>
              </a:rPr>
              <a:t>RENIN-ANGIOTENSIN –ALDOSTERON MŰKÖDÉST GÁTLÓK</a:t>
            </a:r>
          </a:p>
          <a:p>
            <a:pPr>
              <a:buNone/>
            </a:pPr>
            <a:r>
              <a:rPr lang="hu-HU" sz="2200" b="1" i="1" dirty="0" err="1" smtClean="0">
                <a:solidFill>
                  <a:srgbClr val="00B050"/>
                </a:solidFill>
              </a:rPr>
              <a:t>ACE-gátlók</a:t>
            </a:r>
            <a:endParaRPr lang="hu-HU" sz="22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hu-HU" sz="2200" b="1" i="1" dirty="0" smtClean="0"/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captopril</a:t>
            </a:r>
            <a:r>
              <a:rPr lang="hu-HU" sz="2200" b="1" dirty="0" smtClean="0">
                <a:solidFill>
                  <a:schemeClr val="accent4"/>
                </a:solidFill>
              </a:rPr>
              <a:t> </a:t>
            </a:r>
            <a:r>
              <a:rPr lang="hu-HU" sz="2200" dirty="0" smtClean="0">
                <a:solidFill>
                  <a:schemeClr val="accent4"/>
                </a:solidFill>
              </a:rPr>
              <a:t> (</a:t>
            </a:r>
            <a:r>
              <a:rPr lang="hu-HU" sz="2200" dirty="0" err="1" smtClean="0">
                <a:solidFill>
                  <a:schemeClr val="accent4"/>
                </a:solidFill>
              </a:rPr>
              <a:t>Tensiomin</a:t>
            </a:r>
            <a:r>
              <a:rPr lang="hu-HU" sz="2200" dirty="0" smtClean="0">
                <a:solidFill>
                  <a:schemeClr val="accent4"/>
                </a:solidFill>
              </a:rPr>
              <a:t>)- rövid </a:t>
            </a:r>
            <a:r>
              <a:rPr lang="hu-HU" sz="2200" dirty="0" smtClean="0">
                <a:solidFill>
                  <a:schemeClr val="accent4"/>
                </a:solidFill>
              </a:rPr>
              <a:t>hatástartam, </a:t>
            </a:r>
            <a:r>
              <a:rPr lang="hu-HU" sz="2200" b="1" dirty="0" smtClean="0">
                <a:solidFill>
                  <a:schemeClr val="accent4"/>
                </a:solidFill>
              </a:rPr>
              <a:t>csak sürgősségi ellátás</a:t>
            </a:r>
            <a:endParaRPr lang="hu-HU" sz="22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i="1" dirty="0" err="1" smtClean="0">
                <a:solidFill>
                  <a:schemeClr val="accent4"/>
                </a:solidFill>
              </a:rPr>
              <a:t>enalapril</a:t>
            </a:r>
            <a:r>
              <a:rPr lang="hu-HU" sz="2200" i="1" dirty="0" smtClean="0">
                <a:solidFill>
                  <a:schemeClr val="accent4"/>
                </a:solidFill>
              </a:rPr>
              <a:t> 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perindopril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ramipril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i="1" dirty="0" err="1" smtClean="0">
                <a:solidFill>
                  <a:schemeClr val="accent4"/>
                </a:solidFill>
              </a:rPr>
              <a:t>lisinopril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+ kombinációk (vízhajtókkal, </a:t>
            </a:r>
            <a:r>
              <a:rPr lang="hu-HU" sz="2200" dirty="0" err="1" smtClean="0">
                <a:solidFill>
                  <a:schemeClr val="accent4"/>
                </a:solidFill>
              </a:rPr>
              <a:t>Ca-csatorna</a:t>
            </a:r>
            <a:r>
              <a:rPr lang="hu-HU" sz="2200" dirty="0" smtClean="0">
                <a:solidFill>
                  <a:schemeClr val="accent4"/>
                </a:solidFill>
              </a:rPr>
              <a:t> blokkolóval)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err="1" smtClean="0">
                <a:solidFill>
                  <a:schemeClr val="accent4"/>
                </a:solidFill>
              </a:rPr>
              <a:t>angiotenzin</a:t>
            </a:r>
            <a:r>
              <a:rPr lang="hu-HU" sz="2200" dirty="0" smtClean="0">
                <a:solidFill>
                  <a:schemeClr val="accent4"/>
                </a:solidFill>
              </a:rPr>
              <a:t> I→</a:t>
            </a:r>
            <a:r>
              <a:rPr lang="hu-HU" sz="2200" dirty="0" err="1" smtClean="0">
                <a:solidFill>
                  <a:schemeClr val="accent4"/>
                </a:solidFill>
              </a:rPr>
              <a:t>angiotenzin</a:t>
            </a:r>
            <a:r>
              <a:rPr lang="hu-HU" sz="2200" dirty="0" smtClean="0">
                <a:solidFill>
                  <a:schemeClr val="accent4"/>
                </a:solidFill>
              </a:rPr>
              <a:t> II átalakulást bénítja 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a </a:t>
            </a:r>
            <a:r>
              <a:rPr lang="hu-HU" sz="2200" dirty="0" err="1" smtClean="0">
                <a:solidFill>
                  <a:schemeClr val="accent4"/>
                </a:solidFill>
              </a:rPr>
              <a:t>bradykinin</a:t>
            </a:r>
            <a:r>
              <a:rPr lang="hu-HU" sz="2200" dirty="0" smtClean="0">
                <a:solidFill>
                  <a:schemeClr val="accent4"/>
                </a:solidFill>
              </a:rPr>
              <a:t> lebomlását gátolja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jelentősen csökkentik a szövetekben, sejtekben termelődő </a:t>
            </a:r>
            <a:r>
              <a:rPr lang="hu-HU" sz="2200" dirty="0" err="1" smtClean="0">
                <a:solidFill>
                  <a:schemeClr val="accent4"/>
                </a:solidFill>
              </a:rPr>
              <a:t>angiotenzin</a:t>
            </a:r>
            <a:r>
              <a:rPr lang="hu-HU" sz="2200" dirty="0" smtClean="0">
                <a:solidFill>
                  <a:schemeClr val="accent4"/>
                </a:solidFill>
              </a:rPr>
              <a:t> II koncentrációját is</a:t>
            </a:r>
          </a:p>
          <a:p>
            <a:pPr>
              <a:buNone/>
            </a:pPr>
            <a:endParaRPr lang="hu-HU" sz="2400" dirty="0" smtClean="0">
              <a:latin typeface="Century" pitchFamily="18" charset="0"/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92500" lnSpcReduction="10000"/>
          </a:bodyPr>
          <a:lstStyle/>
          <a:p>
            <a:pPr marL="452628" indent="-342900"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primer v. esszenciális hipertónia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oka ismeretlen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lehet örökletes tulajdonság, ideges, hajszolt életmód, túlzott 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konyhasó fogyasztás</a:t>
            </a: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másodlagos v. következményes </a:t>
            </a:r>
            <a:r>
              <a:rPr lang="hu-HU" sz="2200" b="1" i="1" dirty="0" err="1" smtClean="0">
                <a:solidFill>
                  <a:schemeClr val="accent4"/>
                </a:solidFill>
              </a:rPr>
              <a:t>hypertonia</a:t>
            </a:r>
            <a:endParaRPr lang="hu-HU" sz="22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2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különböző betegségek tünete</a:t>
            </a:r>
            <a:endParaRPr lang="hu-HU" sz="22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Oka: az erek falának megbetegedése, vese károsodás,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	idegrendszeri (pszichés) okok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	agyi központok betegségei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	koponyaűri nyomásfokozódás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	hormonális (mellékvese, </a:t>
            </a:r>
            <a:r>
              <a:rPr lang="hu-HU" sz="2200" dirty="0" err="1" smtClean="0">
                <a:solidFill>
                  <a:schemeClr val="accent4"/>
                </a:solidFill>
              </a:rPr>
              <a:t>hypophysis</a:t>
            </a:r>
            <a:r>
              <a:rPr lang="hu-HU" sz="2200" dirty="0" smtClean="0">
                <a:solidFill>
                  <a:schemeClr val="accent4"/>
                </a:solidFill>
              </a:rPr>
              <a:t>, pajzsmirigy)</a:t>
            </a:r>
          </a:p>
          <a:p>
            <a:pPr>
              <a:buNone/>
            </a:pPr>
            <a:r>
              <a:rPr lang="hu-HU" sz="2200" dirty="0" smtClean="0">
                <a:solidFill>
                  <a:schemeClr val="accent4"/>
                </a:solidFill>
              </a:rPr>
              <a:t>		toxikus ártalom (nikotin, festékek)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 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hypertónia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szívelégtelenség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AMI 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nephropathia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stroke		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diabetes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CV  hatás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csökkentik a szívelégtelenség, a krónikus veseelégtelenség progresszióját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csökkentik a CV kockázatot diabetesben, stabil anginában, MI után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csökkentik a másodlagos stroke kialakulását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400" b="1" dirty="0" smtClean="0">
              <a:latin typeface="Century" pitchFamily="18" charset="0"/>
            </a:endParaRPr>
          </a:p>
          <a:p>
            <a:pPr>
              <a:buNone/>
            </a:pPr>
            <a:endParaRPr lang="hu-HU" sz="2400" b="1" dirty="0" smtClean="0">
              <a:latin typeface="Century" pitchFamily="18" charset="0"/>
            </a:endParaRPr>
          </a:p>
          <a:p>
            <a:pPr>
              <a:buNone/>
            </a:pPr>
            <a:endParaRPr lang="hu-HU" sz="2400" b="1" dirty="0" smtClean="0">
              <a:latin typeface="Century" pitchFamily="18" charset="0"/>
            </a:endParaRPr>
          </a:p>
          <a:p>
            <a:pPr>
              <a:buNone/>
            </a:pPr>
            <a:endParaRPr lang="hu-HU" sz="2400" i="1" dirty="0" smtClean="0">
              <a:latin typeface="Century" pitchFamily="18" charset="0"/>
            </a:endParaRPr>
          </a:p>
          <a:p>
            <a:pPr>
              <a:buNone/>
            </a:pPr>
            <a:endParaRPr lang="hu-HU" sz="2400" dirty="0" smtClean="0">
              <a:latin typeface="Century" pitchFamily="18" charset="0"/>
            </a:endParaRPr>
          </a:p>
          <a:p>
            <a:pPr>
              <a:buNone/>
            </a:pPr>
            <a:endParaRPr lang="hu-HU" sz="2400" dirty="0" smtClean="0">
              <a:latin typeface="Century" pitchFamily="18" charset="0"/>
            </a:endParaRPr>
          </a:p>
          <a:p>
            <a:pPr>
              <a:buNone/>
            </a:pPr>
            <a:endParaRPr lang="hu-HU" sz="24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sz="2400" b="1" dirty="0" smtClean="0">
              <a:latin typeface="Century" pitchFamily="18" charset="0"/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Mellékhatások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száraz köhögés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Kontraindikáció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Terhességben nem </a:t>
            </a:r>
            <a:r>
              <a:rPr lang="hu-HU" sz="2000" dirty="0" err="1" smtClean="0">
                <a:solidFill>
                  <a:schemeClr val="accent4"/>
                </a:solidFill>
              </a:rPr>
              <a:t>adható-TERATOGÉN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nem adható kétoldali veseartéria-szűkület okozta </a:t>
            </a:r>
            <a:r>
              <a:rPr lang="hu-HU" sz="2000" dirty="0" err="1" smtClean="0">
                <a:solidFill>
                  <a:schemeClr val="accent4"/>
                </a:solidFill>
              </a:rPr>
              <a:t>hypertóniában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hyperkalaemiában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2200" b="1" i="1" dirty="0" smtClean="0">
                <a:solidFill>
                  <a:schemeClr val="accent2">
                    <a:lumMod val="75000"/>
                  </a:schemeClr>
                </a:solidFill>
              </a:rPr>
              <a:t>RENIN-ANGIOTENSIN –ALDOSTERON MŰKÖDÉST GÁTLÓK</a:t>
            </a:r>
          </a:p>
          <a:p>
            <a:pPr>
              <a:buNone/>
            </a:pPr>
            <a:r>
              <a:rPr lang="hu-HU" sz="2200" b="1" dirty="0" err="1" smtClean="0">
                <a:solidFill>
                  <a:srgbClr val="00B050"/>
                </a:solidFill>
              </a:rPr>
              <a:t>ARB-k</a:t>
            </a:r>
            <a:r>
              <a:rPr lang="hu-HU" sz="2200" b="1" dirty="0" smtClean="0">
                <a:solidFill>
                  <a:srgbClr val="00B050"/>
                </a:solidFill>
              </a:rPr>
              <a:t> (</a:t>
            </a:r>
            <a:r>
              <a:rPr lang="hu-HU" sz="2200" b="1" dirty="0" err="1" smtClean="0">
                <a:solidFill>
                  <a:srgbClr val="00B050"/>
                </a:solidFill>
              </a:rPr>
              <a:t>angiotensin</a:t>
            </a:r>
            <a:r>
              <a:rPr lang="hu-HU" sz="2200" b="1" dirty="0" smtClean="0">
                <a:solidFill>
                  <a:srgbClr val="00B050"/>
                </a:solidFill>
              </a:rPr>
              <a:t> receptor blokkolók)</a:t>
            </a: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losartan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irbesartan</a:t>
            </a:r>
            <a:r>
              <a:rPr lang="hu-HU" sz="2200" b="1" i="1" dirty="0" smtClean="0">
                <a:solidFill>
                  <a:schemeClr val="accent4"/>
                </a:solidFill>
              </a:rPr>
              <a:t> 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valsartan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200" b="1" i="1" dirty="0" err="1" smtClean="0">
                <a:solidFill>
                  <a:schemeClr val="accent4"/>
                </a:solidFill>
              </a:rPr>
              <a:t>telmisartan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err="1" smtClean="0">
                <a:solidFill>
                  <a:schemeClr val="accent4"/>
                </a:solidFill>
              </a:rPr>
              <a:t>angiotenzin</a:t>
            </a:r>
            <a:r>
              <a:rPr lang="hu-HU" sz="2200" dirty="0" smtClean="0">
                <a:solidFill>
                  <a:schemeClr val="accent4"/>
                </a:solidFill>
              </a:rPr>
              <a:t> II hatását meggátolják az AT</a:t>
            </a:r>
            <a:r>
              <a:rPr lang="hu-HU" sz="2200" baseline="-25000" dirty="0" smtClean="0">
                <a:solidFill>
                  <a:schemeClr val="accent4"/>
                </a:solidFill>
              </a:rPr>
              <a:t>1</a:t>
            </a:r>
            <a:r>
              <a:rPr lang="hu-HU" sz="2200" dirty="0" smtClean="0">
                <a:solidFill>
                  <a:schemeClr val="accent4"/>
                </a:solidFill>
              </a:rPr>
              <a:t>-receptoron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nem okoznak </a:t>
            </a:r>
            <a:r>
              <a:rPr lang="hu-HU" sz="2200" dirty="0" err="1" smtClean="0">
                <a:solidFill>
                  <a:schemeClr val="accent4"/>
                </a:solidFill>
              </a:rPr>
              <a:t>renin-</a:t>
            </a:r>
            <a:r>
              <a:rPr lang="hu-HU" sz="2200" dirty="0" smtClean="0">
                <a:solidFill>
                  <a:schemeClr val="accent4"/>
                </a:solidFill>
              </a:rPr>
              <a:t> és </a:t>
            </a:r>
            <a:r>
              <a:rPr lang="hu-HU" sz="2200" dirty="0" err="1" smtClean="0">
                <a:solidFill>
                  <a:schemeClr val="accent4"/>
                </a:solidFill>
              </a:rPr>
              <a:t>angiotenzin</a:t>
            </a:r>
            <a:r>
              <a:rPr lang="hu-HU" sz="2200" dirty="0" smtClean="0">
                <a:solidFill>
                  <a:schemeClr val="accent4"/>
                </a:solidFill>
              </a:rPr>
              <a:t> </a:t>
            </a:r>
            <a:r>
              <a:rPr lang="hu-HU" sz="2200" dirty="0" err="1" smtClean="0">
                <a:solidFill>
                  <a:schemeClr val="accent4"/>
                </a:solidFill>
              </a:rPr>
              <a:t>II-szint-emelkedést</a:t>
            </a:r>
            <a:r>
              <a:rPr lang="hu-HU" sz="2200" dirty="0" smtClean="0">
                <a:solidFill>
                  <a:schemeClr val="accent4"/>
                </a:solidFill>
              </a:rPr>
              <a:t>, nem növelik a </a:t>
            </a:r>
            <a:r>
              <a:rPr lang="hu-HU" sz="2200" dirty="0" err="1" smtClean="0">
                <a:solidFill>
                  <a:schemeClr val="accent4"/>
                </a:solidFill>
              </a:rPr>
              <a:t>bradykinin</a:t>
            </a:r>
            <a:r>
              <a:rPr lang="hu-HU" sz="2200" dirty="0" smtClean="0">
                <a:solidFill>
                  <a:schemeClr val="accent4"/>
                </a:solidFill>
              </a:rPr>
              <a:t> és a </a:t>
            </a:r>
            <a:r>
              <a:rPr lang="hu-HU" sz="2200" dirty="0" err="1" smtClean="0">
                <a:solidFill>
                  <a:schemeClr val="accent4"/>
                </a:solidFill>
              </a:rPr>
              <a:t>prosztaglandinok</a:t>
            </a:r>
            <a:r>
              <a:rPr lang="hu-HU" sz="2200" dirty="0" smtClean="0">
                <a:solidFill>
                  <a:schemeClr val="accent4"/>
                </a:solidFill>
              </a:rPr>
              <a:t> szintjét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csökkentik a célszerv károsodást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csökkentik a cukorbetegség kialakulásának esélyét, a </a:t>
            </a:r>
            <a:r>
              <a:rPr lang="hu-HU" sz="2200" dirty="0" err="1" smtClean="0">
                <a:solidFill>
                  <a:schemeClr val="accent4"/>
                </a:solidFill>
              </a:rPr>
              <a:t>microalbuminuria</a:t>
            </a:r>
            <a:r>
              <a:rPr lang="hu-HU" sz="2200" dirty="0" smtClean="0">
                <a:solidFill>
                  <a:schemeClr val="accent4"/>
                </a:solidFill>
              </a:rPr>
              <a:t> kialakulását, a diabeteses </a:t>
            </a:r>
            <a:r>
              <a:rPr lang="hu-HU" sz="2200" dirty="0" err="1" smtClean="0">
                <a:solidFill>
                  <a:schemeClr val="accent4"/>
                </a:solidFill>
              </a:rPr>
              <a:t>nephropathiát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kedvező mellékhatás profil</a:t>
            </a:r>
          </a:p>
          <a:p>
            <a:pPr>
              <a:buFont typeface="Wingdings" pitchFamily="2" charset="2"/>
              <a:buChar char="§"/>
            </a:pPr>
            <a:r>
              <a:rPr lang="hu-HU" sz="2400" dirty="0" smtClean="0">
                <a:solidFill>
                  <a:schemeClr val="accent4"/>
                </a:solidFill>
              </a:rPr>
              <a:t>Terhességben nem adható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sz="1800" dirty="0" smtClean="0">
              <a:latin typeface="Century" pitchFamily="18" charset="0"/>
            </a:endParaRPr>
          </a:p>
          <a:p>
            <a:pPr>
              <a:buNone/>
            </a:pPr>
            <a:endParaRPr lang="hu-HU" sz="1800" dirty="0" smtClean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DIREKT ÉRTÁGÍTÓK</a:t>
            </a: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érfal simaizomzatára direkt </a:t>
            </a:r>
            <a:r>
              <a:rPr lang="hu-HU" sz="2000" dirty="0" err="1" smtClean="0">
                <a:solidFill>
                  <a:schemeClr val="accent4"/>
                </a:solidFill>
              </a:rPr>
              <a:t>relaxáló</a:t>
            </a:r>
            <a:r>
              <a:rPr lang="hu-HU" sz="2000" dirty="0" smtClean="0">
                <a:solidFill>
                  <a:schemeClr val="accent4"/>
                </a:solidFill>
              </a:rPr>
              <a:t> hatást gyakorolnak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ioncsatornák működését gátolják (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++</a:t>
            </a:r>
            <a:r>
              <a:rPr lang="hu-HU" sz="2000" dirty="0" err="1" smtClean="0">
                <a:solidFill>
                  <a:schemeClr val="accent4"/>
                </a:solidFill>
              </a:rPr>
              <a:t>-gátlók</a:t>
            </a:r>
            <a:r>
              <a:rPr lang="hu-HU" sz="2000" dirty="0" smtClean="0">
                <a:solidFill>
                  <a:schemeClr val="accent4"/>
                </a:solidFill>
              </a:rPr>
              <a:t>), ill. serkentik (K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</a:t>
            </a:r>
            <a:r>
              <a:rPr lang="hu-HU" sz="2000" dirty="0" err="1" smtClean="0">
                <a:solidFill>
                  <a:schemeClr val="accent4"/>
                </a:solidFill>
              </a:rPr>
              <a:t>-csatorna-serkentők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dihydralazin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Depressan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arteriolák</a:t>
            </a:r>
            <a:r>
              <a:rPr lang="hu-HU" sz="2000" dirty="0" smtClean="0">
                <a:solidFill>
                  <a:schemeClr val="accent4"/>
                </a:solidFill>
              </a:rPr>
              <a:t> simaizmait ernyesztik, így erősen csökkentik a perifériás ellenállást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közepes és súlyos </a:t>
            </a:r>
            <a:r>
              <a:rPr lang="hu-HU" sz="2000" dirty="0" err="1" smtClean="0">
                <a:solidFill>
                  <a:schemeClr val="accent4"/>
                </a:solidFill>
              </a:rPr>
              <a:t>hypertoniákban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hypertoniás</a:t>
            </a:r>
            <a:r>
              <a:rPr lang="hu-HU" sz="2000" dirty="0" smtClean="0">
                <a:solidFill>
                  <a:schemeClr val="accent4"/>
                </a:solidFill>
              </a:rPr>
              <a:t> krízisállapotban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anginát válthat </a:t>
            </a:r>
            <a:r>
              <a:rPr lang="hu-HU" sz="2000" dirty="0" smtClean="0">
                <a:solidFill>
                  <a:schemeClr val="accent4"/>
                </a:solidFill>
              </a:rPr>
              <a:t>ki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Terheseknek adható</a:t>
            </a: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Ca-CSATORNA</a:t>
            </a:r>
            <a:r>
              <a:rPr lang="hu-HU" sz="2000" b="1" dirty="0" smtClean="0">
                <a:solidFill>
                  <a:schemeClr val="accent2">
                    <a:lumMod val="75000"/>
                  </a:schemeClr>
                </a:solidFill>
                <a:latin typeface="Century" pitchFamily="18" charset="0"/>
              </a:rPr>
              <a:t> BLOKKOLÓK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sejtmembrán </a:t>
            </a:r>
            <a:r>
              <a:rPr lang="hu-HU" sz="2000" dirty="0" err="1" smtClean="0">
                <a:solidFill>
                  <a:schemeClr val="accent4"/>
                </a:solidFill>
              </a:rPr>
              <a:t>Ca-csatornájának</a:t>
            </a:r>
            <a:r>
              <a:rPr lang="hu-HU" sz="2000" dirty="0" smtClean="0">
                <a:solidFill>
                  <a:schemeClr val="accent4"/>
                </a:solidFill>
              </a:rPr>
              <a:t> gátlásával csökkenti a 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sejtbe való jutását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gátolják a sejten belüli 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dirty="0" smtClean="0">
                <a:solidFill>
                  <a:schemeClr val="accent4"/>
                </a:solidFill>
              </a:rPr>
              <a:t> felszabadulást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gátolják az érfali </a:t>
            </a:r>
            <a:r>
              <a:rPr lang="hu-HU" sz="2000" dirty="0" err="1" smtClean="0">
                <a:solidFill>
                  <a:schemeClr val="accent4"/>
                </a:solidFill>
              </a:rPr>
              <a:t>simaizomsejtek</a:t>
            </a:r>
            <a:r>
              <a:rPr lang="hu-HU" sz="2000" dirty="0" smtClean="0">
                <a:solidFill>
                  <a:schemeClr val="accent4"/>
                </a:solidFill>
              </a:rPr>
              <a:t> és a szívizom sejtek 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dirty="0" smtClean="0">
                <a:solidFill>
                  <a:schemeClr val="accent4"/>
                </a:solidFill>
              </a:rPr>
              <a:t>+</a:t>
            </a:r>
            <a:r>
              <a:rPr lang="hu-HU" sz="2000" dirty="0" err="1" smtClean="0">
                <a:solidFill>
                  <a:schemeClr val="accent4"/>
                </a:solidFill>
              </a:rPr>
              <a:t>-csatornáit</a:t>
            </a:r>
            <a:r>
              <a:rPr lang="hu-HU" sz="2000" dirty="0" smtClean="0">
                <a:solidFill>
                  <a:schemeClr val="accent4"/>
                </a:solidFill>
              </a:rPr>
              <a:t>                 értágítás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értágítás az artériás rendszerben történik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koronária</a:t>
            </a:r>
            <a:r>
              <a:rPr lang="hu-HU" sz="2000" dirty="0" smtClean="0">
                <a:solidFill>
                  <a:schemeClr val="accent4"/>
                </a:solidFill>
              </a:rPr>
              <a:t> betegség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angina </a:t>
            </a:r>
            <a:r>
              <a:rPr lang="hu-HU" sz="2000" dirty="0" err="1" smtClean="0">
                <a:solidFill>
                  <a:schemeClr val="accent4"/>
                </a:solidFill>
              </a:rPr>
              <a:t>pectoris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ischaemiás</a:t>
            </a:r>
            <a:r>
              <a:rPr lang="hu-HU" sz="2000" dirty="0" smtClean="0">
                <a:solidFill>
                  <a:schemeClr val="accent4"/>
                </a:solidFill>
              </a:rPr>
              <a:t> szívbetegség</a:t>
            </a:r>
          </a:p>
          <a:p>
            <a:pPr>
              <a:buNone/>
            </a:pPr>
            <a:endParaRPr lang="hu-HU" sz="1800" dirty="0" smtClean="0"/>
          </a:p>
          <a:p>
            <a:pPr>
              <a:buNone/>
            </a:pPr>
            <a:endParaRPr lang="hu-HU" sz="18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  <p:sp>
        <p:nvSpPr>
          <p:cNvPr id="7" name="Jobbra nyíl 6"/>
          <p:cNvSpPr/>
          <p:nvPr/>
        </p:nvSpPr>
        <p:spPr>
          <a:xfrm flipV="1">
            <a:off x="2483768" y="3573016"/>
            <a:ext cx="5040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sz="2600" b="1" i="1" dirty="0" err="1" smtClean="0">
                <a:solidFill>
                  <a:srgbClr val="00B050"/>
                </a:solidFill>
              </a:rPr>
              <a:t>Dihydropiridinek</a:t>
            </a:r>
            <a:endParaRPr lang="hu-HU" sz="26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u-HU" sz="2600" b="1" i="1" dirty="0" err="1" smtClean="0">
                <a:solidFill>
                  <a:schemeClr val="accent4"/>
                </a:solidFill>
              </a:rPr>
              <a:t>nifedipin</a:t>
            </a:r>
            <a:r>
              <a:rPr lang="hu-HU" sz="2600" dirty="0" smtClean="0">
                <a:solidFill>
                  <a:schemeClr val="accent4"/>
                </a:solidFill>
              </a:rPr>
              <a:t> (</a:t>
            </a:r>
            <a:r>
              <a:rPr lang="hu-HU" sz="2600" dirty="0" err="1" smtClean="0">
                <a:solidFill>
                  <a:schemeClr val="accent4"/>
                </a:solidFill>
              </a:rPr>
              <a:t>Cordaflex</a:t>
            </a:r>
            <a:r>
              <a:rPr lang="hu-HU" sz="26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r>
              <a:rPr lang="hu-HU" sz="2600" b="1" i="1" dirty="0" err="1" smtClean="0">
                <a:solidFill>
                  <a:schemeClr val="accent4"/>
                </a:solidFill>
              </a:rPr>
              <a:t>amlodipin</a:t>
            </a:r>
            <a:r>
              <a:rPr lang="hu-HU" sz="2600" dirty="0" smtClean="0">
                <a:solidFill>
                  <a:schemeClr val="accent4"/>
                </a:solidFill>
              </a:rPr>
              <a:t> (</a:t>
            </a:r>
            <a:r>
              <a:rPr lang="hu-HU" sz="2600" dirty="0" err="1" smtClean="0">
                <a:solidFill>
                  <a:schemeClr val="accent4"/>
                </a:solidFill>
              </a:rPr>
              <a:t>Norvasc</a:t>
            </a:r>
            <a:r>
              <a:rPr lang="hu-HU" sz="2600" dirty="0" smtClean="0">
                <a:solidFill>
                  <a:schemeClr val="accent4"/>
                </a:solidFill>
              </a:rPr>
              <a:t>, </a:t>
            </a:r>
            <a:r>
              <a:rPr lang="hu-HU" sz="2600" dirty="0" err="1" smtClean="0">
                <a:solidFill>
                  <a:schemeClr val="accent4"/>
                </a:solidFill>
              </a:rPr>
              <a:t>Tenox</a:t>
            </a:r>
            <a:r>
              <a:rPr lang="hu-HU" sz="26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r>
              <a:rPr lang="hu-HU" sz="2600" b="1" i="1" dirty="0" err="1" smtClean="0">
                <a:solidFill>
                  <a:schemeClr val="accent4"/>
                </a:solidFill>
              </a:rPr>
              <a:t>lercanidipine</a:t>
            </a:r>
            <a:r>
              <a:rPr lang="hu-HU" sz="2600" i="1" dirty="0" smtClean="0">
                <a:solidFill>
                  <a:schemeClr val="accent4"/>
                </a:solidFill>
              </a:rPr>
              <a:t> </a:t>
            </a:r>
            <a:r>
              <a:rPr lang="hu-HU" sz="2600" dirty="0" smtClean="0">
                <a:solidFill>
                  <a:schemeClr val="accent4"/>
                </a:solidFill>
              </a:rPr>
              <a:t>(</a:t>
            </a:r>
            <a:r>
              <a:rPr lang="hu-HU" sz="2600" dirty="0" err="1" smtClean="0">
                <a:solidFill>
                  <a:schemeClr val="accent4"/>
                </a:solidFill>
              </a:rPr>
              <a:t>Lercaton</a:t>
            </a:r>
            <a:r>
              <a:rPr lang="hu-HU" sz="26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600" dirty="0" smtClean="0"/>
          </a:p>
          <a:p>
            <a:pPr>
              <a:buNone/>
            </a:pPr>
            <a:r>
              <a:rPr lang="hu-HU" sz="2600" b="1" i="1" dirty="0" smtClean="0">
                <a:solidFill>
                  <a:srgbClr val="00B050"/>
                </a:solidFill>
              </a:rPr>
              <a:t>Nem </a:t>
            </a:r>
            <a:r>
              <a:rPr lang="hu-HU" sz="2600" b="1" i="1" dirty="0" err="1" smtClean="0">
                <a:solidFill>
                  <a:srgbClr val="00B050"/>
                </a:solidFill>
              </a:rPr>
              <a:t>dihydropiridinek</a:t>
            </a:r>
            <a:endParaRPr lang="hu-HU" sz="26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u-HU" sz="2600" b="1" i="1" dirty="0" err="1" smtClean="0">
                <a:solidFill>
                  <a:schemeClr val="accent4"/>
                </a:solidFill>
              </a:rPr>
              <a:t>diltiazem</a:t>
            </a:r>
            <a:endParaRPr lang="hu-HU" sz="26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600" b="1" i="1" dirty="0" err="1" smtClean="0">
                <a:solidFill>
                  <a:schemeClr val="accent4"/>
                </a:solidFill>
              </a:rPr>
              <a:t>verapamil</a:t>
            </a:r>
            <a:r>
              <a:rPr lang="hu-HU" sz="2600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600" dirty="0" smtClean="0"/>
          </a:p>
          <a:p>
            <a:pPr>
              <a:buNone/>
            </a:pPr>
            <a:r>
              <a:rPr lang="hu-HU" sz="2600" b="1" i="1" dirty="0" smtClean="0">
                <a:solidFill>
                  <a:schemeClr val="accent4"/>
                </a:solidFill>
              </a:rPr>
              <a:t>Mellékhatás</a:t>
            </a:r>
          </a:p>
          <a:p>
            <a:pPr>
              <a:buNone/>
            </a:pPr>
            <a:r>
              <a:rPr lang="hu-HU" sz="2600" i="1" dirty="0" smtClean="0">
                <a:solidFill>
                  <a:schemeClr val="accent4"/>
                </a:solidFill>
              </a:rPr>
              <a:t>szédülés, kipirulás, perifériás ödéma</a:t>
            </a:r>
            <a:r>
              <a:rPr lang="hu-HU" sz="2600" dirty="0" smtClean="0">
                <a:solidFill>
                  <a:schemeClr val="accent4"/>
                </a:solidFill>
              </a:rPr>
              <a:t>, fejfájás, székrekedés, </a:t>
            </a: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szívdobogás érzés</a:t>
            </a:r>
          </a:p>
          <a:p>
            <a:pPr>
              <a:buNone/>
            </a:pPr>
            <a:endParaRPr lang="hu-HU" sz="26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600" b="1" i="1" dirty="0" err="1" smtClean="0">
                <a:solidFill>
                  <a:schemeClr val="accent4"/>
                </a:solidFill>
              </a:rPr>
              <a:t>Kontraindikáció</a:t>
            </a:r>
            <a:endParaRPr lang="hu-HU" sz="26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600" dirty="0" smtClean="0">
                <a:solidFill>
                  <a:schemeClr val="accent4"/>
                </a:solidFill>
              </a:rPr>
              <a:t>AMI, instabil angina, terhesség 1. </a:t>
            </a:r>
            <a:r>
              <a:rPr lang="hu-HU" sz="2600" dirty="0" err="1" smtClean="0">
                <a:solidFill>
                  <a:schemeClr val="accent4"/>
                </a:solidFill>
              </a:rPr>
              <a:t>trimester</a:t>
            </a:r>
            <a:endParaRPr lang="hu-HU" sz="26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verapamil</a:t>
            </a:r>
            <a:r>
              <a:rPr lang="hu-HU" sz="2000" i="1" dirty="0" smtClean="0">
                <a:solidFill>
                  <a:schemeClr val="accent4"/>
                </a:solidFill>
              </a:rPr>
              <a:t> 5 mg/2 ml </a:t>
            </a:r>
            <a:r>
              <a:rPr lang="hu-HU" sz="2000" i="1" dirty="0" err="1" smtClean="0">
                <a:solidFill>
                  <a:schemeClr val="accent4"/>
                </a:solidFill>
              </a:rPr>
              <a:t>inj</a:t>
            </a:r>
            <a:r>
              <a:rPr lang="hu-HU" sz="2000" i="1" dirty="0" smtClean="0">
                <a:solidFill>
                  <a:schemeClr val="accent4"/>
                </a:solidFill>
              </a:rPr>
              <a:t>.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tachycardiás</a:t>
            </a:r>
            <a:r>
              <a:rPr lang="hu-HU" sz="2000" i="1" dirty="0" smtClean="0">
                <a:solidFill>
                  <a:schemeClr val="accent4"/>
                </a:solidFill>
              </a:rPr>
              <a:t> ritmuszavarok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supraventricularis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tachycardia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pitvari </a:t>
            </a:r>
            <a:r>
              <a:rPr lang="hu-HU" sz="2000" dirty="0" err="1" smtClean="0">
                <a:solidFill>
                  <a:schemeClr val="accent4"/>
                </a:solidFill>
              </a:rPr>
              <a:t>flattern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pitvar </a:t>
            </a:r>
            <a:r>
              <a:rPr lang="hu-HU" sz="2000" dirty="0" err="1" smtClean="0">
                <a:solidFill>
                  <a:schemeClr val="accent4"/>
                </a:solidFill>
              </a:rPr>
              <a:t>fibrilláció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  <p:pic>
        <p:nvPicPr>
          <p:cNvPr id="1026" name="Picture 2" descr="Képtalálat a következőre: „verapamil injekció”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980728"/>
            <a:ext cx="2381250" cy="2486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10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Terhességi </a:t>
            </a:r>
            <a:r>
              <a:rPr lang="hu-HU" sz="2000" b="1" dirty="0" err="1" smtClean="0">
                <a:solidFill>
                  <a:schemeClr val="accent4"/>
                </a:solidFill>
              </a:rPr>
              <a:t>hypertonia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1. Terhesség kiváltotta hipertónia: fiatal először szülő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2. Krónikus hipertónia: eleve hipertóniás; orvosi felügyelet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3. Átmeneti hipertónia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Terápia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Sószegény étrend, folyadék háztartás szabályozása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latin typeface="Century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dirty="0" smtClean="0">
                <a:solidFill>
                  <a:srgbClr val="FF0000"/>
                </a:solidFill>
                <a:latin typeface="Century" pitchFamily="18" charset="0"/>
              </a:rPr>
              <a:t>Vízhajtót, ACE gátlót, </a:t>
            </a:r>
            <a:r>
              <a:rPr lang="hu-HU" sz="2000" dirty="0" err="1" smtClean="0">
                <a:solidFill>
                  <a:srgbClr val="FF0000"/>
                </a:solidFill>
                <a:latin typeface="Century" pitchFamily="18" charset="0"/>
              </a:rPr>
              <a:t>ARB-t</a:t>
            </a:r>
            <a:r>
              <a:rPr lang="hu-HU" sz="2000" dirty="0" smtClean="0">
                <a:solidFill>
                  <a:srgbClr val="FF0000"/>
                </a:solidFill>
                <a:latin typeface="Century" pitchFamily="18" charset="0"/>
              </a:rPr>
              <a:t> tilos adni!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solidFill>
                <a:srgbClr val="FF000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1800" dirty="0" smtClean="0">
              <a:latin typeface="Book Antiqua" pitchFamily="18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 smtClean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u-HU" sz="7200" b="1" dirty="0" smtClean="0">
                <a:solidFill>
                  <a:schemeClr val="accent4"/>
                </a:solidFill>
              </a:rPr>
              <a:t>A terhesség alatti magas vérnyomás gyógyszeres kezelése</a:t>
            </a:r>
            <a:endParaRPr lang="hu-HU" sz="7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7200" i="1" dirty="0" smtClean="0">
                <a:solidFill>
                  <a:schemeClr val="accent4"/>
                </a:solidFill>
              </a:rPr>
              <a:t>1. lépcső</a:t>
            </a:r>
            <a:endParaRPr lang="hu-HU" sz="7200" dirty="0" smtClean="0">
              <a:solidFill>
                <a:schemeClr val="accent4"/>
              </a:solidFill>
            </a:endParaRPr>
          </a:p>
          <a:p>
            <a:pPr lvl="0">
              <a:buNone/>
            </a:pPr>
            <a:r>
              <a:rPr lang="hu-HU" sz="7200" dirty="0" smtClean="0">
                <a:solidFill>
                  <a:schemeClr val="accent4"/>
                </a:solidFill>
              </a:rPr>
              <a:t>	</a:t>
            </a:r>
            <a:r>
              <a:rPr lang="hu-HU" sz="7200" dirty="0" err="1" smtClean="0">
                <a:solidFill>
                  <a:schemeClr val="accent4"/>
                </a:solidFill>
              </a:rPr>
              <a:t>methyldopa</a:t>
            </a:r>
            <a:r>
              <a:rPr lang="hu-HU" sz="7200" dirty="0" smtClean="0">
                <a:solidFill>
                  <a:schemeClr val="accent4"/>
                </a:solidFill>
              </a:rPr>
              <a:t> (</a:t>
            </a:r>
            <a:r>
              <a:rPr lang="hu-HU" sz="7200" dirty="0" err="1" smtClean="0">
                <a:solidFill>
                  <a:schemeClr val="accent4"/>
                </a:solidFill>
              </a:rPr>
              <a:t>Dopegyt</a:t>
            </a:r>
            <a:r>
              <a:rPr lang="hu-HU" sz="7200" dirty="0" smtClean="0">
                <a:solidFill>
                  <a:schemeClr val="accent4"/>
                </a:solidFill>
              </a:rPr>
              <a:t>)- </a:t>
            </a:r>
            <a:r>
              <a:rPr lang="hu-HU" sz="7200" dirty="0" err="1" smtClean="0">
                <a:solidFill>
                  <a:schemeClr val="accent4"/>
                </a:solidFill>
              </a:rPr>
              <a:t>metoprolol</a:t>
            </a:r>
            <a:r>
              <a:rPr lang="hu-HU" sz="7200" dirty="0" smtClean="0">
                <a:solidFill>
                  <a:schemeClr val="accent4"/>
                </a:solidFill>
              </a:rPr>
              <a:t> (</a:t>
            </a:r>
            <a:r>
              <a:rPr lang="hu-HU" sz="7200" dirty="0" err="1" smtClean="0">
                <a:solidFill>
                  <a:schemeClr val="accent4"/>
                </a:solidFill>
              </a:rPr>
              <a:t>Betaloc</a:t>
            </a:r>
            <a:r>
              <a:rPr lang="hu-HU" sz="7200" dirty="0" smtClean="0">
                <a:solidFill>
                  <a:schemeClr val="accent4"/>
                </a:solidFill>
              </a:rPr>
              <a:t>), a terhesség 16. hetéig )</a:t>
            </a:r>
          </a:p>
          <a:p>
            <a:pPr>
              <a:buNone/>
            </a:pPr>
            <a:r>
              <a:rPr lang="hu-HU" sz="7200" dirty="0" smtClean="0">
                <a:solidFill>
                  <a:schemeClr val="accent4"/>
                </a:solidFill>
              </a:rPr>
              <a:t>	</a:t>
            </a:r>
          </a:p>
          <a:p>
            <a:pPr>
              <a:buNone/>
            </a:pPr>
            <a:r>
              <a:rPr lang="hu-HU" sz="7200" dirty="0" smtClean="0">
                <a:solidFill>
                  <a:schemeClr val="accent4"/>
                </a:solidFill>
              </a:rPr>
              <a:t>	II-III. trimeszterben</a:t>
            </a:r>
          </a:p>
          <a:p>
            <a:pPr lvl="0">
              <a:buNone/>
            </a:pPr>
            <a:r>
              <a:rPr lang="hu-HU" sz="7200" dirty="0" smtClean="0">
                <a:solidFill>
                  <a:schemeClr val="accent4"/>
                </a:solidFill>
              </a:rPr>
              <a:t>	</a:t>
            </a:r>
            <a:r>
              <a:rPr lang="hu-HU" sz="7200" dirty="0" err="1" smtClean="0">
                <a:solidFill>
                  <a:schemeClr val="accent4"/>
                </a:solidFill>
              </a:rPr>
              <a:t>nifedipin</a:t>
            </a:r>
            <a:r>
              <a:rPr lang="hu-HU" sz="7200" dirty="0" smtClean="0">
                <a:solidFill>
                  <a:schemeClr val="accent4"/>
                </a:solidFill>
              </a:rPr>
              <a:t> (</a:t>
            </a:r>
            <a:r>
              <a:rPr lang="hu-HU" sz="7200" dirty="0" err="1" smtClean="0">
                <a:solidFill>
                  <a:schemeClr val="accent4"/>
                </a:solidFill>
              </a:rPr>
              <a:t>Corinfar</a:t>
            </a:r>
            <a:r>
              <a:rPr lang="hu-HU" sz="7200" dirty="0" smtClean="0">
                <a:solidFill>
                  <a:schemeClr val="accent4"/>
                </a:solidFill>
              </a:rPr>
              <a:t>)- </a:t>
            </a:r>
            <a:r>
              <a:rPr lang="hu-HU" sz="7200" dirty="0" err="1" smtClean="0">
                <a:solidFill>
                  <a:schemeClr val="accent4"/>
                </a:solidFill>
              </a:rPr>
              <a:t>verapamil</a:t>
            </a:r>
            <a:r>
              <a:rPr lang="hu-HU" sz="7200" dirty="0" smtClean="0">
                <a:solidFill>
                  <a:schemeClr val="accent4"/>
                </a:solidFill>
              </a:rPr>
              <a:t> (</a:t>
            </a:r>
            <a:r>
              <a:rPr lang="hu-HU" sz="7200" dirty="0" err="1" smtClean="0">
                <a:solidFill>
                  <a:schemeClr val="accent4"/>
                </a:solidFill>
              </a:rPr>
              <a:t>Verapamil</a:t>
            </a:r>
            <a:r>
              <a:rPr lang="hu-HU" sz="7200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r>
              <a:rPr lang="hu-HU" sz="7200" dirty="0" smtClean="0">
                <a:solidFill>
                  <a:schemeClr val="accent4"/>
                </a:solidFill>
              </a:rPr>
              <a:t> </a:t>
            </a:r>
          </a:p>
          <a:p>
            <a:pPr>
              <a:buFont typeface="Wingdings" pitchFamily="2" charset="2"/>
              <a:buChar char="§"/>
            </a:pPr>
            <a:r>
              <a:rPr lang="hu-HU" sz="7200" i="1" dirty="0" smtClean="0">
                <a:solidFill>
                  <a:schemeClr val="accent4"/>
                </a:solidFill>
              </a:rPr>
              <a:t>2. lépcső kombináció</a:t>
            </a:r>
            <a:endParaRPr lang="hu-HU" sz="7200" dirty="0" smtClean="0">
              <a:solidFill>
                <a:schemeClr val="accent4"/>
              </a:solidFill>
            </a:endParaRPr>
          </a:p>
          <a:p>
            <a:pPr lvl="0">
              <a:buNone/>
            </a:pPr>
            <a:r>
              <a:rPr lang="hu-HU" sz="7200" dirty="0" smtClean="0">
                <a:solidFill>
                  <a:schemeClr val="accent4"/>
                </a:solidFill>
              </a:rPr>
              <a:t>	</a:t>
            </a:r>
            <a:r>
              <a:rPr lang="hu-HU" sz="7200" dirty="0" err="1" smtClean="0">
                <a:solidFill>
                  <a:schemeClr val="accent4"/>
                </a:solidFill>
              </a:rPr>
              <a:t>nifedipin-methyldopa</a:t>
            </a:r>
            <a:r>
              <a:rPr lang="hu-HU" sz="7200" dirty="0" smtClean="0">
                <a:solidFill>
                  <a:schemeClr val="accent4"/>
                </a:solidFill>
              </a:rPr>
              <a:t> </a:t>
            </a:r>
          </a:p>
          <a:p>
            <a:pPr lvl="0">
              <a:buNone/>
            </a:pPr>
            <a:endParaRPr lang="hu-HU" sz="7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7200" dirty="0" smtClean="0">
                <a:solidFill>
                  <a:schemeClr val="accent4"/>
                </a:solidFill>
              </a:rPr>
              <a:t> </a:t>
            </a:r>
            <a:r>
              <a:rPr lang="hu-HU" sz="7200" i="1" dirty="0" smtClean="0">
                <a:solidFill>
                  <a:schemeClr val="accent4"/>
                </a:solidFill>
              </a:rPr>
              <a:t>3. lépcső kombináció</a:t>
            </a:r>
            <a:endParaRPr lang="hu-HU" sz="7200" dirty="0" smtClean="0">
              <a:solidFill>
                <a:schemeClr val="accent4"/>
              </a:solidFill>
            </a:endParaRPr>
          </a:p>
          <a:p>
            <a:pPr lvl="0">
              <a:buNone/>
            </a:pPr>
            <a:r>
              <a:rPr lang="hu-HU" sz="7200" dirty="0" smtClean="0">
                <a:solidFill>
                  <a:schemeClr val="accent4"/>
                </a:solidFill>
              </a:rPr>
              <a:t>	</a:t>
            </a:r>
            <a:r>
              <a:rPr lang="hu-HU" sz="7200" dirty="0" err="1" smtClean="0">
                <a:solidFill>
                  <a:schemeClr val="accent4"/>
                </a:solidFill>
              </a:rPr>
              <a:t>nifedipin-methyldopa-dihydralazin</a:t>
            </a:r>
            <a:r>
              <a:rPr lang="hu-HU" sz="7200" dirty="0" smtClean="0">
                <a:solidFill>
                  <a:schemeClr val="accent4"/>
                </a:solidFill>
              </a:rPr>
              <a:t> </a:t>
            </a:r>
          </a:p>
          <a:p>
            <a:pPr lvl="0">
              <a:buNone/>
            </a:pPr>
            <a:endParaRPr lang="hu-HU" sz="7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7200" dirty="0" smtClean="0">
                <a:solidFill>
                  <a:schemeClr val="accent4"/>
                </a:solidFill>
              </a:rPr>
              <a:t>4</a:t>
            </a:r>
            <a:r>
              <a:rPr lang="hu-HU" sz="7200" i="1" dirty="0" smtClean="0">
                <a:solidFill>
                  <a:schemeClr val="accent4"/>
                </a:solidFill>
              </a:rPr>
              <a:t>. lépcső</a:t>
            </a:r>
            <a:endParaRPr lang="hu-HU" sz="7200" dirty="0" smtClean="0">
              <a:solidFill>
                <a:schemeClr val="accent4"/>
              </a:solidFill>
            </a:endParaRPr>
          </a:p>
          <a:p>
            <a:pPr lvl="0">
              <a:buNone/>
            </a:pPr>
            <a:r>
              <a:rPr lang="hu-HU" sz="7200" dirty="0" smtClean="0">
                <a:solidFill>
                  <a:schemeClr val="accent4"/>
                </a:solidFill>
              </a:rPr>
              <a:t>	terápia rezisztens esetekben a terhesség befejezése </a:t>
            </a:r>
          </a:p>
          <a:p>
            <a:endParaRPr lang="hu-HU" sz="72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7200" b="1" dirty="0" smtClean="0">
                <a:solidFill>
                  <a:schemeClr val="accent4"/>
                </a:solidFill>
              </a:rPr>
              <a:t>Hirtelen fellépő vérnyomás emelkedés</a:t>
            </a:r>
            <a:endParaRPr lang="hu-HU" sz="7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7200" dirty="0" smtClean="0">
                <a:solidFill>
                  <a:schemeClr val="accent4"/>
                </a:solidFill>
              </a:rPr>
              <a:t> </a:t>
            </a:r>
            <a:r>
              <a:rPr lang="hu-HU" sz="7200" dirty="0" err="1" smtClean="0">
                <a:solidFill>
                  <a:schemeClr val="accent4"/>
                </a:solidFill>
              </a:rPr>
              <a:t>Corinfar</a:t>
            </a:r>
            <a:r>
              <a:rPr lang="hu-HU" sz="7200" dirty="0" smtClean="0">
                <a:solidFill>
                  <a:schemeClr val="accent4"/>
                </a:solidFill>
              </a:rPr>
              <a:t> </a:t>
            </a:r>
            <a:r>
              <a:rPr lang="hu-HU" sz="7200" dirty="0" err="1" smtClean="0">
                <a:solidFill>
                  <a:schemeClr val="accent4"/>
                </a:solidFill>
              </a:rPr>
              <a:t>tbl</a:t>
            </a:r>
            <a:r>
              <a:rPr lang="hu-HU" sz="7200" dirty="0" smtClean="0">
                <a:solidFill>
                  <a:schemeClr val="accent4"/>
                </a:solidFill>
              </a:rPr>
              <a:t>. szétrágva vagy </a:t>
            </a:r>
            <a:r>
              <a:rPr lang="hu-HU" sz="7200" dirty="0" err="1" smtClean="0">
                <a:solidFill>
                  <a:schemeClr val="accent4"/>
                </a:solidFill>
              </a:rPr>
              <a:t>sublinguálisan</a:t>
            </a:r>
            <a:endParaRPr lang="hu-HU" sz="7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7200" dirty="0" smtClean="0">
                <a:solidFill>
                  <a:schemeClr val="accent4"/>
                </a:solidFill>
              </a:rPr>
              <a:t>10-20 mg </a:t>
            </a:r>
            <a:r>
              <a:rPr lang="hu-HU" sz="7200" dirty="0" err="1" smtClean="0">
                <a:solidFill>
                  <a:schemeClr val="accent4"/>
                </a:solidFill>
              </a:rPr>
              <a:t>urapidil</a:t>
            </a:r>
            <a:r>
              <a:rPr lang="hu-HU" sz="7200" dirty="0" smtClean="0">
                <a:solidFill>
                  <a:schemeClr val="accent4"/>
                </a:solidFill>
              </a:rPr>
              <a:t> (</a:t>
            </a:r>
            <a:r>
              <a:rPr lang="hu-HU" sz="7200" dirty="0" err="1" smtClean="0">
                <a:solidFill>
                  <a:schemeClr val="accent4"/>
                </a:solidFill>
              </a:rPr>
              <a:t>Ebrantil</a:t>
            </a:r>
            <a:r>
              <a:rPr lang="hu-HU" sz="7200" dirty="0" smtClean="0">
                <a:solidFill>
                  <a:schemeClr val="accent4"/>
                </a:solidFill>
              </a:rPr>
              <a:t>) lassan </a:t>
            </a:r>
            <a:r>
              <a:rPr lang="hu-HU" sz="7200" dirty="0" err="1" smtClean="0">
                <a:solidFill>
                  <a:schemeClr val="accent4"/>
                </a:solidFill>
              </a:rPr>
              <a:t>iv</a:t>
            </a:r>
            <a:r>
              <a:rPr lang="hu-HU" sz="7200" dirty="0" smtClean="0">
                <a:solidFill>
                  <a:schemeClr val="accent4"/>
                </a:solidFill>
              </a:rPr>
              <a:t>. alkalmazva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 betegnek fontos tudni</a:t>
            </a:r>
          </a:p>
          <a:p>
            <a:pPr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Ortosztatikus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hypotónia</a:t>
            </a:r>
            <a:r>
              <a:rPr lang="hu-HU" sz="2000" dirty="0" smtClean="0">
                <a:solidFill>
                  <a:schemeClr val="accent4"/>
                </a:solidFill>
              </a:rPr>
              <a:t> veszélye-óvatos felállás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Forró fürdő → vérnyomásesés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kihagyott gyógyszert ne vegye be a következő adaggal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terápiát akkor sem lehet abbahagyni, ha a vérnyomás egyensúlyban van- </a:t>
            </a:r>
            <a:r>
              <a:rPr lang="hu-HU" sz="2000" dirty="0" err="1" smtClean="0">
                <a:solidFill>
                  <a:schemeClr val="accent4"/>
                </a:solidFill>
              </a:rPr>
              <a:t>rebound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hypertónia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Életmód váltás, dohányzás abbahagyása, sószegény étkezés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36504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Enyhe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hypertonia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vérnyomás 140/90 és 160/100 Hgmm között van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érrendszeri elváltozások a szemfenéki kép alapján még nem észlelhetők </a:t>
            </a:r>
          </a:p>
          <a:p>
            <a:pPr marL="624078" indent="-514350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624078" indent="-514350"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Mérsékelt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hypertonia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vérnyomás 160/100 és 180/110 Hgmm közé esik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szemfenéki elváltozások már megjelennek, </a:t>
            </a:r>
          </a:p>
          <a:p>
            <a:pPr marL="624078" indent="-514350"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EKG-n a bal kamra </a:t>
            </a:r>
            <a:r>
              <a:rPr lang="hu-HU" sz="2000" dirty="0" err="1" smtClean="0">
                <a:solidFill>
                  <a:schemeClr val="accent4"/>
                </a:solidFill>
              </a:rPr>
              <a:t>hypertrophiájára</a:t>
            </a:r>
            <a:r>
              <a:rPr lang="hu-HU" sz="2000" dirty="0" smtClean="0">
                <a:solidFill>
                  <a:schemeClr val="accent4"/>
                </a:solidFill>
              </a:rPr>
              <a:t> utaló jelek is mutatkoznak</a:t>
            </a:r>
          </a:p>
          <a:p>
            <a:pPr marL="624078" indent="-514350">
              <a:buNone/>
            </a:pPr>
            <a:endParaRPr lang="hu-HU" sz="2900" dirty="0" smtClean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 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24078" indent="-514350">
              <a:buNone/>
            </a:pPr>
            <a:r>
              <a:rPr lang="hu-HU" sz="2900" b="1" i="1" dirty="0" smtClean="0">
                <a:solidFill>
                  <a:schemeClr val="accent4"/>
                </a:solidFill>
              </a:rPr>
              <a:t>Súlyos </a:t>
            </a:r>
            <a:r>
              <a:rPr lang="hu-HU" sz="2900" b="1" i="1" dirty="0" err="1" smtClean="0">
                <a:solidFill>
                  <a:schemeClr val="accent4"/>
                </a:solidFill>
              </a:rPr>
              <a:t>hypertonia</a:t>
            </a:r>
            <a:r>
              <a:rPr lang="hu-HU" sz="2900" b="1" i="1" dirty="0" smtClean="0">
                <a:solidFill>
                  <a:schemeClr val="accent4"/>
                </a:solidFill>
              </a:rPr>
              <a:t> 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900" dirty="0" smtClean="0">
                <a:solidFill>
                  <a:schemeClr val="accent4"/>
                </a:solidFill>
              </a:rPr>
              <a:t>a vérnyomás 180/110 és 210/120 Hgmm tartomány között mérhető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900" dirty="0" smtClean="0">
                <a:solidFill>
                  <a:schemeClr val="accent4"/>
                </a:solidFill>
              </a:rPr>
              <a:t>súlyos szemfenéki elváltozások láthatók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900" dirty="0" smtClean="0">
                <a:solidFill>
                  <a:schemeClr val="accent4"/>
                </a:solidFill>
              </a:rPr>
              <a:t>kifejezett bal kamrai </a:t>
            </a:r>
            <a:r>
              <a:rPr lang="hu-HU" sz="2900" dirty="0" err="1" smtClean="0">
                <a:solidFill>
                  <a:schemeClr val="accent4"/>
                </a:solidFill>
              </a:rPr>
              <a:t>hypertrophia</a:t>
            </a:r>
            <a:r>
              <a:rPr lang="hu-HU" sz="2900" dirty="0" smtClean="0">
                <a:solidFill>
                  <a:schemeClr val="accent4"/>
                </a:solidFill>
              </a:rPr>
              <a:t> alakul ki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900" dirty="0" smtClean="0">
                <a:solidFill>
                  <a:schemeClr val="accent4"/>
                </a:solidFill>
              </a:rPr>
              <a:t>a veseműködés is károsodik, emelkedett szérumkreatinin szint</a:t>
            </a:r>
          </a:p>
          <a:p>
            <a:pPr marL="624078" indent="-514350">
              <a:buNone/>
            </a:pPr>
            <a:endParaRPr lang="hu-HU" sz="2900" dirty="0" smtClean="0">
              <a:solidFill>
                <a:schemeClr val="accent4"/>
              </a:solidFill>
            </a:endParaRPr>
          </a:p>
          <a:p>
            <a:pPr marL="624078" indent="-514350">
              <a:buNone/>
            </a:pPr>
            <a:r>
              <a:rPr lang="hu-HU" sz="2900" b="1" i="1" dirty="0" err="1" smtClean="0">
                <a:solidFill>
                  <a:schemeClr val="accent4"/>
                </a:solidFill>
              </a:rPr>
              <a:t>Malignus</a:t>
            </a:r>
            <a:r>
              <a:rPr lang="hu-HU" sz="2900" b="1" i="1" dirty="0" smtClean="0">
                <a:solidFill>
                  <a:schemeClr val="accent4"/>
                </a:solidFill>
              </a:rPr>
              <a:t> </a:t>
            </a:r>
            <a:r>
              <a:rPr lang="hu-HU" sz="2900" b="1" i="1" dirty="0" err="1" smtClean="0">
                <a:solidFill>
                  <a:schemeClr val="accent4"/>
                </a:solidFill>
              </a:rPr>
              <a:t>hypertonia</a:t>
            </a:r>
            <a:r>
              <a:rPr lang="hu-HU" sz="2900" b="1" i="1" dirty="0" smtClean="0">
                <a:solidFill>
                  <a:schemeClr val="accent4"/>
                </a:solidFill>
              </a:rPr>
              <a:t> 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900" dirty="0" smtClean="0">
                <a:solidFill>
                  <a:schemeClr val="accent4"/>
                </a:solidFill>
              </a:rPr>
              <a:t>a vérnyomás túllépi a 210/120 Hgmm-es értéket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900" dirty="0" smtClean="0">
                <a:solidFill>
                  <a:schemeClr val="accent4"/>
                </a:solidFill>
              </a:rPr>
              <a:t>vérnyomás hirtelen emelkedik, s ez azonnali klinikai ellátást igényel</a:t>
            </a:r>
          </a:p>
          <a:p>
            <a:pPr marL="624078" indent="-514350">
              <a:buFont typeface="Wingdings" pitchFamily="2" charset="2"/>
              <a:buChar char="§"/>
            </a:pPr>
            <a:r>
              <a:rPr lang="hu-HU" sz="2900" dirty="0" smtClean="0">
                <a:solidFill>
                  <a:schemeClr val="accent4"/>
                </a:solidFill>
              </a:rPr>
              <a:t>klinikai ellátás nélkül a halál igen hamar bekövetkezik </a:t>
            </a:r>
            <a:r>
              <a:rPr lang="hu-HU" sz="2900" dirty="0" err="1" smtClean="0">
                <a:solidFill>
                  <a:schemeClr val="accent4"/>
                </a:solidFill>
              </a:rPr>
              <a:t>hypertensiv</a:t>
            </a:r>
            <a:r>
              <a:rPr lang="hu-HU" sz="2900" dirty="0" smtClean="0">
                <a:solidFill>
                  <a:schemeClr val="accent4"/>
                </a:solidFill>
              </a:rPr>
              <a:t> </a:t>
            </a:r>
            <a:r>
              <a:rPr lang="hu-HU" sz="2900" dirty="0" err="1" smtClean="0">
                <a:solidFill>
                  <a:schemeClr val="accent4"/>
                </a:solidFill>
              </a:rPr>
              <a:t>encephalopathia</a:t>
            </a:r>
            <a:r>
              <a:rPr lang="hu-HU" sz="2900" dirty="0" smtClean="0">
                <a:solidFill>
                  <a:schemeClr val="accent4"/>
                </a:solidFill>
              </a:rPr>
              <a:t>, szívelégtelenség,  </a:t>
            </a:r>
            <a:r>
              <a:rPr lang="hu-HU" sz="2900" dirty="0" err="1" smtClean="0">
                <a:solidFill>
                  <a:schemeClr val="accent4"/>
                </a:solidFill>
              </a:rPr>
              <a:t>uraemia</a:t>
            </a:r>
            <a:r>
              <a:rPr lang="hu-HU" sz="2900" dirty="0" smtClean="0">
                <a:solidFill>
                  <a:schemeClr val="accent4"/>
                </a:solidFill>
              </a:rPr>
              <a:t> miatt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 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646141"/>
          </a:xfrm>
        </p:spPr>
        <p:txBody>
          <a:bodyPr>
            <a:normAutofit/>
          </a:bodyPr>
          <a:lstStyle/>
          <a:p>
            <a:pPr marL="609600" indent="-609600"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szív megkímélése és a szövődmények elkerülése érdekében a </a:t>
            </a:r>
          </a:p>
          <a:p>
            <a:pPr marL="609600" indent="-609600" algn="just"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vérnyomást gyógyszerekkel és életmód változtatással szabályozni kell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				</a:t>
            </a:r>
          </a:p>
          <a:p>
            <a:pPr algn="ctr"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A VÉRNYOMÁSCSÖKKENTÉS CÉLJA  A CÉLSZERV -</a:t>
            </a:r>
          </a:p>
          <a:p>
            <a:pPr algn="ctr"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KÁROSODÁSOK MÉRSÉKLÉSE, MORBIDITÁS, MORTALITÁS CSÖKKENTÉSE</a:t>
            </a:r>
          </a:p>
          <a:p>
            <a:pPr algn="ctr">
              <a:buNone/>
            </a:pPr>
            <a:r>
              <a:rPr lang="hu-HU" sz="2000" u="sng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		</a:t>
            </a:r>
          </a:p>
          <a:p>
            <a:pPr>
              <a:buNone/>
            </a:pPr>
            <a:r>
              <a:rPr lang="hu-HU" sz="2000" b="1" i="1" u="sng" dirty="0" smtClean="0">
                <a:solidFill>
                  <a:schemeClr val="accent4"/>
                </a:solidFill>
              </a:rPr>
              <a:t>Általános terápia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helyes életmód, só, zsír és koleszterinmentes diéta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élvezeti szerek (dohányzás, kávé, alkohol) mellőzése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rendszeres testmozgás (séta, kocogás, úszás), pihenés, rendszeres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alvás</a:t>
            </a:r>
          </a:p>
          <a:p>
            <a:pPr marL="609600" indent="-609600">
              <a:buNone/>
            </a:pPr>
            <a:endParaRPr lang="hu-HU" sz="1800" dirty="0" smtClean="0">
              <a:latin typeface="Century" pitchFamily="18" charset="0"/>
            </a:endParaRPr>
          </a:p>
          <a:p>
            <a:pPr marL="609600" indent="-609600">
              <a:buNone/>
            </a:pPr>
            <a:endParaRPr lang="hu-HU" sz="1800" dirty="0" smtClean="0">
              <a:latin typeface="Century" pitchFamily="18" charset="0"/>
            </a:endParaRPr>
          </a:p>
          <a:p>
            <a:pPr marL="609600" indent="-609600">
              <a:buNone/>
            </a:pPr>
            <a:endParaRPr lang="hu-HU" sz="1800" dirty="0" smtClean="0">
              <a:latin typeface="Century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1800" dirty="0" smtClean="0">
              <a:latin typeface="Century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 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 smtClean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u="sng" dirty="0" smtClean="0">
                <a:solidFill>
                  <a:schemeClr val="accent4"/>
                </a:solidFill>
              </a:rPr>
              <a:t>Gyógyszeres terápia</a:t>
            </a:r>
          </a:p>
          <a:p>
            <a:pPr>
              <a:buNone/>
            </a:pPr>
            <a:endParaRPr lang="hu-HU" sz="1200" u="sng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1</a:t>
            </a:r>
            <a:r>
              <a:rPr lang="hu-HU" sz="2000" dirty="0" smtClean="0">
                <a:solidFill>
                  <a:schemeClr val="accent4"/>
                </a:solidFill>
              </a:rPr>
              <a:t>. a magas vérnyomást csak fokozatosan szabad csökkenteni, mert a szervezetben a szervek már alkalmazkodtak a magasabb nyomáshoz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2. individuális kezelés (egyéni)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3. a </a:t>
            </a:r>
            <a:r>
              <a:rPr lang="hu-HU" sz="2000" dirty="0" err="1" smtClean="0">
                <a:solidFill>
                  <a:schemeClr val="accent4"/>
                </a:solidFill>
              </a:rPr>
              <a:t>diastolés</a:t>
            </a:r>
            <a:r>
              <a:rPr lang="hu-HU" sz="2000" dirty="0" smtClean="0">
                <a:solidFill>
                  <a:schemeClr val="accent4"/>
                </a:solidFill>
              </a:rPr>
              <a:t> nyomás a mérvadó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4. a szemfenéki vizsgálat a perifériás érrendszerre ill. állapotára ad információt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5. </a:t>
            </a:r>
            <a:r>
              <a:rPr lang="hu-HU" sz="2000" dirty="0" smtClean="0">
                <a:solidFill>
                  <a:schemeClr val="accent4"/>
                </a:solidFill>
              </a:rPr>
              <a:t>gyógyszerek jól kombinálhatók egymással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6. </a:t>
            </a:r>
            <a:r>
              <a:rPr lang="hu-HU" sz="2000" dirty="0" smtClean="0">
                <a:solidFill>
                  <a:schemeClr val="accent4"/>
                </a:solidFill>
              </a:rPr>
              <a:t>terápia hirtelen abbahagyása </a:t>
            </a:r>
            <a:r>
              <a:rPr lang="hu-HU" sz="2000" dirty="0" err="1" smtClean="0">
                <a:solidFill>
                  <a:schemeClr val="accent4"/>
                </a:solidFill>
              </a:rPr>
              <a:t>rebound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hypertóniát</a:t>
            </a:r>
            <a:r>
              <a:rPr lang="hu-HU" sz="2000" dirty="0" smtClean="0">
                <a:solidFill>
                  <a:schemeClr val="accent4"/>
                </a:solidFill>
              </a:rPr>
              <a:t> okozhat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b="1" i="1" dirty="0" smtClean="0">
              <a:latin typeface="Century" pitchFamily="18" charset="0"/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Támadás pontok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 marL="612000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Perctérfogat csökkentése (vízhajtók, </a:t>
            </a:r>
            <a:r>
              <a:rPr lang="hu-HU" sz="2000" dirty="0" err="1" smtClean="0">
                <a:solidFill>
                  <a:schemeClr val="accent4"/>
                </a:solidFill>
              </a:rPr>
              <a:t>ß-blokkoló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szimpatolitikum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 marL="612000" indent="-457200">
              <a:spcBef>
                <a:spcPts val="0"/>
              </a:spcBef>
              <a:buAutoNum type="arabicPeriod"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612000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Érrendszer tágítása (</a:t>
            </a:r>
            <a:r>
              <a:rPr lang="hu-HU" sz="2000" dirty="0" err="1" smtClean="0">
                <a:solidFill>
                  <a:schemeClr val="accent4"/>
                </a:solidFill>
              </a:rPr>
              <a:t>szimpatolitikumokkal</a:t>
            </a:r>
            <a:r>
              <a:rPr lang="hu-HU" sz="2000" dirty="0" smtClean="0">
                <a:solidFill>
                  <a:schemeClr val="accent4"/>
                </a:solidFill>
              </a:rPr>
              <a:t>, RAAS rendszer gátlók, </a:t>
            </a:r>
            <a:r>
              <a:rPr lang="hu-HU" sz="2000" dirty="0" err="1" smtClean="0">
                <a:solidFill>
                  <a:schemeClr val="accent4"/>
                </a:solidFill>
              </a:rPr>
              <a:t>arteriolás</a:t>
            </a:r>
            <a:r>
              <a:rPr lang="hu-HU" sz="2000" dirty="0" smtClean="0">
                <a:solidFill>
                  <a:schemeClr val="accent4"/>
                </a:solidFill>
              </a:rPr>
              <a:t> értágítás)</a:t>
            </a:r>
          </a:p>
          <a:p>
            <a:pPr marL="612000" indent="-457200">
              <a:spcBef>
                <a:spcPts val="0"/>
              </a:spcBef>
              <a:buAutoNum type="arabicPeriod"/>
            </a:pPr>
            <a:endParaRPr lang="hu-HU" sz="2000" dirty="0" smtClean="0">
              <a:solidFill>
                <a:schemeClr val="accent4"/>
              </a:solidFill>
            </a:endParaRPr>
          </a:p>
          <a:p>
            <a:pPr marL="612000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szívizomsejtek és érfali </a:t>
            </a:r>
            <a:r>
              <a:rPr lang="hu-HU" sz="2000" dirty="0" err="1" smtClean="0">
                <a:solidFill>
                  <a:schemeClr val="accent4"/>
                </a:solidFill>
              </a:rPr>
              <a:t>simaizomsejtek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dirty="0" smtClean="0">
                <a:solidFill>
                  <a:schemeClr val="accent4"/>
                </a:solidFill>
              </a:rPr>
              <a:t>+ koncentrációjának befolyásolása (</a:t>
            </a:r>
            <a:r>
              <a:rPr lang="hu-HU" sz="2000" dirty="0" err="1" smtClean="0">
                <a:solidFill>
                  <a:schemeClr val="accent4"/>
                </a:solidFill>
              </a:rPr>
              <a:t>Ca-csatorna</a:t>
            </a:r>
            <a:r>
              <a:rPr lang="hu-HU" sz="2000" dirty="0" smtClean="0">
                <a:solidFill>
                  <a:schemeClr val="accent4"/>
                </a:solidFill>
              </a:rPr>
              <a:t> blokkolás)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400" b="1" i="1" dirty="0" smtClean="0">
              <a:latin typeface="Century" pitchFamily="18" charset="0"/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Az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antihypertensiv</a:t>
            </a:r>
            <a:r>
              <a:rPr lang="hu-HU" sz="2000" b="1" i="1" dirty="0" smtClean="0">
                <a:solidFill>
                  <a:schemeClr val="accent4"/>
                </a:solidFill>
              </a:rPr>
              <a:t> szerek csoportosítása hatásaik alapján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 marL="566928" indent="-457200"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Diuretikumok</a:t>
            </a:r>
            <a:r>
              <a:rPr lang="hu-HU" sz="2000" dirty="0" smtClean="0">
                <a:solidFill>
                  <a:schemeClr val="accent4"/>
                </a:solidFill>
              </a:rPr>
              <a:t> (Nátriumürítést fokozó vizelethajtók) </a:t>
            </a:r>
          </a:p>
          <a:p>
            <a:pPr marL="566928" indent="-457200"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sympathicus</a:t>
            </a:r>
            <a:r>
              <a:rPr lang="hu-HU" sz="2000" dirty="0" smtClean="0">
                <a:solidFill>
                  <a:schemeClr val="accent4"/>
                </a:solidFill>
              </a:rPr>
              <a:t> izgalmat gátlók </a:t>
            </a:r>
          </a:p>
          <a:p>
            <a:pPr marL="566928" indent="-457200">
              <a:buFont typeface="Wingdings" pitchFamily="2" charset="2"/>
              <a:buChar char="Ø"/>
            </a:pPr>
            <a:r>
              <a:rPr lang="hu-HU" sz="2000" dirty="0" err="1" smtClean="0">
                <a:solidFill>
                  <a:schemeClr val="accent4"/>
                </a:solidFill>
              </a:rPr>
              <a:t>Renin-angiotenzin</a:t>
            </a:r>
            <a:r>
              <a:rPr lang="hu-HU" sz="2000" dirty="0" smtClean="0">
                <a:solidFill>
                  <a:schemeClr val="accent4"/>
                </a:solidFill>
              </a:rPr>
              <a:t> rendszer működését gátlók </a:t>
            </a:r>
          </a:p>
          <a:p>
            <a:pPr marL="566928" indent="-457200"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Direkt értágítók </a:t>
            </a:r>
          </a:p>
          <a:p>
            <a:pPr marL="566928" indent="-457200"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Kalcium </a:t>
            </a:r>
            <a:r>
              <a:rPr lang="hu-HU" sz="2000" dirty="0" err="1" smtClean="0">
                <a:solidFill>
                  <a:schemeClr val="accent4"/>
                </a:solidFill>
              </a:rPr>
              <a:t>antagonisták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szív- és érrendszergyógyszertana</a:t>
            </a:r>
            <a:br>
              <a:rPr lang="hu-HU" sz="2800" dirty="0" smtClean="0">
                <a:solidFill>
                  <a:srgbClr val="FF0000"/>
                </a:solidFill>
              </a:rPr>
            </a:br>
            <a:r>
              <a:rPr lang="hu-HU" sz="2800" dirty="0" err="1" smtClean="0">
                <a:solidFill>
                  <a:srgbClr val="FF0000"/>
                </a:solidFill>
              </a:rPr>
              <a:t>Hypertónia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14073</TotalTime>
  <Words>1362</Words>
  <Application>Microsoft Office PowerPoint</Application>
  <PresentationFormat>Diavetítés a képernyőre (4:3 oldalarány)</PresentationFormat>
  <Paragraphs>459</Paragraphs>
  <Slides>40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40</vt:i4>
      </vt:variant>
    </vt:vector>
  </HeadingPairs>
  <TitlesOfParts>
    <vt:vector size="41" baseType="lpstr">
      <vt:lpstr>Sétatér</vt:lpstr>
      <vt:lpstr>Gyógyszertan</vt:lpstr>
      <vt:lpstr>A szív- és érrendszer gyógyszertana Hypertónia</vt:lpstr>
      <vt:lpstr>A szív- és érrendszer gyógyszertana Hypertónia</vt:lpstr>
      <vt:lpstr>A szív- és érrendszer gyógyszertana Hypertónia</vt:lpstr>
      <vt:lpstr>A szív- és érrendszer gyógyszertana Hypertónia</vt:lpstr>
      <vt:lpstr>A szív- és érrendszer 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A szív- és érrendszergyógyszertana Hypertónia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422</cp:revision>
  <dcterms:created xsi:type="dcterms:W3CDTF">2013-02-19T13:49:44Z</dcterms:created>
  <dcterms:modified xsi:type="dcterms:W3CDTF">2019-03-15T19:07:39Z</dcterms:modified>
</cp:coreProperties>
</file>