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8"/>
  </p:notesMasterIdLst>
  <p:sldIdLst>
    <p:sldId id="262" r:id="rId2"/>
    <p:sldId id="523" r:id="rId3"/>
    <p:sldId id="386" r:id="rId4"/>
    <p:sldId id="533" r:id="rId5"/>
    <p:sldId id="488" r:id="rId6"/>
    <p:sldId id="489" r:id="rId7"/>
    <p:sldId id="490" r:id="rId8"/>
    <p:sldId id="507" r:id="rId9"/>
    <p:sldId id="494" r:id="rId10"/>
    <p:sldId id="524" r:id="rId11"/>
    <p:sldId id="486" r:id="rId12"/>
    <p:sldId id="387" r:id="rId13"/>
    <p:sldId id="487" r:id="rId14"/>
    <p:sldId id="525" r:id="rId15"/>
    <p:sldId id="539" r:id="rId16"/>
    <p:sldId id="540" r:id="rId17"/>
    <p:sldId id="415" r:id="rId18"/>
    <p:sldId id="526" r:id="rId19"/>
    <p:sldId id="541" r:id="rId20"/>
    <p:sldId id="509" r:id="rId21"/>
    <p:sldId id="446" r:id="rId22"/>
    <p:sldId id="519" r:id="rId23"/>
    <p:sldId id="520" r:id="rId24"/>
    <p:sldId id="428" r:id="rId25"/>
    <p:sldId id="510" r:id="rId26"/>
    <p:sldId id="417" r:id="rId27"/>
    <p:sldId id="419" r:id="rId28"/>
    <p:sldId id="500" r:id="rId29"/>
    <p:sldId id="542" r:id="rId30"/>
    <p:sldId id="527" r:id="rId31"/>
    <p:sldId id="499" r:id="rId32"/>
    <p:sldId id="528" r:id="rId33"/>
    <p:sldId id="501" r:id="rId34"/>
    <p:sldId id="543" r:id="rId35"/>
    <p:sldId id="495" r:id="rId36"/>
    <p:sldId id="498" r:id="rId37"/>
    <p:sldId id="535" r:id="rId38"/>
    <p:sldId id="502" r:id="rId39"/>
    <p:sldId id="529" r:id="rId40"/>
    <p:sldId id="530" r:id="rId41"/>
    <p:sldId id="511" r:id="rId42"/>
    <p:sldId id="536" r:id="rId43"/>
    <p:sldId id="505" r:id="rId44"/>
    <p:sldId id="504" r:id="rId45"/>
    <p:sldId id="537" r:id="rId46"/>
    <p:sldId id="516" r:id="rId47"/>
    <p:sldId id="512" r:id="rId48"/>
    <p:sldId id="538" r:id="rId49"/>
    <p:sldId id="522" r:id="rId50"/>
    <p:sldId id="531" r:id="rId51"/>
    <p:sldId id="513" r:id="rId52"/>
    <p:sldId id="532" r:id="rId53"/>
    <p:sldId id="544" r:id="rId54"/>
    <p:sldId id="514" r:id="rId55"/>
    <p:sldId id="515" r:id="rId56"/>
    <p:sldId id="282" r:id="rId5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166F-CA84-444A-8784-AFEDEE51F345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BAD8F-B438-408A-A607-E3419C9E71C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65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65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965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782DCAE-B140-442E-B692-7811D243A2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90739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F9E426A-215A-41B6-8BEC-3820D1F55A23}" type="datetimeFigureOut">
              <a:rPr lang="hu-HU" smtClean="0"/>
              <a:pPr/>
              <a:t>2018. 10. 02.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4C94475-2DD4-4106-A301-623B342476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hu/url?sa=i&amp;rct=j&amp;q=&amp;esrc=s&amp;source=images&amp;cd=&amp;cad=rja&amp;uact=8&amp;ved=0ahUKEwjdkceGtJfQAhXFkCwKHaLGDx8QjRwIBw&amp;url=https://hu.wikipedia.org/wiki/V%C3%A9ralvad%C3%A1s&amp;psig=AFQjCNGTUNfYE1LbT-3QBfARRGU6Zcz_KQ&amp;ust=147863419690517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hu/url?sa=i&amp;rct=j&amp;q=&amp;esrc=s&amp;source=images&amp;cd=&amp;cad=rja&amp;uact=8&amp;ved=0ahUKEwjdkceGtJfQAhXFkCwKHaLGDx8QjRwIBw&amp;url=https://hu.wikipedia.org/wiki/V%C3%A9ralvad%C3%A1s&amp;psig=AFQjCNGTUNfYE1LbT-3QBfARRGU6Zcz_KQ&amp;ust=147863419690517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hu/url?sa=i&amp;rct=j&amp;q=&amp;esrc=s&amp;source=images&amp;cd=&amp;cad=rja&amp;uact=8&amp;ved=0ahUKEwjdkceGtJfQAhXFkCwKHaLGDx8QjRwIBw&amp;url=https://hu.wikipedia.org/wiki/V%C3%A9ralvad%C3%A1s&amp;psig=AFQjCNGTUNfYE1LbT-3QBfARRGU6Zcz_KQ&amp;ust=147863419690517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hu/url?sa=i&amp;rct=j&amp;q=&amp;esrc=s&amp;source=images&amp;cd=&amp;cad=rja&amp;uact=8&amp;ved=0ahUKEwjdkceGtJfQAhXFkCwKHaLGDx8QjRwIBw&amp;url=https://hu.wikipedia.org/wiki/V%C3%A9ralvad%C3%A1s&amp;psig=AFQjCNGTUNfYE1LbT-3QBfARRGU6Zcz_KQ&amp;ust=147863419690517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hu/url?sa=i&amp;rct=j&amp;q=&amp;esrc=s&amp;source=images&amp;cd=&amp;cad=rja&amp;uact=8&amp;ved=0ahUKEwjdkceGtJfQAhXFkCwKHaLGDx8QjRwIBw&amp;url=https://hu.wikipedia.org/wiki/V%C3%A9ralvad%C3%A1s&amp;psig=AFQjCNGTUNfYE1LbT-3QBfARRGU6Zcz_KQ&amp;ust=147863419690517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Proconvert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Fibrinog%C3%A9n" TargetMode="External"/><Relationship Id="rId5" Type="http://schemas.openxmlformats.org/officeDocument/2006/relationships/hyperlink" Target="https://hu.wikipedia.org/wiki/Christmas-faktor" TargetMode="External"/><Relationship Id="rId4" Type="http://schemas.openxmlformats.org/officeDocument/2006/relationships/hyperlink" Target="https://hu.wikipedia.org/wiki/V%C3%A9rplazm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7200" dirty="0" smtClean="0"/>
              <a:t>Gyógyszertan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Georgia" pitchFamily="18" charset="0"/>
              </a:rPr>
              <a:t>Dr. </a:t>
            </a:r>
            <a:r>
              <a:rPr lang="hu-HU" sz="2400" dirty="0" err="1" smtClean="0">
                <a:latin typeface="Georgia" pitchFamily="18" charset="0"/>
              </a:rPr>
              <a:t>Zimmerman</a:t>
            </a:r>
            <a:r>
              <a:rPr lang="hu-HU" sz="2400" dirty="0" smtClean="0">
                <a:latin typeface="Georgia" pitchFamily="18" charset="0"/>
              </a:rPr>
              <a:t> Katalin</a:t>
            </a:r>
          </a:p>
          <a:p>
            <a:r>
              <a:rPr lang="hu-HU" sz="2400" dirty="0" smtClean="0">
                <a:latin typeface="Georgia" pitchFamily="18" charset="0"/>
              </a:rPr>
              <a:t>2018/2019.</a:t>
            </a:r>
            <a:endParaRPr lang="hu-HU" sz="2400" dirty="0" smtClean="0">
              <a:latin typeface="Georgia" pitchFamily="18" charset="0"/>
            </a:endParaRPr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279614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Koagulációt (kicsapódást) elősegítők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protrombin</a:t>
            </a:r>
            <a:r>
              <a:rPr lang="hu-HU" sz="2000" dirty="0" smtClean="0">
                <a:solidFill>
                  <a:schemeClr val="accent4"/>
                </a:solidFill>
              </a:rPr>
              <a:t>, VII., IX., X. faktor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Antikoaguláns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protein </a:t>
            </a:r>
            <a:r>
              <a:rPr lang="hu-HU" sz="2000" dirty="0" smtClean="0">
                <a:solidFill>
                  <a:schemeClr val="accent4"/>
                </a:solidFill>
              </a:rPr>
              <a:t>C, </a:t>
            </a:r>
            <a:r>
              <a:rPr lang="hu-HU" sz="2000" dirty="0" err="1" smtClean="0">
                <a:solidFill>
                  <a:schemeClr val="accent4"/>
                </a:solidFill>
              </a:rPr>
              <a:t>inaktiválja</a:t>
            </a:r>
            <a:r>
              <a:rPr lang="hu-HU" sz="2000" dirty="0" smtClean="0">
                <a:solidFill>
                  <a:schemeClr val="accent4"/>
                </a:solidFill>
              </a:rPr>
              <a:t> az V., </a:t>
            </a:r>
            <a:r>
              <a:rPr lang="hu-HU" sz="2000" dirty="0" err="1" smtClean="0">
                <a:solidFill>
                  <a:schemeClr val="accent4"/>
                </a:solidFill>
              </a:rPr>
              <a:t>VIII-s</a:t>
            </a:r>
            <a:r>
              <a:rPr lang="hu-HU" sz="2000" dirty="0" smtClean="0">
                <a:solidFill>
                  <a:schemeClr val="accent4"/>
                </a:solidFill>
              </a:rPr>
              <a:t> faktort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Szintéziséhez K vitaminra van szükség, hiányában véralvadási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zavar.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Trombininhibitor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antitrombin</a:t>
            </a:r>
            <a:r>
              <a:rPr lang="hu-HU" sz="2000" dirty="0" smtClean="0">
                <a:solidFill>
                  <a:schemeClr val="accent4"/>
                </a:solidFill>
              </a:rPr>
              <a:t> III.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trombinnal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Xa</a:t>
            </a:r>
            <a:r>
              <a:rPr lang="hu-HU" sz="2000" dirty="0" smtClean="0">
                <a:solidFill>
                  <a:schemeClr val="accent4"/>
                </a:solidFill>
              </a:rPr>
              <a:t> faktorral komplexet képez, hatásukat felfüggeszti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Alvadási kaszkád </a:t>
            </a:r>
            <a:r>
              <a:rPr lang="hu-HU" sz="2400" dirty="0" err="1" smtClean="0">
                <a:solidFill>
                  <a:srgbClr val="FF0000"/>
                </a:solidFill>
              </a:rPr>
              <a:t>proteázok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11560" y="126876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  <a:latin typeface="Book Antiqua" pitchFamily="18" charset="0"/>
              </a:rPr>
              <a:t>A gyógyszeres kezelés preventív vagy terápiás célú lehet!</a:t>
            </a:r>
          </a:p>
          <a:p>
            <a:endParaRPr lang="hu-HU" sz="2000" b="1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Book Antiqua" pitchFamily="18" charset="0"/>
              </a:rPr>
              <a:t>Primer prevenció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Hajlamosító szívbetegség és/vagy </a:t>
            </a:r>
            <a:r>
              <a:rPr lang="hu-HU" sz="2000" dirty="0" err="1" smtClean="0">
                <a:solidFill>
                  <a:schemeClr val="accent4"/>
                </a:solidFill>
                <a:latin typeface="Book Antiqua" pitchFamily="18" charset="0"/>
              </a:rPr>
              <a:t>thromboemboliás</a:t>
            </a:r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 rizikófaktorok esetén az első </a:t>
            </a:r>
            <a:r>
              <a:rPr lang="hu-HU" sz="2000" dirty="0" err="1" smtClean="0">
                <a:solidFill>
                  <a:schemeClr val="accent4"/>
                </a:solidFill>
                <a:latin typeface="Book Antiqua" pitchFamily="18" charset="0"/>
              </a:rPr>
              <a:t>thromboemboliás</a:t>
            </a:r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 (TE) esemény kivédésére irányuló kezelés.</a:t>
            </a:r>
          </a:p>
          <a:p>
            <a:endParaRPr lang="hu-HU" sz="2000" b="1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Book Antiqua" pitchFamily="18" charset="0"/>
              </a:rPr>
              <a:t>Szekunder prevenció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A TE után újabb esemény (stroke, perifériás embólia) kivédése.</a:t>
            </a:r>
          </a:p>
          <a:p>
            <a:endParaRPr lang="hu-HU" sz="2000" b="1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r>
              <a:rPr lang="hu-HU" sz="2000" b="1" i="1" dirty="0" smtClean="0">
                <a:solidFill>
                  <a:schemeClr val="accent4"/>
                </a:solidFill>
                <a:latin typeface="Book Antiqua" pitchFamily="18" charset="0"/>
              </a:rPr>
              <a:t>Terápiás alkalmazás</a:t>
            </a:r>
          </a:p>
          <a:p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A kezelés célja a </a:t>
            </a:r>
            <a:r>
              <a:rPr lang="hu-HU" sz="2000" dirty="0" err="1" smtClean="0">
                <a:solidFill>
                  <a:schemeClr val="accent4"/>
                </a:solidFill>
                <a:latin typeface="Book Antiqua" pitchFamily="18" charset="0"/>
              </a:rPr>
              <a:t>thromboemboliát</a:t>
            </a:r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 okozó </a:t>
            </a:r>
            <a:r>
              <a:rPr lang="hu-HU" sz="2000" dirty="0" err="1" smtClean="0">
                <a:solidFill>
                  <a:schemeClr val="accent4"/>
                </a:solidFill>
                <a:latin typeface="Book Antiqua" pitchFamily="18" charset="0"/>
              </a:rPr>
              <a:t>intracardialis</a:t>
            </a:r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  <a:latin typeface="Book Antiqua" pitchFamily="18" charset="0"/>
              </a:rPr>
              <a:t>thrombusok</a:t>
            </a:r>
            <a:r>
              <a:rPr lang="hu-HU" sz="2000" dirty="0" smtClean="0">
                <a:solidFill>
                  <a:schemeClr val="accent4"/>
                </a:solidFill>
                <a:latin typeface="Book Antiqua" pitchFamily="18" charset="0"/>
              </a:rPr>
              <a:t> oldása. </a:t>
            </a:r>
          </a:p>
          <a:p>
            <a:endParaRPr lang="hu-HU" sz="2000" dirty="0">
              <a:latin typeface="Book Antiqua" pitchFamily="18" charset="0"/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  <a:latin typeface="Book Antiqua" pitchFamily="18" charset="0"/>
              </a:rPr>
              <a:t>Gyógyszeres kezelés</a:t>
            </a:r>
            <a:endParaRPr lang="hu-HU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Antithrombotikumok</a:t>
            </a:r>
            <a:endParaRPr lang="hu-HU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196752"/>
            <a:ext cx="4244975" cy="4824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Thrombocyta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aggregáció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lang="hu-HU" sz="2000" b="1" dirty="0" smtClean="0">
                <a:solidFill>
                  <a:schemeClr val="accent4"/>
                </a:solidFill>
              </a:rPr>
              <a:t>g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átlók</a:t>
            </a:r>
          </a:p>
          <a:p>
            <a:pPr marL="365760" marR="0" lvl="0" indent="-256032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Aspirin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Thienopyridinek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ticlopidin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clopidogrel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prasugrel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Char char="§"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GP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IIb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/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IIIa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 receptor blokkolók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None/>
              <a:tabLst/>
              <a:defRPr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3CCFF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Elsősorban az </a:t>
            </a:r>
            <a:r>
              <a:rPr kumimoji="0" lang="hu-H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artériás oldal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on hatásosak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>
          <a:xfrm>
            <a:off x="4860032" y="1196753"/>
            <a:ext cx="3826768" cy="4824536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sz="2000" b="1" dirty="0" err="1" smtClean="0">
                <a:solidFill>
                  <a:schemeClr val="accent4"/>
                </a:solidFill>
                <a:effectLst/>
              </a:rPr>
              <a:t>Antikoagulánsok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effectLst/>
              </a:rPr>
              <a:t>Kumarin</a:t>
            </a:r>
            <a:r>
              <a:rPr lang="hu-HU" sz="2000" dirty="0" smtClean="0">
                <a:solidFill>
                  <a:schemeClr val="accent4"/>
                </a:solidFill>
                <a:effectLst/>
              </a:rPr>
              <a:t> </a:t>
            </a:r>
            <a:r>
              <a:rPr lang="hu-HU" sz="2000" dirty="0">
                <a:solidFill>
                  <a:schemeClr val="accent4"/>
                </a:solidFill>
                <a:effectLst/>
              </a:rPr>
              <a:t>származékok (</a:t>
            </a:r>
            <a:r>
              <a:rPr lang="hu-HU" sz="2000" dirty="0" err="1">
                <a:solidFill>
                  <a:schemeClr val="accent4"/>
                </a:solidFill>
                <a:effectLst/>
              </a:rPr>
              <a:t>acenokumarol</a:t>
            </a:r>
            <a:r>
              <a:rPr lang="hu-HU" sz="2000" dirty="0">
                <a:solidFill>
                  <a:schemeClr val="accent4"/>
                </a:solidFill>
                <a:effectLst/>
              </a:rPr>
              <a:t> – </a:t>
            </a:r>
            <a:r>
              <a:rPr lang="hu-HU" sz="2000" dirty="0" err="1">
                <a:solidFill>
                  <a:schemeClr val="accent4"/>
                </a:solidFill>
                <a:effectLst/>
              </a:rPr>
              <a:t>Syncumar</a:t>
            </a:r>
            <a:endParaRPr lang="hu-HU" sz="2000" dirty="0">
              <a:solidFill>
                <a:schemeClr val="accent4"/>
              </a:solidFill>
              <a:effectLst/>
            </a:endParaRPr>
          </a:p>
          <a:p>
            <a:pPr>
              <a:lnSpc>
                <a:spcPct val="90000"/>
              </a:lnSpc>
              <a:buClr>
                <a:srgbClr val="33CCFF"/>
              </a:buClr>
              <a:buFont typeface="Wingdings" pitchFamily="2" charset="2"/>
              <a:buNone/>
            </a:pPr>
            <a:r>
              <a:rPr lang="hu-HU" sz="2000" dirty="0">
                <a:solidFill>
                  <a:schemeClr val="accent4"/>
                </a:solidFill>
                <a:effectLst/>
              </a:rPr>
              <a:t>	</a:t>
            </a:r>
            <a:r>
              <a:rPr lang="hu-HU" sz="2000" dirty="0" smtClean="0">
                <a:solidFill>
                  <a:schemeClr val="accent4"/>
                </a:solidFill>
              </a:rPr>
              <a:t>  </a:t>
            </a:r>
            <a:r>
              <a:rPr lang="hu-HU" sz="2000" dirty="0" err="1" smtClean="0">
                <a:solidFill>
                  <a:schemeClr val="accent4"/>
                </a:solidFill>
                <a:effectLst/>
              </a:rPr>
              <a:t>warfarin</a:t>
            </a:r>
            <a:r>
              <a:rPr lang="hu-HU" sz="2000" dirty="0" smtClean="0">
                <a:solidFill>
                  <a:schemeClr val="accent4"/>
                </a:solidFill>
                <a:effectLst/>
              </a:rPr>
              <a:t> </a:t>
            </a:r>
            <a:r>
              <a:rPr lang="hu-HU" sz="2000" dirty="0">
                <a:solidFill>
                  <a:schemeClr val="accent4"/>
                </a:solidFill>
                <a:effectLst/>
              </a:rPr>
              <a:t>– </a:t>
            </a:r>
            <a:r>
              <a:rPr lang="hu-HU" sz="2000" dirty="0" smtClean="0">
                <a:solidFill>
                  <a:schemeClr val="accent4"/>
                </a:solidFill>
                <a:effectLst/>
              </a:rPr>
              <a:t>Marfarin)</a:t>
            </a:r>
          </a:p>
          <a:p>
            <a:pPr>
              <a:lnSpc>
                <a:spcPct val="90000"/>
              </a:lnSpc>
              <a:buClr>
                <a:srgbClr val="33CCFF"/>
              </a:buCl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  <a:effectLst/>
              </a:rPr>
              <a:t>Heparin</a:t>
            </a:r>
            <a:r>
              <a:rPr lang="hu-HU" sz="2000" dirty="0" smtClean="0">
                <a:solidFill>
                  <a:schemeClr val="accent4"/>
                </a:solidFill>
                <a:effectLst/>
              </a:rPr>
              <a:t> </a:t>
            </a:r>
            <a:r>
              <a:rPr lang="hu-HU" sz="2000" dirty="0">
                <a:solidFill>
                  <a:schemeClr val="accent4"/>
                </a:solidFill>
                <a:effectLst/>
              </a:rPr>
              <a:t>(UFH, </a:t>
            </a:r>
            <a:r>
              <a:rPr lang="hu-HU" sz="2000" dirty="0" smtClean="0">
                <a:solidFill>
                  <a:schemeClr val="accent4"/>
                </a:solidFill>
                <a:effectLst/>
              </a:rPr>
              <a:t>LMWH)</a:t>
            </a:r>
          </a:p>
          <a:p>
            <a:pPr>
              <a:lnSpc>
                <a:spcPct val="90000"/>
              </a:lnSpc>
              <a:buClr>
                <a:schemeClr val="bg1"/>
              </a:buClr>
              <a:buNone/>
            </a:pPr>
            <a:endParaRPr lang="hu-HU" sz="2000" dirty="0" smtClean="0">
              <a:solidFill>
                <a:schemeClr val="accent4"/>
              </a:solidFill>
              <a:effectLst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None/>
            </a:pPr>
            <a:endParaRPr lang="hu-HU" sz="2000" dirty="0">
              <a:solidFill>
                <a:schemeClr val="accent4"/>
              </a:solidFill>
              <a:effectLst/>
            </a:endParaRPr>
          </a:p>
          <a:p>
            <a:pPr algn="ctr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hu-HU" sz="2000" b="1" dirty="0">
                <a:solidFill>
                  <a:schemeClr val="accent4"/>
                </a:solidFill>
                <a:effectLst/>
              </a:rPr>
              <a:t>Elsősorban a </a:t>
            </a:r>
            <a:r>
              <a:rPr lang="hu-HU" sz="2000" b="1" u="sng" dirty="0">
                <a:solidFill>
                  <a:schemeClr val="accent4"/>
                </a:solidFill>
                <a:effectLst/>
              </a:rPr>
              <a:t>vénás oldal</a:t>
            </a:r>
            <a:r>
              <a:rPr lang="hu-HU" sz="2000" b="1" dirty="0">
                <a:solidFill>
                  <a:schemeClr val="accent4"/>
                </a:solidFill>
                <a:effectLst/>
              </a:rPr>
              <a:t>on hatásosak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Thrombocyta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vérben keringő </a:t>
            </a:r>
            <a:r>
              <a:rPr lang="hu-HU" sz="2000" dirty="0" err="1" smtClean="0">
                <a:solidFill>
                  <a:schemeClr val="accent4"/>
                </a:solidFill>
              </a:rPr>
              <a:t>vérlemezkék</a:t>
            </a:r>
            <a:r>
              <a:rPr lang="hu-HU" sz="2000" dirty="0" smtClean="0">
                <a:solidFill>
                  <a:schemeClr val="accent4"/>
                </a:solidFill>
              </a:rPr>
              <a:t> kis méretű (2–3 </a:t>
            </a:r>
            <a:r>
              <a:rPr lang="el-GR" sz="2000" dirty="0" smtClean="0">
                <a:solidFill>
                  <a:schemeClr val="accent4"/>
                </a:solidFill>
              </a:rPr>
              <a:t>μ</a:t>
            </a:r>
            <a:r>
              <a:rPr lang="hu-HU" sz="2000" dirty="0" smtClean="0">
                <a:solidFill>
                  <a:schemeClr val="accent4"/>
                </a:solidFill>
              </a:rPr>
              <a:t>m átmérőjű), sejtmag nélküli, korong alakú testecske</a:t>
            </a: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Adhézió</a:t>
            </a:r>
            <a:r>
              <a:rPr lang="hu-HU" sz="2000" dirty="0" smtClean="0">
                <a:solidFill>
                  <a:schemeClr val="accent4"/>
                </a:solidFill>
              </a:rPr>
              <a:t>: a </a:t>
            </a:r>
            <a:r>
              <a:rPr lang="hu-HU" sz="2000" dirty="0" err="1" smtClean="0">
                <a:solidFill>
                  <a:schemeClr val="accent4"/>
                </a:solidFill>
              </a:rPr>
              <a:t>trombocyták</a:t>
            </a:r>
            <a:r>
              <a:rPr lang="hu-HU" sz="2000" dirty="0" smtClean="0">
                <a:solidFill>
                  <a:schemeClr val="accent4"/>
                </a:solidFill>
              </a:rPr>
              <a:t> az érfalra kitapadnak, aktiválódnak, </a:t>
            </a:r>
            <a:r>
              <a:rPr lang="hu-HU" sz="2000" dirty="0" err="1" smtClean="0">
                <a:solidFill>
                  <a:schemeClr val="accent4"/>
                </a:solidFill>
              </a:rPr>
              <a:t>aggregálódnak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Ok: érfal sérülése, vérpályába került idegen anyag (műbillentyű, </a:t>
            </a:r>
            <a:r>
              <a:rPr lang="hu-HU" sz="2000" dirty="0" err="1" smtClean="0">
                <a:solidFill>
                  <a:schemeClr val="accent4"/>
                </a:solidFill>
              </a:rPr>
              <a:t>érkatéter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arteriosclerotikus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plakk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aggregáció-gátlás</a:t>
            </a:r>
            <a:endParaRPr lang="hu-H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Thrombocyta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aggregáció</a:t>
            </a:r>
            <a:r>
              <a:rPr lang="hu-HU" sz="2000" b="1" i="1" dirty="0" smtClean="0">
                <a:solidFill>
                  <a:schemeClr val="accent4"/>
                </a:solidFill>
              </a:rPr>
              <a:t> gátlás 3 támadáspont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tromboxán</a:t>
            </a:r>
            <a:r>
              <a:rPr lang="hu-HU" sz="2000" dirty="0" smtClean="0">
                <a:solidFill>
                  <a:schemeClr val="accent4"/>
                </a:solidFill>
              </a:rPr>
              <a:t> A2  (</a:t>
            </a:r>
            <a:r>
              <a:rPr lang="hu-HU" sz="2000" dirty="0" err="1" smtClean="0">
                <a:solidFill>
                  <a:schemeClr val="accent4"/>
                </a:solidFill>
              </a:rPr>
              <a:t>thrombocyták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aggregációját</a:t>
            </a:r>
            <a:r>
              <a:rPr lang="hu-HU" sz="2000" dirty="0" smtClean="0">
                <a:solidFill>
                  <a:schemeClr val="accent4"/>
                </a:solidFill>
              </a:rPr>
              <a:t> fokozza) szintézis gátlás (COX gátlók)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vérlemezke</a:t>
            </a:r>
            <a:r>
              <a:rPr lang="hu-HU" sz="2000" dirty="0" smtClean="0">
                <a:solidFill>
                  <a:schemeClr val="accent4"/>
                </a:solidFill>
              </a:rPr>
              <a:t> membránján található P2Y12 receptorok antagonizmusa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err="1" smtClean="0">
                <a:solidFill>
                  <a:schemeClr val="accent4"/>
                </a:solidFill>
              </a:rPr>
              <a:t>GPIIb</a:t>
            </a:r>
            <a:r>
              <a:rPr lang="hu-HU" sz="2000" dirty="0" smtClean="0">
                <a:solidFill>
                  <a:schemeClr val="accent4"/>
                </a:solidFill>
              </a:rPr>
              <a:t>/</a:t>
            </a:r>
            <a:r>
              <a:rPr lang="hu-HU" sz="2000" dirty="0" err="1" smtClean="0">
                <a:solidFill>
                  <a:schemeClr val="accent4"/>
                </a:solidFill>
              </a:rPr>
              <a:t>IIIa</a:t>
            </a:r>
            <a:r>
              <a:rPr lang="hu-HU" sz="2000" dirty="0" smtClean="0">
                <a:solidFill>
                  <a:schemeClr val="accent4"/>
                </a:solidFill>
              </a:rPr>
              <a:t> receptorok antagonizmusa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 </a:t>
            </a:r>
            <a:r>
              <a:rPr lang="hu-HU" sz="2000" dirty="0" err="1" smtClean="0">
                <a:solidFill>
                  <a:schemeClr val="accent4"/>
                </a:solidFill>
              </a:rPr>
              <a:t>trombocyta</a:t>
            </a:r>
            <a:r>
              <a:rPr lang="hu-HU" sz="2000" dirty="0" smtClean="0">
                <a:solidFill>
                  <a:schemeClr val="accent4"/>
                </a:solidFill>
              </a:rPr>
              <a:t> és a </a:t>
            </a:r>
            <a:r>
              <a:rPr lang="hu-HU" sz="2000" dirty="0" err="1" smtClean="0">
                <a:solidFill>
                  <a:schemeClr val="accent4"/>
                </a:solidFill>
              </a:rPr>
              <a:t>fibrinogen</a:t>
            </a:r>
            <a:r>
              <a:rPr lang="hu-HU" sz="2000" dirty="0" smtClean="0">
                <a:solidFill>
                  <a:schemeClr val="accent4"/>
                </a:solidFill>
              </a:rPr>
              <a:t> összekapcsolódását katalizálja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400" dirty="0" err="1" smtClean="0">
                <a:solidFill>
                  <a:srgbClr val="FF0000"/>
                </a:solidFill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aggregáció-gátlás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70175"/>
            <a:ext cx="12176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908175" y="3219450"/>
            <a:ext cx="4537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dirty="0">
                <a:solidFill>
                  <a:schemeClr val="accent4"/>
                </a:solidFill>
              </a:rPr>
              <a:t>Charles </a:t>
            </a:r>
            <a:r>
              <a:rPr lang="hu-HU" sz="2000" dirty="0" err="1">
                <a:solidFill>
                  <a:schemeClr val="accent4"/>
                </a:solidFill>
              </a:rPr>
              <a:t>Frederic</a:t>
            </a:r>
            <a:r>
              <a:rPr lang="hu-HU" sz="2000" dirty="0">
                <a:solidFill>
                  <a:schemeClr val="accent4"/>
                </a:solidFill>
              </a:rPr>
              <a:t> </a:t>
            </a:r>
            <a:r>
              <a:rPr lang="hu-HU" sz="2000" dirty="0" err="1">
                <a:solidFill>
                  <a:schemeClr val="accent4"/>
                </a:solidFill>
              </a:rPr>
              <a:t>Gerhardt</a:t>
            </a:r>
            <a:r>
              <a:rPr lang="hu-HU" sz="2000" dirty="0">
                <a:solidFill>
                  <a:schemeClr val="accent4"/>
                </a:solidFill>
              </a:rPr>
              <a:t> 1853 </a:t>
            </a:r>
            <a:r>
              <a:rPr lang="hu-HU" sz="2000" dirty="0" err="1">
                <a:solidFill>
                  <a:schemeClr val="accent4"/>
                </a:solidFill>
              </a:rPr>
              <a:t>-acetilszalicilsav</a:t>
            </a:r>
            <a:r>
              <a:rPr lang="hu-HU" sz="2000" dirty="0">
                <a:solidFill>
                  <a:schemeClr val="accent4"/>
                </a:solidFill>
              </a:rPr>
              <a:t> szintézise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10088"/>
            <a:ext cx="118268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835150" y="4437063"/>
            <a:ext cx="5689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600" dirty="0">
                <a:solidFill>
                  <a:schemeClr val="accent4"/>
                </a:solidFill>
              </a:rPr>
              <a:t>Felix Hoffmann 1897 - </a:t>
            </a:r>
            <a:r>
              <a:rPr lang="hu-HU" sz="1600" dirty="0" err="1">
                <a:solidFill>
                  <a:schemeClr val="accent4"/>
                </a:solidFill>
              </a:rPr>
              <a:t>acetilszalicilsav</a:t>
            </a:r>
            <a:r>
              <a:rPr lang="hu-HU" sz="1600" dirty="0">
                <a:solidFill>
                  <a:schemeClr val="accent4"/>
                </a:solidFill>
              </a:rPr>
              <a:t/>
            </a:r>
            <a:br>
              <a:rPr lang="hu-HU" sz="1600" dirty="0">
                <a:solidFill>
                  <a:schemeClr val="accent4"/>
                </a:solidFill>
              </a:rPr>
            </a:br>
            <a:r>
              <a:rPr lang="hu-HU" sz="1600" dirty="0">
                <a:solidFill>
                  <a:schemeClr val="accent4"/>
                </a:solidFill>
              </a:rPr>
              <a:t>„újrafelfedezése” </a:t>
            </a:r>
          </a:p>
          <a:p>
            <a:r>
              <a:rPr lang="hu-HU" sz="1600" dirty="0">
                <a:solidFill>
                  <a:schemeClr val="accent4"/>
                </a:solidFill>
              </a:rPr>
              <a:t>forgalmazása </a:t>
            </a:r>
            <a:r>
              <a:rPr lang="hu-HU" sz="1600" dirty="0" err="1">
                <a:solidFill>
                  <a:schemeClr val="accent4"/>
                </a:solidFill>
              </a:rPr>
              <a:t>Aspirin</a:t>
            </a:r>
            <a:r>
              <a:rPr lang="hu-HU" sz="1600" dirty="0">
                <a:solidFill>
                  <a:schemeClr val="accent4"/>
                </a:solidFill>
              </a:rPr>
              <a:t> </a:t>
            </a:r>
            <a:r>
              <a:rPr lang="hu-HU" sz="1600" dirty="0" smtClean="0">
                <a:solidFill>
                  <a:schemeClr val="accent4"/>
                </a:solidFill>
              </a:rPr>
              <a:t>néven</a:t>
            </a:r>
            <a:r>
              <a:rPr lang="hu-HU" sz="1600" dirty="0">
                <a:solidFill>
                  <a:schemeClr val="accent4"/>
                </a:solidFill>
              </a:rPr>
              <a:t/>
            </a:r>
            <a:br>
              <a:rPr lang="hu-HU" sz="1600" dirty="0">
                <a:solidFill>
                  <a:schemeClr val="accent4"/>
                </a:solidFill>
              </a:rPr>
            </a:br>
            <a:r>
              <a:rPr lang="hu-HU" sz="1600" dirty="0">
                <a:solidFill>
                  <a:schemeClr val="accent4"/>
                </a:solidFill>
              </a:rPr>
              <a:t>(a név eredete </a:t>
            </a:r>
            <a:r>
              <a:rPr lang="hu-HU" sz="1600" dirty="0"/>
              <a:t>„</a:t>
            </a:r>
            <a:r>
              <a:rPr lang="hu-HU" sz="1600" b="1" dirty="0">
                <a:solidFill>
                  <a:srgbClr val="FF0000"/>
                </a:solidFill>
              </a:rPr>
              <a:t>A</a:t>
            </a:r>
            <a:r>
              <a:rPr lang="hu-HU" sz="1600" dirty="0"/>
              <a:t>" </a:t>
            </a:r>
            <a:r>
              <a:rPr lang="hu-HU" sz="1600" dirty="0" err="1">
                <a:solidFill>
                  <a:schemeClr val="accent4"/>
                </a:solidFill>
              </a:rPr>
              <a:t>acetil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„</a:t>
            </a:r>
            <a:r>
              <a:rPr lang="hu-HU" sz="1600" b="1" dirty="0" err="1">
                <a:solidFill>
                  <a:srgbClr val="FF0000"/>
                </a:solidFill>
              </a:rPr>
              <a:t>spir</a:t>
            </a:r>
            <a:r>
              <a:rPr lang="hu-HU" sz="1600" dirty="0"/>
              <a:t>" </a:t>
            </a:r>
            <a:r>
              <a:rPr lang="hu-HU" sz="1600" dirty="0" err="1">
                <a:solidFill>
                  <a:schemeClr val="accent4"/>
                </a:solidFill>
              </a:rPr>
              <a:t>spiraea</a:t>
            </a:r>
            <a:r>
              <a:rPr lang="hu-HU" sz="1600" dirty="0">
                <a:solidFill>
                  <a:schemeClr val="accent4"/>
                </a:solidFill>
              </a:rPr>
              <a:t> </a:t>
            </a:r>
            <a:r>
              <a:rPr lang="hu-HU" sz="1600" dirty="0" err="1">
                <a:solidFill>
                  <a:schemeClr val="accent4"/>
                </a:solidFill>
              </a:rPr>
              <a:t>ulmaria</a:t>
            </a:r>
            <a:r>
              <a:rPr lang="hu-HU" sz="1600" dirty="0">
                <a:solidFill>
                  <a:schemeClr val="accent4"/>
                </a:solidFill>
              </a:rPr>
              <a:t> (</a:t>
            </a:r>
            <a:r>
              <a:rPr lang="hu-HU" sz="1600" dirty="0" err="1">
                <a:solidFill>
                  <a:schemeClr val="accent4"/>
                </a:solidFill>
              </a:rPr>
              <a:t>a</a:t>
            </a:r>
            <a:r>
              <a:rPr lang="hu-HU" sz="1600" dirty="0">
                <a:solidFill>
                  <a:schemeClr val="accent4"/>
                </a:solidFill>
              </a:rPr>
              <a:t> növény, </a:t>
            </a:r>
            <a:br>
              <a:rPr lang="hu-HU" sz="1600" dirty="0">
                <a:solidFill>
                  <a:schemeClr val="accent4"/>
                </a:solidFill>
              </a:rPr>
            </a:br>
            <a:r>
              <a:rPr lang="hu-HU" sz="1600" dirty="0">
                <a:solidFill>
                  <a:schemeClr val="accent4"/>
                </a:solidFill>
              </a:rPr>
              <a:t>amelyből akkoriban a szalicilsavat nyerték)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„</a:t>
            </a:r>
            <a:r>
              <a:rPr lang="hu-HU" sz="1600" b="1" dirty="0" err="1">
                <a:solidFill>
                  <a:srgbClr val="FF0000"/>
                </a:solidFill>
              </a:rPr>
              <a:t>in</a:t>
            </a:r>
            <a:r>
              <a:rPr lang="hu-HU" sz="1600" dirty="0"/>
              <a:t>” </a:t>
            </a:r>
            <a:r>
              <a:rPr lang="hu-HU" sz="1600" dirty="0">
                <a:solidFill>
                  <a:schemeClr val="accent4"/>
                </a:solidFill>
              </a:rPr>
              <a:t>a hatóanyagoknak akkoriban adott végződés)</a:t>
            </a:r>
            <a:r>
              <a:rPr lang="hu-HU" sz="1600" dirty="0"/>
              <a:t/>
            </a:r>
            <a:br>
              <a:rPr lang="hu-HU" sz="1600" dirty="0"/>
            </a:br>
            <a:endParaRPr lang="hu-HU" sz="1600" dirty="0"/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275" y="3884613"/>
            <a:ext cx="2898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04813"/>
            <a:ext cx="1619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835150" y="2060575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>
                <a:solidFill>
                  <a:schemeClr val="accent4"/>
                </a:solidFill>
              </a:rPr>
              <a:t>fűzfa (</a:t>
            </a:r>
            <a:r>
              <a:rPr lang="hu-HU" sz="2000" dirty="0" err="1">
                <a:solidFill>
                  <a:schemeClr val="accent4"/>
                </a:solidFill>
              </a:rPr>
              <a:t>Salix</a:t>
            </a:r>
            <a:r>
              <a:rPr lang="hu-HU" sz="2000" dirty="0">
                <a:solidFill>
                  <a:schemeClr val="accent4"/>
                </a:solidFill>
              </a:rPr>
              <a:t> alba)</a:t>
            </a:r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350" y="188913"/>
            <a:ext cx="7969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5472113" y="2487613"/>
            <a:ext cx="3563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 err="1">
                <a:solidFill>
                  <a:schemeClr val="accent4"/>
                </a:solidFill>
              </a:rPr>
              <a:t>Filipendula</a:t>
            </a:r>
            <a:r>
              <a:rPr lang="hu-HU" sz="2000" dirty="0">
                <a:solidFill>
                  <a:schemeClr val="accent4"/>
                </a:solidFill>
              </a:rPr>
              <a:t> (</a:t>
            </a:r>
            <a:r>
              <a:rPr lang="hu-HU" sz="2000" dirty="0" err="1">
                <a:solidFill>
                  <a:schemeClr val="accent4"/>
                </a:solidFill>
              </a:rPr>
              <a:t>spiraea</a:t>
            </a:r>
            <a:r>
              <a:rPr lang="hu-HU" sz="2000" dirty="0">
                <a:solidFill>
                  <a:schemeClr val="accent4"/>
                </a:solidFill>
              </a:rPr>
              <a:t>) </a:t>
            </a:r>
            <a:br>
              <a:rPr lang="hu-HU" sz="2000" dirty="0">
                <a:solidFill>
                  <a:schemeClr val="accent4"/>
                </a:solidFill>
              </a:rPr>
            </a:br>
            <a:r>
              <a:rPr lang="hu-HU" sz="2000" dirty="0" err="1">
                <a:solidFill>
                  <a:schemeClr val="accent4"/>
                </a:solidFill>
              </a:rPr>
              <a:t>ulmaria</a:t>
            </a:r>
            <a:r>
              <a:rPr lang="hu-HU" sz="2000" dirty="0">
                <a:solidFill>
                  <a:schemeClr val="accent4"/>
                </a:solidFill>
              </a:rPr>
              <a:t> - legyezőfű</a:t>
            </a:r>
          </a:p>
        </p:txBody>
      </p:sp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2738" y="115888"/>
            <a:ext cx="2085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404813"/>
            <a:ext cx="12001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528" y="4365104"/>
            <a:ext cx="86423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chemeClr val="accent4"/>
                </a:solidFill>
              </a:rPr>
              <a:t>1980-as évek - Az</a:t>
            </a:r>
            <a:r>
              <a:rPr lang="en-US" sz="2000" b="1" dirty="0">
                <a:solidFill>
                  <a:schemeClr val="accent4"/>
                </a:solidFill>
              </a:rPr>
              <a:t> aspirin </a:t>
            </a:r>
            <a:r>
              <a:rPr lang="hu-HU" sz="2000" b="1" dirty="0">
                <a:solidFill>
                  <a:schemeClr val="accent4"/>
                </a:solidFill>
              </a:rPr>
              <a:t>alkalmazásának jóváhagyása szívinfarktus szekunder prevenciójára, és instabil angina kezelésére</a:t>
            </a:r>
            <a:r>
              <a:rPr lang="en-US" sz="2000" b="1" dirty="0">
                <a:solidFill>
                  <a:schemeClr val="accent4"/>
                </a:solidFill>
              </a:rPr>
              <a:t>. </a:t>
            </a:r>
            <a:r>
              <a:rPr lang="hu-HU" sz="2000" b="1" dirty="0">
                <a:solidFill>
                  <a:schemeClr val="accent4"/>
                </a:solidFill>
              </a:rPr>
              <a:t/>
            </a:r>
            <a:br>
              <a:rPr lang="hu-HU" sz="2000" b="1" dirty="0">
                <a:solidFill>
                  <a:schemeClr val="accent4"/>
                </a:solidFill>
              </a:rPr>
            </a:br>
            <a:r>
              <a:rPr lang="hu-HU" sz="2000" b="1" dirty="0">
                <a:solidFill>
                  <a:schemeClr val="accent4"/>
                </a:solidFill>
              </a:rPr>
              <a:t>Később további </a:t>
            </a:r>
            <a:r>
              <a:rPr lang="hu-HU" sz="2000" b="1" dirty="0" err="1">
                <a:solidFill>
                  <a:schemeClr val="accent4"/>
                </a:solidFill>
              </a:rPr>
              <a:t>thrombocitagátló</a:t>
            </a:r>
            <a:r>
              <a:rPr lang="hu-HU" sz="2000" b="1" dirty="0">
                <a:solidFill>
                  <a:schemeClr val="accent4"/>
                </a:solidFill>
              </a:rPr>
              <a:t> indikációk megjelenése (pl. </a:t>
            </a:r>
            <a:r>
              <a:rPr lang="hu-HU" sz="2000" b="1" dirty="0" smtClean="0">
                <a:solidFill>
                  <a:schemeClr val="accent4"/>
                </a:solidFill>
              </a:rPr>
              <a:t>		TIA</a:t>
            </a:r>
            <a:r>
              <a:rPr lang="hu-HU" sz="2000" b="1" dirty="0">
                <a:solidFill>
                  <a:schemeClr val="accent4"/>
                </a:solidFill>
              </a:rPr>
              <a:t>, stroke).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endParaRPr lang="hu-HU" sz="2000" b="1" dirty="0">
              <a:solidFill>
                <a:schemeClr val="accent4"/>
              </a:solidFill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3163888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3528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48680"/>
            <a:ext cx="152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rgbClr val="00B050"/>
                </a:solidFill>
              </a:rPr>
              <a:t>tromboxán</a:t>
            </a:r>
            <a:r>
              <a:rPr lang="hu-HU" sz="2000" b="1" i="1" dirty="0" smtClean="0">
                <a:solidFill>
                  <a:srgbClr val="00B050"/>
                </a:solidFill>
              </a:rPr>
              <a:t> A2 szintézis gátlás 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rgbClr val="FF0000"/>
                </a:solidFill>
              </a:rPr>
              <a:t>acetil-szalicilsav</a:t>
            </a:r>
            <a:r>
              <a:rPr lang="hu-HU" sz="2000" dirty="0" smtClean="0">
                <a:solidFill>
                  <a:srgbClr val="FF0000"/>
                </a:solidFill>
              </a:rPr>
              <a:t> (</a:t>
            </a:r>
            <a:r>
              <a:rPr lang="hu-HU" sz="2000" dirty="0" err="1" smtClean="0">
                <a:solidFill>
                  <a:srgbClr val="FF0000"/>
                </a:solidFill>
              </a:rPr>
              <a:t>Aspirin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protect</a:t>
            </a:r>
            <a:r>
              <a:rPr lang="hu-HU" sz="2000" dirty="0" smtClean="0">
                <a:solidFill>
                  <a:srgbClr val="FF0000"/>
                </a:solidFill>
              </a:rPr>
              <a:t> 100 mg)</a:t>
            </a:r>
          </a:p>
          <a:p>
            <a:pPr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a COX enzim irreverzibilis gátlója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kellő orális dózisban adva a hatás 20-40 percen belül jelentkezik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minimális effektív dózis 100 mg naponta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vérzési időt megnyújtja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sikeresen gátolható vele alvadék képződése műbillentyűn, érelmeszesedéses </a:t>
            </a:r>
            <a:r>
              <a:rPr lang="hu-HU" sz="2000" dirty="0" err="1" smtClean="0">
                <a:solidFill>
                  <a:schemeClr val="accent4"/>
                </a:solidFill>
              </a:rPr>
              <a:t>plakkon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vénás, valamint szívüregekben létrejövő trombózis megelőzésére nem alkalmas</a:t>
            </a: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aggregáció-gátlás</a:t>
            </a:r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76056" y="177281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 smtClean="0">
              <a:solidFill>
                <a:schemeClr val="tx2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Indikációk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</a:t>
            </a:r>
            <a:r>
              <a:rPr lang="hu-HU" sz="2000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infarctus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reinfarctus</a:t>
            </a:r>
            <a:r>
              <a:rPr lang="hu-HU" sz="2000" dirty="0" smtClean="0">
                <a:solidFill>
                  <a:schemeClr val="accent4"/>
                </a:solidFill>
              </a:rPr>
              <a:t> profilaxis,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ischaemiás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attack</a:t>
            </a:r>
            <a:r>
              <a:rPr lang="hu-HU" sz="2000" dirty="0" smtClean="0">
                <a:solidFill>
                  <a:schemeClr val="accent4"/>
                </a:solidFill>
              </a:rPr>
              <a:t> (TIA) és </a:t>
            </a:r>
            <a:r>
              <a:rPr lang="hu-HU" sz="2000" dirty="0" err="1" smtClean="0">
                <a:solidFill>
                  <a:schemeClr val="accent4"/>
                </a:solidFill>
              </a:rPr>
              <a:t>cerebralis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infarctus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megelőzésére,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stabil </a:t>
            </a:r>
            <a:r>
              <a:rPr lang="hu-HU" sz="2000" dirty="0" smtClean="0">
                <a:solidFill>
                  <a:schemeClr val="accent4"/>
                </a:solidFill>
              </a:rPr>
              <a:t>és instabil angina </a:t>
            </a:r>
            <a:r>
              <a:rPr lang="hu-HU" sz="2000" dirty="0" err="1" smtClean="0">
                <a:solidFill>
                  <a:schemeClr val="accent4"/>
                </a:solidFill>
              </a:rPr>
              <a:t>pectoris</a:t>
            </a:r>
            <a:r>
              <a:rPr lang="hu-HU" sz="2000" dirty="0" smtClean="0">
                <a:solidFill>
                  <a:schemeClr val="accent4"/>
                </a:solidFill>
              </a:rPr>
              <a:t>,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artériás </a:t>
            </a:r>
            <a:r>
              <a:rPr lang="hu-HU" sz="2000" dirty="0" smtClean="0">
                <a:solidFill>
                  <a:schemeClr val="accent4"/>
                </a:solidFill>
              </a:rPr>
              <a:t>érsebészeti beavatkozások </a:t>
            </a:r>
            <a:r>
              <a:rPr lang="hu-HU" sz="2000" dirty="0" smtClean="0">
                <a:solidFill>
                  <a:schemeClr val="accent4"/>
                </a:solidFill>
              </a:rPr>
              <a:t>után,</a:t>
            </a:r>
          </a:p>
          <a:p>
            <a:pPr lvl="0"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myocardialis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infarctus</a:t>
            </a:r>
            <a:r>
              <a:rPr lang="hu-HU" sz="2000" dirty="0" smtClean="0">
                <a:solidFill>
                  <a:schemeClr val="accent4"/>
                </a:solidFill>
              </a:rPr>
              <a:t> kockázatának csökkentése </a:t>
            </a:r>
            <a:r>
              <a:rPr lang="hu-HU" sz="2000" dirty="0" err="1" smtClean="0">
                <a:solidFill>
                  <a:schemeClr val="accent4"/>
                </a:solidFill>
              </a:rPr>
              <a:t>cardiovascularis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rizikófaktorokkal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+mn-lt"/>
              </a:rPr>
              <a:t>A véralvadást befolyásoló szerek </a:t>
            </a:r>
            <a:br>
              <a:rPr lang="hu-HU" sz="2800" dirty="0" smtClean="0">
                <a:solidFill>
                  <a:srgbClr val="FF0000"/>
                </a:solidFill>
                <a:latin typeface="+mn-lt"/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aggregáció-gátlás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Adagolás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szívinfarktus és instabil angina esetén a kezelést </a:t>
            </a:r>
            <a:r>
              <a:rPr lang="hu-HU" sz="2000" dirty="0" smtClean="0">
                <a:solidFill>
                  <a:schemeClr val="accent4"/>
                </a:solidFill>
              </a:rPr>
              <a:t>300-500 </a:t>
            </a:r>
            <a:r>
              <a:rPr lang="hu-HU" sz="2000" dirty="0" smtClean="0">
                <a:solidFill>
                  <a:schemeClr val="accent4"/>
                </a:solidFill>
              </a:rPr>
              <a:t>mg-os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telítő </a:t>
            </a:r>
            <a:r>
              <a:rPr lang="hu-HU" sz="2000" dirty="0" smtClean="0">
                <a:solidFill>
                  <a:schemeClr val="accent4"/>
                </a:solidFill>
              </a:rPr>
              <a:t>dózissal kezdjük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Fenntartó dózis 100 mg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hu-HU" sz="2000" b="1" i="1" dirty="0" smtClean="0">
                <a:solidFill>
                  <a:schemeClr val="accent4"/>
                </a:solidFill>
                <a:sym typeface="Symbol" pitchFamily="18" charset="2"/>
              </a:rPr>
              <a:t>Mellékhatások</a:t>
            </a:r>
          </a:p>
          <a:p>
            <a:pPr lvl="1">
              <a:spcBef>
                <a:spcPct val="50000"/>
              </a:spcBef>
            </a:pPr>
            <a:r>
              <a:rPr lang="hu-HU" sz="2000" b="1" dirty="0" smtClean="0">
                <a:solidFill>
                  <a:schemeClr val="accent4"/>
                </a:solidFill>
                <a:sym typeface="Symbol" pitchFamily="18" charset="2"/>
              </a:rPr>
              <a:t>vérzés, fekély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4400" dirty="0" smtClean="0">
                <a:solidFill>
                  <a:srgbClr val="FF0000"/>
                </a:solidFill>
              </a:rPr>
              <a:t/>
            </a:r>
            <a:br>
              <a:rPr lang="hu-HU" sz="44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aggregáció-gátlás</a:t>
            </a:r>
            <a:endParaRPr lang="hu-H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Katalin\Pictures\trombozis-vizsgalata-vervetell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48872" cy="531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hu-HU" sz="2900" b="1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hu-HU" sz="8000" b="1" i="1" dirty="0" smtClean="0">
                <a:solidFill>
                  <a:schemeClr val="accent4"/>
                </a:solidFill>
              </a:rPr>
              <a:t>Interakciók</a:t>
            </a:r>
          </a:p>
          <a:p>
            <a:pPr>
              <a:buNone/>
            </a:pPr>
            <a:endParaRPr lang="hu-HU" sz="8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8000" b="1" dirty="0" smtClean="0">
                <a:solidFill>
                  <a:schemeClr val="accent4"/>
                </a:solidFill>
              </a:rPr>
              <a:t>más támadáspontú </a:t>
            </a:r>
            <a:r>
              <a:rPr lang="hu-HU" sz="8000" b="1" dirty="0" err="1" smtClean="0">
                <a:solidFill>
                  <a:schemeClr val="accent4"/>
                </a:solidFill>
              </a:rPr>
              <a:t>vérlemezke</a:t>
            </a:r>
            <a:r>
              <a:rPr lang="hu-HU" sz="8000" b="1" dirty="0" smtClean="0">
                <a:solidFill>
                  <a:schemeClr val="accent4"/>
                </a:solidFill>
              </a:rPr>
              <a:t> </a:t>
            </a:r>
            <a:r>
              <a:rPr lang="hu-HU" sz="8000" b="1" dirty="0" err="1" smtClean="0">
                <a:solidFill>
                  <a:schemeClr val="accent4"/>
                </a:solidFill>
              </a:rPr>
              <a:t>aggregáció-gátlókkal</a:t>
            </a:r>
            <a:r>
              <a:rPr lang="hu-HU" sz="8000" b="1" dirty="0" smtClean="0">
                <a:solidFill>
                  <a:schemeClr val="accent4"/>
                </a:solidFill>
              </a:rPr>
              <a:t> együtt adva </a:t>
            </a:r>
            <a:r>
              <a:rPr lang="hu-HU" sz="8000" b="1" dirty="0" err="1" smtClean="0">
                <a:solidFill>
                  <a:schemeClr val="accent4"/>
                </a:solidFill>
              </a:rPr>
              <a:t>szinergista</a:t>
            </a:r>
            <a:r>
              <a:rPr lang="hu-HU" sz="8000" b="1" dirty="0" smtClean="0">
                <a:solidFill>
                  <a:schemeClr val="accent4"/>
                </a:solidFill>
              </a:rPr>
              <a:t> hatást fejtenek ki, a vérzésveszély is fokozódik </a:t>
            </a:r>
          </a:p>
          <a:p>
            <a:pPr>
              <a:buNone/>
            </a:pPr>
            <a:endParaRPr lang="hu-HU" sz="8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8000" b="1" dirty="0" err="1" smtClean="0">
                <a:solidFill>
                  <a:schemeClr val="accent4"/>
                </a:solidFill>
              </a:rPr>
              <a:t>antikoagulánsokkal</a:t>
            </a:r>
            <a:r>
              <a:rPr lang="hu-HU" sz="8000" b="1" dirty="0" smtClean="0">
                <a:solidFill>
                  <a:schemeClr val="accent4"/>
                </a:solidFill>
              </a:rPr>
              <a:t> és </a:t>
            </a:r>
            <a:r>
              <a:rPr lang="hu-HU" sz="8000" b="1" dirty="0" err="1" smtClean="0">
                <a:solidFill>
                  <a:schemeClr val="accent4"/>
                </a:solidFill>
              </a:rPr>
              <a:t>trombolitikumokkal</a:t>
            </a:r>
            <a:r>
              <a:rPr lang="hu-HU" sz="8000" b="1" dirty="0" smtClean="0">
                <a:solidFill>
                  <a:schemeClr val="accent4"/>
                </a:solidFill>
              </a:rPr>
              <a:t> együtt adva is nő a vérzés veszélye</a:t>
            </a:r>
          </a:p>
          <a:p>
            <a:pPr>
              <a:buNone/>
            </a:pPr>
            <a:endParaRPr lang="hu-HU" sz="8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8000" b="1" dirty="0" smtClean="0">
                <a:solidFill>
                  <a:schemeClr val="accent4"/>
                </a:solidFill>
              </a:rPr>
              <a:t>alkoholfogyasztás gátolhatja a </a:t>
            </a:r>
            <a:r>
              <a:rPr lang="hu-HU" sz="8000" b="1" dirty="0" err="1" smtClean="0">
                <a:solidFill>
                  <a:schemeClr val="accent4"/>
                </a:solidFill>
              </a:rPr>
              <a:t>thrombocyta-aggregációt</a:t>
            </a:r>
            <a:r>
              <a:rPr lang="hu-HU" sz="8000" b="1" dirty="0" smtClean="0">
                <a:solidFill>
                  <a:schemeClr val="accent4"/>
                </a:solidFill>
              </a:rPr>
              <a:t> és megnyújthatja a vérzési időt, fokozhatja az ASA hatását</a:t>
            </a:r>
          </a:p>
          <a:p>
            <a:pPr>
              <a:buNone/>
            </a:pPr>
            <a:endParaRPr lang="hu-HU" sz="8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8000" b="1" dirty="0" smtClean="0">
                <a:solidFill>
                  <a:schemeClr val="accent4"/>
                </a:solidFill>
              </a:rPr>
              <a:t>a nem szteroid </a:t>
            </a:r>
            <a:r>
              <a:rPr lang="hu-HU" sz="8000" b="1" dirty="0" err="1" smtClean="0">
                <a:solidFill>
                  <a:schemeClr val="accent4"/>
                </a:solidFill>
              </a:rPr>
              <a:t>gyulladásgátlók</a:t>
            </a:r>
            <a:r>
              <a:rPr lang="hu-HU" sz="8000" b="1" dirty="0" smtClean="0">
                <a:solidFill>
                  <a:schemeClr val="accent4"/>
                </a:solidFill>
              </a:rPr>
              <a:t> többsége a COX reverzibilis gátlója, ezek a vegyületek is befolyásolhatják a </a:t>
            </a:r>
            <a:r>
              <a:rPr lang="hu-HU" sz="8000" b="1" dirty="0" err="1" smtClean="0">
                <a:solidFill>
                  <a:schemeClr val="accent4"/>
                </a:solidFill>
              </a:rPr>
              <a:t>thrombocytafunkciót</a:t>
            </a:r>
            <a:endParaRPr lang="hu-HU" sz="8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45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400" dirty="0" smtClean="0">
                <a:solidFill>
                  <a:srgbClr val="FF0000"/>
                </a:solidFill>
              </a:rPr>
              <a:t/>
            </a:r>
            <a:br>
              <a:rPr lang="hu-HU" sz="24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aggregáció-gátlás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P2Y12 receptor nem kompetitív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antagonistái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rgbClr val="FF0000"/>
                </a:solidFill>
              </a:rPr>
              <a:t>Thienopiridinek</a:t>
            </a:r>
            <a:r>
              <a:rPr lang="hu-HU" sz="2000" b="1" i="1" dirty="0" smtClean="0">
                <a:solidFill>
                  <a:srgbClr val="FF0000"/>
                </a:solidFill>
              </a:rPr>
              <a:t>: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ticlopidin</a:t>
            </a:r>
            <a:r>
              <a:rPr lang="hu-HU" sz="2000" b="1" i="1" dirty="0" smtClean="0">
                <a:solidFill>
                  <a:srgbClr val="FF0000"/>
                </a:solidFill>
              </a:rPr>
              <a:t>,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clopidogrel</a:t>
            </a:r>
            <a:r>
              <a:rPr lang="hu-HU" sz="2000" b="1" i="1" dirty="0" smtClean="0">
                <a:solidFill>
                  <a:srgbClr val="FF0000"/>
                </a:solidFill>
              </a:rPr>
              <a:t>,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prasugrel</a:t>
            </a:r>
            <a:endParaRPr lang="hu-H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smtClean="0">
                <a:solidFill>
                  <a:schemeClr val="accent4"/>
                </a:solidFill>
              </a:rPr>
              <a:t>P2Y receptorok a </a:t>
            </a:r>
            <a:r>
              <a:rPr lang="hu-HU" sz="2000" i="1" dirty="0" smtClean="0">
                <a:solidFill>
                  <a:schemeClr val="accent4"/>
                </a:solidFill>
              </a:rPr>
              <a:t>G-fehérjéhez </a:t>
            </a:r>
            <a:r>
              <a:rPr lang="hu-HU" sz="2000" i="1" dirty="0" smtClean="0">
                <a:solidFill>
                  <a:schemeClr val="accent4"/>
                </a:solidFill>
              </a:rPr>
              <a:t>kapcsolódva ADP által indukált </a:t>
            </a:r>
            <a:r>
              <a:rPr lang="hu-HU" sz="2000" i="1" dirty="0" err="1" smtClean="0">
                <a:solidFill>
                  <a:schemeClr val="accent4"/>
                </a:solidFill>
              </a:rPr>
              <a:t>vérlemezkeaggregációt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idéznek </a:t>
            </a:r>
            <a:r>
              <a:rPr lang="hu-HU" sz="2000" i="1" dirty="0" smtClean="0">
                <a:solidFill>
                  <a:schemeClr val="accent4"/>
                </a:solidFill>
              </a:rPr>
              <a:t>elő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irreverzibilisen </a:t>
            </a:r>
            <a:r>
              <a:rPr lang="hu-HU" sz="2000" b="1" dirty="0" smtClean="0">
                <a:solidFill>
                  <a:schemeClr val="accent4"/>
                </a:solidFill>
              </a:rPr>
              <a:t>gátolják </a:t>
            </a: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thrombocyta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P2Y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12</a:t>
            </a:r>
            <a:r>
              <a:rPr lang="hu-HU" sz="2000" dirty="0" smtClean="0">
                <a:solidFill>
                  <a:schemeClr val="accent4"/>
                </a:solidFill>
              </a:rPr>
              <a:t>-receptorát</a:t>
            </a:r>
            <a:r>
              <a:rPr lang="hu-HU" sz="2000" dirty="0" smtClean="0">
                <a:solidFill>
                  <a:schemeClr val="accent4"/>
                </a:solidFill>
              </a:rPr>
              <a:t>, ezáltal a </a:t>
            </a:r>
            <a:r>
              <a:rPr lang="hu-HU" sz="2000" b="1" dirty="0" err="1" smtClean="0">
                <a:solidFill>
                  <a:schemeClr val="accent4"/>
                </a:solidFill>
              </a:rPr>
              <a:t>vérlemezke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aggregációs</a:t>
            </a:r>
            <a:r>
              <a:rPr lang="hu-HU" sz="2000" b="1" dirty="0" smtClean="0">
                <a:solidFill>
                  <a:schemeClr val="accent4"/>
                </a:solidFill>
              </a:rPr>
              <a:t> és szekréciós funkcióit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maximális hatás 4–11 napos folyamatos terápia után alakul ki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hatás kialakulása gyorsítható, ha a terápia kezdetén nagyobb, telítő adagokat alkalmazunk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gyomor- és nyombélfekélyes anamnézis esetén a P2Y</a:t>
            </a:r>
            <a:r>
              <a:rPr lang="hu-HU" sz="2000" baseline="-25000" dirty="0" smtClean="0">
                <a:solidFill>
                  <a:schemeClr val="accent4"/>
                </a:solidFill>
              </a:rPr>
              <a:t>12</a:t>
            </a:r>
            <a:r>
              <a:rPr lang="hu-HU" sz="2000" dirty="0" smtClean="0">
                <a:solidFill>
                  <a:schemeClr val="accent4"/>
                </a:solidFill>
              </a:rPr>
              <a:t>-antagonisták a választandó </a:t>
            </a:r>
            <a:r>
              <a:rPr lang="hu-HU" sz="2000" dirty="0" err="1" smtClean="0">
                <a:solidFill>
                  <a:schemeClr val="accent4"/>
                </a:solidFill>
              </a:rPr>
              <a:t>thrombocytagátló</a:t>
            </a:r>
            <a:r>
              <a:rPr lang="hu-HU" sz="2000" dirty="0" smtClean="0">
                <a:solidFill>
                  <a:schemeClr val="accent4"/>
                </a:solidFill>
              </a:rPr>
              <a:t> szerek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más támadásponton ható </a:t>
            </a:r>
            <a:r>
              <a:rPr lang="hu-HU" sz="2000" dirty="0" err="1" smtClean="0">
                <a:solidFill>
                  <a:schemeClr val="accent4"/>
                </a:solidFill>
              </a:rPr>
              <a:t>aggragáció-gátló</a:t>
            </a:r>
            <a:r>
              <a:rPr lang="hu-HU" sz="2000" dirty="0" smtClean="0">
                <a:solidFill>
                  <a:schemeClr val="accent4"/>
                </a:solidFill>
              </a:rPr>
              <a:t> vegyülettel (ASA) együtt adva </a:t>
            </a:r>
            <a:r>
              <a:rPr lang="hu-HU" sz="2000" dirty="0" err="1" smtClean="0">
                <a:solidFill>
                  <a:schemeClr val="accent4"/>
                </a:solidFill>
              </a:rPr>
              <a:t>szinergista</a:t>
            </a:r>
            <a:r>
              <a:rPr lang="hu-HU" sz="2000" dirty="0" smtClean="0">
                <a:solidFill>
                  <a:schemeClr val="accent4"/>
                </a:solidFill>
              </a:rPr>
              <a:t> hatást fejthetnek ki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tx2"/>
              </a:solidFill>
            </a:endParaRPr>
          </a:p>
          <a:p>
            <a:endParaRPr lang="hu-HU" sz="2400" dirty="0" smtClean="0">
              <a:latin typeface="Book Antiqua" pitchFamily="18" charset="0"/>
            </a:endParaRPr>
          </a:p>
          <a:p>
            <a:pPr>
              <a:buNone/>
            </a:pPr>
            <a:endParaRPr lang="hu-HU" sz="2400" dirty="0">
              <a:solidFill>
                <a:schemeClr val="tx2"/>
              </a:solidFill>
              <a:latin typeface="Century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Thrombocyta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aggregáció-gátlás</a:t>
            </a:r>
            <a:r>
              <a:rPr lang="hu-HU" sz="44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44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clopidogrel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napi 1 × 75mg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300 mg kezdő dózis esetén a hatás órákon belül létrejön (AMI)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prasugrel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Efient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erősebb gátlás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napi dózisa 10 mg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endParaRPr lang="hu-HU" sz="2800" dirty="0" smtClean="0"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Thrombocyta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aggregáció-gátlás</a:t>
            </a:r>
            <a:r>
              <a:rPr lang="hu-HU" sz="36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6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Interakciók</a:t>
            </a:r>
          </a:p>
          <a:p>
            <a:pPr>
              <a:buFont typeface="Wingdings" pitchFamily="2" charset="2"/>
              <a:buChar char="Ø"/>
            </a:pPr>
            <a:r>
              <a:rPr lang="hu-HU" sz="2000" b="1" dirty="0" smtClean="0">
                <a:solidFill>
                  <a:schemeClr val="accent4"/>
                </a:solidFill>
              </a:rPr>
              <a:t> a véralvadást és a </a:t>
            </a:r>
            <a:r>
              <a:rPr lang="hu-HU" sz="2000" b="1" dirty="0" err="1" smtClean="0">
                <a:solidFill>
                  <a:schemeClr val="accent4"/>
                </a:solidFill>
              </a:rPr>
              <a:t>thrombocytafunkciót</a:t>
            </a:r>
            <a:r>
              <a:rPr lang="hu-HU" sz="2000" b="1" dirty="0" smtClean="0">
                <a:solidFill>
                  <a:schemeClr val="accent4"/>
                </a:solidFill>
              </a:rPr>
              <a:t> gátló vegyületeket együtt adva hatásuk összeadódhat,  a vérzés kockázata is nő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Kontraindikáció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megnyúlt vérzési idővel járó vérképzőszervi betegségek, aktív vérzések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súlyos májkárosodás esetén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terhesség és szoptatás ideje alatt!!</a:t>
            </a:r>
          </a:p>
          <a:p>
            <a:pPr>
              <a:buNone/>
            </a:pPr>
            <a:endParaRPr lang="hu-HU" sz="2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aggregáció-gátlás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GP (</a:t>
            </a:r>
            <a:r>
              <a:rPr lang="hu-HU" sz="2000" b="1" i="1" dirty="0" err="1" smtClean="0">
                <a:solidFill>
                  <a:srgbClr val="00B050"/>
                </a:solidFill>
              </a:rPr>
              <a:t>glikoprotein</a:t>
            </a:r>
            <a:r>
              <a:rPr lang="hu-HU" sz="2000" b="1" i="1" dirty="0" smtClean="0">
                <a:solidFill>
                  <a:srgbClr val="00B050"/>
                </a:solidFill>
              </a:rPr>
              <a:t>) </a:t>
            </a:r>
            <a:r>
              <a:rPr lang="hu-HU" sz="2000" b="1" i="1" dirty="0" err="1" smtClean="0">
                <a:solidFill>
                  <a:srgbClr val="00B050"/>
                </a:solidFill>
              </a:rPr>
              <a:t>IIb</a:t>
            </a:r>
            <a:r>
              <a:rPr lang="hu-HU" sz="2000" b="1" i="1" dirty="0" smtClean="0">
                <a:solidFill>
                  <a:srgbClr val="00B050"/>
                </a:solidFill>
              </a:rPr>
              <a:t>/</a:t>
            </a:r>
            <a:r>
              <a:rPr lang="hu-HU" sz="2000" b="1" i="1" dirty="0" err="1" smtClean="0">
                <a:solidFill>
                  <a:srgbClr val="00B050"/>
                </a:solidFill>
              </a:rPr>
              <a:t>IIIa</a:t>
            </a:r>
            <a:r>
              <a:rPr lang="hu-HU" sz="2000" b="1" i="1" dirty="0" smtClean="0">
                <a:solidFill>
                  <a:srgbClr val="00B050"/>
                </a:solidFill>
              </a:rPr>
              <a:t> receptor blokkolók </a:t>
            </a:r>
            <a:endParaRPr lang="hu-HU" sz="2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rgbClr val="FF0000"/>
                </a:solidFill>
              </a:rPr>
              <a:t>eptifibatid</a:t>
            </a:r>
            <a:r>
              <a:rPr lang="hu-HU" sz="2000" b="1" i="1" dirty="0" smtClean="0">
                <a:solidFill>
                  <a:srgbClr val="FF0000"/>
                </a:solidFill>
              </a:rPr>
              <a:t> (</a:t>
            </a:r>
            <a:r>
              <a:rPr lang="hu-HU" sz="2000" b="1" i="1" dirty="0" err="1" smtClean="0">
                <a:solidFill>
                  <a:srgbClr val="FF0000"/>
                </a:solidFill>
              </a:rPr>
              <a:t>Integrillin</a:t>
            </a:r>
            <a:r>
              <a:rPr lang="hu-HU" sz="2000" b="1" i="1" dirty="0" smtClean="0">
                <a:solidFill>
                  <a:srgbClr val="FF0000"/>
                </a:solidFill>
              </a:rPr>
              <a:t>)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hu-HU" sz="2000" b="1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GP </a:t>
            </a:r>
            <a:r>
              <a:rPr lang="hu-HU" sz="2000" i="1" dirty="0" err="1" smtClean="0">
                <a:solidFill>
                  <a:schemeClr val="accent4"/>
                </a:solidFill>
              </a:rPr>
              <a:t>IIb</a:t>
            </a:r>
            <a:r>
              <a:rPr lang="hu-HU" sz="2000" i="1" dirty="0" smtClean="0">
                <a:solidFill>
                  <a:schemeClr val="accent4"/>
                </a:solidFill>
              </a:rPr>
              <a:t>/</a:t>
            </a:r>
            <a:r>
              <a:rPr lang="hu-HU" sz="2000" i="1" dirty="0" err="1" smtClean="0">
                <a:solidFill>
                  <a:schemeClr val="accent4"/>
                </a:solidFill>
              </a:rPr>
              <a:t>IIIa</a:t>
            </a:r>
            <a:r>
              <a:rPr lang="hu-HU" sz="2000" i="1" dirty="0" smtClean="0">
                <a:solidFill>
                  <a:schemeClr val="accent4"/>
                </a:solidFill>
              </a:rPr>
              <a:t> receptor – </a:t>
            </a:r>
            <a:r>
              <a:rPr lang="hu-HU" sz="2000" i="1" dirty="0" err="1" smtClean="0">
                <a:solidFill>
                  <a:schemeClr val="accent4"/>
                </a:solidFill>
              </a:rPr>
              <a:t>fibrinogént</a:t>
            </a:r>
            <a:r>
              <a:rPr lang="hu-HU" sz="2000" i="1" dirty="0" smtClean="0">
                <a:solidFill>
                  <a:schemeClr val="accent4"/>
                </a:solidFill>
              </a:rPr>
              <a:t> és egyéb </a:t>
            </a:r>
            <a:r>
              <a:rPr lang="hu-HU" sz="2000" i="1" dirty="0" smtClean="0">
                <a:solidFill>
                  <a:schemeClr val="accent4"/>
                </a:solidFill>
              </a:rPr>
              <a:t>fehérjéket köt, azok </a:t>
            </a:r>
            <a:r>
              <a:rPr lang="hu-HU" sz="2000" i="1" dirty="0" smtClean="0">
                <a:solidFill>
                  <a:schemeClr val="accent4"/>
                </a:solidFill>
              </a:rPr>
              <a:t>hidakat </a:t>
            </a:r>
            <a:r>
              <a:rPr lang="hu-HU" sz="2000" i="1" dirty="0" smtClean="0">
                <a:solidFill>
                  <a:schemeClr val="accent4"/>
                </a:solidFill>
              </a:rPr>
              <a:t>képeznek </a:t>
            </a:r>
            <a:r>
              <a:rPr lang="hu-HU" sz="2000" i="1" dirty="0" smtClean="0">
                <a:solidFill>
                  <a:schemeClr val="accent4"/>
                </a:solidFill>
              </a:rPr>
              <a:t>a </a:t>
            </a:r>
            <a:r>
              <a:rPr lang="hu-HU" sz="2000" i="1" dirty="0" err="1" smtClean="0">
                <a:solidFill>
                  <a:schemeClr val="accent4"/>
                </a:solidFill>
              </a:rPr>
              <a:t>thrombocyták</a:t>
            </a:r>
            <a:r>
              <a:rPr lang="hu-HU" sz="2000" i="1" dirty="0" smtClean="0">
                <a:solidFill>
                  <a:schemeClr val="accent4"/>
                </a:solidFill>
              </a:rPr>
              <a:t> között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vérlemezkemembrán</a:t>
            </a:r>
            <a:r>
              <a:rPr lang="hu-HU" sz="2000" b="1" dirty="0" smtClean="0">
                <a:solidFill>
                  <a:schemeClr val="accent4"/>
                </a:solidFill>
              </a:rPr>
              <a:t> felszínén lévő receptorok kompetitív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antagonistái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hatástartamuk általában rövid (2–4 óra)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szívinfarktus megelőzésére magas kockázatú betegeknél, akiknek instabil anginájuk van, coronaria intervenciós beavatkozás </a:t>
            </a:r>
            <a:r>
              <a:rPr lang="hu-HU" sz="2000" b="1" dirty="0" smtClean="0">
                <a:solidFill>
                  <a:schemeClr val="accent4"/>
                </a:solidFill>
              </a:rPr>
              <a:t>előtt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Mellékhatás: 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vérzés</a:t>
            </a: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3200" dirty="0" smtClean="0">
                <a:solidFill>
                  <a:srgbClr val="FF0000"/>
                </a:solidFill>
              </a:rPr>
              <a:t/>
            </a:r>
            <a:br>
              <a:rPr lang="hu-HU" sz="32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Thrombocyta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aggregáció-gátlás</a:t>
            </a:r>
            <a:r>
              <a:rPr lang="hu-HU" sz="32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2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Egyéb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rgbClr val="FF0000"/>
                </a:solidFill>
              </a:rPr>
              <a:t>dipyridamol</a:t>
            </a:r>
            <a:r>
              <a:rPr lang="hu-HU" sz="2000" b="1" i="1" dirty="0" smtClean="0">
                <a:solidFill>
                  <a:srgbClr val="FF0000"/>
                </a:solidFill>
              </a:rPr>
              <a:t> (</a:t>
            </a:r>
            <a:r>
              <a:rPr lang="hu-HU" sz="2000" b="1" dirty="0" err="1" smtClean="0">
                <a:solidFill>
                  <a:srgbClr val="FF0000"/>
                </a:solidFill>
              </a:rPr>
              <a:t>Asasantin</a:t>
            </a:r>
            <a:r>
              <a:rPr lang="hu-HU" sz="20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vazodilatátor</a:t>
            </a:r>
            <a:r>
              <a:rPr lang="hu-HU" sz="2000" dirty="0" smtClean="0">
                <a:solidFill>
                  <a:schemeClr val="accent4"/>
                </a:solidFill>
              </a:rPr>
              <a:t> vegyület, amely a </a:t>
            </a:r>
            <a:r>
              <a:rPr lang="hu-HU" sz="2000" dirty="0" err="1" smtClean="0">
                <a:solidFill>
                  <a:schemeClr val="accent4"/>
                </a:solidFill>
              </a:rPr>
              <a:t>vérlemezke-funkciót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vérlemezke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cAMP-</a:t>
            </a:r>
            <a:r>
              <a:rPr lang="hu-HU" sz="2000" dirty="0" smtClean="0">
                <a:solidFill>
                  <a:schemeClr val="accent4"/>
                </a:solidFill>
              </a:rPr>
              <a:t> és/vagy </a:t>
            </a:r>
            <a:r>
              <a:rPr lang="hu-HU" sz="2000" dirty="0" err="1" smtClean="0">
                <a:solidFill>
                  <a:schemeClr val="accent4"/>
                </a:solidFill>
              </a:rPr>
              <a:t>cGMP-szintjének</a:t>
            </a:r>
            <a:r>
              <a:rPr lang="hu-HU" sz="2000" dirty="0" smtClean="0">
                <a:solidFill>
                  <a:schemeClr val="accent4"/>
                </a:solidFill>
              </a:rPr>
              <a:t> emelése révén csökkenti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4200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4200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Thrombocyta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aggregáció-gátlás</a:t>
            </a:r>
            <a:endParaRPr lang="hu-H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  <a:latin typeface="+mn-lt"/>
              </a:rPr>
              <a:t>A véralvadást befolyásoló szerek </a:t>
            </a:r>
            <a:br>
              <a:rPr lang="hu-HU" sz="3100" dirty="0" smtClean="0">
                <a:solidFill>
                  <a:srgbClr val="FF0000"/>
                </a:solidFill>
                <a:latin typeface="+mn-lt"/>
              </a:rPr>
            </a:b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  <a:latin typeface="+mn-lt"/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 (VTE)</a:t>
            </a:r>
            <a:endParaRPr lang="hu-HU" sz="2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528" y="1556792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chemeClr val="accent4"/>
                </a:solidFill>
              </a:rPr>
              <a:t>VTE: mélyvéna </a:t>
            </a:r>
            <a:r>
              <a:rPr lang="hu-HU" sz="2000" b="1" dirty="0" err="1" smtClean="0">
                <a:solidFill>
                  <a:schemeClr val="accent4"/>
                </a:solidFill>
              </a:rPr>
              <a:t>thrombosis</a:t>
            </a:r>
            <a:r>
              <a:rPr lang="hu-HU" sz="2000" b="1" dirty="0" smtClean="0">
                <a:solidFill>
                  <a:schemeClr val="accent4"/>
                </a:solidFill>
              </a:rPr>
              <a:t> (MVT) + </a:t>
            </a:r>
            <a:r>
              <a:rPr lang="hu-HU" sz="2000" b="1" dirty="0" err="1" smtClean="0">
                <a:solidFill>
                  <a:schemeClr val="accent4"/>
                </a:solidFill>
              </a:rPr>
              <a:t>pulmonális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embolia</a:t>
            </a:r>
            <a:r>
              <a:rPr lang="hu-HU" sz="2000" b="1" dirty="0" smtClean="0">
                <a:solidFill>
                  <a:schemeClr val="accent4"/>
                </a:solidFill>
              </a:rPr>
              <a:t> (PE)</a:t>
            </a:r>
          </a:p>
          <a:p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 Éves előfordulási gyakorisága: 1/1000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80 év felett: 1/100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u-HU" sz="2000" dirty="0" smtClean="0">
                <a:solidFill>
                  <a:schemeClr val="accent4"/>
                </a:solidFill>
              </a:rPr>
              <a:t>Férfi/nő arány: 1.2/1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r>
              <a:rPr lang="hu-HU" sz="2000" b="1" dirty="0" err="1" smtClean="0">
                <a:solidFill>
                  <a:schemeClr val="accent4"/>
                </a:solidFill>
              </a:rPr>
              <a:t>Antikoagulánsok</a:t>
            </a:r>
            <a:r>
              <a:rPr lang="hu-HU" sz="2000" b="1" dirty="0" smtClean="0">
                <a:solidFill>
                  <a:schemeClr val="accent4"/>
                </a:solidFill>
              </a:rPr>
              <a:t>: véralvadási kaszkádot gátolják</a:t>
            </a:r>
          </a:p>
          <a:p>
            <a:pPr>
              <a:buFont typeface="Wingdings" pitchFamily="2" charset="2"/>
              <a:buChar char="Ø"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r>
              <a:rPr lang="hu-HU" sz="2000" b="1" dirty="0" smtClean="0">
                <a:solidFill>
                  <a:schemeClr val="accent4"/>
                </a:solidFill>
              </a:rPr>
              <a:t>Hatásmód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  direkt vagy indirekt  véralvadási </a:t>
            </a:r>
            <a:r>
              <a:rPr lang="hu-HU" sz="2000" b="1" i="1" dirty="0" smtClean="0">
                <a:solidFill>
                  <a:schemeClr val="accent4"/>
                </a:solidFill>
              </a:rPr>
              <a:t>faktor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inaktiváció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  véralvadási </a:t>
            </a:r>
            <a:r>
              <a:rPr lang="hu-HU" sz="2000" b="1" i="1" dirty="0" smtClean="0">
                <a:solidFill>
                  <a:schemeClr val="accent4"/>
                </a:solidFill>
              </a:rPr>
              <a:t>faktorok szintézisének gátlása</a:t>
            </a:r>
          </a:p>
          <a:p>
            <a:r>
              <a:rPr lang="hu-HU" sz="2000" b="1" dirty="0" smtClean="0">
                <a:solidFill>
                  <a:schemeClr val="tx2"/>
                </a:solidFill>
                <a:latin typeface="Book Antiqua" pitchFamily="18" charset="0"/>
              </a:rPr>
              <a:t>	</a:t>
            </a:r>
            <a:endParaRPr lang="hu-HU" sz="2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endParaRPr lang="hu-HU" sz="20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rgbClr val="00B050"/>
                </a:solidFill>
              </a:rPr>
              <a:t>Antikoagulánsok</a:t>
            </a:r>
            <a:endParaRPr lang="hu-HU" sz="2000" dirty="0" smtClean="0"/>
          </a:p>
          <a:p>
            <a:pPr>
              <a:buNone/>
            </a:pPr>
            <a:r>
              <a:rPr lang="hu-HU" sz="2000" b="1" i="1" dirty="0" err="1" smtClean="0">
                <a:solidFill>
                  <a:srgbClr val="FF0000"/>
                </a:solidFill>
              </a:rPr>
              <a:t>heparin</a:t>
            </a:r>
            <a:r>
              <a:rPr lang="hu-HU" sz="2000" b="1" i="1" dirty="0" smtClean="0">
                <a:solidFill>
                  <a:srgbClr val="FF0000"/>
                </a:solidFill>
              </a:rPr>
              <a:t> (nem frakcionált, hagyományos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heparin</a:t>
            </a:r>
            <a:r>
              <a:rPr lang="hu-HU" sz="2000" b="1" i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indirekt faktor </a:t>
            </a:r>
            <a:r>
              <a:rPr lang="hu-HU" sz="2000" dirty="0" smtClean="0">
                <a:solidFill>
                  <a:schemeClr val="accent4"/>
                </a:solidFill>
              </a:rPr>
              <a:t>inhibitor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Fő hatása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trombin</a:t>
            </a:r>
            <a:r>
              <a:rPr lang="hu-HU" sz="2000" b="1" i="1" dirty="0" smtClean="0">
                <a:solidFill>
                  <a:schemeClr val="accent4"/>
                </a:solidFill>
              </a:rPr>
              <a:t> semlegesítése,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antitrombin-III</a:t>
            </a:r>
            <a:r>
              <a:rPr lang="hu-HU" sz="2000" b="1" i="1" dirty="0" smtClean="0">
                <a:solidFill>
                  <a:schemeClr val="accent4"/>
                </a:solidFill>
              </a:rPr>
              <a:t> aktiválás </a:t>
            </a:r>
            <a:r>
              <a:rPr lang="hu-HU" sz="2000" b="1" i="1" dirty="0" smtClean="0">
                <a:solidFill>
                  <a:schemeClr val="accent4"/>
                </a:solidFill>
              </a:rPr>
              <a:t>révén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heparin-antitrombin</a:t>
            </a:r>
            <a:r>
              <a:rPr lang="hu-HU" sz="2000" i="1" dirty="0" smtClean="0">
                <a:solidFill>
                  <a:schemeClr val="accent4"/>
                </a:solidFill>
              </a:rPr>
              <a:t> komplex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Xa</a:t>
            </a:r>
            <a:r>
              <a:rPr lang="hu-HU" sz="2000" b="1" i="1" dirty="0" smtClean="0">
                <a:solidFill>
                  <a:schemeClr val="accent4"/>
                </a:solidFill>
              </a:rPr>
              <a:t> faktort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inaktiválja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főleg </a:t>
            </a:r>
            <a:r>
              <a:rPr lang="hu-HU" sz="2000" dirty="0" err="1" smtClean="0">
                <a:solidFill>
                  <a:schemeClr val="accent4"/>
                </a:solidFill>
              </a:rPr>
              <a:t>acut</a:t>
            </a:r>
            <a:r>
              <a:rPr lang="hu-HU" sz="2000" dirty="0" smtClean="0">
                <a:solidFill>
                  <a:schemeClr val="accent4"/>
                </a:solidFill>
              </a:rPr>
              <a:t> esetekben használjuk</a:t>
            </a: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		Terhességben, szoptatásnál csak </a:t>
            </a:r>
            <a:r>
              <a:rPr lang="hu-HU" sz="2000" dirty="0" err="1" smtClean="0">
                <a:solidFill>
                  <a:srgbClr val="FF0000"/>
                </a:solidFill>
              </a:rPr>
              <a:t>heparin</a:t>
            </a:r>
            <a:r>
              <a:rPr lang="hu-HU" sz="2000" dirty="0" smtClean="0">
                <a:solidFill>
                  <a:srgbClr val="FF0000"/>
                </a:solidFill>
              </a:rPr>
              <a:t> származék 				alkalmazható!!!!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</a:rPr>
              <a:t> (VTE)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400" i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7650" name="Picture 2" descr="Képtalálat a következőre: „véralvadás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96038" cy="1916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vérzés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Thrombocytopenia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trombocyta</a:t>
            </a:r>
            <a:r>
              <a:rPr lang="hu-HU" sz="2000" dirty="0" smtClean="0">
                <a:solidFill>
                  <a:schemeClr val="accent4"/>
                </a:solidFill>
              </a:rPr>
              <a:t> szám kórosan alacsony)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Klinikai tünete nem a vérzés, hanem a trombózis. Tipikusan a 4-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10. nap között lép fel, ismételt </a:t>
            </a:r>
            <a:r>
              <a:rPr lang="hu-HU" sz="2000" dirty="0" err="1" smtClean="0">
                <a:solidFill>
                  <a:schemeClr val="accent4"/>
                </a:solidFill>
              </a:rPr>
              <a:t>heparin</a:t>
            </a:r>
            <a:r>
              <a:rPr lang="hu-HU" sz="2000" dirty="0" smtClean="0">
                <a:solidFill>
                  <a:schemeClr val="accent4"/>
                </a:solidFill>
              </a:rPr>
              <a:t> adáskor hamarabb. </a:t>
            </a: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Heparin</a:t>
            </a:r>
            <a:r>
              <a:rPr lang="hu-HU" sz="2000" b="1" dirty="0" smtClean="0">
                <a:solidFill>
                  <a:schemeClr val="accent4"/>
                </a:solidFill>
              </a:rPr>
              <a:t> adás közben a </a:t>
            </a:r>
            <a:r>
              <a:rPr lang="hu-HU" sz="2000" b="1" dirty="0" err="1" smtClean="0">
                <a:solidFill>
                  <a:schemeClr val="accent4"/>
                </a:solidFill>
              </a:rPr>
              <a:t>thrombocytaszám</a:t>
            </a:r>
            <a:r>
              <a:rPr lang="hu-HU" sz="2000" b="1" dirty="0" smtClean="0">
                <a:solidFill>
                  <a:schemeClr val="accent4"/>
                </a:solidFill>
              </a:rPr>
              <a:t> rendszeres </a:t>
            </a: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ellenőrzése szükséges!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</a:rPr>
              <a:t> (VTE)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7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55650" y="2420889"/>
            <a:ext cx="77041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hu-HU" sz="1800" b="1" dirty="0">
                <a:sym typeface="Symbol" pitchFamily="18" charset="2"/>
              </a:rPr>
              <a:t> </a:t>
            </a:r>
            <a:r>
              <a:rPr lang="hu-HU" sz="2000" b="1" dirty="0" err="1">
                <a:solidFill>
                  <a:schemeClr val="accent4"/>
                </a:solidFill>
                <a:sym typeface="Symbol" pitchFamily="18" charset="2"/>
              </a:rPr>
              <a:t>protamin</a:t>
            </a: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 szulfát </a:t>
            </a:r>
          </a:p>
          <a:p>
            <a:pPr>
              <a:buFontTx/>
              <a:buChar char="•"/>
            </a:pPr>
            <a:endParaRPr lang="hu-HU" sz="2000" b="1" dirty="0">
              <a:solidFill>
                <a:schemeClr val="accent4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 lazac spermából </a:t>
            </a:r>
            <a:r>
              <a:rPr lang="hu-HU" sz="2000" b="1" dirty="0" smtClean="0">
                <a:solidFill>
                  <a:schemeClr val="accent4"/>
                </a:solidFill>
                <a:sym typeface="Symbol" pitchFamily="18" charset="2"/>
              </a:rPr>
              <a:t>izolálták</a:t>
            </a:r>
            <a:endParaRPr lang="hu-HU" sz="2000" b="1" dirty="0">
              <a:solidFill>
                <a:schemeClr val="accent4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endParaRPr lang="hu-HU" sz="2000" b="1" dirty="0">
              <a:solidFill>
                <a:schemeClr val="accent4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hu-HU" sz="2000" b="1" dirty="0" smtClean="0">
                <a:solidFill>
                  <a:schemeClr val="accent4"/>
                </a:solidFill>
                <a:sym typeface="Symbol" pitchFamily="18" charset="2"/>
              </a:rPr>
              <a:t> az </a:t>
            </a:r>
            <a:r>
              <a:rPr lang="hu-HU" sz="2000" b="1" dirty="0" err="1">
                <a:solidFill>
                  <a:schemeClr val="accent4"/>
                </a:solidFill>
                <a:sym typeface="Symbol" pitchFamily="18" charset="2"/>
              </a:rPr>
              <a:t>LMWH-t</a:t>
            </a: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 csak részben és nagyobb </a:t>
            </a:r>
            <a:r>
              <a:rPr lang="hu-HU" sz="2000" b="1" dirty="0" smtClean="0">
                <a:solidFill>
                  <a:schemeClr val="accent4"/>
                </a:solidFill>
                <a:sym typeface="Symbol" pitchFamily="18" charset="2"/>
              </a:rPr>
              <a:t>adagban</a:t>
            </a:r>
          </a:p>
          <a:p>
            <a:pPr>
              <a:buFontTx/>
              <a:buChar char="•"/>
            </a:pPr>
            <a:endParaRPr lang="hu-HU" sz="2000" b="1" dirty="0" smtClean="0">
              <a:solidFill>
                <a:schemeClr val="accent4"/>
              </a:solidFill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hu-HU" sz="2000" b="1" dirty="0" smtClean="0">
                <a:solidFill>
                  <a:schemeClr val="accent4"/>
                </a:solidFill>
              </a:rPr>
              <a:t>1 mg </a:t>
            </a:r>
            <a:r>
              <a:rPr lang="hu-HU" sz="2000" b="1" dirty="0" err="1" smtClean="0">
                <a:solidFill>
                  <a:schemeClr val="accent4"/>
                </a:solidFill>
              </a:rPr>
              <a:t>protamin</a:t>
            </a:r>
            <a:r>
              <a:rPr lang="hu-HU" sz="2000" b="1" dirty="0" smtClean="0">
                <a:solidFill>
                  <a:schemeClr val="accent4"/>
                </a:solidFill>
              </a:rPr>
              <a:t> kell 100 NE </a:t>
            </a:r>
            <a:r>
              <a:rPr lang="hu-HU" sz="2000" b="1" dirty="0" err="1" smtClean="0">
                <a:solidFill>
                  <a:schemeClr val="accent4"/>
                </a:solidFill>
              </a:rPr>
              <a:t>heparin</a:t>
            </a:r>
            <a:r>
              <a:rPr lang="hu-HU" sz="2000" b="1" dirty="0" smtClean="0">
                <a:solidFill>
                  <a:schemeClr val="accent4"/>
                </a:solidFill>
              </a:rPr>
              <a:t> közömbösítéséhez</a:t>
            </a:r>
            <a:endParaRPr lang="hu-HU" sz="2000" b="1" dirty="0">
              <a:solidFill>
                <a:schemeClr val="accent4"/>
              </a:solidFill>
              <a:sym typeface="Symbol" pitchFamily="18" charset="2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79388" y="908720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dirty="0">
                <a:solidFill>
                  <a:schemeClr val="accent2"/>
                </a:solidFill>
              </a:rPr>
              <a:t>A </a:t>
            </a:r>
            <a:r>
              <a:rPr lang="hu-HU" sz="2800" b="1" dirty="0" err="1">
                <a:solidFill>
                  <a:schemeClr val="accent2"/>
                </a:solidFill>
              </a:rPr>
              <a:t>heparin</a:t>
            </a:r>
            <a:r>
              <a:rPr lang="hu-HU" sz="2800" b="1" dirty="0">
                <a:solidFill>
                  <a:schemeClr val="accent2"/>
                </a:solidFill>
              </a:rPr>
              <a:t> hatásának a felfüggesztése</a:t>
            </a:r>
            <a:endParaRPr lang="hu-HU" sz="2800" dirty="0">
              <a:solidFill>
                <a:schemeClr val="accent2"/>
              </a:solidFill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25144"/>
            <a:ext cx="26463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115"/>
            <a:ext cx="8229600" cy="470218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hu-HU" sz="4000" b="1" i="1" dirty="0" smtClean="0">
              <a:latin typeface="Century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sz="4000" b="1" i="1" dirty="0" smtClean="0">
              <a:latin typeface="Century" pitchFamily="18" charset="0"/>
            </a:endParaRPr>
          </a:p>
          <a:p>
            <a:pPr algn="ctr">
              <a:buNone/>
            </a:pPr>
            <a:r>
              <a:rPr lang="hu-HU" sz="4000" dirty="0" err="1" smtClean="0">
                <a:solidFill>
                  <a:schemeClr val="accent4"/>
                </a:solidFill>
              </a:rPr>
              <a:t>Antithrombotikus</a:t>
            </a:r>
            <a:r>
              <a:rPr lang="hu-HU" sz="4000" dirty="0" smtClean="0">
                <a:solidFill>
                  <a:schemeClr val="accent4"/>
                </a:solidFill>
              </a:rPr>
              <a:t> kezelés</a:t>
            </a:r>
            <a:endParaRPr lang="hu-HU" sz="1800" dirty="0" smtClean="0">
              <a:solidFill>
                <a:schemeClr val="accent4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hu-HU" sz="1800" dirty="0" smtClean="0">
              <a:latin typeface="Book Antiqua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eaLnBrk="1" hangingPunct="1"/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i="1" dirty="0" err="1" smtClean="0">
                <a:solidFill>
                  <a:srgbClr val="00B050"/>
                </a:solidFill>
              </a:rPr>
              <a:t>Antikoagulánsok</a:t>
            </a:r>
            <a:endParaRPr lang="hu-HU" sz="44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Kis molekulatömegű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heparinok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LMWH-k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főleg a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Xa</a:t>
            </a:r>
            <a:r>
              <a:rPr lang="hu-HU" sz="2000" b="1" i="1" dirty="0" smtClean="0">
                <a:solidFill>
                  <a:schemeClr val="accent4"/>
                </a:solidFill>
              </a:rPr>
              <a:t> faktort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inaktiválja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kevésbé okoz vérzékenységet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teljes körben alkalmas a </a:t>
            </a:r>
            <a:r>
              <a:rPr lang="hu-HU" sz="2000" dirty="0" err="1" smtClean="0">
                <a:solidFill>
                  <a:schemeClr val="accent4"/>
                </a:solidFill>
              </a:rPr>
              <a:t>tromboprofilaxisra</a:t>
            </a:r>
            <a:r>
              <a:rPr lang="hu-HU" sz="2000" dirty="0" smtClean="0">
                <a:solidFill>
                  <a:schemeClr val="accent4"/>
                </a:solidFill>
              </a:rPr>
              <a:t>, egyenértékű a hagyományos </a:t>
            </a:r>
            <a:r>
              <a:rPr lang="hu-HU" sz="2000" dirty="0" err="1" smtClean="0">
                <a:solidFill>
                  <a:schemeClr val="accent4"/>
                </a:solidFill>
              </a:rPr>
              <a:t>heparinnal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szívüregi </a:t>
            </a:r>
            <a:r>
              <a:rPr lang="hu-HU" sz="2000" dirty="0" err="1" smtClean="0">
                <a:solidFill>
                  <a:schemeClr val="accent4"/>
                </a:solidFill>
              </a:rPr>
              <a:t>thrombus</a:t>
            </a:r>
            <a:r>
              <a:rPr lang="hu-HU" sz="2000" dirty="0" smtClean="0">
                <a:solidFill>
                  <a:schemeClr val="accent4"/>
                </a:solidFill>
              </a:rPr>
              <a:t> kezelésére, megelőzésére is alkalmas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instabil angina kezelésének részeként, valamint </a:t>
            </a:r>
            <a:r>
              <a:rPr lang="hu-HU" sz="2000" dirty="0" err="1" smtClean="0">
                <a:solidFill>
                  <a:schemeClr val="accent4"/>
                </a:solidFill>
              </a:rPr>
              <a:t>haemodialysis</a:t>
            </a:r>
            <a:r>
              <a:rPr lang="hu-HU" sz="2000" dirty="0" smtClean="0">
                <a:solidFill>
                  <a:schemeClr val="accent4"/>
                </a:solidFill>
              </a:rPr>
              <a:t> során az </a:t>
            </a:r>
            <a:r>
              <a:rPr lang="hu-HU" sz="2000" dirty="0" err="1" smtClean="0">
                <a:solidFill>
                  <a:schemeClr val="accent4"/>
                </a:solidFill>
              </a:rPr>
              <a:t>antikoaguláns</a:t>
            </a:r>
            <a:r>
              <a:rPr lang="hu-HU" sz="2000" dirty="0" smtClean="0">
                <a:solidFill>
                  <a:schemeClr val="accent4"/>
                </a:solidFill>
              </a:rPr>
              <a:t> hatás biztosítására jönnek szóba</a:t>
            </a: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Placentán nem jut át, terhességben adható!!!</a:t>
            </a:r>
            <a:endParaRPr lang="hu-HU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  <a:latin typeface="+mn-lt"/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 (VTE) </a:t>
            </a:r>
            <a:br>
              <a:rPr lang="hu-HU" sz="2700" dirty="0" smtClean="0">
                <a:solidFill>
                  <a:srgbClr val="FF0000"/>
                </a:solidFill>
                <a:latin typeface="+mn-lt"/>
              </a:rPr>
            </a:br>
            <a:endParaRPr lang="hu-HU" sz="2700" dirty="0">
              <a:latin typeface="+mn-lt"/>
            </a:endParaRPr>
          </a:p>
        </p:txBody>
      </p:sp>
      <p:pic>
        <p:nvPicPr>
          <p:cNvPr id="25602" name="Picture 2" descr="Képtalálat a következőre: „véralvadás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911" y="476672"/>
            <a:ext cx="2846089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enoxaparin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Clexan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nadroparin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Fraxiparine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deltaparin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Fragmin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sulodexid</a:t>
            </a:r>
            <a:r>
              <a:rPr lang="hu-HU" sz="2000" b="1" dirty="0" smtClean="0">
                <a:solidFill>
                  <a:schemeClr val="accent4"/>
                </a:solidFill>
              </a:rPr>
              <a:t> (</a:t>
            </a:r>
            <a:r>
              <a:rPr lang="hu-HU" sz="2000" b="1" dirty="0" err="1" smtClean="0">
                <a:solidFill>
                  <a:schemeClr val="accent4"/>
                </a:solidFill>
              </a:rPr>
              <a:t>Vessel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err="1" smtClean="0">
                <a:solidFill>
                  <a:schemeClr val="accent4"/>
                </a:solidFill>
              </a:rPr>
              <a:t>due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  <a:endParaRPr lang="hu-HU" sz="2000" b="1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Vénás </a:t>
            </a:r>
            <a:r>
              <a:rPr lang="hu-HU" sz="24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400" dirty="0" smtClean="0">
                <a:solidFill>
                  <a:srgbClr val="FF0000"/>
                </a:solidFill>
              </a:rPr>
              <a:t> (VTE)</a:t>
            </a:r>
            <a:endParaRPr lang="hu-H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rgbClr val="00B050"/>
                </a:solidFill>
              </a:rPr>
              <a:t>Antikoagulánsok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egyéb orális direkt </a:t>
            </a:r>
            <a:r>
              <a:rPr lang="hu-HU" sz="2000" i="1" dirty="0" err="1" smtClean="0">
                <a:solidFill>
                  <a:schemeClr val="accent4"/>
                </a:solidFill>
              </a:rPr>
              <a:t>trombininhibitorok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pentosan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polysulfuricum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(SP54)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gátolja a </a:t>
            </a:r>
            <a:r>
              <a:rPr lang="hu-HU" sz="2000" dirty="0" err="1" smtClean="0">
                <a:solidFill>
                  <a:schemeClr val="accent4"/>
                </a:solidFill>
              </a:rPr>
              <a:t>Xa</a:t>
            </a:r>
            <a:r>
              <a:rPr lang="hu-HU" sz="2000" dirty="0" smtClean="0">
                <a:solidFill>
                  <a:schemeClr val="accent4"/>
                </a:solidFill>
              </a:rPr>
              <a:t> faktort és a </a:t>
            </a:r>
            <a:r>
              <a:rPr lang="hu-HU" sz="2000" dirty="0" err="1" smtClean="0">
                <a:solidFill>
                  <a:schemeClr val="accent4"/>
                </a:solidFill>
              </a:rPr>
              <a:t>trombint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rivaroxaban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dirty="0" smtClean="0">
                <a:solidFill>
                  <a:schemeClr val="accent4"/>
                </a:solidFill>
              </a:rPr>
              <a:t>(</a:t>
            </a:r>
            <a:r>
              <a:rPr lang="hu-HU" sz="2000" b="1" dirty="0" err="1" smtClean="0">
                <a:solidFill>
                  <a:schemeClr val="accent4"/>
                </a:solidFill>
              </a:rPr>
              <a:t>Xarelto</a:t>
            </a:r>
            <a:r>
              <a:rPr lang="hu-HU" sz="2000" b="1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Xa</a:t>
            </a:r>
            <a:r>
              <a:rPr lang="hu-HU" sz="2000" b="1" dirty="0" smtClean="0">
                <a:solidFill>
                  <a:schemeClr val="accent4"/>
                </a:solidFill>
              </a:rPr>
              <a:t> faktor szelektív inhibitora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térd vagy csípőízületi protézisműtéten átesett betegek prevenciós kezelésére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pitvarfibrillációban</a:t>
            </a:r>
            <a:r>
              <a:rPr lang="hu-HU" sz="2000" dirty="0" smtClean="0">
                <a:solidFill>
                  <a:schemeClr val="accent4"/>
                </a:solidFill>
              </a:rPr>
              <a:t> szenvedő betegek trombózis profilaxisa</a:t>
            </a:r>
          </a:p>
          <a:p>
            <a:pPr>
              <a:buNone/>
            </a:pPr>
            <a:endParaRPr lang="hu-HU" sz="2000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</a:rPr>
              <a:t> (VTE)</a:t>
            </a:r>
            <a: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700" i="1" dirty="0"/>
          </a:p>
        </p:txBody>
      </p:sp>
      <p:pic>
        <p:nvPicPr>
          <p:cNvPr id="23554" name="Picture 2" descr="Képtalálat a következőre: „véralvadás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96" y="692697"/>
            <a:ext cx="3240359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apixaban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Eliquis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direkt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Xa</a:t>
            </a:r>
            <a:r>
              <a:rPr lang="hu-HU" sz="2000" b="1" i="1" dirty="0" smtClean="0">
                <a:solidFill>
                  <a:schemeClr val="accent4"/>
                </a:solidFill>
              </a:rPr>
              <a:t> faktor inhibitor 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dabigatran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Pradaxa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direkt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trombininhibitor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antitrombin</a:t>
            </a:r>
            <a:r>
              <a:rPr lang="hu-HU" sz="2000" b="1" i="1" dirty="0" smtClean="0">
                <a:solidFill>
                  <a:schemeClr val="accent4"/>
                </a:solidFill>
              </a:rPr>
              <a:t> III.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Antitrombin</a:t>
            </a:r>
            <a:r>
              <a:rPr lang="hu-HU" sz="2000" dirty="0" smtClean="0">
                <a:solidFill>
                  <a:schemeClr val="accent4"/>
                </a:solidFill>
              </a:rPr>
              <a:t> III., </a:t>
            </a:r>
            <a:r>
              <a:rPr lang="hu-HU" sz="2000" dirty="0" err="1" smtClean="0">
                <a:solidFill>
                  <a:schemeClr val="accent4"/>
                </a:solidFill>
              </a:rPr>
              <a:t>Kybernin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öröklött és szerzett </a:t>
            </a:r>
            <a:r>
              <a:rPr lang="hu-HU" sz="2000" dirty="0" err="1" smtClean="0">
                <a:solidFill>
                  <a:schemeClr val="accent4"/>
                </a:solidFill>
              </a:rPr>
              <a:t>antitrombin</a:t>
            </a:r>
            <a:r>
              <a:rPr lang="hu-HU" sz="2000" dirty="0" smtClean="0">
                <a:solidFill>
                  <a:schemeClr val="accent4"/>
                </a:solidFill>
              </a:rPr>
              <a:t> III. hiány esetén </a:t>
            </a:r>
            <a:r>
              <a:rPr lang="hu-HU" sz="2000" dirty="0" err="1" smtClean="0">
                <a:solidFill>
                  <a:schemeClr val="accent4"/>
                </a:solidFill>
              </a:rPr>
              <a:t>profilaktikusan</a:t>
            </a:r>
            <a:r>
              <a:rPr lang="hu-HU" sz="2000" dirty="0" smtClean="0">
                <a:solidFill>
                  <a:schemeClr val="accent4"/>
                </a:solidFill>
              </a:rPr>
              <a:t> és terápiásan</a:t>
            </a: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</a:rPr>
              <a:t> (VTE) </a:t>
            </a:r>
            <a:r>
              <a:rPr lang="hu-HU" sz="27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7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700" dirty="0"/>
          </a:p>
        </p:txBody>
      </p:sp>
      <p:pic>
        <p:nvPicPr>
          <p:cNvPr id="22530" name="Picture 2" descr="Képtalálat a következőre: „véralvadás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92696"/>
            <a:ext cx="2771800" cy="2217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6850" y="69851"/>
            <a:ext cx="8767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>
                <a:solidFill>
                  <a:srgbClr val="FF0000"/>
                </a:solidFill>
              </a:rPr>
              <a:t>A véralvadást befolyásoló szerek</a:t>
            </a:r>
            <a:r>
              <a:rPr lang="hu-HU" sz="3600" dirty="0" smtClean="0">
                <a:solidFill>
                  <a:srgbClr val="FF0000"/>
                </a:solidFill>
              </a:rPr>
              <a:t> </a:t>
            </a:r>
            <a:r>
              <a:rPr lang="hu-HU" sz="3200" dirty="0" smtClean="0">
                <a:solidFill>
                  <a:srgbClr val="FF0000"/>
                </a:solidFill>
              </a:rPr>
              <a:t/>
            </a:r>
            <a:br>
              <a:rPr lang="hu-HU" sz="3200" dirty="0" smtClean="0">
                <a:solidFill>
                  <a:srgbClr val="FF0000"/>
                </a:solidFill>
              </a:rPr>
            </a:br>
            <a:r>
              <a:rPr lang="hu-HU" sz="2400" b="1" dirty="0" smtClean="0">
                <a:solidFill>
                  <a:srgbClr val="FF0000"/>
                </a:solidFill>
              </a:rPr>
              <a:t>Vénás </a:t>
            </a:r>
            <a:r>
              <a:rPr lang="hu-HU" sz="2400" b="1" dirty="0" err="1" smtClean="0">
                <a:solidFill>
                  <a:srgbClr val="FF0000"/>
                </a:solidFill>
              </a:rPr>
              <a:t>thromboembolia</a:t>
            </a:r>
            <a:r>
              <a:rPr lang="hu-HU" sz="2400" b="1" dirty="0" smtClean="0">
                <a:solidFill>
                  <a:srgbClr val="FF0000"/>
                </a:solidFill>
              </a:rPr>
              <a:t> (VTE)</a:t>
            </a:r>
            <a:endParaRPr lang="hu-HU" sz="2400" b="1" dirty="0">
              <a:solidFill>
                <a:schemeClr val="accent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7800" y="1468438"/>
            <a:ext cx="604996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a XIX. század  végén az USA </a:t>
            </a:r>
            <a:r>
              <a:rPr lang="hu-HU" sz="1700" b="1" dirty="0" err="1" smtClean="0">
                <a:solidFill>
                  <a:schemeClr val="accent4"/>
                </a:solidFill>
                <a:sym typeface="Symbol" pitchFamily="18" charset="2"/>
              </a:rPr>
              <a:t>ban</a:t>
            </a:r>
            <a:r>
              <a:rPr lang="hu-HU" sz="1700" b="1" dirty="0" smtClean="0">
                <a:solidFill>
                  <a:schemeClr val="accent4"/>
                </a:solidFill>
                <a:sym typeface="Symbol" pitchFamily="18" charset="2"/>
              </a:rPr>
              <a:t> és Kanadában 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/>
            </a:r>
            <a:br>
              <a:rPr lang="hu-HU" sz="1700" b="1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fehér somkórót kezdtek használni </a:t>
            </a:r>
            <a:br>
              <a:rPr lang="hu-HU" sz="1700" b="1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a szarvasmarhák takarmányozására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1924 - jelentések a szarvasmarhák </a:t>
            </a:r>
            <a:br>
              <a:rPr lang="hu-HU" sz="1700" b="1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rejtélyes betegségéről, elhullásáról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az állatok belső vérzései, oka a </a:t>
            </a:r>
            <a:br>
              <a:rPr lang="hu-HU" sz="1700" b="1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nem helyesen erjesztett </a:t>
            </a:r>
            <a:r>
              <a:rPr lang="hu-HU" sz="1700" b="1" dirty="0" smtClean="0">
                <a:solidFill>
                  <a:schemeClr val="accent4"/>
                </a:solidFill>
                <a:sym typeface="Symbol" pitchFamily="18" charset="2"/>
              </a:rPr>
              <a:t>silótakarmány</a:t>
            </a:r>
            <a:endParaRPr lang="hu-HU" sz="1700" b="1" dirty="0">
              <a:solidFill>
                <a:schemeClr val="accent4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1939 – azonosították a vérzést okozó vegyületet: </a:t>
            </a:r>
            <a:r>
              <a:rPr lang="hu-HU" sz="1700" b="1" dirty="0" err="1">
                <a:solidFill>
                  <a:schemeClr val="accent4"/>
                </a:solidFill>
                <a:sym typeface="Symbol" pitchFamily="18" charset="2"/>
              </a:rPr>
              <a:t>dicoumarol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hu-HU" sz="1700" b="1" dirty="0" smtClean="0">
                <a:solidFill>
                  <a:schemeClr val="accent4"/>
                </a:solidFill>
                <a:sym typeface="Symbol" pitchFamily="18" charset="2"/>
              </a:rPr>
              <a:t>(</a:t>
            </a:r>
            <a:r>
              <a:rPr lang="hu-HU" sz="1700" b="1" dirty="0" err="1" smtClean="0">
                <a:solidFill>
                  <a:schemeClr val="accent4"/>
                </a:solidFill>
                <a:sym typeface="Symbol" pitchFamily="18" charset="2"/>
              </a:rPr>
              <a:t>kumarin</a:t>
            </a:r>
            <a:r>
              <a:rPr lang="hu-HU" sz="1700" b="1" dirty="0" smtClean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származék)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a </a:t>
            </a:r>
            <a:r>
              <a:rPr lang="hu-HU" sz="1700" b="1" dirty="0" err="1">
                <a:solidFill>
                  <a:schemeClr val="accent4"/>
                </a:solidFill>
                <a:sym typeface="Symbol" pitchFamily="18" charset="2"/>
              </a:rPr>
              <a:t>kumarinokat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hu-HU" sz="1700" b="1" dirty="0" err="1">
                <a:solidFill>
                  <a:schemeClr val="accent4"/>
                </a:solidFill>
                <a:sym typeface="Symbol" pitchFamily="18" charset="2"/>
              </a:rPr>
              <a:t>parkányirtóként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kezdték használni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1948 – a </a:t>
            </a:r>
            <a:r>
              <a:rPr lang="hu-HU" sz="1700" b="1" dirty="0" err="1">
                <a:solidFill>
                  <a:schemeClr val="accent4"/>
                </a:solidFill>
                <a:sym typeface="Symbol" pitchFamily="18" charset="2"/>
              </a:rPr>
              <a:t>warfarint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hu-HU" sz="1700" b="1" dirty="0" smtClean="0">
                <a:solidFill>
                  <a:schemeClr val="accent4"/>
                </a:solidFill>
                <a:sym typeface="Symbol" pitchFamily="18" charset="2"/>
              </a:rPr>
              <a:t>bevezették 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patkányirtóként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1951 óta – </a:t>
            </a:r>
            <a:r>
              <a:rPr lang="hu-HU" sz="1700" b="1" dirty="0" err="1">
                <a:solidFill>
                  <a:schemeClr val="accent4"/>
                </a:solidFill>
                <a:sym typeface="Symbol" pitchFamily="18" charset="2"/>
              </a:rPr>
              <a:t>warfarin</a:t>
            </a:r>
            <a:r>
              <a:rPr lang="hu-HU" sz="1700" b="1" dirty="0">
                <a:solidFill>
                  <a:schemeClr val="accent4"/>
                </a:solidFill>
                <a:sym typeface="Symbol" pitchFamily="18" charset="2"/>
              </a:rPr>
              <a:t> a humán terápiában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431800" y="109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24610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85184"/>
            <a:ext cx="113666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912" y="245660"/>
            <a:ext cx="1162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060848"/>
            <a:ext cx="2846578" cy="280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rgbClr val="00B050"/>
                </a:solidFill>
              </a:rPr>
              <a:t>Antikoagulánsok</a:t>
            </a:r>
            <a:endParaRPr lang="hu-H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rgbClr val="FF0000"/>
                </a:solidFill>
              </a:rPr>
              <a:t>kumarinok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-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smtClean="0">
                <a:solidFill>
                  <a:schemeClr val="accent4"/>
                </a:solidFill>
              </a:rPr>
              <a:t>faktor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szintézisgátlók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II., VII., IX., X. alvadási faktoroknak csak K-vitamin jelenlétében alakul ki a működőképes vegyületük</a:t>
            </a: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kumarinok</a:t>
            </a:r>
            <a:r>
              <a:rPr lang="hu-HU" sz="2000" b="1" dirty="0" smtClean="0">
                <a:solidFill>
                  <a:schemeClr val="accent4"/>
                </a:solidFill>
              </a:rPr>
              <a:t> a K-vitamin </a:t>
            </a:r>
            <a:r>
              <a:rPr lang="hu-HU" sz="2000" b="1" dirty="0" err="1" smtClean="0">
                <a:solidFill>
                  <a:schemeClr val="accent4"/>
                </a:solidFill>
              </a:rPr>
              <a:t>antagonistái</a:t>
            </a:r>
            <a:r>
              <a:rPr lang="hu-HU" sz="2000" b="1" dirty="0" smtClean="0">
                <a:solidFill>
                  <a:schemeClr val="accent4"/>
                </a:solidFill>
              </a:rPr>
              <a:t>, hatásukra nem jön létre működő faktor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trombózis megelőzésére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pitvarfibrillációban</a:t>
            </a:r>
            <a:r>
              <a:rPr lang="hu-HU" sz="2000" dirty="0" smtClean="0">
                <a:solidFill>
                  <a:schemeClr val="accent4"/>
                </a:solidFill>
              </a:rPr>
              <a:t>, MI után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acut</a:t>
            </a:r>
            <a:r>
              <a:rPr lang="hu-HU" sz="2000" dirty="0" smtClean="0">
                <a:solidFill>
                  <a:schemeClr val="accent4"/>
                </a:solidFill>
              </a:rPr>
              <a:t> mélyvénás trombózis és tüdőembólia esetén bevezető </a:t>
            </a:r>
            <a:r>
              <a:rPr lang="hu-HU" sz="2000" dirty="0" err="1" smtClean="0">
                <a:solidFill>
                  <a:schemeClr val="accent4"/>
                </a:solidFill>
              </a:rPr>
              <a:t>heparin</a:t>
            </a:r>
            <a:r>
              <a:rPr lang="hu-HU" sz="2000" dirty="0" smtClean="0">
                <a:solidFill>
                  <a:schemeClr val="accent4"/>
                </a:solidFill>
              </a:rPr>
              <a:t> terápia után</a:t>
            </a:r>
          </a:p>
          <a:p>
            <a:pPr>
              <a:buFont typeface="Wingdings" pitchFamily="2" charset="2"/>
              <a:buChar char="§"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</a:rPr>
              <a:t/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</a:rPr>
              <a:t> (VTE) 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400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éptalálat a következőre: „véralvadás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096" y="332656"/>
            <a:ext cx="2945904" cy="235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MONITOROZÁS: hatásellenőrzés a </a:t>
            </a:r>
            <a:r>
              <a:rPr lang="hu-HU" sz="2000" dirty="0" err="1" smtClean="0">
                <a:solidFill>
                  <a:schemeClr val="accent4"/>
                </a:solidFill>
              </a:rPr>
              <a:t>protrombin-idő</a:t>
            </a:r>
            <a:r>
              <a:rPr lang="hu-HU" sz="2000" dirty="0" smtClean="0">
                <a:solidFill>
                  <a:schemeClr val="accent4"/>
                </a:solidFill>
              </a:rPr>
              <a:t> mérése, </a:t>
            </a:r>
            <a:r>
              <a:rPr lang="hu-HU" sz="2000" dirty="0" err="1" smtClean="0">
                <a:solidFill>
                  <a:schemeClr val="accent4"/>
                </a:solidFill>
              </a:rPr>
              <a:t>INR-tromboplasztin</a:t>
            </a:r>
            <a:r>
              <a:rPr lang="hu-HU" sz="2000" dirty="0" smtClean="0">
                <a:solidFill>
                  <a:schemeClr val="accent4"/>
                </a:solidFill>
              </a:rPr>
              <a:t> szenzitivitási index, értékét 2-3 közé kell beállítani</a:t>
            </a:r>
          </a:p>
          <a:p>
            <a:pPr>
              <a:buNone/>
            </a:pPr>
            <a:endParaRPr lang="hu-HU" sz="2000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Interakciók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fogamzásgátló, szteroid, NSAID, antibiotikum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magas K-vitamin tartalmú ételek gyengítik a hatását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vérzés, magzatkárosító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Terheseknek, szoptatós anyáknak nem, mert átjutnak a placentán!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Ø"/>
            </a:pPr>
            <a:endParaRPr lang="hu-HU" sz="2000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Vénás </a:t>
            </a:r>
            <a:r>
              <a:rPr lang="hu-HU" sz="2700" dirty="0" err="1" smtClean="0">
                <a:solidFill>
                  <a:srgbClr val="FF0000"/>
                </a:solidFill>
                <a:latin typeface="+mn-lt"/>
              </a:rPr>
              <a:t>thromboembolia</a:t>
            </a: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 (VTE) </a:t>
            </a:r>
            <a:br>
              <a:rPr lang="hu-HU" sz="2700" dirty="0" smtClean="0">
                <a:solidFill>
                  <a:srgbClr val="FF0000"/>
                </a:solidFill>
                <a:latin typeface="+mn-lt"/>
              </a:rPr>
            </a:br>
            <a:endParaRPr lang="hu-HU" sz="2700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Gyógyszerek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acenokumarol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Syncumar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adagolás: 1-12mg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warfarin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(II., VII., IX., X. faktor termelését csökkenti)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adagolás: 2-10 mg</a:t>
            </a: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rgbClr val="FF0000"/>
                </a:solidFill>
              </a:rPr>
              <a:t>Kumarinhatás</a:t>
            </a:r>
            <a:r>
              <a:rPr lang="hu-HU" sz="2000" i="1" dirty="0" smtClean="0">
                <a:solidFill>
                  <a:srgbClr val="FF0000"/>
                </a:solidFill>
              </a:rPr>
              <a:t> felfüggesztése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smtClean="0">
                <a:solidFill>
                  <a:schemeClr val="accent4"/>
                </a:solidFill>
              </a:rPr>
              <a:t>(</a:t>
            </a:r>
            <a:r>
              <a:rPr lang="hu-HU" sz="2000" dirty="0" err="1" smtClean="0">
                <a:solidFill>
                  <a:schemeClr val="accent4"/>
                </a:solidFill>
              </a:rPr>
              <a:t>antidotuma</a:t>
            </a:r>
            <a:r>
              <a:rPr lang="hu-HU" sz="2000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K-vitamin adása orálisan vagy </a:t>
            </a:r>
            <a:r>
              <a:rPr lang="hu-HU" sz="2000" dirty="0" err="1" smtClean="0">
                <a:solidFill>
                  <a:schemeClr val="accent4"/>
                </a:solidFill>
              </a:rPr>
              <a:t>parenterálisan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Konakion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inj</a:t>
            </a:r>
            <a:r>
              <a:rPr lang="hu-HU" sz="2000" dirty="0" smtClean="0">
                <a:solidFill>
                  <a:schemeClr val="accent4"/>
                </a:solidFill>
              </a:rPr>
              <a:t>.)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4400" dirty="0" smtClean="0">
                <a:solidFill>
                  <a:srgbClr val="FF0000"/>
                </a:solidFill>
              </a:rPr>
              <a:t/>
            </a:r>
            <a:br>
              <a:rPr lang="hu-HU" sz="4400" dirty="0" smtClean="0">
                <a:solidFill>
                  <a:srgbClr val="FF0000"/>
                </a:solidFill>
              </a:rPr>
            </a:br>
            <a:r>
              <a:rPr lang="hu-HU" sz="2400" dirty="0" smtClean="0">
                <a:solidFill>
                  <a:srgbClr val="FF0000"/>
                </a:solidFill>
              </a:rPr>
              <a:t>Vénás </a:t>
            </a:r>
            <a:r>
              <a:rPr lang="hu-HU" sz="2400" dirty="0" err="1" smtClean="0">
                <a:solidFill>
                  <a:srgbClr val="FF0000"/>
                </a:solidFill>
              </a:rPr>
              <a:t>thromboembolia</a:t>
            </a:r>
            <a:r>
              <a:rPr lang="hu-HU" sz="2400" dirty="0" smtClean="0">
                <a:solidFill>
                  <a:srgbClr val="FF0000"/>
                </a:solidFill>
              </a:rPr>
              <a:t> (VTE)</a:t>
            </a:r>
            <a:endParaRPr lang="hu-H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Plazmin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i="1" dirty="0" smtClean="0">
                <a:solidFill>
                  <a:schemeClr val="accent4"/>
                </a:solidFill>
              </a:rPr>
              <a:t>enzim, amely végzi a már létrejött fibrintartalmú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trombus</a:t>
            </a:r>
            <a:r>
              <a:rPr lang="hu-HU" sz="2000" b="1" i="1" dirty="0" smtClean="0">
                <a:solidFill>
                  <a:schemeClr val="accent4"/>
                </a:solidFill>
              </a:rPr>
              <a:t> oldását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plazminogénből</a:t>
            </a:r>
            <a:r>
              <a:rPr lang="hu-HU" sz="2000" dirty="0" smtClean="0">
                <a:solidFill>
                  <a:schemeClr val="accent4"/>
                </a:solidFill>
              </a:rPr>
              <a:t> képződik</a:t>
            </a:r>
          </a:p>
          <a:p>
            <a:pPr>
              <a:buNone/>
            </a:pPr>
            <a:endParaRPr lang="hu-HU" sz="1800" dirty="0" smtClean="0">
              <a:solidFill>
                <a:schemeClr val="accent4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Fibrinolitikum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gyorsítják a </a:t>
            </a:r>
          </a:p>
          <a:p>
            <a:pPr>
              <a:buNone/>
            </a:pPr>
            <a:r>
              <a:rPr lang="hu-HU" sz="2000" dirty="0" err="1" smtClean="0">
                <a:solidFill>
                  <a:schemeClr val="accent4"/>
                </a:solidFill>
              </a:rPr>
              <a:t>plazminogen-plazmin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átalakulást</a:t>
            </a:r>
          </a:p>
          <a:p>
            <a:pPr>
              <a:buNone/>
            </a:pPr>
            <a:endParaRPr lang="hu-HU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700" dirty="0" err="1" smtClean="0">
                <a:solidFill>
                  <a:srgbClr val="FF0000"/>
                </a:solidFill>
                <a:latin typeface="Book Antiqua" pitchFamily="18" charset="0"/>
              </a:rPr>
              <a:t>Fibrinolitikumok</a:t>
            </a:r>
            <a:r>
              <a:rPr lang="hu-HU" sz="2700" dirty="0" smtClean="0">
                <a:solidFill>
                  <a:srgbClr val="FF0000"/>
                </a:solidFill>
                <a:latin typeface="Book Antiqua" pitchFamily="18" charset="0"/>
              </a:rPr>
              <a:t> (</a:t>
            </a:r>
            <a:r>
              <a:rPr lang="hu-HU" sz="2700" dirty="0" err="1" smtClean="0">
                <a:solidFill>
                  <a:srgbClr val="FF0000"/>
                </a:solidFill>
                <a:latin typeface="Book Antiqua" pitchFamily="18" charset="0"/>
              </a:rPr>
              <a:t>trombolitikumok</a:t>
            </a:r>
            <a:r>
              <a:rPr lang="hu-HU" sz="2700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  <a:endParaRPr lang="hu-HU" sz="27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Picture 2" descr="C:\Users\Katalin\Pictures\2011_0001_524_Farmakolog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5430008" cy="3191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Fibrinolitikumok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alteplase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Actilyse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szöveti </a:t>
            </a:r>
            <a:r>
              <a:rPr lang="hu-HU" sz="2000" dirty="0" err="1" smtClean="0">
                <a:solidFill>
                  <a:schemeClr val="accent4"/>
                </a:solidFill>
              </a:rPr>
              <a:t>plazminogén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aktivátor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smtClean="0">
                <a:solidFill>
                  <a:schemeClr val="accent4"/>
                </a:solidFill>
              </a:rPr>
              <a:t>a </a:t>
            </a:r>
            <a:r>
              <a:rPr lang="hu-HU" sz="2000" b="1" dirty="0" err="1" smtClean="0">
                <a:solidFill>
                  <a:schemeClr val="accent4"/>
                </a:solidFill>
              </a:rPr>
              <a:t>plazminogént</a:t>
            </a:r>
            <a:r>
              <a:rPr lang="hu-HU" sz="2000" b="1" dirty="0" smtClean="0">
                <a:solidFill>
                  <a:schemeClr val="accent4"/>
                </a:solidFill>
              </a:rPr>
              <a:t> direkt módon </a:t>
            </a:r>
            <a:r>
              <a:rPr lang="hu-HU" sz="2000" b="1" dirty="0" err="1" smtClean="0">
                <a:solidFill>
                  <a:schemeClr val="accent4"/>
                </a:solidFill>
              </a:rPr>
              <a:t>plazminná</a:t>
            </a:r>
            <a:r>
              <a:rPr lang="hu-HU" sz="2000" b="1" dirty="0" smtClean="0">
                <a:solidFill>
                  <a:schemeClr val="accent4"/>
                </a:solidFill>
              </a:rPr>
              <a:t> alakítja</a:t>
            </a:r>
          </a:p>
          <a:p>
            <a:pPr>
              <a:buNone/>
            </a:pPr>
            <a:endParaRPr lang="hu-HU" sz="3200" i="1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700" dirty="0" err="1" smtClean="0">
                <a:solidFill>
                  <a:srgbClr val="FF0000"/>
                </a:solidFill>
                <a:latin typeface="+mn-lt"/>
              </a:rPr>
              <a:t>Fibrinolitikumok</a:t>
            </a: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 (</a:t>
            </a:r>
            <a:r>
              <a:rPr lang="hu-HU" sz="2700" dirty="0" err="1" smtClean="0">
                <a:solidFill>
                  <a:srgbClr val="FF0000"/>
                </a:solidFill>
                <a:latin typeface="+mn-lt"/>
              </a:rPr>
              <a:t>trombolitikumok</a:t>
            </a:r>
            <a:r>
              <a:rPr lang="hu-HU" sz="2700" dirty="0" smtClean="0">
                <a:solidFill>
                  <a:srgbClr val="FF0000"/>
                </a:solidFill>
                <a:latin typeface="+mn-lt"/>
              </a:rPr>
              <a:t>)</a:t>
            </a:r>
            <a:endParaRPr lang="hu-HU" sz="27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vér az ép érpályán belül folyékony, viszont az ér sérülése esetén a sérülés helyén megalvad</a:t>
            </a: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szervezet érpályája meglehetősen sérülékeny, a véralvadási rendszer egyensúlya viszonylag nehezen borul fel</a:t>
            </a: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 marL="566928" indent="-457200"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ez mégis megtörténik, az életet jelentősen veszélyeztető helyzet alakulhat ki, akár vérzékenység, akár fokozott véralvadási hajlam formájában, sőt a kétféle véralvadási zavar egyidejűleg is előfordulhat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Thrombolytikus</a:t>
            </a:r>
            <a:r>
              <a:rPr lang="hu-HU" sz="2000" b="1" dirty="0" smtClean="0">
                <a:solidFill>
                  <a:schemeClr val="accent4"/>
                </a:solidFill>
              </a:rPr>
              <a:t> kezelés szívizom infarktus esetén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a) ha a terápiát a panaszok jelentkezésétől számított 6 órán belül el lehet kezdeni (90 perces protokoll)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b) ha a terápia a panaszok felléptétől számított 6-12 órán belüli időszakban történik (3 órás protokoll)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Haemodynamikai</a:t>
            </a:r>
            <a:r>
              <a:rPr lang="hu-HU" sz="2000" b="1" dirty="0" smtClean="0">
                <a:solidFill>
                  <a:schemeClr val="accent4"/>
                </a:solidFill>
              </a:rPr>
              <a:t> zavarokat okozó masszív </a:t>
            </a:r>
            <a:r>
              <a:rPr lang="hu-HU" sz="2000" b="1" dirty="0" err="1" smtClean="0">
                <a:solidFill>
                  <a:schemeClr val="accent4"/>
                </a:solidFill>
              </a:rPr>
              <a:t>tüdőembolia</a:t>
            </a:r>
            <a:r>
              <a:rPr lang="hu-HU" sz="2000" b="1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kórismét lehetőség szerint objektív módszerekkel, (</a:t>
            </a:r>
            <a:r>
              <a:rPr lang="hu-HU" sz="2000" dirty="0" err="1" smtClean="0">
                <a:solidFill>
                  <a:schemeClr val="accent4"/>
                </a:solidFill>
              </a:rPr>
              <a:t>pulmonalis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angiographia</a:t>
            </a:r>
            <a:r>
              <a:rPr lang="hu-HU" sz="2000" dirty="0" smtClean="0">
                <a:solidFill>
                  <a:schemeClr val="accent4"/>
                </a:solidFill>
              </a:rPr>
              <a:t>,  </a:t>
            </a:r>
            <a:r>
              <a:rPr lang="hu-HU" sz="2000" dirty="0" err="1" smtClean="0">
                <a:solidFill>
                  <a:schemeClr val="accent4"/>
                </a:solidFill>
              </a:rPr>
              <a:t>tüdőscintigraphia</a:t>
            </a:r>
            <a:r>
              <a:rPr lang="hu-HU" sz="2000" dirty="0" smtClean="0">
                <a:solidFill>
                  <a:schemeClr val="accent4"/>
                </a:solidFill>
              </a:rPr>
              <a:t>) kell igazolni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Heveny </a:t>
            </a:r>
            <a:r>
              <a:rPr lang="hu-HU" sz="2000" b="1" dirty="0" err="1" smtClean="0">
                <a:solidFill>
                  <a:schemeClr val="accent4"/>
                </a:solidFill>
              </a:rPr>
              <a:t>ischaemias</a:t>
            </a:r>
            <a:r>
              <a:rPr lang="hu-HU" sz="2000" b="1" dirty="0" smtClean="0">
                <a:solidFill>
                  <a:schemeClr val="accent4"/>
                </a:solidFill>
              </a:rPr>
              <a:t> stroke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thrombolysis</a:t>
            </a:r>
            <a:r>
              <a:rPr lang="hu-HU" sz="2000" dirty="0" smtClean="0">
                <a:solidFill>
                  <a:schemeClr val="accent4"/>
                </a:solidFill>
              </a:rPr>
              <a:t> kizárólag abban az esetben végezhető, ha a klinikai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tünetek kialakulását követő 3 órán belül elkezdhető a kezelés,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megfelelő képalkotó eljárásokkal (koponya CT vizsgálatával)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kizárták az </a:t>
            </a:r>
            <a:r>
              <a:rPr lang="hu-HU" sz="2000" dirty="0" err="1" smtClean="0">
                <a:solidFill>
                  <a:schemeClr val="accent4"/>
                </a:solidFill>
              </a:rPr>
              <a:t>intracranialis</a:t>
            </a:r>
            <a:r>
              <a:rPr lang="hu-HU" sz="2000" dirty="0" smtClean="0">
                <a:solidFill>
                  <a:schemeClr val="accent4"/>
                </a:solidFill>
              </a:rPr>
              <a:t> vérzés lehetőségét</a:t>
            </a:r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Fibrinolitikumok</a:t>
            </a:r>
            <a:r>
              <a:rPr lang="hu-HU" sz="2700" dirty="0" smtClean="0">
                <a:solidFill>
                  <a:srgbClr val="FF0000"/>
                </a:solidFill>
              </a:rPr>
              <a:t> (</a:t>
            </a:r>
            <a:r>
              <a:rPr lang="hu-HU" sz="2700" dirty="0" err="1" smtClean="0">
                <a:solidFill>
                  <a:srgbClr val="FF0000"/>
                </a:solidFill>
              </a:rPr>
              <a:t>trombolitikumok</a:t>
            </a:r>
            <a:r>
              <a:rPr lang="hu-HU" sz="2700" dirty="0" smtClean="0">
                <a:solidFill>
                  <a:srgbClr val="FF0000"/>
                </a:solidFill>
              </a:rPr>
              <a:t>)</a:t>
            </a:r>
            <a:endParaRPr lang="hu-HU" sz="27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akut </a:t>
            </a:r>
            <a:r>
              <a:rPr lang="hu-HU" sz="2000" dirty="0" err="1" smtClean="0">
                <a:solidFill>
                  <a:schemeClr val="accent4"/>
                </a:solidFill>
              </a:rPr>
              <a:t>szívinfarctus</a:t>
            </a:r>
            <a:r>
              <a:rPr lang="hu-HU" sz="2000" dirty="0" smtClean="0">
                <a:solidFill>
                  <a:schemeClr val="accent4"/>
                </a:solidFill>
              </a:rPr>
              <a:t> esetén a </a:t>
            </a:r>
            <a:r>
              <a:rPr lang="hu-HU" sz="2000" dirty="0" err="1" smtClean="0">
                <a:solidFill>
                  <a:schemeClr val="accent4"/>
                </a:solidFill>
              </a:rPr>
              <a:t>perkután</a:t>
            </a:r>
            <a:r>
              <a:rPr lang="hu-HU" sz="2000" dirty="0" smtClean="0">
                <a:solidFill>
                  <a:schemeClr val="accent4"/>
                </a:solidFill>
              </a:rPr>
              <a:t> coronariaintervenciók (PCI) előnyt élveznek a </a:t>
            </a:r>
            <a:r>
              <a:rPr lang="hu-HU" sz="2000" dirty="0" err="1" smtClean="0">
                <a:solidFill>
                  <a:schemeClr val="accent4"/>
                </a:solidFill>
              </a:rPr>
              <a:t>thrombolízissel</a:t>
            </a:r>
            <a:r>
              <a:rPr lang="hu-HU" sz="2000" dirty="0" smtClean="0">
                <a:solidFill>
                  <a:schemeClr val="accent4"/>
                </a:solidFill>
              </a:rPr>
              <a:t> szemben, annak alkalmazása akkor indokolt, ha a PCI nem elérhető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minden </a:t>
            </a:r>
            <a:r>
              <a:rPr lang="hu-HU" sz="2000" dirty="0" err="1" smtClean="0">
                <a:solidFill>
                  <a:schemeClr val="accent4"/>
                </a:solidFill>
              </a:rPr>
              <a:t>fibrinolitikus</a:t>
            </a:r>
            <a:r>
              <a:rPr lang="hu-HU" sz="2000" dirty="0" smtClean="0">
                <a:solidFill>
                  <a:schemeClr val="accent4"/>
                </a:solidFill>
              </a:rPr>
              <a:t> kezelést </a:t>
            </a:r>
            <a:r>
              <a:rPr lang="hu-HU" sz="2000" dirty="0" err="1" smtClean="0">
                <a:solidFill>
                  <a:schemeClr val="accent4"/>
                </a:solidFill>
              </a:rPr>
              <a:t>antikoaguláns</a:t>
            </a:r>
            <a:r>
              <a:rPr lang="hu-HU" sz="2000" dirty="0" smtClean="0">
                <a:solidFill>
                  <a:schemeClr val="accent4"/>
                </a:solidFill>
              </a:rPr>
              <a:t>, és ha szükséges, </a:t>
            </a:r>
            <a:r>
              <a:rPr lang="hu-HU" sz="2000" dirty="0" err="1" smtClean="0">
                <a:solidFill>
                  <a:schemeClr val="accent4"/>
                </a:solidFill>
              </a:rPr>
              <a:t>thrombocytagátló</a:t>
            </a:r>
            <a:r>
              <a:rPr lang="hu-HU" sz="2000" dirty="0" smtClean="0">
                <a:solidFill>
                  <a:schemeClr val="accent4"/>
                </a:solidFill>
              </a:rPr>
              <a:t> kezelésnek kell követni, hogy megakadályozzuk a </a:t>
            </a:r>
            <a:r>
              <a:rPr lang="hu-HU" sz="2000" dirty="0" err="1" smtClean="0">
                <a:solidFill>
                  <a:schemeClr val="accent4"/>
                </a:solidFill>
              </a:rPr>
              <a:t>rethrombotisatiót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Mellékhatások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vérzés</a:t>
            </a:r>
          </a:p>
          <a:p>
            <a:pPr>
              <a:buNone/>
            </a:pPr>
            <a:endParaRPr lang="hu-HU" sz="2600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31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Fibrinolitikumok</a:t>
            </a:r>
            <a:r>
              <a:rPr lang="hu-HU" sz="2700" dirty="0" smtClean="0">
                <a:solidFill>
                  <a:srgbClr val="FF0000"/>
                </a:solidFill>
              </a:rPr>
              <a:t> (</a:t>
            </a:r>
            <a:r>
              <a:rPr lang="hu-HU" sz="2700" dirty="0" err="1" smtClean="0">
                <a:solidFill>
                  <a:srgbClr val="FF0000"/>
                </a:solidFill>
              </a:rPr>
              <a:t>trombolitikumok</a:t>
            </a:r>
            <a:r>
              <a:rPr lang="hu-HU" sz="2700" dirty="0" smtClean="0">
                <a:solidFill>
                  <a:srgbClr val="FF0000"/>
                </a:solidFill>
              </a:rPr>
              <a:t>)</a:t>
            </a:r>
            <a:endParaRPr lang="hu-HU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Kontraindikáció</a:t>
            </a: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aktív vérzés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haemorrhagiás</a:t>
            </a:r>
            <a:r>
              <a:rPr lang="hu-HU" sz="2000" dirty="0" smtClean="0">
                <a:solidFill>
                  <a:schemeClr val="accent4"/>
                </a:solidFill>
              </a:rPr>
              <a:t> betegségek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3 hónapon belül történt agyvérzés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</a:t>
            </a:r>
            <a:r>
              <a:rPr lang="hu-HU" sz="2000" dirty="0" err="1" smtClean="0">
                <a:solidFill>
                  <a:schemeClr val="accent4"/>
                </a:solidFill>
              </a:rPr>
              <a:t>gastrointestinalis</a:t>
            </a:r>
            <a:r>
              <a:rPr lang="hu-HU" sz="2000" dirty="0" smtClean="0">
                <a:solidFill>
                  <a:schemeClr val="accent4"/>
                </a:solidFill>
              </a:rPr>
              <a:t> vérzés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10 napon belül végzett sebészi beavatkozás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aortaaneurysma</a:t>
            </a:r>
            <a:r>
              <a:rPr lang="hu-HU" sz="2000" dirty="0" smtClean="0">
                <a:solidFill>
                  <a:schemeClr val="accent4"/>
                </a:solidFill>
              </a:rPr>
              <a:t> esetén nem alkalmazzuk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bakteriális </a:t>
            </a:r>
            <a:r>
              <a:rPr lang="hu-HU" sz="2000" dirty="0" err="1" smtClean="0">
                <a:solidFill>
                  <a:schemeClr val="accent4"/>
                </a:solidFill>
              </a:rPr>
              <a:t>endocarditis</a:t>
            </a:r>
            <a:r>
              <a:rPr lang="hu-HU" sz="2000" dirty="0" smtClean="0">
                <a:solidFill>
                  <a:schemeClr val="accent4"/>
                </a:solidFill>
              </a:rPr>
              <a:t> és </a:t>
            </a:r>
            <a:r>
              <a:rPr lang="hu-HU" sz="2000" dirty="0" err="1" smtClean="0">
                <a:solidFill>
                  <a:schemeClr val="accent4"/>
                </a:solidFill>
              </a:rPr>
              <a:t>mitralis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stenosis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pitvarfibrillatióval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Fibrinolitikumok</a:t>
            </a:r>
            <a:r>
              <a:rPr lang="hu-HU" sz="2400" dirty="0" smtClean="0">
                <a:solidFill>
                  <a:srgbClr val="FF0000"/>
                </a:solidFill>
              </a:rPr>
              <a:t> (</a:t>
            </a:r>
            <a:r>
              <a:rPr lang="hu-HU" sz="2400" dirty="0" err="1" smtClean="0">
                <a:solidFill>
                  <a:srgbClr val="FF0000"/>
                </a:solidFill>
              </a:rPr>
              <a:t>trombolitikumok</a:t>
            </a:r>
            <a:r>
              <a:rPr lang="hu-HU" sz="2400" dirty="0" smtClean="0">
                <a:solidFill>
                  <a:srgbClr val="FF0000"/>
                </a:solidFill>
              </a:rPr>
              <a:t>)</a:t>
            </a:r>
            <a:endParaRPr lang="hu-HU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beteg sorsát klinikailag a kiömlött vér mennyisége és a vérzéstől eltelt idő határozza meg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vérzés erőssége időegység alatt kilépő vérmennyiség, mely függ: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érsérülés nagysága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vérnyomás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környező szövetek ellenállása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Klinikai szempontból  a vérzés történhet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4"/>
                </a:solidFill>
              </a:rPr>
              <a:t>szövetek közé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4"/>
                </a:solidFill>
              </a:rPr>
              <a:t>testüregbe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4"/>
                </a:solidFill>
              </a:rPr>
              <a:t>külvilág felé 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+mn-lt"/>
              </a:rPr>
              <a:t>Vérzéscsillapítás</a:t>
            </a:r>
            <a:endParaRPr lang="hu-HU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Vérzéscsillapítók 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fokozhatják a véralvadást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gátolhatják a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érszűkítő vagy fehérjedenaturáló anyagok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Hatásmechanizmus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megakadályozzák a </a:t>
            </a:r>
            <a:r>
              <a:rPr lang="hu-HU" sz="2000" dirty="0" err="1" smtClean="0">
                <a:solidFill>
                  <a:schemeClr val="accent4"/>
                </a:solidFill>
              </a:rPr>
              <a:t>plazmin</a:t>
            </a:r>
            <a:r>
              <a:rPr lang="hu-HU" sz="2000" dirty="0" smtClean="0">
                <a:solidFill>
                  <a:schemeClr val="accent4"/>
                </a:solidFill>
              </a:rPr>
              <a:t> fibrinhez való kötődését, így a fibrin oldás elmarad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főleg akkor hat, ha a vérzés oka a fokozott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+mn-lt"/>
              </a:rPr>
              <a:t>Vérzéscsillapítás</a:t>
            </a:r>
            <a:r>
              <a:rPr lang="hu-HU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hu-HU" sz="3200" dirty="0" smtClean="0">
                <a:solidFill>
                  <a:srgbClr val="FF0000"/>
                </a:solidFill>
                <a:latin typeface="+mn-lt"/>
              </a:rPr>
            </a:b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 gátlók</a:t>
            </a:r>
            <a:endParaRPr lang="hu-H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amennyiben fokozott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</a:t>
            </a:r>
            <a:r>
              <a:rPr lang="hu-HU" sz="2000" dirty="0" smtClean="0">
                <a:solidFill>
                  <a:schemeClr val="accent4"/>
                </a:solidFill>
              </a:rPr>
              <a:t> alakult ki, a vérzés vagy a vérzésveszély elhárítása céljából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fibrinolízis-gátlókat</a:t>
            </a:r>
            <a:r>
              <a:rPr lang="hu-HU" sz="2000" dirty="0" smtClean="0">
                <a:solidFill>
                  <a:schemeClr val="accent4"/>
                </a:solidFill>
              </a:rPr>
              <a:t> alkalmazhatunk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ha a túladagolt </a:t>
            </a:r>
            <a:r>
              <a:rPr lang="hu-HU" sz="2000" dirty="0" err="1" smtClean="0">
                <a:solidFill>
                  <a:schemeClr val="accent4"/>
                </a:solidFill>
              </a:rPr>
              <a:t>trombolitikumokkal</a:t>
            </a:r>
            <a:r>
              <a:rPr lang="hu-HU" sz="2000" dirty="0" smtClean="0">
                <a:solidFill>
                  <a:schemeClr val="accent4"/>
                </a:solidFill>
              </a:rPr>
              <a:t> mi magunk váltottuk ki a kórosan fokozott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Vérzéscsillapítás</a:t>
            </a:r>
            <a:r>
              <a:rPr lang="hu-HU" sz="5400" dirty="0" smtClean="0">
                <a:solidFill>
                  <a:srgbClr val="FF0000"/>
                </a:solidFill>
              </a:rPr>
              <a:t/>
            </a:r>
            <a:br>
              <a:rPr lang="hu-HU" sz="54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</a:rPr>
              <a:t> gátlók</a:t>
            </a:r>
            <a:endParaRPr lang="hu-H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sz="2200" b="1" i="1" dirty="0" smtClean="0">
                <a:solidFill>
                  <a:srgbClr val="00B050"/>
                </a:solidFill>
              </a:rPr>
              <a:t>Lokálisan alkalmazott vérzéscsillapítók</a:t>
            </a:r>
          </a:p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Fehérjedenaturáló vegyületek</a:t>
            </a:r>
            <a:endParaRPr lang="hu-HU" sz="22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 denaturált proteinek zárják el az ereket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vas(III)klorid-oldat, </a:t>
            </a:r>
            <a:r>
              <a:rPr lang="hu-HU" sz="2200" dirty="0" err="1" smtClean="0">
                <a:solidFill>
                  <a:schemeClr val="accent4"/>
                </a:solidFill>
              </a:rPr>
              <a:t>kálium-alumínium-szulfát</a:t>
            </a:r>
            <a:r>
              <a:rPr lang="hu-HU" sz="2200" dirty="0" smtClean="0">
                <a:solidFill>
                  <a:schemeClr val="accent4"/>
                </a:solidFill>
              </a:rPr>
              <a:t> (timsó), </a:t>
            </a:r>
          </a:p>
          <a:p>
            <a:pPr>
              <a:buNone/>
            </a:pPr>
            <a:r>
              <a:rPr lang="hu-HU" sz="2200" dirty="0" smtClean="0">
                <a:solidFill>
                  <a:schemeClr val="accent4"/>
                </a:solidFill>
              </a:rPr>
              <a:t>	híg </a:t>
            </a:r>
            <a:r>
              <a:rPr lang="hu-HU" sz="2200" dirty="0" err="1" smtClean="0">
                <a:solidFill>
                  <a:schemeClr val="accent4"/>
                </a:solidFill>
              </a:rPr>
              <a:t>hidrogénperoxid</a:t>
            </a:r>
            <a:r>
              <a:rPr lang="hu-HU" sz="2200" dirty="0" smtClean="0">
                <a:solidFill>
                  <a:schemeClr val="accent4"/>
                </a:solidFill>
              </a:rPr>
              <a:t> oldat</a:t>
            </a:r>
          </a:p>
          <a:p>
            <a:pPr>
              <a:buNone/>
            </a:pP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dirty="0" smtClean="0">
                <a:solidFill>
                  <a:schemeClr val="accent4"/>
                </a:solidFill>
              </a:rPr>
              <a:t>Nagy molekulájú anyagok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aktiválják az </a:t>
            </a:r>
            <a:r>
              <a:rPr lang="hu-HU" sz="2200" dirty="0" err="1" smtClean="0">
                <a:solidFill>
                  <a:schemeClr val="accent4"/>
                </a:solidFill>
              </a:rPr>
              <a:t>intrinsic</a:t>
            </a:r>
            <a:r>
              <a:rPr lang="hu-HU" sz="2200" dirty="0" smtClean="0">
                <a:solidFill>
                  <a:schemeClr val="accent4"/>
                </a:solidFill>
              </a:rPr>
              <a:t> alvadási utat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kollagén, zselatin (felszívódó zselatinszivacs), fibrinhab (lokálisan alkalmazott fibrinné alakuló </a:t>
            </a:r>
            <a:r>
              <a:rPr lang="hu-HU" sz="2200" dirty="0" err="1" smtClean="0">
                <a:solidFill>
                  <a:schemeClr val="accent4"/>
                </a:solidFill>
              </a:rPr>
              <a:t>fibrinogen</a:t>
            </a:r>
            <a:r>
              <a:rPr lang="hu-HU" sz="2200" dirty="0" smtClean="0">
                <a:solidFill>
                  <a:schemeClr val="accent4"/>
                </a:solidFill>
              </a:rPr>
              <a:t>) </a:t>
            </a:r>
          </a:p>
          <a:p>
            <a:pPr>
              <a:buNone/>
            </a:pP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200" b="1" dirty="0" err="1" smtClean="0">
                <a:solidFill>
                  <a:schemeClr val="accent4"/>
                </a:solidFill>
              </a:rPr>
              <a:t>Vasoconstrictorok</a:t>
            </a:r>
            <a:endParaRPr lang="hu-HU" sz="22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lokális </a:t>
            </a:r>
            <a:r>
              <a:rPr lang="hu-HU" sz="2200" dirty="0" err="1" smtClean="0">
                <a:solidFill>
                  <a:schemeClr val="accent4"/>
                </a:solidFill>
              </a:rPr>
              <a:t>vasoconstrictor</a:t>
            </a:r>
            <a:r>
              <a:rPr lang="hu-HU" sz="2200" dirty="0" smtClean="0">
                <a:solidFill>
                  <a:schemeClr val="accent4"/>
                </a:solidFill>
              </a:rPr>
              <a:t> hatásukkal járulhatnak hozzá a vérzés csillapításához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accent4"/>
                </a:solidFill>
              </a:rPr>
              <a:t>adrenalin, </a:t>
            </a:r>
            <a:r>
              <a:rPr lang="hu-HU" sz="2200" dirty="0" err="1" smtClean="0">
                <a:solidFill>
                  <a:schemeClr val="accent4"/>
                </a:solidFill>
              </a:rPr>
              <a:t>noradrenalin</a:t>
            </a:r>
            <a:r>
              <a:rPr lang="hu-HU" sz="2200" dirty="0" smtClean="0">
                <a:solidFill>
                  <a:schemeClr val="accent4"/>
                </a:solidFill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Vérzéscsillapítás</a:t>
            </a:r>
            <a:r>
              <a:rPr lang="hu-HU" sz="6600" dirty="0" smtClean="0">
                <a:solidFill>
                  <a:srgbClr val="FF0000"/>
                </a:solidFill>
              </a:rPr>
              <a:t/>
            </a:r>
            <a:br>
              <a:rPr lang="hu-HU" sz="66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700" dirty="0" smtClean="0">
                <a:solidFill>
                  <a:srgbClr val="FF0000"/>
                </a:solidFill>
              </a:rPr>
              <a:t> gátlók </a:t>
            </a:r>
            <a:r>
              <a:rPr lang="hu-HU" sz="22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2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00B050"/>
                </a:solidFill>
              </a:rPr>
              <a:t>szisztémásan alkalmazott vérzéscsillapítók </a:t>
            </a:r>
          </a:p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Véralvadási faktorok pótlása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örökletes betegség vagy egyéb kóros állapot következtében véralvadási faktor(ok) hiánya vagy csökkent működése alakul ki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vérzés a csökkent véralvadás következménye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</a:rPr>
              <a:t>hemophilia</a:t>
            </a:r>
            <a:r>
              <a:rPr lang="hu-HU" sz="2000" b="1" dirty="0" smtClean="0">
                <a:solidFill>
                  <a:schemeClr val="accent4"/>
                </a:solidFill>
              </a:rPr>
              <a:t> A </a:t>
            </a:r>
            <a:r>
              <a:rPr lang="hu-HU" sz="2000" dirty="0" smtClean="0">
                <a:solidFill>
                  <a:schemeClr val="accent4"/>
                </a:solidFill>
              </a:rPr>
              <a:t>(VIII faktor hiány)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b="1" dirty="0" err="1" smtClean="0">
                <a:solidFill>
                  <a:schemeClr val="accent4"/>
                </a:solidFill>
              </a:rPr>
              <a:t>hemophilia</a:t>
            </a:r>
            <a:r>
              <a:rPr lang="hu-HU" sz="2000" b="1" dirty="0" smtClean="0">
                <a:solidFill>
                  <a:schemeClr val="accent4"/>
                </a:solidFill>
              </a:rPr>
              <a:t> B </a:t>
            </a:r>
            <a:r>
              <a:rPr lang="hu-HU" sz="2000" dirty="0" smtClean="0">
                <a:solidFill>
                  <a:schemeClr val="accent4"/>
                </a:solidFill>
              </a:rPr>
              <a:t>(IX faktor hiány) </a:t>
            </a:r>
          </a:p>
          <a:p>
            <a:pPr>
              <a:buNone/>
            </a:pPr>
            <a:endParaRPr lang="hu-HU" sz="4200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4000" dirty="0"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/>
            </a:r>
            <a:br>
              <a:rPr lang="hu-HU" sz="3100" dirty="0" smtClean="0">
                <a:solidFill>
                  <a:srgbClr val="FF0000"/>
                </a:solidFill>
              </a:rPr>
            </a:br>
            <a:r>
              <a:rPr lang="hu-HU" sz="3100" dirty="0" smtClean="0">
                <a:solidFill>
                  <a:srgbClr val="FF0000"/>
                </a:solidFill>
              </a:rPr>
              <a:t>Vérzéscsillapítás</a:t>
            </a:r>
            <a:r>
              <a:rPr lang="hu-HU" sz="7200" dirty="0" smtClean="0">
                <a:solidFill>
                  <a:srgbClr val="FF0000"/>
                </a:solidFill>
              </a:rPr>
              <a:t/>
            </a:r>
            <a:br>
              <a:rPr lang="hu-HU" sz="72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700" dirty="0" smtClean="0">
                <a:solidFill>
                  <a:srgbClr val="FF0000"/>
                </a:solidFill>
              </a:rPr>
              <a:t> gátlók </a:t>
            </a:r>
            <a:r>
              <a:rPr lang="hu-HU" sz="27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7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hu-HU" sz="3200" dirty="0" smtClean="0">
                <a:latin typeface="Book Antiqua" pitchFamily="18" charset="0"/>
              </a:rPr>
              <a:t/>
            </a:r>
            <a:br>
              <a:rPr lang="hu-HU" sz="3200" dirty="0" smtClean="0">
                <a:latin typeface="Book Antiqua" pitchFamily="18" charset="0"/>
              </a:rPr>
            </a:br>
            <a:endParaRPr lang="hu-HU" sz="32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Friss fagyasztott plazma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legtöbb alvadási tényezőt –  II, V, VII, X, XI, XIII faktor, </a:t>
            </a:r>
            <a:r>
              <a:rPr lang="hu-HU" sz="2000" dirty="0" err="1" smtClean="0">
                <a:solidFill>
                  <a:schemeClr val="accent4"/>
                </a:solidFill>
              </a:rPr>
              <a:t>antitrombin</a:t>
            </a:r>
            <a:r>
              <a:rPr lang="hu-HU" sz="2000" dirty="0" smtClean="0">
                <a:solidFill>
                  <a:schemeClr val="accent4"/>
                </a:solidFill>
              </a:rPr>
              <a:t> III, protein C, </a:t>
            </a:r>
            <a:r>
              <a:rPr lang="hu-HU" sz="2000" dirty="0" err="1" smtClean="0">
                <a:solidFill>
                  <a:schemeClr val="accent4"/>
                </a:solidFill>
              </a:rPr>
              <a:t>fibrinogén</a:t>
            </a:r>
            <a:r>
              <a:rPr lang="hu-HU" sz="2000" dirty="0" smtClean="0">
                <a:solidFill>
                  <a:schemeClr val="accent4"/>
                </a:solidFill>
              </a:rPr>
              <a:t> – az eredeti koncentráció legalább 70%-ában tartalmazza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vérvételt követően 6–24 órán belül megfagyasztva, –18 (de inkább –25 °C) alatt tárolják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faktorhiányban használható</a:t>
            </a:r>
            <a:r>
              <a:rPr lang="hu-HU" sz="2000" b="1" dirty="0" smtClean="0">
                <a:solidFill>
                  <a:schemeClr val="accent4"/>
                </a:solidFill>
              </a:rPr>
              <a:t>, mindig vércsoport azonos plazmát kell adni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Vérzéscsillapítás</a:t>
            </a:r>
            <a:r>
              <a:rPr lang="hu-HU" sz="9600" dirty="0" smtClean="0">
                <a:solidFill>
                  <a:srgbClr val="FF0000"/>
                </a:solidFill>
              </a:rPr>
              <a:t/>
            </a:r>
            <a:br>
              <a:rPr lang="hu-HU" sz="96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</a:rPr>
              <a:t> gátlók</a:t>
            </a:r>
            <a:endParaRPr lang="hu-HU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Faktorkoncentrátumok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haemophilia</a:t>
            </a:r>
            <a:r>
              <a:rPr lang="hu-HU" sz="2000" i="1" dirty="0" smtClean="0">
                <a:solidFill>
                  <a:schemeClr val="accent4"/>
                </a:solidFill>
              </a:rPr>
              <a:t> A és </a:t>
            </a:r>
            <a:r>
              <a:rPr lang="hu-HU" sz="2000" i="1" dirty="0" err="1" smtClean="0">
                <a:solidFill>
                  <a:schemeClr val="accent4"/>
                </a:solidFill>
              </a:rPr>
              <a:t>haemophilia</a:t>
            </a:r>
            <a:r>
              <a:rPr lang="hu-HU" sz="2000" i="1" dirty="0" smtClean="0">
                <a:solidFill>
                  <a:schemeClr val="accent4"/>
                </a:solidFill>
              </a:rPr>
              <a:t> B</a:t>
            </a:r>
            <a:r>
              <a:rPr lang="hu-HU" sz="2000" dirty="0" smtClean="0">
                <a:solidFill>
                  <a:schemeClr val="accent4"/>
                </a:solidFill>
              </a:rPr>
              <a:t> kezelésére : VIII faktort  és IX faktort, von </a:t>
            </a:r>
            <a:r>
              <a:rPr lang="hu-HU" sz="2000" dirty="0" err="1" smtClean="0">
                <a:solidFill>
                  <a:schemeClr val="accent4"/>
                </a:solidFill>
              </a:rPr>
              <a:t>Willebrand</a:t>
            </a:r>
            <a:r>
              <a:rPr lang="hu-HU" sz="2000" dirty="0" smtClean="0">
                <a:solidFill>
                  <a:schemeClr val="accent4"/>
                </a:solidFill>
              </a:rPr>
              <a:t> faktort tartalmazó készítmény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K-vitamin-dependens</a:t>
            </a:r>
            <a:r>
              <a:rPr lang="hu-HU" sz="2000" dirty="0" smtClean="0">
                <a:solidFill>
                  <a:schemeClr val="accent4"/>
                </a:solidFill>
              </a:rPr>
              <a:t> faktorok hiánya vagy </a:t>
            </a:r>
            <a:r>
              <a:rPr lang="hu-HU" sz="2000" dirty="0" err="1" smtClean="0">
                <a:solidFill>
                  <a:schemeClr val="accent4"/>
                </a:solidFill>
              </a:rPr>
              <a:t>kumarin</a:t>
            </a:r>
            <a:r>
              <a:rPr lang="hu-HU" sz="2000" dirty="0" smtClean="0">
                <a:solidFill>
                  <a:schemeClr val="accent4"/>
                </a:solidFill>
              </a:rPr>
              <a:t> túladagolás esetén használhatók azok a készítmények, amelyek a hiány pótlásához szükséges faktorokat (II, VII, IX, X) együtt tartalmazzák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XIII-as</a:t>
            </a:r>
            <a:r>
              <a:rPr lang="hu-HU" sz="2000" dirty="0" smtClean="0">
                <a:solidFill>
                  <a:schemeClr val="accent4"/>
                </a:solidFill>
              </a:rPr>
              <a:t> faktor veleszületett hiánya igen ritka, súlyos májbetegségben, </a:t>
            </a:r>
            <a:r>
              <a:rPr lang="hu-HU" sz="2000" dirty="0" err="1" smtClean="0">
                <a:solidFill>
                  <a:schemeClr val="accent4"/>
                </a:solidFill>
              </a:rPr>
              <a:t>leukaemiákban</a:t>
            </a:r>
            <a:r>
              <a:rPr lang="hu-HU" sz="2000" dirty="0" smtClean="0">
                <a:solidFill>
                  <a:schemeClr val="accent4"/>
                </a:solidFill>
              </a:rPr>
              <a:t> szerzett formája előfordulhat. Pótlására a XIII faktor készítmény mellett friss fagyasztott 			plazma is használható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Vérzéscsillapítás</a:t>
            </a:r>
            <a:r>
              <a:rPr lang="hu-HU" sz="12400" dirty="0" smtClean="0">
                <a:solidFill>
                  <a:srgbClr val="FF0000"/>
                </a:solidFill>
              </a:rPr>
              <a:t/>
            </a:r>
            <a:br>
              <a:rPr lang="hu-HU" sz="124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700" dirty="0" smtClean="0">
                <a:solidFill>
                  <a:srgbClr val="FF0000"/>
                </a:solidFill>
              </a:rPr>
              <a:t> gátlók</a:t>
            </a:r>
            <a:endParaRPr lang="hu-HU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dirty="0" err="1" smtClean="0">
                <a:solidFill>
                  <a:schemeClr val="accent4"/>
                </a:solidFill>
              </a:rPr>
              <a:t>Haemostasis</a:t>
            </a: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folyamatok együttese, mely révén a vér az érpályán belül kering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Vérzéscsillapodás</a:t>
            </a:r>
          </a:p>
          <a:p>
            <a:pPr marL="566928" indent="-457200">
              <a:buAutoNum type="arabicPeriod"/>
            </a:pPr>
            <a:r>
              <a:rPr lang="hu-HU" sz="2000" dirty="0" smtClean="0">
                <a:solidFill>
                  <a:schemeClr val="accent4"/>
                </a:solidFill>
              </a:rPr>
              <a:t>Érsérülés után rövid érösszehúzódás</a:t>
            </a:r>
          </a:p>
          <a:p>
            <a:pPr marL="566928" indent="-457200">
              <a:buAutoNum type="arabicPeriod"/>
            </a:pPr>
            <a:r>
              <a:rPr lang="hu-HU" sz="2000" dirty="0" err="1" smtClean="0">
                <a:solidFill>
                  <a:schemeClr val="accent4"/>
                </a:solidFill>
              </a:rPr>
              <a:t>Vérlemezkék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trombocyták</a:t>
            </a:r>
            <a:r>
              <a:rPr lang="hu-HU" sz="2000" dirty="0" smtClean="0">
                <a:solidFill>
                  <a:schemeClr val="accent4"/>
                </a:solidFill>
              </a:rPr>
              <a:t>) kitapadása, </a:t>
            </a:r>
            <a:r>
              <a:rPr lang="hu-HU" sz="2000" dirty="0" err="1" smtClean="0">
                <a:solidFill>
                  <a:schemeClr val="accent4"/>
                </a:solidFill>
              </a:rPr>
              <a:t>aggregációja</a:t>
            </a:r>
            <a:r>
              <a:rPr lang="hu-HU" sz="2000" dirty="0" smtClean="0">
                <a:solidFill>
                  <a:schemeClr val="accent4"/>
                </a:solidFill>
              </a:rPr>
              <a:t>: fehér </a:t>
            </a:r>
            <a:r>
              <a:rPr lang="hu-HU" sz="2000" dirty="0" err="1" smtClean="0">
                <a:solidFill>
                  <a:schemeClr val="accent4"/>
                </a:solidFill>
              </a:rPr>
              <a:t>trombus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thrombocyta</a:t>
            </a:r>
            <a:r>
              <a:rPr lang="hu-HU" sz="2000" dirty="0" smtClean="0">
                <a:solidFill>
                  <a:schemeClr val="accent4"/>
                </a:solidFill>
              </a:rPr>
              <a:t> dugó)</a:t>
            </a:r>
          </a:p>
          <a:p>
            <a:pPr marL="566928" indent="-457200">
              <a:buAutoNum type="arabicPeriod"/>
            </a:pPr>
            <a:r>
              <a:rPr lang="hu-HU" sz="2000" dirty="0" smtClean="0">
                <a:solidFill>
                  <a:schemeClr val="accent4"/>
                </a:solidFill>
              </a:rPr>
              <a:t>Párhuzamosan aktiválódnak a véralvadási faktorok, koaguláció, létrejön a fibrinháló, sérülést elzáró alvadék</a:t>
            </a:r>
          </a:p>
          <a:p>
            <a:pPr marL="566928" indent="-457200">
              <a:buAutoNum type="arabicPeriod"/>
            </a:pPr>
            <a:r>
              <a:rPr lang="hu-HU" sz="2000" dirty="0" err="1" smtClean="0">
                <a:solidFill>
                  <a:schemeClr val="accent4"/>
                </a:solidFill>
              </a:rPr>
              <a:t>Fibrinolízis</a:t>
            </a:r>
            <a:r>
              <a:rPr lang="hu-HU" sz="2000" dirty="0" smtClean="0">
                <a:solidFill>
                  <a:schemeClr val="accent4"/>
                </a:solidFill>
              </a:rPr>
              <a:t>: képződött fibrin feloldása</a:t>
            </a:r>
          </a:p>
          <a:p>
            <a:pPr marL="566928" indent="-457200">
              <a:buNone/>
            </a:pPr>
            <a:endParaRPr lang="hu-HU" sz="2000" dirty="0" smtClean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</a:t>
            </a:r>
            <a:endParaRPr lang="hu-HU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Thrombocyta</a:t>
            </a:r>
            <a:r>
              <a:rPr lang="hu-HU" sz="2000" b="1" i="1" dirty="0" smtClean="0">
                <a:solidFill>
                  <a:schemeClr val="accent4"/>
                </a:solidFill>
              </a:rPr>
              <a:t> pótlás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szűrt </a:t>
            </a:r>
            <a:r>
              <a:rPr lang="hu-HU" sz="2000" dirty="0" err="1" smtClean="0">
                <a:solidFill>
                  <a:schemeClr val="accent4"/>
                </a:solidFill>
              </a:rPr>
              <a:t>thrombocyta</a:t>
            </a:r>
            <a:r>
              <a:rPr lang="hu-HU" sz="2000" dirty="0" smtClean="0">
                <a:solidFill>
                  <a:schemeClr val="accent4"/>
                </a:solidFill>
              </a:rPr>
              <a:t>, vörösvérsejtek nincsenek benne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transzplantáció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</a:t>
            </a:r>
            <a:r>
              <a:rPr lang="hu-HU" sz="2000" dirty="0" err="1" smtClean="0">
                <a:solidFill>
                  <a:schemeClr val="accent4"/>
                </a:solidFill>
              </a:rPr>
              <a:t>trombocytopenia</a:t>
            </a:r>
            <a:r>
              <a:rPr lang="hu-HU" sz="2000" dirty="0" smtClean="0">
                <a:solidFill>
                  <a:schemeClr val="accent4"/>
                </a:solidFill>
              </a:rPr>
              <a:t> (</a:t>
            </a:r>
            <a:r>
              <a:rPr lang="hu-HU" sz="2000" dirty="0" err="1" smtClean="0">
                <a:solidFill>
                  <a:schemeClr val="accent4"/>
                </a:solidFill>
              </a:rPr>
              <a:t>leukaemia</a:t>
            </a:r>
            <a:r>
              <a:rPr lang="hu-HU" sz="2000" dirty="0" smtClean="0">
                <a:solidFill>
                  <a:schemeClr val="accent4"/>
                </a:solidFill>
              </a:rPr>
              <a:t>, </a:t>
            </a:r>
            <a:r>
              <a:rPr lang="hu-HU" sz="2000" dirty="0" err="1" smtClean="0">
                <a:solidFill>
                  <a:schemeClr val="accent4"/>
                </a:solidFill>
              </a:rPr>
              <a:t>citosztatikus</a:t>
            </a:r>
            <a:r>
              <a:rPr lang="hu-HU" sz="2000" dirty="0" smtClean="0">
                <a:solidFill>
                  <a:schemeClr val="accent4"/>
                </a:solidFill>
              </a:rPr>
              <a:t> kezelés)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thrombocytopathia</a:t>
            </a:r>
            <a:r>
              <a:rPr lang="hu-HU" sz="2000" dirty="0" smtClean="0">
                <a:solidFill>
                  <a:schemeClr val="accent4"/>
                </a:solidFill>
              </a:rPr>
              <a:t> (vérzésnél)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</a:t>
            </a: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Törekedni kell az AB0 kompatibilitásra!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Vérzéscsillapítás</a:t>
            </a:r>
            <a:r>
              <a:rPr lang="hu-HU" sz="14200" dirty="0" smtClean="0">
                <a:solidFill>
                  <a:srgbClr val="FF0000"/>
                </a:solidFill>
              </a:rPr>
              <a:t/>
            </a:r>
            <a:br>
              <a:rPr lang="hu-HU" sz="142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</a:rPr>
              <a:t> gátlók</a:t>
            </a:r>
            <a:endParaRPr lang="hu-HU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Fibrinolízis</a:t>
            </a:r>
            <a:r>
              <a:rPr lang="hu-HU" sz="2000" b="1" i="1" dirty="0" smtClean="0">
                <a:solidFill>
                  <a:schemeClr val="accent4"/>
                </a:solidFill>
              </a:rPr>
              <a:t> gátlók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fokozott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</a:t>
            </a:r>
            <a:r>
              <a:rPr lang="hu-HU" sz="2000" dirty="0" smtClean="0">
                <a:solidFill>
                  <a:schemeClr val="accent4"/>
                </a:solidFill>
              </a:rPr>
              <a:t> esetén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túladagolt </a:t>
            </a:r>
            <a:r>
              <a:rPr lang="hu-HU" sz="2000" dirty="0" err="1" smtClean="0">
                <a:solidFill>
                  <a:schemeClr val="accent4"/>
                </a:solidFill>
              </a:rPr>
              <a:t>trombolitikumokkal</a:t>
            </a:r>
            <a:r>
              <a:rPr lang="hu-HU" sz="2000" dirty="0" smtClean="0">
                <a:solidFill>
                  <a:schemeClr val="accent4"/>
                </a:solidFill>
              </a:rPr>
              <a:t> mi magunk váltottuk ki a kórosan fokozott </a:t>
            </a:r>
            <a:r>
              <a:rPr lang="hu-HU" sz="2000" dirty="0" err="1" smtClean="0">
                <a:solidFill>
                  <a:schemeClr val="accent4"/>
                </a:solidFill>
              </a:rPr>
              <a:t>fibrinolízist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i="1" dirty="0" err="1" smtClean="0">
                <a:solidFill>
                  <a:schemeClr val="accent4"/>
                </a:solidFill>
              </a:rPr>
              <a:t>Antifibrinolitikus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el-GR" sz="2000" i="1" dirty="0" smtClean="0">
                <a:solidFill>
                  <a:schemeClr val="accent4"/>
                </a:solidFill>
              </a:rPr>
              <a:t>ω-</a:t>
            </a:r>
            <a:r>
              <a:rPr lang="hu-HU" sz="2000" i="1" dirty="0" err="1" smtClean="0">
                <a:solidFill>
                  <a:schemeClr val="accent4"/>
                </a:solidFill>
              </a:rPr>
              <a:t>aminokarbonsavak</a:t>
            </a: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aminocaproic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acid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Acepramin</a:t>
            </a:r>
            <a:r>
              <a:rPr lang="hu-HU" sz="2000" b="1" i="1" dirty="0" smtClean="0">
                <a:solidFill>
                  <a:schemeClr val="accent4"/>
                </a:solidFill>
              </a:rPr>
              <a:t>),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tranexanic</a:t>
            </a:r>
            <a:r>
              <a:rPr lang="hu-HU" sz="2000" b="1" i="1" dirty="0" smtClean="0">
                <a:solidFill>
                  <a:schemeClr val="accent4"/>
                </a:solidFill>
              </a:rPr>
              <a:t> 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acid</a:t>
            </a:r>
            <a:r>
              <a:rPr lang="hu-HU" sz="2000" b="1" i="1" dirty="0" smtClean="0">
                <a:solidFill>
                  <a:schemeClr val="accent4"/>
                </a:solidFill>
              </a:rPr>
              <a:t>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Exacyl</a:t>
            </a:r>
            <a:r>
              <a:rPr lang="hu-HU" sz="2000" b="1" i="1" dirty="0" smtClean="0">
                <a:solidFill>
                  <a:schemeClr val="accent4"/>
                </a:solidFill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accent4"/>
                </a:solidFill>
              </a:rPr>
              <a:t>kompetitive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gátolja</a:t>
            </a:r>
            <a:r>
              <a:rPr lang="en-US" sz="2000" dirty="0" smtClean="0">
                <a:solidFill>
                  <a:schemeClr val="accent4"/>
                </a:solidFill>
              </a:rPr>
              <a:t> a </a:t>
            </a:r>
            <a:r>
              <a:rPr lang="en-US" sz="2000" dirty="0" err="1" smtClean="0">
                <a:solidFill>
                  <a:schemeClr val="accent4"/>
                </a:solidFill>
              </a:rPr>
              <a:t>plasminogen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lysin-kötő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helyét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és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így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meggátolja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aktív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plasminná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err="1" smtClean="0">
                <a:solidFill>
                  <a:schemeClr val="accent4"/>
                </a:solidFill>
              </a:rPr>
              <a:t>alakulását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oralisan</a:t>
            </a:r>
            <a:r>
              <a:rPr lang="hu-HU" sz="2000" dirty="0" smtClean="0">
                <a:solidFill>
                  <a:schemeClr val="accent4"/>
                </a:solidFill>
              </a:rPr>
              <a:t> adhatók, szükség esetén, </a:t>
            </a: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	adhatók </a:t>
            </a:r>
            <a:r>
              <a:rPr lang="hu-HU" sz="2000" dirty="0" err="1" smtClean="0">
                <a:solidFill>
                  <a:schemeClr val="accent4"/>
                </a:solidFill>
              </a:rPr>
              <a:t>im</a:t>
            </a:r>
            <a:r>
              <a:rPr lang="hu-HU" sz="2000" dirty="0" smtClean="0">
                <a:solidFill>
                  <a:schemeClr val="accent4"/>
                </a:solidFill>
              </a:rPr>
              <a:t>. vagy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is</a:t>
            </a:r>
          </a:p>
          <a:p>
            <a:pPr>
              <a:buNone/>
            </a:pPr>
            <a:endParaRPr lang="hu-HU" sz="2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2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endParaRPr lang="hu-HU" sz="20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sz="14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Vérzéscsillapítás</a:t>
            </a:r>
            <a:r>
              <a:rPr lang="hu-HU" sz="18300" dirty="0" smtClean="0">
                <a:solidFill>
                  <a:srgbClr val="FF0000"/>
                </a:solidFill>
              </a:rPr>
              <a:t/>
            </a:r>
            <a:br>
              <a:rPr lang="hu-HU" sz="183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</a:rPr>
              <a:t> gátlók</a:t>
            </a:r>
            <a:r>
              <a:rPr lang="hu-HU" sz="2400" i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400" i="1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400" dirty="0"/>
          </a:p>
        </p:txBody>
      </p:sp>
      <p:pic>
        <p:nvPicPr>
          <p:cNvPr id="4" name="Picture 2" descr="C:\Users\Katalin\Pictures\2011_0001_524_Farmakolog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09120"/>
            <a:ext cx="3413784" cy="2006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i="1" dirty="0" smtClean="0">
                <a:solidFill>
                  <a:schemeClr val="accent4"/>
                </a:solidFill>
              </a:rPr>
              <a:t>Indikáció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fokozott </a:t>
            </a:r>
            <a:r>
              <a:rPr lang="hu-HU" sz="2000" dirty="0" err="1" smtClean="0">
                <a:solidFill>
                  <a:schemeClr val="accent4"/>
                </a:solidFill>
              </a:rPr>
              <a:t>fibrinolysis</a:t>
            </a:r>
            <a:r>
              <a:rPr lang="hu-HU" sz="2000" dirty="0" smtClean="0">
                <a:solidFill>
                  <a:schemeClr val="accent4"/>
                </a:solidFill>
              </a:rPr>
              <a:t> következtében kialakult heveny vérzés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helyi </a:t>
            </a:r>
            <a:r>
              <a:rPr lang="hu-HU" sz="2000" dirty="0" err="1" smtClean="0">
                <a:solidFill>
                  <a:schemeClr val="accent4"/>
                </a:solidFill>
              </a:rPr>
              <a:t>fibrinolysis</a:t>
            </a:r>
            <a:r>
              <a:rPr lang="hu-HU" sz="2000" dirty="0" smtClean="0">
                <a:solidFill>
                  <a:schemeClr val="accent4"/>
                </a:solidFill>
              </a:rPr>
              <a:t> okozta heveny vérzés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fül-	orr-gégészeti, urológiai, ortopédiai műtétek</a:t>
            </a: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olyan vérzéseket célszerű velük csillapítani, ahol nem kell tartani az üreg alvadékkal való </a:t>
            </a:r>
            <a:r>
              <a:rPr lang="hu-HU" sz="2000" dirty="0" err="1" smtClean="0">
                <a:solidFill>
                  <a:schemeClr val="accent4"/>
                </a:solidFill>
              </a:rPr>
              <a:t>eltömeszelődésétől</a:t>
            </a:r>
            <a:r>
              <a:rPr lang="hu-HU" sz="2000" dirty="0" smtClean="0">
                <a:solidFill>
                  <a:schemeClr val="accent4"/>
                </a:solidFill>
              </a:rPr>
              <a:t> és következményes szervkárosodástól (felső </a:t>
            </a:r>
            <a:r>
              <a:rPr lang="hu-HU" sz="2000" dirty="0" err="1" smtClean="0">
                <a:solidFill>
                  <a:schemeClr val="accent4"/>
                </a:solidFill>
              </a:rPr>
              <a:t>húgyutak</a:t>
            </a:r>
            <a:r>
              <a:rPr lang="hu-HU" sz="2000" dirty="0" smtClean="0">
                <a:solidFill>
                  <a:schemeClr val="accent4"/>
                </a:solidFill>
              </a:rPr>
              <a:t> vérzéseiben nem alkalmazandók)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accent4"/>
                </a:solidFill>
              </a:rPr>
              <a:t>Túladagolásuk esetén a </a:t>
            </a:r>
            <a:r>
              <a:rPr lang="hu-HU" sz="2000" dirty="0" err="1" smtClean="0">
                <a:solidFill>
                  <a:schemeClr val="accent4"/>
                </a:solidFill>
              </a:rPr>
              <a:t>thrombosis</a:t>
            </a:r>
            <a:r>
              <a:rPr lang="hu-HU" sz="2000" dirty="0" smtClean="0">
                <a:solidFill>
                  <a:schemeClr val="accent4"/>
                </a:solidFill>
              </a:rPr>
              <a:t> kockázata nő!</a:t>
            </a:r>
          </a:p>
          <a:p>
            <a:pPr>
              <a:buNone/>
            </a:pPr>
            <a:endParaRPr lang="hu-HU" sz="28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Vérzéscsillapítás</a:t>
            </a:r>
            <a:r>
              <a:rPr lang="hu-HU" sz="23600" dirty="0" smtClean="0">
                <a:solidFill>
                  <a:srgbClr val="FF0000"/>
                </a:solidFill>
              </a:rPr>
              <a:t/>
            </a:r>
            <a:br>
              <a:rPr lang="hu-HU" sz="236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</a:rPr>
              <a:t> gátlók</a:t>
            </a:r>
            <a:endParaRPr lang="hu-HU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642744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>
                <a:solidFill>
                  <a:srgbClr val="FF0000"/>
                </a:solidFill>
              </a:rPr>
              <a:t>Vérzéscsillapítás</a:t>
            </a:r>
            <a:r>
              <a:rPr lang="hu-HU" sz="39300" b="1" dirty="0" smtClean="0">
                <a:solidFill>
                  <a:srgbClr val="FF0000"/>
                </a:solidFill>
              </a:rPr>
              <a:t/>
            </a:r>
            <a:br>
              <a:rPr lang="hu-HU" sz="39300" b="1" dirty="0" smtClean="0">
                <a:solidFill>
                  <a:srgbClr val="FF0000"/>
                </a:solidFill>
              </a:rPr>
            </a:br>
            <a:r>
              <a:rPr lang="hu-HU" sz="2400" b="1" dirty="0" err="1" smtClean="0">
                <a:solidFill>
                  <a:srgbClr val="FF0000"/>
                </a:solidFill>
              </a:rPr>
              <a:t>antitrombolitikumok-fibrinolízist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gátlók</a:t>
            </a:r>
            <a:endParaRPr lang="hu-HU" sz="2400" b="1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1916832"/>
            <a:ext cx="864235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K</a:t>
            </a:r>
            <a:r>
              <a:rPr lang="hu-HU" sz="2000" b="1" baseline="-25000" dirty="0">
                <a:solidFill>
                  <a:schemeClr val="accent4"/>
                </a:solidFill>
                <a:sym typeface="Symbol" pitchFamily="18" charset="2"/>
              </a:rPr>
              <a:t>1</a:t>
            </a: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 vitamin (</a:t>
            </a:r>
            <a:r>
              <a:rPr lang="hu-HU" sz="2000" b="1" dirty="0" err="1">
                <a:solidFill>
                  <a:schemeClr val="accent4"/>
                </a:solidFill>
                <a:sym typeface="Symbol" pitchFamily="18" charset="2"/>
              </a:rPr>
              <a:t>phytonadion</a:t>
            </a: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) – </a:t>
            </a:r>
            <a:br>
              <a:rPr lang="hu-HU" sz="2000" b="1" dirty="0">
                <a:solidFill>
                  <a:schemeClr val="accent4"/>
                </a:solidFill>
                <a:sym typeface="Symbol" pitchFamily="18" charset="2"/>
              </a:rPr>
            </a:b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a táplálékban található (zöldségfélék)</a:t>
            </a:r>
          </a:p>
          <a:p>
            <a:pPr>
              <a:spcBef>
                <a:spcPct val="50000"/>
              </a:spcBef>
            </a:pP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K</a:t>
            </a:r>
            <a:r>
              <a:rPr lang="hu-HU" sz="2000" b="1" baseline="-25000" dirty="0">
                <a:solidFill>
                  <a:schemeClr val="accent4"/>
                </a:solidFill>
                <a:sym typeface="Symbol" pitchFamily="18" charset="2"/>
              </a:rPr>
              <a:t>2</a:t>
            </a: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 vitamin (</a:t>
            </a:r>
            <a:r>
              <a:rPr lang="hu-HU" sz="2000" b="1" dirty="0" err="1">
                <a:solidFill>
                  <a:schemeClr val="accent4"/>
                </a:solidFill>
                <a:sym typeface="Symbol" pitchFamily="18" charset="2"/>
              </a:rPr>
              <a:t>menaquinon</a:t>
            </a: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) – a bélflóra baktériumai szintetizálják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000" b="1" dirty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hu-HU" sz="2000" dirty="0" err="1">
                <a:solidFill>
                  <a:schemeClr val="accent4"/>
                </a:solidFill>
                <a:sym typeface="Symbol" pitchFamily="18" charset="2"/>
              </a:rPr>
              <a:t>zsíroldékony</a:t>
            </a: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 vitaminok, felszívódásukhoz epesavakra van </a:t>
            </a:r>
            <a:r>
              <a:rPr lang="hu-HU" sz="2000" dirty="0" smtClean="0">
                <a:solidFill>
                  <a:schemeClr val="accent4"/>
                </a:solidFill>
                <a:sym typeface="Symbol" pitchFamily="18" charset="2"/>
              </a:rPr>
              <a:t>szükség</a:t>
            </a:r>
            <a:endParaRPr lang="hu-HU" sz="2000" dirty="0">
              <a:solidFill>
                <a:schemeClr val="accent4"/>
              </a:solidFill>
              <a:sym typeface="Symbol" pitchFamily="18" charset="2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 hatásuk csak 6 óra múlva kezd kialakulni, egy nap után lesz teljes mértékű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 </a:t>
            </a:r>
            <a:r>
              <a:rPr lang="hu-HU" sz="2000" dirty="0" err="1">
                <a:solidFill>
                  <a:schemeClr val="accent4"/>
                </a:solidFill>
                <a:sym typeface="Symbol" pitchFamily="18" charset="2"/>
              </a:rPr>
              <a:t>i.v</a:t>
            </a: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. vagy orálisan adhatók (</a:t>
            </a:r>
            <a:r>
              <a:rPr lang="hu-HU" sz="2000" dirty="0" err="1">
                <a:solidFill>
                  <a:schemeClr val="accent4"/>
                </a:solidFill>
                <a:sym typeface="Symbol" pitchFamily="18" charset="2"/>
              </a:rPr>
              <a:t>s.c</a:t>
            </a: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. – bizonytalan felszívódás)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 az </a:t>
            </a:r>
            <a:r>
              <a:rPr lang="hu-HU" sz="2000" dirty="0" err="1">
                <a:solidFill>
                  <a:schemeClr val="accent4"/>
                </a:solidFill>
                <a:sym typeface="Symbol" pitchFamily="18" charset="2"/>
              </a:rPr>
              <a:t>i.v</a:t>
            </a:r>
            <a:r>
              <a:rPr lang="hu-HU" sz="2000" dirty="0">
                <a:solidFill>
                  <a:schemeClr val="accent4"/>
                </a:solidFill>
                <a:sym typeface="Symbol" pitchFamily="18" charset="2"/>
              </a:rPr>
              <a:t>. adagolás mindenképp nagyon lassú </a:t>
            </a:r>
            <a:r>
              <a:rPr lang="hu-HU" sz="2000" dirty="0" smtClean="0">
                <a:solidFill>
                  <a:schemeClr val="accent4"/>
                </a:solidFill>
                <a:sym typeface="Symbol" pitchFamily="18" charset="2"/>
              </a:rPr>
              <a:t>legyen</a:t>
            </a:r>
            <a:endParaRPr lang="hu-HU" sz="2000" dirty="0">
              <a:solidFill>
                <a:schemeClr val="accent4"/>
              </a:solidFill>
              <a:sym typeface="Symbol" pitchFamily="18" charset="2"/>
            </a:endParaRPr>
          </a:p>
        </p:txBody>
      </p:sp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913"/>
            <a:ext cx="2807865" cy="155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chemeClr val="accent4"/>
                </a:solidFill>
              </a:rPr>
              <a:t>K-vitamin (</a:t>
            </a:r>
            <a:r>
              <a:rPr lang="hu-HU" sz="2000" b="1" i="1" dirty="0" err="1" smtClean="0">
                <a:solidFill>
                  <a:schemeClr val="accent4"/>
                </a:solidFill>
              </a:rPr>
              <a:t>phytomenadion</a:t>
            </a:r>
            <a:r>
              <a:rPr lang="hu-HU" sz="2000" b="1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b="1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II, VII, IX, X. alvadási faktor teljes értékű szintéziséhez szükséges 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K-vitamin </a:t>
            </a:r>
            <a:r>
              <a:rPr lang="hu-HU" sz="2000" dirty="0" err="1" smtClean="0">
                <a:solidFill>
                  <a:schemeClr val="accent4"/>
                </a:solidFill>
              </a:rPr>
              <a:t>kumarin</a:t>
            </a:r>
            <a:r>
              <a:rPr lang="hu-HU" sz="2000" dirty="0" smtClean="0">
                <a:solidFill>
                  <a:schemeClr val="accent4"/>
                </a:solidFill>
              </a:rPr>
              <a:t> túladagolásban jön szóba, ha az INR magas (&gt;5–7), vérzésveszély van, de fontos szem előtt tartani, hogy a K-vitamin nem függeszti fel azonnal a </a:t>
            </a:r>
            <a:r>
              <a:rPr lang="hu-HU" sz="2000" dirty="0" err="1" smtClean="0">
                <a:solidFill>
                  <a:schemeClr val="accent4"/>
                </a:solidFill>
              </a:rPr>
              <a:t>kumarinok</a:t>
            </a:r>
            <a:r>
              <a:rPr lang="hu-HU" sz="2000" dirty="0" smtClean="0">
                <a:solidFill>
                  <a:schemeClr val="accent4"/>
                </a:solidFill>
              </a:rPr>
              <a:t> hatását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rutinszerű K-vitamin-pótlásban részesül minden újszülött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súlyos májelégtelenségben, felszívódási zavarokban,  tartós </a:t>
            </a:r>
            <a:r>
              <a:rPr lang="hu-HU" sz="2000" dirty="0" err="1" smtClean="0">
                <a:solidFill>
                  <a:schemeClr val="accent4"/>
                </a:solidFill>
              </a:rPr>
              <a:t>parenteralis</a:t>
            </a:r>
            <a:r>
              <a:rPr lang="hu-HU" sz="2000" dirty="0" smtClean="0">
                <a:solidFill>
                  <a:schemeClr val="accent4"/>
                </a:solidFill>
              </a:rPr>
              <a:t> táplálás során</a:t>
            </a:r>
          </a:p>
          <a:p>
            <a:pPr>
              <a:buNone/>
            </a:pPr>
            <a:endParaRPr lang="hu-HU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Vérzéscsillapítás</a:t>
            </a:r>
            <a:r>
              <a:rPr lang="hu-HU" sz="30500" dirty="0" smtClean="0">
                <a:solidFill>
                  <a:srgbClr val="FF0000"/>
                </a:solidFill>
              </a:rPr>
              <a:t/>
            </a:r>
            <a:br>
              <a:rPr lang="hu-HU" sz="30500" dirty="0" smtClean="0">
                <a:solidFill>
                  <a:srgbClr val="FF0000"/>
                </a:solidFill>
              </a:rPr>
            </a:br>
            <a:r>
              <a:rPr lang="hu-HU" sz="24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400" dirty="0" smtClean="0">
                <a:solidFill>
                  <a:srgbClr val="FF0000"/>
                </a:solidFill>
              </a:rPr>
              <a:t> gátlók</a:t>
            </a:r>
            <a:endParaRPr lang="hu-HU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err="1" smtClean="0">
                <a:solidFill>
                  <a:schemeClr val="accent4"/>
                </a:solidFill>
              </a:rPr>
              <a:t>etamsylat</a:t>
            </a:r>
            <a:r>
              <a:rPr lang="hu-HU" sz="2000" i="1" dirty="0" smtClean="0">
                <a:solidFill>
                  <a:schemeClr val="accent4"/>
                </a:solidFill>
              </a:rPr>
              <a:t> (</a:t>
            </a:r>
            <a:r>
              <a:rPr lang="hu-HU" sz="2000" i="1" dirty="0" err="1" smtClean="0">
                <a:solidFill>
                  <a:schemeClr val="accent4"/>
                </a:solidFill>
              </a:rPr>
              <a:t>Dicynone</a:t>
            </a:r>
            <a:r>
              <a:rPr lang="hu-HU" sz="2000" i="1" dirty="0" smtClean="0">
                <a:solidFill>
                  <a:schemeClr val="accent4"/>
                </a:solidFill>
              </a:rPr>
              <a:t>)</a:t>
            </a:r>
          </a:p>
          <a:p>
            <a:pPr>
              <a:buNone/>
            </a:pPr>
            <a:endParaRPr lang="hu-HU" sz="2000" i="1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smtClean="0">
                <a:solidFill>
                  <a:schemeClr val="accent4"/>
                </a:solidFill>
              </a:rPr>
              <a:t>a </a:t>
            </a:r>
            <a:r>
              <a:rPr lang="hu-HU" sz="2000" dirty="0" err="1" smtClean="0">
                <a:solidFill>
                  <a:schemeClr val="accent4"/>
                </a:solidFill>
              </a:rPr>
              <a:t>vérlemezkék</a:t>
            </a:r>
            <a:r>
              <a:rPr lang="hu-HU" sz="2000" dirty="0" smtClean="0">
                <a:solidFill>
                  <a:schemeClr val="accent4"/>
                </a:solidFill>
              </a:rPr>
              <a:t> </a:t>
            </a:r>
            <a:r>
              <a:rPr lang="hu-HU" sz="2000" dirty="0" err="1" smtClean="0">
                <a:solidFill>
                  <a:schemeClr val="accent4"/>
                </a:solidFill>
              </a:rPr>
              <a:t>endothelhez</a:t>
            </a:r>
            <a:r>
              <a:rPr lang="hu-HU" sz="2000" dirty="0" smtClean="0">
                <a:solidFill>
                  <a:schemeClr val="accent4"/>
                </a:solidFill>
              </a:rPr>
              <a:t> történő adhéziós képességét javítva és a kapillárisok rezisztenciáját helyreállítva </a:t>
            </a:r>
            <a:r>
              <a:rPr lang="hu-HU" sz="2000" b="1" dirty="0" smtClean="0">
                <a:solidFill>
                  <a:schemeClr val="accent4"/>
                </a:solidFill>
              </a:rPr>
              <a:t>csökkenti a vérzésidőt és a vérzékenységet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dirty="0" err="1" smtClean="0">
                <a:solidFill>
                  <a:schemeClr val="accent4"/>
                </a:solidFill>
              </a:rPr>
              <a:t>oralisan</a:t>
            </a:r>
            <a:r>
              <a:rPr lang="hu-HU" sz="2000" dirty="0" smtClean="0">
                <a:solidFill>
                  <a:schemeClr val="accent4"/>
                </a:solidFill>
              </a:rPr>
              <a:t> vagy </a:t>
            </a:r>
            <a:r>
              <a:rPr lang="hu-HU" sz="2000" dirty="0" err="1" smtClean="0">
                <a:solidFill>
                  <a:schemeClr val="accent4"/>
                </a:solidFill>
              </a:rPr>
              <a:t>iv</a:t>
            </a:r>
            <a:r>
              <a:rPr lang="hu-HU" sz="2000" dirty="0" smtClean="0">
                <a:solidFill>
                  <a:schemeClr val="accent4"/>
                </a:solidFill>
              </a:rPr>
              <a:t>. alkalmazhatjuk kisebb fül-orr-gégészeti, nőgyógyászati, urológiai, fogászati műtétek alatt és után szivárgó vérzés, valamint bármely eredetű vagy lokalizációjú kapilláris vérzés megelőzésére illetve kezelésére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sz="3100" dirty="0" smtClean="0">
                <a:solidFill>
                  <a:srgbClr val="FF0000"/>
                </a:solidFill>
              </a:rPr>
              <a:t>Vérzéscsillapítás</a:t>
            </a:r>
            <a:r>
              <a:rPr lang="hu-HU" sz="39400" dirty="0" smtClean="0">
                <a:solidFill>
                  <a:srgbClr val="FF0000"/>
                </a:solidFill>
              </a:rPr>
              <a:t/>
            </a:r>
            <a:br>
              <a:rPr lang="hu-HU" sz="39400" dirty="0" smtClean="0">
                <a:solidFill>
                  <a:srgbClr val="FF0000"/>
                </a:solidFill>
              </a:rPr>
            </a:br>
            <a:r>
              <a:rPr lang="hu-HU" sz="2700" dirty="0" err="1" smtClean="0">
                <a:solidFill>
                  <a:srgbClr val="FF0000"/>
                </a:solidFill>
              </a:rPr>
              <a:t>antitrombolitikumok-</a:t>
            </a:r>
            <a:r>
              <a:rPr lang="hu-HU" sz="2700" dirty="0" smtClean="0">
                <a:solidFill>
                  <a:srgbClr val="FF0000"/>
                </a:solidFill>
              </a:rPr>
              <a:t> </a:t>
            </a:r>
            <a:r>
              <a:rPr lang="hu-HU" sz="2700" dirty="0" err="1" smtClean="0">
                <a:solidFill>
                  <a:srgbClr val="FF0000"/>
                </a:solidFill>
              </a:rPr>
              <a:t>fibrinolízist</a:t>
            </a:r>
            <a:r>
              <a:rPr lang="hu-HU" sz="2700" dirty="0" smtClean="0">
                <a:solidFill>
                  <a:srgbClr val="FF0000"/>
                </a:solidFill>
              </a:rPr>
              <a:t> gátlók</a:t>
            </a:r>
            <a:endParaRPr lang="hu-HU" sz="27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hu-HU" sz="2000" b="1" i="1" dirty="0" smtClean="0">
              <a:latin typeface="Georgia" pitchFamily="18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hu-HU" sz="4800" b="1" i="1" dirty="0" smtClean="0">
                <a:latin typeface="Georgia" pitchFamily="18" charset="0"/>
                <a:ea typeface="Tahoma" pitchFamily="34" charset="0"/>
                <a:cs typeface="Tahoma" pitchFamily="34" charset="0"/>
              </a:rPr>
              <a:t>Köszönöm a figyelmet!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400" u="sng" dirty="0" smtClean="0"/>
              <a:t/>
            </a:r>
            <a:br>
              <a:rPr lang="hu-HU" sz="4400" u="sng" dirty="0" smtClean="0"/>
            </a:br>
            <a:endParaRPr lang="hu-HU" dirty="0"/>
          </a:p>
        </p:txBody>
      </p:sp>
      <p:pic>
        <p:nvPicPr>
          <p:cNvPr id="4" name="Kép 3" descr="MC900335934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3210" y="285728"/>
            <a:ext cx="815924" cy="91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FF0000"/>
                </a:solidFill>
              </a:rPr>
              <a:t>Fokozott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alvadékonyság-vénás</a:t>
            </a:r>
            <a:r>
              <a:rPr lang="hu-HU" sz="2000" b="1" i="1" dirty="0" smtClean="0">
                <a:solidFill>
                  <a:srgbClr val="FF0000"/>
                </a:solidFill>
              </a:rPr>
              <a:t> oldal</a:t>
            </a:r>
          </a:p>
          <a:p>
            <a:pPr>
              <a:buNone/>
            </a:pPr>
            <a:endParaRPr lang="hu-HU" sz="20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Okai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Véráramlás lassul</a:t>
            </a:r>
            <a:r>
              <a:rPr lang="hu-HU" sz="2000" dirty="0" smtClean="0">
                <a:solidFill>
                  <a:schemeClr val="accent4"/>
                </a:solidFill>
              </a:rPr>
              <a:t>: vénatágulat, keringési elégtelenség (vénás visszaáramlás), immobilizáció, végtag bénulás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Alvadási faktorok</a:t>
            </a:r>
            <a:r>
              <a:rPr lang="hu-HU" sz="2000" dirty="0" smtClean="0">
                <a:solidFill>
                  <a:schemeClr val="accent4"/>
                </a:solidFill>
              </a:rPr>
              <a:t>: veleszületett </a:t>
            </a:r>
            <a:r>
              <a:rPr lang="hu-HU" sz="2000" dirty="0" err="1" smtClean="0">
                <a:solidFill>
                  <a:schemeClr val="accent4"/>
                </a:solidFill>
              </a:rPr>
              <a:t>alvadékonysági</a:t>
            </a:r>
            <a:r>
              <a:rPr lang="hu-HU" sz="2000" dirty="0" smtClean="0">
                <a:solidFill>
                  <a:schemeClr val="accent4"/>
                </a:solidFill>
              </a:rPr>
              <a:t> hajlam, valamelyik </a:t>
            </a:r>
            <a:r>
              <a:rPr lang="hu-HU" sz="2000" dirty="0" err="1" smtClean="0">
                <a:solidFill>
                  <a:schemeClr val="accent4"/>
                </a:solidFill>
              </a:rPr>
              <a:t>alvadásgátló</a:t>
            </a:r>
            <a:r>
              <a:rPr lang="hu-HU" sz="2000" dirty="0" smtClean="0">
                <a:solidFill>
                  <a:schemeClr val="accent4"/>
                </a:solidFill>
              </a:rPr>
              <a:t> anyag szintjének csökkenése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Szöveti faktorok </a:t>
            </a:r>
            <a:r>
              <a:rPr lang="hu-HU" sz="2000" dirty="0" smtClean="0">
                <a:solidFill>
                  <a:schemeClr val="accent4"/>
                </a:solidFill>
              </a:rPr>
              <a:t>aktiválhatják az alvadási tényezőket: műtét, trauma, égés, rosszindulatú daganat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</a:t>
            </a:r>
            <a: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sz="2800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b="1" i="1" dirty="0" smtClean="0">
                <a:solidFill>
                  <a:srgbClr val="FF0000"/>
                </a:solidFill>
              </a:rPr>
              <a:t>Fokozott </a:t>
            </a:r>
            <a:r>
              <a:rPr lang="hu-HU" sz="2000" b="1" i="1" dirty="0" err="1" smtClean="0">
                <a:solidFill>
                  <a:srgbClr val="FF0000"/>
                </a:solidFill>
              </a:rPr>
              <a:t>alvadékonyság-artériás</a:t>
            </a:r>
            <a:r>
              <a:rPr lang="hu-HU" sz="2000" b="1" i="1" dirty="0" smtClean="0">
                <a:solidFill>
                  <a:srgbClr val="FF0000"/>
                </a:solidFill>
              </a:rPr>
              <a:t> oldal</a:t>
            </a:r>
          </a:p>
          <a:p>
            <a:pPr>
              <a:buNone/>
            </a:pPr>
            <a:endParaRPr lang="hu-H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000" b="1" dirty="0" smtClean="0">
                <a:solidFill>
                  <a:schemeClr val="accent4"/>
                </a:solidFill>
              </a:rPr>
              <a:t>Okai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smtClean="0">
                <a:solidFill>
                  <a:schemeClr val="accent4"/>
                </a:solidFill>
              </a:rPr>
              <a:t>Erek sérülései</a:t>
            </a:r>
            <a:r>
              <a:rPr lang="hu-HU" sz="2000" dirty="0" smtClean="0">
                <a:solidFill>
                  <a:schemeClr val="accent4"/>
                </a:solidFill>
              </a:rPr>
              <a:t>, betegségei: arterioszklerózis</a:t>
            </a:r>
          </a:p>
          <a:p>
            <a:pPr>
              <a:buNone/>
            </a:pPr>
            <a:endParaRPr lang="hu-HU" sz="2000" dirty="0" smtClean="0">
              <a:solidFill>
                <a:schemeClr val="accent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000" i="1" dirty="0" err="1" smtClean="0">
                <a:solidFill>
                  <a:schemeClr val="accent4"/>
                </a:solidFill>
              </a:rPr>
              <a:t>Vérlemezkék</a:t>
            </a:r>
            <a:r>
              <a:rPr lang="hu-HU" sz="2000" i="1" dirty="0" smtClean="0">
                <a:solidFill>
                  <a:schemeClr val="accent4"/>
                </a:solidFill>
              </a:rPr>
              <a:t> </a:t>
            </a:r>
            <a:r>
              <a:rPr lang="hu-HU" sz="2000" i="1" dirty="0" err="1" smtClean="0">
                <a:solidFill>
                  <a:schemeClr val="accent4"/>
                </a:solidFill>
              </a:rPr>
              <a:t>aggregációs</a:t>
            </a:r>
            <a:r>
              <a:rPr lang="hu-HU" sz="2000" i="1" dirty="0" smtClean="0">
                <a:solidFill>
                  <a:schemeClr val="accent4"/>
                </a:solidFill>
              </a:rPr>
              <a:t> képességének fokozódása</a:t>
            </a:r>
            <a:r>
              <a:rPr lang="hu-HU" sz="2000" dirty="0" smtClean="0">
                <a:solidFill>
                  <a:schemeClr val="accent4"/>
                </a:solidFill>
              </a:rPr>
              <a:t>: műbillentyű, sérült érelmeszesedéses </a:t>
            </a:r>
            <a:r>
              <a:rPr lang="hu-HU" sz="2000" dirty="0" err="1" smtClean="0">
                <a:solidFill>
                  <a:schemeClr val="accent4"/>
                </a:solidFill>
              </a:rPr>
              <a:t>plakkokon</a:t>
            </a:r>
            <a:endParaRPr lang="hu-HU" sz="2000" dirty="0">
              <a:solidFill>
                <a:schemeClr val="accent4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A véralvadást befolyásoló szerek </a:t>
            </a:r>
            <a:r>
              <a:rPr lang="hu-HU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hu-HU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hu-HU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7" name="Picture 3" descr="C:\Users\Katalin\Pictures\800px-Coagulation_full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4499992" cy="3600400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4355976" y="476672"/>
            <a:ext cx="478802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hu-HU" sz="1400" b="1" i="1" dirty="0" smtClean="0">
                <a:solidFill>
                  <a:schemeClr val="accent4"/>
                </a:solidFill>
              </a:rPr>
              <a:t>Belső (</a:t>
            </a:r>
            <a:r>
              <a:rPr lang="hu-HU" sz="1400" b="1" i="1" dirty="0" err="1" smtClean="0">
                <a:solidFill>
                  <a:schemeClr val="accent4"/>
                </a:solidFill>
              </a:rPr>
              <a:t>intrinsic</a:t>
            </a:r>
            <a:r>
              <a:rPr lang="hu-HU" sz="1400" b="1" i="1" dirty="0" smtClean="0">
                <a:solidFill>
                  <a:schemeClr val="accent4"/>
                </a:solidFill>
              </a:rPr>
              <a:t>) út</a:t>
            </a:r>
            <a:r>
              <a:rPr lang="hu-HU" sz="1400" b="1" dirty="0" smtClean="0">
                <a:solidFill>
                  <a:schemeClr val="accent4"/>
                </a:solidFill>
              </a:rPr>
              <a:t>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Ingere az ér </a:t>
            </a:r>
            <a:r>
              <a:rPr lang="hu-HU" sz="1400" dirty="0" err="1" smtClean="0">
                <a:solidFill>
                  <a:schemeClr val="accent4"/>
                </a:solidFill>
              </a:rPr>
              <a:t>endothél</a:t>
            </a:r>
            <a:r>
              <a:rPr lang="hu-HU" sz="1400" dirty="0" smtClean="0">
                <a:solidFill>
                  <a:schemeClr val="accent4"/>
                </a:solidFill>
              </a:rPr>
              <a:t> sérülésének következtében </a:t>
            </a:r>
          </a:p>
          <a:p>
            <a:pPr marL="342900" indent="-342900">
              <a:buNone/>
            </a:pPr>
            <a:r>
              <a:rPr lang="hu-HU" sz="1400" dirty="0" smtClean="0">
                <a:solidFill>
                  <a:schemeClr val="accent4"/>
                </a:solidFill>
              </a:rPr>
              <a:t>	megjelenő kollagén rostok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aktiválódik a </a:t>
            </a:r>
            <a:r>
              <a:rPr lang="hu-HU" sz="1400" dirty="0" err="1" smtClean="0">
                <a:solidFill>
                  <a:schemeClr val="accent4"/>
                </a:solidFill>
              </a:rPr>
              <a:t>XI-es</a:t>
            </a:r>
            <a:r>
              <a:rPr lang="hu-HU" sz="1400" dirty="0" smtClean="0">
                <a:solidFill>
                  <a:schemeClr val="accent4"/>
                </a:solidFill>
              </a:rPr>
              <a:t> és a </a:t>
            </a:r>
            <a:r>
              <a:rPr lang="hu-HU" sz="1400" dirty="0" err="1" smtClean="0">
                <a:solidFill>
                  <a:schemeClr val="accent4"/>
                </a:solidFill>
              </a:rPr>
              <a:t>XII-es</a:t>
            </a:r>
            <a:r>
              <a:rPr lang="hu-HU" sz="1400" dirty="0" smtClean="0">
                <a:solidFill>
                  <a:schemeClr val="accent4"/>
                </a:solidFill>
              </a:rPr>
              <a:t> faktor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kalcium-ion mellett ez alakítja át aktívvá a X. faktort</a:t>
            </a:r>
          </a:p>
          <a:p>
            <a:pPr marL="342900" indent="-342900"/>
            <a:endParaRPr lang="hu-HU" sz="1400" dirty="0" smtClean="0">
              <a:solidFill>
                <a:schemeClr val="accent4"/>
              </a:solidFill>
            </a:endParaRPr>
          </a:p>
          <a:p>
            <a:pPr lvl="0"/>
            <a:r>
              <a:rPr lang="hu-HU" sz="1400" b="1" i="1" dirty="0" smtClean="0">
                <a:solidFill>
                  <a:schemeClr val="accent4"/>
                </a:solidFill>
              </a:rPr>
              <a:t>Külső (</a:t>
            </a:r>
            <a:r>
              <a:rPr lang="hu-HU" sz="1400" b="1" i="1" dirty="0" err="1" smtClean="0">
                <a:solidFill>
                  <a:schemeClr val="accent4"/>
                </a:solidFill>
              </a:rPr>
              <a:t>extrinsic</a:t>
            </a:r>
            <a:r>
              <a:rPr lang="hu-HU" sz="1400" b="1" i="1" dirty="0" smtClean="0">
                <a:solidFill>
                  <a:schemeClr val="accent4"/>
                </a:solidFill>
              </a:rPr>
              <a:t>) út: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   szövetsérülés hatására felszabaduló</a:t>
            </a:r>
            <a:r>
              <a:rPr lang="hu-HU" sz="1400" b="1" dirty="0" smtClean="0">
                <a:solidFill>
                  <a:schemeClr val="accent4"/>
                </a:solidFill>
              </a:rPr>
              <a:t> szöveti faktor </a:t>
            </a:r>
          </a:p>
          <a:p>
            <a:pPr lvl="0"/>
            <a:r>
              <a:rPr lang="hu-HU" sz="1400" b="1" dirty="0" smtClean="0">
                <a:solidFill>
                  <a:schemeClr val="accent4"/>
                </a:solidFill>
              </a:rPr>
              <a:t>     </a:t>
            </a:r>
            <a:r>
              <a:rPr lang="hu-HU" sz="1400" dirty="0" smtClean="0">
                <a:solidFill>
                  <a:schemeClr val="accent4"/>
                </a:solidFill>
              </a:rPr>
              <a:t>komplexet képez a</a:t>
            </a:r>
            <a:r>
              <a:rPr lang="hu-HU" sz="1400" b="1" dirty="0" smtClean="0">
                <a:solidFill>
                  <a:schemeClr val="accent4"/>
                </a:solidFill>
              </a:rPr>
              <a:t> </a:t>
            </a:r>
            <a:r>
              <a:rPr lang="hu-HU" sz="1400" b="1" dirty="0" err="1" smtClean="0">
                <a:solidFill>
                  <a:schemeClr val="accent4"/>
                </a:solidFill>
                <a:hlinkClick r:id="rId3" tooltip="Proconvertin"/>
              </a:rPr>
              <a:t>VII-es</a:t>
            </a:r>
            <a:r>
              <a:rPr lang="hu-HU" sz="1400" b="1" dirty="0" smtClean="0">
                <a:solidFill>
                  <a:schemeClr val="accent4"/>
                </a:solidFill>
                <a:hlinkClick r:id="rId3" tooltip="Proconvertin"/>
              </a:rPr>
              <a:t> faktorral</a:t>
            </a:r>
            <a:r>
              <a:rPr lang="hu-HU" sz="1400" dirty="0" smtClean="0">
                <a:solidFill>
                  <a:schemeClr val="accent4"/>
                </a:solidFill>
              </a:rPr>
              <a:t> és kalcium-ion     </a:t>
            </a:r>
          </a:p>
          <a:p>
            <a:pPr lvl="0"/>
            <a:r>
              <a:rPr lang="hu-HU" sz="1400" dirty="0" smtClean="0">
                <a:solidFill>
                  <a:schemeClr val="accent4"/>
                </a:solidFill>
              </a:rPr>
              <a:t>     jelenlétében aktívvá válik a X. faktor</a:t>
            </a:r>
          </a:p>
          <a:p>
            <a:pP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   az </a:t>
            </a:r>
            <a:r>
              <a:rPr lang="hu-HU" sz="1400" b="1" dirty="0" smtClean="0">
                <a:solidFill>
                  <a:schemeClr val="accent4"/>
                </a:solidFill>
              </a:rPr>
              <a:t>aktív X-es faktor </a:t>
            </a:r>
            <a:r>
              <a:rPr lang="hu-HU" sz="1400" dirty="0" smtClean="0">
                <a:solidFill>
                  <a:schemeClr val="accent4"/>
                </a:solidFill>
              </a:rPr>
              <a:t>elhasítja a</a:t>
            </a:r>
            <a:r>
              <a:rPr lang="hu-HU" sz="1400" b="1" dirty="0" smtClean="0">
                <a:solidFill>
                  <a:schemeClr val="accent4"/>
                </a:solidFill>
              </a:rPr>
              <a:t> </a:t>
            </a:r>
            <a:r>
              <a:rPr lang="hu-HU" sz="1400" b="1" dirty="0" err="1" smtClean="0">
                <a:solidFill>
                  <a:schemeClr val="accent4"/>
                </a:solidFill>
                <a:hlinkClick r:id="rId4" tooltip="Vérplazma"/>
              </a:rPr>
              <a:t>II-es</a:t>
            </a:r>
            <a:r>
              <a:rPr lang="hu-HU" sz="1400" b="1" dirty="0" smtClean="0">
                <a:solidFill>
                  <a:schemeClr val="accent4"/>
                </a:solidFill>
                <a:hlinkClick r:id="rId4" tooltip="Vérplazma"/>
              </a:rPr>
              <a:t> faktort</a:t>
            </a:r>
            <a:r>
              <a:rPr lang="hu-HU" sz="1400" b="1" dirty="0" smtClean="0">
                <a:solidFill>
                  <a:schemeClr val="accent4"/>
                </a:solidFill>
              </a:rPr>
              <a:t>   </a:t>
            </a:r>
          </a:p>
          <a:p>
            <a:r>
              <a:rPr lang="hu-HU" sz="1400" b="1" dirty="0" smtClean="0">
                <a:solidFill>
                  <a:schemeClr val="accent4"/>
                </a:solidFill>
              </a:rPr>
              <a:t>    (</a:t>
            </a:r>
            <a:r>
              <a:rPr lang="hu-HU" sz="1400" b="1" dirty="0" err="1" smtClean="0">
                <a:solidFill>
                  <a:schemeClr val="accent4"/>
                </a:solidFill>
              </a:rPr>
              <a:t>protrombin</a:t>
            </a:r>
            <a:r>
              <a:rPr lang="hu-HU" sz="1400" dirty="0" smtClean="0">
                <a:solidFill>
                  <a:schemeClr val="accent4"/>
                </a:solidFill>
              </a:rPr>
              <a:t>), aktiválja  a </a:t>
            </a:r>
            <a:r>
              <a:rPr lang="hu-HU" sz="1400" dirty="0" err="1" smtClean="0">
                <a:solidFill>
                  <a:schemeClr val="accent4"/>
                </a:solidFill>
              </a:rPr>
              <a:t>IIa</a:t>
            </a:r>
            <a:r>
              <a:rPr lang="hu-HU" sz="1400" dirty="0" smtClean="0">
                <a:solidFill>
                  <a:schemeClr val="accent4"/>
                </a:solidFill>
              </a:rPr>
              <a:t>, </a:t>
            </a:r>
            <a:r>
              <a:rPr lang="hu-HU" sz="1400" dirty="0" err="1" smtClean="0">
                <a:solidFill>
                  <a:schemeClr val="accent4"/>
                </a:solidFill>
              </a:rPr>
              <a:t>trombint</a:t>
            </a:r>
            <a:r>
              <a:rPr lang="hu-HU" sz="1400" dirty="0" smtClean="0">
                <a:solidFill>
                  <a:schemeClr val="accent4"/>
                </a:solidFill>
              </a:rPr>
              <a:t>, </a:t>
            </a:r>
            <a:r>
              <a:rPr lang="hu-HU" sz="1400" b="1" dirty="0" smtClean="0">
                <a:solidFill>
                  <a:schemeClr val="accent4"/>
                </a:solidFill>
              </a:rPr>
              <a:t>csak   </a:t>
            </a:r>
          </a:p>
          <a:p>
            <a:r>
              <a:rPr lang="hu-HU" sz="1400" b="1" dirty="0" smtClean="0">
                <a:solidFill>
                  <a:schemeClr val="accent4"/>
                </a:solidFill>
              </a:rPr>
              <a:t>      kalcium jelenlétében </a:t>
            </a:r>
            <a:r>
              <a:rPr lang="hu-HU" sz="1400" dirty="0" smtClean="0">
                <a:solidFill>
                  <a:schemeClr val="accent4"/>
                </a:solidFill>
              </a:rPr>
              <a:t>játszódik le</a:t>
            </a:r>
          </a:p>
          <a:p>
            <a:pP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   visszahat a </a:t>
            </a:r>
            <a:r>
              <a:rPr lang="hu-HU" sz="1400" dirty="0" err="1" smtClean="0">
                <a:solidFill>
                  <a:schemeClr val="accent4"/>
                </a:solidFill>
              </a:rPr>
              <a:t>VIII-as</a:t>
            </a:r>
            <a:r>
              <a:rPr lang="hu-HU" sz="1400" dirty="0" smtClean="0">
                <a:solidFill>
                  <a:schemeClr val="accent4"/>
                </a:solidFill>
              </a:rPr>
              <a:t> és a </a:t>
            </a:r>
            <a:r>
              <a:rPr lang="hu-HU" sz="1400" dirty="0" err="1" smtClean="0">
                <a:solidFill>
                  <a:schemeClr val="accent4"/>
                </a:solidFill>
                <a:hlinkClick r:id="rId5" tooltip="Christmas-faktor"/>
              </a:rPr>
              <a:t>IX-es</a:t>
            </a:r>
            <a:r>
              <a:rPr lang="hu-HU" sz="1400" dirty="0" smtClean="0">
                <a:solidFill>
                  <a:schemeClr val="accent4"/>
                </a:solidFill>
              </a:rPr>
              <a:t> faktorok komplexére,  </a:t>
            </a:r>
          </a:p>
          <a:p>
            <a:r>
              <a:rPr lang="hu-HU" sz="1400" dirty="0" smtClean="0">
                <a:solidFill>
                  <a:schemeClr val="accent4"/>
                </a:solidFill>
              </a:rPr>
              <a:t>     aminek hatására még több X-es faktor aktiválódik</a:t>
            </a:r>
          </a:p>
          <a:p>
            <a:pP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    az aktív </a:t>
            </a:r>
            <a:r>
              <a:rPr lang="hu-HU" sz="1400" dirty="0" err="1" smtClean="0">
                <a:solidFill>
                  <a:schemeClr val="accent4"/>
                </a:solidFill>
              </a:rPr>
              <a:t>trombin</a:t>
            </a:r>
            <a:r>
              <a:rPr lang="hu-HU" sz="1400" dirty="0" smtClean="0">
                <a:solidFill>
                  <a:schemeClr val="accent4"/>
                </a:solidFill>
              </a:rPr>
              <a:t> létrejöttével lezárul az aktiválódási  </a:t>
            </a:r>
          </a:p>
          <a:p>
            <a:r>
              <a:rPr lang="hu-HU" sz="1400" dirty="0" smtClean="0">
                <a:solidFill>
                  <a:schemeClr val="accent4"/>
                </a:solidFill>
              </a:rPr>
              <a:t>      fázis</a:t>
            </a:r>
          </a:p>
          <a:p>
            <a:pP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    az aktív </a:t>
            </a:r>
            <a:r>
              <a:rPr lang="hu-HU" sz="1400" dirty="0" err="1" smtClean="0">
                <a:solidFill>
                  <a:schemeClr val="accent4"/>
                </a:solidFill>
              </a:rPr>
              <a:t>trombin</a:t>
            </a:r>
            <a:r>
              <a:rPr lang="hu-HU" sz="1400" dirty="0" smtClean="0">
                <a:solidFill>
                  <a:schemeClr val="accent4"/>
                </a:solidFill>
              </a:rPr>
              <a:t> alegységekre hasogatja a      </a:t>
            </a:r>
            <a:r>
              <a:rPr lang="hu-HU" sz="1400" b="1" dirty="0" err="1" smtClean="0">
                <a:solidFill>
                  <a:schemeClr val="accent4"/>
                </a:solidFill>
                <a:hlinkClick r:id="rId6" tooltip="Fibrinogén"/>
              </a:rPr>
              <a:t>fibrinogént</a:t>
            </a:r>
            <a:r>
              <a:rPr lang="hu-HU" sz="1400" b="1" dirty="0" smtClean="0">
                <a:solidFill>
                  <a:schemeClr val="accent4"/>
                </a:solidFill>
              </a:rPr>
              <a:t> (</a:t>
            </a:r>
            <a:r>
              <a:rPr lang="hu-HU" sz="1400" b="1" dirty="0" err="1" smtClean="0">
                <a:solidFill>
                  <a:schemeClr val="accent4"/>
                </a:solidFill>
              </a:rPr>
              <a:t>I-es</a:t>
            </a:r>
            <a:r>
              <a:rPr lang="hu-HU" sz="1400" b="1" dirty="0" smtClean="0">
                <a:solidFill>
                  <a:schemeClr val="accent4"/>
                </a:solidFill>
              </a:rPr>
              <a:t> faktor), </a:t>
            </a:r>
            <a:r>
              <a:rPr lang="hu-HU" sz="1400" dirty="0" smtClean="0">
                <a:solidFill>
                  <a:schemeClr val="accent4"/>
                </a:solidFill>
              </a:rPr>
              <a:t>amik  fibrint hoznak létre </a:t>
            </a:r>
          </a:p>
          <a:p>
            <a:pPr>
              <a:buFont typeface="Wingdings" pitchFamily="2" charset="2"/>
              <a:buChar char="§"/>
            </a:pPr>
            <a:r>
              <a:rPr lang="hu-HU" sz="1400" dirty="0" smtClean="0">
                <a:solidFill>
                  <a:schemeClr val="accent4"/>
                </a:solidFill>
              </a:rPr>
              <a:t>     a fibrin behálózza a vérrögöt, megerősíti a seb       	lezárását</a:t>
            </a:r>
          </a:p>
          <a:p>
            <a:endParaRPr lang="hu-HU" sz="1400" dirty="0" smtClean="0">
              <a:solidFill>
                <a:schemeClr val="accent4"/>
              </a:solidFill>
            </a:endParaRPr>
          </a:p>
          <a:p>
            <a:endParaRPr lang="hu-HU" sz="1400" dirty="0" smtClean="0">
              <a:solidFill>
                <a:schemeClr val="accent4"/>
              </a:solidFill>
            </a:endParaRPr>
          </a:p>
          <a:p>
            <a:r>
              <a:rPr lang="hu-HU" sz="1600" dirty="0" smtClean="0">
                <a:solidFill>
                  <a:schemeClr val="accent4"/>
                </a:solidFill>
              </a:rPr>
              <a:t>A </a:t>
            </a:r>
            <a:r>
              <a:rPr lang="hu-HU" sz="1600" dirty="0" err="1" smtClean="0">
                <a:solidFill>
                  <a:schemeClr val="accent4"/>
                </a:solidFill>
              </a:rPr>
              <a:t>trombin</a:t>
            </a:r>
            <a:r>
              <a:rPr lang="hu-HU" sz="1600" dirty="0" smtClean="0">
                <a:solidFill>
                  <a:schemeClr val="accent4"/>
                </a:solidFill>
              </a:rPr>
              <a:t> emellett összehúzódásra készteti a </a:t>
            </a:r>
            <a:r>
              <a:rPr lang="hu-HU" sz="1600" dirty="0" err="1" smtClean="0">
                <a:solidFill>
                  <a:schemeClr val="accent4"/>
                </a:solidFill>
              </a:rPr>
              <a:t>vérlemezkék</a:t>
            </a:r>
            <a:r>
              <a:rPr lang="hu-HU" sz="1600" dirty="0" smtClean="0">
                <a:solidFill>
                  <a:schemeClr val="accent4"/>
                </a:solidFill>
              </a:rPr>
              <a:t> </a:t>
            </a:r>
            <a:r>
              <a:rPr lang="hu-HU" sz="1600" dirty="0" err="1" smtClean="0">
                <a:solidFill>
                  <a:schemeClr val="accent4"/>
                </a:solidFill>
              </a:rPr>
              <a:t>aktin-miozin</a:t>
            </a:r>
            <a:r>
              <a:rPr lang="hu-HU" sz="1600" dirty="0" smtClean="0">
                <a:solidFill>
                  <a:schemeClr val="accent4"/>
                </a:solidFill>
              </a:rPr>
              <a:t> vázát, ezzel összehúzza a seb széleit, és mechanikusan lezárja a sebet.</a:t>
            </a:r>
            <a:endParaRPr lang="hu-HU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  <a:latin typeface="Book Antiqua" pitchFamily="18" charset="0"/>
              </a:rPr>
              <a:t>A véralvadás folyamata</a:t>
            </a:r>
            <a:endParaRPr lang="hu-HU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026" name="Picture 2" descr="C:\Users\Katalin\Pictures\Véralvadá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12068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8817</TotalTime>
  <Words>2050</Words>
  <Application>Microsoft Office PowerPoint</Application>
  <PresentationFormat>Diavetítés a képernyőre (4:3 oldalarány)</PresentationFormat>
  <Paragraphs>515</Paragraphs>
  <Slides>56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57" baseType="lpstr">
      <vt:lpstr>Sétatér</vt:lpstr>
      <vt:lpstr>Gyógyszertan</vt:lpstr>
      <vt:lpstr>2. dia</vt:lpstr>
      <vt:lpstr>3. dia</vt:lpstr>
      <vt:lpstr>A véralvadást befolyásoló szerek</vt:lpstr>
      <vt:lpstr>A véralvadást befolyásoló szerek</vt:lpstr>
      <vt:lpstr>A véralvadást befolyásoló szerek </vt:lpstr>
      <vt:lpstr>A véralvadást befolyásoló szerek  </vt:lpstr>
      <vt:lpstr>8. dia</vt:lpstr>
      <vt:lpstr>A véralvadás folyamata</vt:lpstr>
      <vt:lpstr>A véralvadást befolyásoló szerek  Alvadási kaszkád proteázok</vt:lpstr>
      <vt:lpstr>A véralvadást befolyásoló szerek  Gyógyszeres kezelés</vt:lpstr>
      <vt:lpstr>A véralvadást befolyásoló szerek Antithrombotikumok</vt:lpstr>
      <vt:lpstr>A véralvadást befolyásoló szerek Thrombocyta aggregáció-gátlás</vt:lpstr>
      <vt:lpstr>A véralvadást befolyásoló szerek Thrombocyta aggregáció-gátlás</vt:lpstr>
      <vt:lpstr>15. dia</vt:lpstr>
      <vt:lpstr>16. dia</vt:lpstr>
      <vt:lpstr>A véralvadást befolyásoló szerek  Thrombocyta aggregáció-gátlás  </vt:lpstr>
      <vt:lpstr>A véralvadást befolyásoló szerek  Thrombocyta aggregáció-gátlás</vt:lpstr>
      <vt:lpstr>A véralvadást befolyásoló szerek  Thrombocyta aggregáció-gátlás</vt:lpstr>
      <vt:lpstr>A véralvadást befolyásoló szerek  Thrombocyta aggregáció-gátlás</vt:lpstr>
      <vt:lpstr>A véralvadást befolyásoló szerek  Thrombocyta aggregáció-gátlás </vt:lpstr>
      <vt:lpstr>A véralvadást befolyásoló szerek  Thrombocyta aggregáció-gátlás </vt:lpstr>
      <vt:lpstr>A véralvadást befolyásoló szerek  Thrombocyta aggregáció-gátlás</vt:lpstr>
      <vt:lpstr>A véralvadást befolyásoló szerek  Thrombocyta aggregáció-gátlás </vt:lpstr>
      <vt:lpstr>A véralvadást befolyásoló szerek  Thrombocyta aggregáció-gátlás</vt:lpstr>
      <vt:lpstr>A véralvadást befolyásoló szerek  Vénás thromboembolia (VTE)</vt:lpstr>
      <vt:lpstr>A véralvadást befolyásoló szerek  Vénás thromboembolia (VTE) </vt:lpstr>
      <vt:lpstr>A véralvadást befolyásoló szerek  Vénás thromboembolia (VTE) </vt:lpstr>
      <vt:lpstr>29. dia</vt:lpstr>
      <vt:lpstr>A véralvadást befolyásoló szerek  Vénás thromboembolia (VTE)  </vt:lpstr>
      <vt:lpstr>A véralvadást befolyásoló szerek  Vénás thromboembolia (VTE)</vt:lpstr>
      <vt:lpstr>A véralvadást befolyásoló szerek  Vénás thromboembolia (VTE) </vt:lpstr>
      <vt:lpstr>A véralvadást befolyásoló szerek  Vénás thromboembolia (VTE)  </vt:lpstr>
      <vt:lpstr>34. dia</vt:lpstr>
      <vt:lpstr>A véralvadást befolyásoló szerek  Vénás thromboembolia (VTE)  </vt:lpstr>
      <vt:lpstr>A véralvadást befolyásoló szerek  Vénás thromboembolia (VTE)  </vt:lpstr>
      <vt:lpstr>A véralvadást befolyásoló szerek  Vénás thromboembolia (VTE)</vt:lpstr>
      <vt:lpstr>A véralvadást befolyásoló szerek  Fibrinolitikumok (trombolitikumok)</vt:lpstr>
      <vt:lpstr>A véralvadást befolyásoló szerek  Fibrinolitikumok (trombolitikumok)</vt:lpstr>
      <vt:lpstr>A véralvadást befolyásoló szerek  Fibrinolitikumok (trombolitikumok)</vt:lpstr>
      <vt:lpstr>A véralvadást befolyásoló szerek  Fibrinolitikumok (trombolitikumok)</vt:lpstr>
      <vt:lpstr>A véralvadást befolyásoló szerek  Fibrinolitikumok (trombolitikumok)</vt:lpstr>
      <vt:lpstr>Vérzéscsillapítás</vt:lpstr>
      <vt:lpstr>Vérzéscsillapítás antitrombolitikumok- fibrinolízist gátlók</vt:lpstr>
      <vt:lpstr>Vérzéscsillapítás antitrombolitikumok- fibrinolízist gátlók</vt:lpstr>
      <vt:lpstr>Vérzéscsillapítás antitrombolitikumok- fibrinolízist gátlók  </vt:lpstr>
      <vt:lpstr> Vérzéscsillapítás antitrombolitikumok- fibrinolízist gátlók   </vt:lpstr>
      <vt:lpstr>Vérzéscsillapítás antitrombolitikumok- fibrinolízist gátlók</vt:lpstr>
      <vt:lpstr>Vérzéscsillapítás antitrombolitikumok- fibrinolízist gátlók</vt:lpstr>
      <vt:lpstr>Vérzéscsillapítás antitrombolitikumok- fibrinolízist gátlók</vt:lpstr>
      <vt:lpstr>Vérzéscsillapítás antitrombolitikumok- fibrinolízist gátlók </vt:lpstr>
      <vt:lpstr>Vérzéscsillapítás antitrombolitikumok- fibrinolízist gátlók</vt:lpstr>
      <vt:lpstr>53. dia</vt:lpstr>
      <vt:lpstr>Vérzéscsillapítás antitrombolitikumok- fibrinolízist gátlók</vt:lpstr>
      <vt:lpstr>Vérzéscsillapítás antitrombolitikumok- fibrinolízist gátlók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Dr. Zimmerman Katalin</cp:lastModifiedBy>
  <cp:revision>589</cp:revision>
  <dcterms:created xsi:type="dcterms:W3CDTF">2013-02-19T13:49:44Z</dcterms:created>
  <dcterms:modified xsi:type="dcterms:W3CDTF">2018-10-03T19:53:01Z</dcterms:modified>
</cp:coreProperties>
</file>