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62" r:id="rId2"/>
    <p:sldId id="505" r:id="rId3"/>
    <p:sldId id="504" r:id="rId4"/>
    <p:sldId id="537" r:id="rId5"/>
    <p:sldId id="516" r:id="rId6"/>
    <p:sldId id="512" r:id="rId7"/>
    <p:sldId id="538" r:id="rId8"/>
    <p:sldId id="522" r:id="rId9"/>
    <p:sldId id="531" r:id="rId10"/>
    <p:sldId id="513" r:id="rId11"/>
    <p:sldId id="532" r:id="rId12"/>
    <p:sldId id="544" r:id="rId13"/>
    <p:sldId id="514" r:id="rId14"/>
    <p:sldId id="515" r:id="rId15"/>
    <p:sldId id="282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1166F-CA84-444A-8784-AFEDEE51F345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BAD8F-B438-408A-A607-E3419C9E71C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1965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1965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1965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782DCAE-B140-442E-B692-7811D243A2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90739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2019. 10. 07.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7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2019</a:t>
            </a:r>
            <a:r>
              <a:rPr lang="hu-HU" sz="2400" dirty="0" smtClean="0">
                <a:latin typeface="Georgia" pitchFamily="18" charset="0"/>
              </a:rPr>
              <a:t>.</a:t>
            </a: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Fibrinolízis</a:t>
            </a:r>
            <a:r>
              <a:rPr lang="hu-HU" sz="2000" b="1" i="1" dirty="0" smtClean="0">
                <a:solidFill>
                  <a:schemeClr val="accent4"/>
                </a:solidFill>
              </a:rPr>
              <a:t> gátlók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fokozott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</a:t>
            </a:r>
            <a:r>
              <a:rPr lang="hu-HU" sz="2000" dirty="0" smtClean="0">
                <a:solidFill>
                  <a:schemeClr val="accent4"/>
                </a:solidFill>
              </a:rPr>
              <a:t> esetén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túladagolt </a:t>
            </a:r>
            <a:r>
              <a:rPr lang="hu-HU" sz="2000" dirty="0" err="1" smtClean="0">
                <a:solidFill>
                  <a:schemeClr val="accent4"/>
                </a:solidFill>
              </a:rPr>
              <a:t>trombolitikumokkal</a:t>
            </a:r>
            <a:r>
              <a:rPr lang="hu-HU" sz="2000" dirty="0" smtClean="0">
                <a:solidFill>
                  <a:schemeClr val="accent4"/>
                </a:solidFill>
              </a:rPr>
              <a:t> mi magunk váltottuk ki a kórosan fokozott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Antifibrinolitikus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el-GR" sz="2000" i="1" dirty="0" smtClean="0">
                <a:solidFill>
                  <a:schemeClr val="accent4"/>
                </a:solidFill>
              </a:rPr>
              <a:t>ω-</a:t>
            </a:r>
            <a:r>
              <a:rPr lang="hu-HU" sz="2000" i="1" dirty="0" err="1" smtClean="0">
                <a:solidFill>
                  <a:schemeClr val="accent4"/>
                </a:solidFill>
              </a:rPr>
              <a:t>aminokarbonsavak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aminocaproic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acid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Acepramin</a:t>
            </a:r>
            <a:r>
              <a:rPr lang="hu-HU" sz="2000" b="1" i="1" dirty="0" smtClean="0">
                <a:solidFill>
                  <a:schemeClr val="accent4"/>
                </a:solidFill>
              </a:rPr>
              <a:t>),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tranexanic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acid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Exacyl</a:t>
            </a:r>
            <a:r>
              <a:rPr lang="hu-HU" sz="2000" b="1" i="1" dirty="0" smtClean="0">
                <a:solidFill>
                  <a:schemeClr val="accent4"/>
                </a:solidFill>
              </a:rPr>
              <a:t>)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solidFill>
                  <a:schemeClr val="accent4"/>
                </a:solidFill>
              </a:rPr>
              <a:t>kompetitive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gátolja</a:t>
            </a:r>
            <a:r>
              <a:rPr lang="en-US" sz="2000" dirty="0" smtClean="0">
                <a:solidFill>
                  <a:schemeClr val="accent4"/>
                </a:solidFill>
              </a:rPr>
              <a:t> a </a:t>
            </a:r>
            <a:r>
              <a:rPr lang="en-US" sz="2000" dirty="0" err="1" smtClean="0">
                <a:solidFill>
                  <a:schemeClr val="accent4"/>
                </a:solidFill>
              </a:rPr>
              <a:t>plasminogen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lysin-kötő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helyét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és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így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meggátolja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aktív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plasminná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alakulását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oralisan</a:t>
            </a:r>
            <a:r>
              <a:rPr lang="hu-HU" sz="2000" dirty="0" smtClean="0">
                <a:solidFill>
                  <a:schemeClr val="accent4"/>
                </a:solidFill>
              </a:rPr>
              <a:t> adhatók, szükség esetén,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adhatók </a:t>
            </a:r>
            <a:r>
              <a:rPr lang="hu-HU" sz="2000" dirty="0" err="1" smtClean="0">
                <a:solidFill>
                  <a:schemeClr val="accent4"/>
                </a:solidFill>
              </a:rPr>
              <a:t>im</a:t>
            </a:r>
            <a:r>
              <a:rPr lang="hu-HU" sz="2000" dirty="0" smtClean="0">
                <a:solidFill>
                  <a:schemeClr val="accent4"/>
                </a:solidFill>
              </a:rPr>
              <a:t>. vagy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is</a:t>
            </a:r>
          </a:p>
          <a:p>
            <a:pPr>
              <a:buNone/>
            </a:pPr>
            <a:endParaRPr lang="hu-HU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buNone/>
            </a:pPr>
            <a:endParaRPr lang="hu-HU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buNone/>
            </a:pPr>
            <a:endParaRPr lang="hu-HU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endParaRPr lang="hu-HU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buNone/>
            </a:pPr>
            <a:endParaRPr lang="hu-HU" sz="14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Vérzéscsillapítás</a:t>
            </a:r>
            <a:r>
              <a:rPr lang="hu-HU" sz="18300" dirty="0" smtClean="0">
                <a:solidFill>
                  <a:srgbClr val="FF0000"/>
                </a:solidFill>
              </a:rPr>
              <a:t/>
            </a:r>
            <a:br>
              <a:rPr lang="hu-HU" sz="18300" dirty="0" smtClean="0">
                <a:solidFill>
                  <a:srgbClr val="FF0000"/>
                </a:solidFill>
              </a:rPr>
            </a:br>
            <a:r>
              <a:rPr lang="hu-HU" sz="24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</a:rPr>
              <a:t> gátlók</a:t>
            </a:r>
            <a:r>
              <a:rPr lang="hu-HU" sz="2400" i="1" dirty="0" smtClean="0"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hu-HU" sz="2400" i="1" dirty="0" smtClean="0">
                <a:solidFill>
                  <a:srgbClr val="FF0000"/>
                </a:solidFill>
                <a:latin typeface="Book Antiqua" pitchFamily="18" charset="0"/>
              </a:rPr>
            </a:br>
            <a:endParaRPr lang="hu-HU" sz="2400" dirty="0"/>
          </a:p>
        </p:txBody>
      </p:sp>
      <p:pic>
        <p:nvPicPr>
          <p:cNvPr id="4" name="Picture 2" descr="C:\Users\Katalin\Pictures\2011_0001_524_Farmakolog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509120"/>
            <a:ext cx="3413784" cy="20063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fokozott </a:t>
            </a:r>
            <a:r>
              <a:rPr lang="hu-HU" sz="2000" dirty="0" err="1" smtClean="0">
                <a:solidFill>
                  <a:schemeClr val="accent4"/>
                </a:solidFill>
              </a:rPr>
              <a:t>fibrinolysis</a:t>
            </a:r>
            <a:r>
              <a:rPr lang="hu-HU" sz="2000" dirty="0" smtClean="0">
                <a:solidFill>
                  <a:schemeClr val="accent4"/>
                </a:solidFill>
              </a:rPr>
              <a:t> következtében kialakult heveny vérzés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helyi </a:t>
            </a:r>
            <a:r>
              <a:rPr lang="hu-HU" sz="2000" dirty="0" err="1" smtClean="0">
                <a:solidFill>
                  <a:schemeClr val="accent4"/>
                </a:solidFill>
              </a:rPr>
              <a:t>fibrinolysis</a:t>
            </a:r>
            <a:r>
              <a:rPr lang="hu-HU" sz="2000" dirty="0" smtClean="0">
                <a:solidFill>
                  <a:schemeClr val="accent4"/>
                </a:solidFill>
              </a:rPr>
              <a:t> okozta heveny vérzés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fül-	orr-gégészeti, urológiai, ortopédiai műtétek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olyan vérzéseket célszerű velük csillapítani, ahol nem kell tartani az üreg alvadékkal való </a:t>
            </a:r>
            <a:r>
              <a:rPr lang="hu-HU" sz="2000" dirty="0" err="1" smtClean="0">
                <a:solidFill>
                  <a:schemeClr val="accent4"/>
                </a:solidFill>
              </a:rPr>
              <a:t>eltömeszelődésétől</a:t>
            </a:r>
            <a:r>
              <a:rPr lang="hu-HU" sz="2000" dirty="0" smtClean="0">
                <a:solidFill>
                  <a:schemeClr val="accent4"/>
                </a:solidFill>
              </a:rPr>
              <a:t> és következményes szervkárosodástól (felső </a:t>
            </a:r>
            <a:r>
              <a:rPr lang="hu-HU" sz="2000" dirty="0" err="1" smtClean="0">
                <a:solidFill>
                  <a:schemeClr val="accent4"/>
                </a:solidFill>
              </a:rPr>
              <a:t>húgyutak</a:t>
            </a:r>
            <a:r>
              <a:rPr lang="hu-HU" sz="2000" dirty="0" smtClean="0">
                <a:solidFill>
                  <a:schemeClr val="accent4"/>
                </a:solidFill>
              </a:rPr>
              <a:t> vérzéseiben nem alkalmazandók)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Túladagolásuk esetén a </a:t>
            </a:r>
            <a:r>
              <a:rPr lang="hu-HU" sz="2000" dirty="0" err="1" smtClean="0">
                <a:solidFill>
                  <a:schemeClr val="accent4"/>
                </a:solidFill>
              </a:rPr>
              <a:t>thrombosis</a:t>
            </a:r>
            <a:r>
              <a:rPr lang="hu-HU" sz="2000" dirty="0" smtClean="0">
                <a:solidFill>
                  <a:schemeClr val="accent4"/>
                </a:solidFill>
              </a:rPr>
              <a:t> kockázata nő!</a:t>
            </a:r>
          </a:p>
          <a:p>
            <a:pPr>
              <a:buNone/>
            </a:pPr>
            <a:endParaRPr lang="hu-HU" sz="28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Vérzéscsillapítás</a:t>
            </a:r>
            <a:r>
              <a:rPr lang="hu-HU" sz="23600" dirty="0" smtClean="0">
                <a:solidFill>
                  <a:srgbClr val="FF0000"/>
                </a:solidFill>
              </a:rPr>
              <a:t/>
            </a:r>
            <a:br>
              <a:rPr lang="hu-HU" sz="23600" dirty="0" smtClean="0">
                <a:solidFill>
                  <a:srgbClr val="FF0000"/>
                </a:solidFill>
              </a:rPr>
            </a:br>
            <a:r>
              <a:rPr lang="hu-HU" sz="24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</a:rPr>
              <a:t> gátlók</a:t>
            </a:r>
            <a:endParaRPr lang="hu-H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642744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 b="1" dirty="0" smtClean="0">
                <a:solidFill>
                  <a:srgbClr val="FF0000"/>
                </a:solidFill>
              </a:rPr>
              <a:t>Vérzéscsillapítás</a:t>
            </a:r>
            <a:r>
              <a:rPr lang="hu-HU" sz="39300" b="1" dirty="0" smtClean="0">
                <a:solidFill>
                  <a:srgbClr val="FF0000"/>
                </a:solidFill>
              </a:rPr>
              <a:t/>
            </a:r>
            <a:br>
              <a:rPr lang="hu-HU" sz="39300" b="1" dirty="0" smtClean="0">
                <a:solidFill>
                  <a:srgbClr val="FF0000"/>
                </a:solidFill>
              </a:rPr>
            </a:br>
            <a:r>
              <a:rPr lang="hu-HU" sz="2400" b="1" dirty="0" err="1" smtClean="0">
                <a:solidFill>
                  <a:srgbClr val="FF0000"/>
                </a:solidFill>
              </a:rPr>
              <a:t>antitrombolitikumok-fibrinolízist</a:t>
            </a:r>
            <a:r>
              <a:rPr lang="hu-HU" sz="2400" b="1" dirty="0" smtClean="0">
                <a:solidFill>
                  <a:srgbClr val="FF0000"/>
                </a:solidFill>
              </a:rPr>
              <a:t> gátlók</a:t>
            </a:r>
            <a:endParaRPr lang="hu-HU" sz="2400" b="1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50825" y="1916832"/>
            <a:ext cx="864235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K</a:t>
            </a:r>
            <a:r>
              <a:rPr lang="hu-HU" sz="2000" b="1" baseline="-25000" dirty="0">
                <a:solidFill>
                  <a:schemeClr val="accent4"/>
                </a:solidFill>
                <a:sym typeface="Symbol" pitchFamily="18" charset="2"/>
              </a:rPr>
              <a:t>1</a:t>
            </a: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 vitamin (</a:t>
            </a:r>
            <a:r>
              <a:rPr lang="hu-HU" sz="2000" b="1" dirty="0" err="1">
                <a:solidFill>
                  <a:schemeClr val="accent4"/>
                </a:solidFill>
                <a:sym typeface="Symbol" pitchFamily="18" charset="2"/>
              </a:rPr>
              <a:t>phytonadion</a:t>
            </a: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) – </a:t>
            </a:r>
            <a:br>
              <a:rPr lang="hu-HU" sz="2000" b="1" dirty="0">
                <a:solidFill>
                  <a:schemeClr val="accent4"/>
                </a:solidFill>
                <a:sym typeface="Symbol" pitchFamily="18" charset="2"/>
              </a:rPr>
            </a:b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a táplálékban található (zöldségfélék)</a:t>
            </a:r>
          </a:p>
          <a:p>
            <a:pPr>
              <a:spcBef>
                <a:spcPct val="50000"/>
              </a:spcBef>
            </a:pP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K</a:t>
            </a:r>
            <a:r>
              <a:rPr lang="hu-HU" sz="2000" b="1" baseline="-25000" dirty="0">
                <a:solidFill>
                  <a:schemeClr val="accent4"/>
                </a:solidFill>
                <a:sym typeface="Symbol" pitchFamily="18" charset="2"/>
              </a:rPr>
              <a:t>2</a:t>
            </a: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 vitamin (</a:t>
            </a:r>
            <a:r>
              <a:rPr lang="hu-HU" sz="2000" b="1" dirty="0" err="1">
                <a:solidFill>
                  <a:schemeClr val="accent4"/>
                </a:solidFill>
                <a:sym typeface="Symbol" pitchFamily="18" charset="2"/>
              </a:rPr>
              <a:t>menaquinon</a:t>
            </a: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) – a bélflóra baktériumai szintetizálják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hu-HU" sz="2000" b="1" dirty="0">
                <a:solidFill>
                  <a:schemeClr val="accent4"/>
                </a:solidFill>
                <a:sym typeface="Symbol" pitchFamily="18" charset="2"/>
              </a:rPr>
              <a:t> </a:t>
            </a:r>
            <a:r>
              <a:rPr lang="hu-HU" sz="2000" dirty="0" err="1">
                <a:solidFill>
                  <a:schemeClr val="accent4"/>
                </a:solidFill>
                <a:sym typeface="Symbol" pitchFamily="18" charset="2"/>
              </a:rPr>
              <a:t>zsíroldékony</a:t>
            </a: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 vitaminok, felszívódásukhoz epesavakra van </a:t>
            </a:r>
            <a:r>
              <a:rPr lang="hu-HU" sz="2000" dirty="0" smtClean="0">
                <a:solidFill>
                  <a:schemeClr val="accent4"/>
                </a:solidFill>
                <a:sym typeface="Symbol" pitchFamily="18" charset="2"/>
              </a:rPr>
              <a:t>szükség</a:t>
            </a:r>
            <a:endParaRPr lang="hu-HU" sz="2000" dirty="0">
              <a:solidFill>
                <a:schemeClr val="accent4"/>
              </a:solidFill>
              <a:sym typeface="Symbol" pitchFamily="18" charset="2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 hatásuk csak 6 óra múlva kezd kialakulni, egy nap után lesz teljes mértékű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 </a:t>
            </a:r>
            <a:r>
              <a:rPr lang="hu-HU" sz="2000" dirty="0" err="1">
                <a:solidFill>
                  <a:schemeClr val="accent4"/>
                </a:solidFill>
                <a:sym typeface="Symbol" pitchFamily="18" charset="2"/>
              </a:rPr>
              <a:t>i.v</a:t>
            </a: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. vagy orálisan adhatók (</a:t>
            </a:r>
            <a:r>
              <a:rPr lang="hu-HU" sz="2000" dirty="0" err="1">
                <a:solidFill>
                  <a:schemeClr val="accent4"/>
                </a:solidFill>
                <a:sym typeface="Symbol" pitchFamily="18" charset="2"/>
              </a:rPr>
              <a:t>s.c</a:t>
            </a: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. – bizonytalan felszívódás)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 az </a:t>
            </a:r>
            <a:r>
              <a:rPr lang="hu-HU" sz="2000" dirty="0" err="1">
                <a:solidFill>
                  <a:schemeClr val="accent4"/>
                </a:solidFill>
                <a:sym typeface="Symbol" pitchFamily="18" charset="2"/>
              </a:rPr>
              <a:t>i.v</a:t>
            </a:r>
            <a:r>
              <a:rPr lang="hu-HU" sz="2000" dirty="0">
                <a:solidFill>
                  <a:schemeClr val="accent4"/>
                </a:solidFill>
                <a:sym typeface="Symbol" pitchFamily="18" charset="2"/>
              </a:rPr>
              <a:t>. adagolás mindenképp nagyon lassú </a:t>
            </a:r>
            <a:r>
              <a:rPr lang="hu-HU" sz="2000" dirty="0" smtClean="0">
                <a:solidFill>
                  <a:schemeClr val="accent4"/>
                </a:solidFill>
                <a:sym typeface="Symbol" pitchFamily="18" charset="2"/>
              </a:rPr>
              <a:t>legyen</a:t>
            </a:r>
            <a:endParaRPr lang="hu-HU" sz="2000" dirty="0">
              <a:solidFill>
                <a:schemeClr val="accent4"/>
              </a:solidFill>
              <a:sym typeface="Symbol" pitchFamily="18" charset="2"/>
            </a:endParaRPr>
          </a:p>
        </p:txBody>
      </p:sp>
      <p:pic>
        <p:nvPicPr>
          <p:cNvPr id="4302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913"/>
            <a:ext cx="2807865" cy="155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K-vitamin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phytomenadion</a:t>
            </a:r>
            <a:r>
              <a:rPr lang="hu-HU" sz="2000" b="1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II, VII, IX, X. alvadási faktor teljes értékű szintéziséhez szükséges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K-vitamin </a:t>
            </a:r>
            <a:r>
              <a:rPr lang="hu-HU" sz="2000" dirty="0" err="1" smtClean="0">
                <a:solidFill>
                  <a:schemeClr val="accent4"/>
                </a:solidFill>
              </a:rPr>
              <a:t>kumarin</a:t>
            </a:r>
            <a:r>
              <a:rPr lang="hu-HU" sz="2000" dirty="0" smtClean="0">
                <a:solidFill>
                  <a:schemeClr val="accent4"/>
                </a:solidFill>
              </a:rPr>
              <a:t> túladagolásban jön szóba, ha az INR magas (&gt;5–7), vérzésveszély van, de fontos szem előtt tartani, hogy a K-vitamin nem függeszti fel azonnal a </a:t>
            </a:r>
            <a:r>
              <a:rPr lang="hu-HU" sz="2000" dirty="0" err="1" smtClean="0">
                <a:solidFill>
                  <a:schemeClr val="accent4"/>
                </a:solidFill>
              </a:rPr>
              <a:t>kumarinok</a:t>
            </a:r>
            <a:r>
              <a:rPr lang="hu-HU" sz="2000" dirty="0" smtClean="0">
                <a:solidFill>
                  <a:schemeClr val="accent4"/>
                </a:solidFill>
              </a:rPr>
              <a:t> hatását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rutinszerű K-vitamin-pótlásban részesül minden újszülött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súlyos májelégtelenségben, felszívódási zavarokban,  tartós </a:t>
            </a:r>
            <a:r>
              <a:rPr lang="hu-HU" sz="2000" dirty="0" err="1" smtClean="0">
                <a:solidFill>
                  <a:schemeClr val="accent4"/>
                </a:solidFill>
              </a:rPr>
              <a:t>parenteralis</a:t>
            </a:r>
            <a:r>
              <a:rPr lang="hu-HU" sz="2000" dirty="0" smtClean="0">
                <a:solidFill>
                  <a:schemeClr val="accent4"/>
                </a:solidFill>
              </a:rPr>
              <a:t> táplálás során</a:t>
            </a:r>
          </a:p>
          <a:p>
            <a:pPr>
              <a:buNone/>
            </a:pPr>
            <a:endParaRPr lang="hu-HU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Vérzéscsillapítás</a:t>
            </a:r>
            <a:r>
              <a:rPr lang="hu-HU" sz="30500" dirty="0" smtClean="0">
                <a:solidFill>
                  <a:srgbClr val="FF0000"/>
                </a:solidFill>
              </a:rPr>
              <a:t/>
            </a:r>
            <a:br>
              <a:rPr lang="hu-HU" sz="30500" dirty="0" smtClean="0">
                <a:solidFill>
                  <a:srgbClr val="FF0000"/>
                </a:solidFill>
              </a:rPr>
            </a:br>
            <a:r>
              <a:rPr lang="hu-HU" sz="24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</a:rPr>
              <a:t> gátlók</a:t>
            </a:r>
            <a:endParaRPr lang="hu-H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etamsylat</a:t>
            </a:r>
            <a:r>
              <a:rPr lang="hu-HU" sz="2000" i="1" dirty="0" smtClean="0">
                <a:solidFill>
                  <a:schemeClr val="accent4"/>
                </a:solidFill>
              </a:rPr>
              <a:t> (</a:t>
            </a:r>
            <a:r>
              <a:rPr lang="hu-HU" sz="2000" i="1" dirty="0" err="1" smtClean="0">
                <a:solidFill>
                  <a:schemeClr val="accent4"/>
                </a:solidFill>
              </a:rPr>
              <a:t>Dicynone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vérlemezkék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endothelhez</a:t>
            </a:r>
            <a:r>
              <a:rPr lang="hu-HU" sz="2000" dirty="0" smtClean="0">
                <a:solidFill>
                  <a:schemeClr val="accent4"/>
                </a:solidFill>
              </a:rPr>
              <a:t> történő adhéziós képességét javítva és a kapillárisok rezisztenciáját helyreállítva </a:t>
            </a:r>
            <a:r>
              <a:rPr lang="hu-HU" sz="2000" b="1" dirty="0" smtClean="0">
                <a:solidFill>
                  <a:schemeClr val="accent4"/>
                </a:solidFill>
              </a:rPr>
              <a:t>csökkenti a vérzésidőt és a vérzékenységet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oralisan</a:t>
            </a:r>
            <a:r>
              <a:rPr lang="hu-HU" sz="2000" dirty="0" smtClean="0">
                <a:solidFill>
                  <a:schemeClr val="accent4"/>
                </a:solidFill>
              </a:rPr>
              <a:t> vagy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alkalmazhatjuk kisebb fül-orr-gégészeti, nőgyógyászati, urológiai, fogászati műtétek alatt és után szivárgó vérzés, valamint bármely eredetű vagy lokalizációjú kapilláris vérzés megelőzésére illetve kezelésére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Vérzéscsillapítás</a:t>
            </a:r>
            <a:r>
              <a:rPr lang="hu-HU" sz="39400" dirty="0" smtClean="0">
                <a:solidFill>
                  <a:srgbClr val="FF0000"/>
                </a:solidFill>
              </a:rPr>
              <a:t/>
            </a:r>
            <a:br>
              <a:rPr lang="hu-HU" sz="39400" dirty="0" smtClean="0">
                <a:solidFill>
                  <a:srgbClr val="FF0000"/>
                </a:solidFill>
              </a:rPr>
            </a:br>
            <a:r>
              <a:rPr lang="hu-HU" sz="27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700" dirty="0" smtClean="0">
                <a:solidFill>
                  <a:srgbClr val="FF0000"/>
                </a:solidFill>
              </a:rPr>
              <a:t> </a:t>
            </a:r>
            <a:r>
              <a:rPr lang="hu-HU" sz="27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700" dirty="0" smtClean="0">
                <a:solidFill>
                  <a:srgbClr val="FF0000"/>
                </a:solidFill>
              </a:rPr>
              <a:t> gátlók</a:t>
            </a:r>
            <a:endParaRPr lang="hu-HU" sz="27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93210" y="285728"/>
            <a:ext cx="815924" cy="911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beteg sorsát klinikailag a kiömlött vér mennyisége és a vérzéstől eltelt idő határozza meg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vérzés erőssége időegység alatt kilépő vérmennyiség, mely függ: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érsérülés nagysága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vérnyomás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környező szövetek ellenállása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Klinikai szempontból  a vérzés történhet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4"/>
                </a:solidFill>
              </a:rPr>
              <a:t>szövetek közé 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4"/>
                </a:solidFill>
              </a:rPr>
              <a:t>testüregbe 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4"/>
                </a:solidFill>
              </a:rPr>
              <a:t>külvilág felé 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Vérzéscsillapítás</a:t>
            </a:r>
            <a:endParaRPr lang="hu-HU" sz="28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Vérzéscsillapítók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fokozhatják a véralvadást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gátolhatják a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érszűkítő vagy fehérjedenaturáló anyagok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Hatásmechanizmus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megakadályozzák a </a:t>
            </a:r>
            <a:r>
              <a:rPr lang="hu-HU" sz="2000" dirty="0" err="1" smtClean="0">
                <a:solidFill>
                  <a:schemeClr val="accent4"/>
                </a:solidFill>
              </a:rPr>
              <a:t>plazmin</a:t>
            </a:r>
            <a:r>
              <a:rPr lang="hu-HU" sz="2000" dirty="0" smtClean="0">
                <a:solidFill>
                  <a:schemeClr val="accent4"/>
                </a:solidFill>
              </a:rPr>
              <a:t> fibrinhez való kötődését, így a fibrin oldás elmarad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főleg akkor hat, ha a vérzés oka a fokozott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Vérzéscsillapítás</a:t>
            </a:r>
            <a:r>
              <a:rPr lang="hu-HU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hu-HU" sz="3200" dirty="0" smtClean="0">
                <a:solidFill>
                  <a:srgbClr val="FF0000"/>
                </a:solidFill>
                <a:latin typeface="+mn-lt"/>
              </a:rPr>
            </a:br>
            <a:r>
              <a:rPr lang="hu-HU" sz="2400" dirty="0" err="1" smtClean="0">
                <a:solidFill>
                  <a:srgbClr val="FF0000"/>
                </a:solidFill>
                <a:latin typeface="+mn-lt"/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  <a:latin typeface="+mn-lt"/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  <a:latin typeface="+mn-lt"/>
              </a:rPr>
              <a:t> gátlók</a:t>
            </a:r>
            <a:endParaRPr lang="hu-HU" sz="24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amennyiben fokozott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</a:t>
            </a:r>
            <a:r>
              <a:rPr lang="hu-HU" sz="2000" dirty="0" smtClean="0">
                <a:solidFill>
                  <a:schemeClr val="accent4"/>
                </a:solidFill>
              </a:rPr>
              <a:t> alakult ki, a vérzés vagy a vérzésveszély elhárítása céljából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fibrinolízis-gátlókat</a:t>
            </a:r>
            <a:r>
              <a:rPr lang="hu-HU" sz="2000" dirty="0" smtClean="0">
                <a:solidFill>
                  <a:schemeClr val="accent4"/>
                </a:solidFill>
              </a:rPr>
              <a:t> alkalmazhatunk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a túladagolt </a:t>
            </a:r>
            <a:r>
              <a:rPr lang="hu-HU" sz="2000" dirty="0" err="1" smtClean="0">
                <a:solidFill>
                  <a:schemeClr val="accent4"/>
                </a:solidFill>
              </a:rPr>
              <a:t>trombolitikumokkal</a:t>
            </a:r>
            <a:r>
              <a:rPr lang="hu-HU" sz="2000" dirty="0" smtClean="0">
                <a:solidFill>
                  <a:schemeClr val="accent4"/>
                </a:solidFill>
              </a:rPr>
              <a:t> mi magunk váltottuk ki a kórosan fokozott </a:t>
            </a:r>
            <a:r>
              <a:rPr lang="hu-HU" sz="2000" dirty="0" err="1" smtClean="0">
                <a:solidFill>
                  <a:schemeClr val="accent4"/>
                </a:solidFill>
              </a:rPr>
              <a:t>fibrinolízist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Vérzéscsillapítás</a:t>
            </a:r>
            <a:r>
              <a:rPr lang="hu-HU" sz="5400" dirty="0" smtClean="0">
                <a:solidFill>
                  <a:srgbClr val="FF0000"/>
                </a:solidFill>
              </a:rPr>
              <a:t/>
            </a:r>
            <a:br>
              <a:rPr lang="hu-HU" sz="5400" dirty="0" smtClean="0">
                <a:solidFill>
                  <a:srgbClr val="FF0000"/>
                </a:solidFill>
              </a:rPr>
            </a:br>
            <a:r>
              <a:rPr lang="hu-HU" sz="24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</a:rPr>
              <a:t> gátlók</a:t>
            </a:r>
            <a:endParaRPr 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200" b="1" i="1" dirty="0" smtClean="0">
                <a:solidFill>
                  <a:srgbClr val="00B050"/>
                </a:solidFill>
              </a:rPr>
              <a:t>Lokálisan alkalmazott vérzéscsillapítók</a:t>
            </a:r>
          </a:p>
          <a:p>
            <a:pPr>
              <a:buNone/>
            </a:pPr>
            <a:r>
              <a:rPr lang="hu-HU" sz="2200" b="1" dirty="0" smtClean="0">
                <a:solidFill>
                  <a:schemeClr val="accent4"/>
                </a:solidFill>
              </a:rPr>
              <a:t>Fehérjedenaturáló vegyületek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 denaturált proteinek zárják el az ereket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vas(III)klorid-oldat, </a:t>
            </a:r>
            <a:r>
              <a:rPr lang="hu-HU" sz="2200" dirty="0" err="1" smtClean="0">
                <a:solidFill>
                  <a:schemeClr val="accent4"/>
                </a:solidFill>
              </a:rPr>
              <a:t>kálium-alumínium-szulfát</a:t>
            </a:r>
            <a:r>
              <a:rPr lang="hu-HU" sz="2200" dirty="0" smtClean="0">
                <a:solidFill>
                  <a:schemeClr val="accent4"/>
                </a:solidFill>
              </a:rPr>
              <a:t> (timsó),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híg </a:t>
            </a:r>
            <a:r>
              <a:rPr lang="hu-HU" sz="2200" dirty="0" err="1" smtClean="0">
                <a:solidFill>
                  <a:schemeClr val="accent4"/>
                </a:solidFill>
              </a:rPr>
              <a:t>hidrogénperoxid</a:t>
            </a:r>
            <a:r>
              <a:rPr lang="hu-HU" sz="2200" dirty="0" smtClean="0">
                <a:solidFill>
                  <a:schemeClr val="accent4"/>
                </a:solidFill>
              </a:rPr>
              <a:t> oldat</a:t>
            </a:r>
          </a:p>
          <a:p>
            <a:pPr>
              <a:buNone/>
            </a:pPr>
            <a:endParaRPr lang="hu-HU" sz="22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dirty="0" smtClean="0">
                <a:solidFill>
                  <a:schemeClr val="accent4"/>
                </a:solidFill>
              </a:rPr>
              <a:t>Nagy molekulájú anyagok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aktiválják az </a:t>
            </a:r>
            <a:r>
              <a:rPr lang="hu-HU" sz="2200" dirty="0" err="1" smtClean="0">
                <a:solidFill>
                  <a:schemeClr val="accent4"/>
                </a:solidFill>
              </a:rPr>
              <a:t>intrinsic</a:t>
            </a:r>
            <a:r>
              <a:rPr lang="hu-HU" sz="2200" dirty="0" smtClean="0">
                <a:solidFill>
                  <a:schemeClr val="accent4"/>
                </a:solidFill>
              </a:rPr>
              <a:t> alvadási utat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kollagén, zselatin (felszívódó zselatinszivacs), fibrinhab (lokálisan alkalmazott fibrinné alakuló </a:t>
            </a:r>
            <a:r>
              <a:rPr lang="hu-HU" sz="2200" dirty="0" err="1" smtClean="0">
                <a:solidFill>
                  <a:schemeClr val="accent4"/>
                </a:solidFill>
              </a:rPr>
              <a:t>fibrinogen</a:t>
            </a:r>
            <a:r>
              <a:rPr lang="hu-HU" sz="22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endParaRPr lang="hu-HU" sz="22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dirty="0" err="1" smtClean="0">
                <a:solidFill>
                  <a:schemeClr val="accent4"/>
                </a:solidFill>
              </a:rPr>
              <a:t>Vasoconstrictorok</a:t>
            </a:r>
            <a:endParaRPr lang="hu-HU" sz="22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lokális </a:t>
            </a:r>
            <a:r>
              <a:rPr lang="hu-HU" sz="2200" dirty="0" err="1" smtClean="0">
                <a:solidFill>
                  <a:schemeClr val="accent4"/>
                </a:solidFill>
              </a:rPr>
              <a:t>vasoconstrictor</a:t>
            </a:r>
            <a:r>
              <a:rPr lang="hu-HU" sz="2200" dirty="0" smtClean="0">
                <a:solidFill>
                  <a:schemeClr val="accent4"/>
                </a:solidFill>
              </a:rPr>
              <a:t> hatásukkal járulhatnak hozzá a vérzés csillapításához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adrenalin, </a:t>
            </a:r>
            <a:r>
              <a:rPr lang="hu-HU" sz="2200" dirty="0" err="1" smtClean="0">
                <a:solidFill>
                  <a:schemeClr val="accent4"/>
                </a:solidFill>
              </a:rPr>
              <a:t>noradrenalin</a:t>
            </a:r>
            <a:r>
              <a:rPr lang="hu-HU" sz="22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Vérzéscsillapítás</a:t>
            </a:r>
            <a:r>
              <a:rPr lang="hu-HU" sz="6600" dirty="0" smtClean="0">
                <a:solidFill>
                  <a:srgbClr val="FF0000"/>
                </a:solidFill>
              </a:rPr>
              <a:t/>
            </a:r>
            <a:br>
              <a:rPr lang="hu-HU" sz="6600" dirty="0" smtClean="0">
                <a:solidFill>
                  <a:srgbClr val="FF0000"/>
                </a:solidFill>
              </a:rPr>
            </a:br>
            <a:r>
              <a:rPr lang="hu-HU" sz="27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700" dirty="0" smtClean="0">
                <a:solidFill>
                  <a:srgbClr val="FF0000"/>
                </a:solidFill>
              </a:rPr>
              <a:t> </a:t>
            </a:r>
            <a:r>
              <a:rPr lang="hu-HU" sz="27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700" dirty="0" smtClean="0">
                <a:solidFill>
                  <a:srgbClr val="FF0000"/>
                </a:solidFill>
              </a:rPr>
              <a:t> gátlók </a:t>
            </a:r>
            <a:r>
              <a:rPr lang="hu-HU" sz="2200" dirty="0" smtClean="0"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hu-HU" sz="2200" dirty="0" smtClean="0">
                <a:solidFill>
                  <a:srgbClr val="FF0000"/>
                </a:solidFill>
                <a:latin typeface="Book Antiqua" pitchFamily="18" charset="0"/>
              </a:rPr>
            </a:br>
            <a:endParaRPr lang="hu-HU" sz="22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szisztémásan alkalmazott vérzéscsillapítók </a:t>
            </a: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Véralvadási faktorok pótlása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örökletes betegség vagy egyéb kóros állapot következtében véralvadási faktor(ok) hiánya vagy csökkent működése alakul ki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vérzés a csökkent véralvadás következménye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err="1" smtClean="0">
                <a:solidFill>
                  <a:schemeClr val="accent4"/>
                </a:solidFill>
              </a:rPr>
              <a:t>hemophilia</a:t>
            </a:r>
            <a:r>
              <a:rPr lang="hu-HU" sz="2000" b="1" dirty="0" smtClean="0">
                <a:solidFill>
                  <a:schemeClr val="accent4"/>
                </a:solidFill>
              </a:rPr>
              <a:t> A </a:t>
            </a:r>
            <a:r>
              <a:rPr lang="hu-HU" sz="2000" dirty="0" smtClean="0">
                <a:solidFill>
                  <a:schemeClr val="accent4"/>
                </a:solidFill>
              </a:rPr>
              <a:t>(VIII faktor hiány)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err="1" smtClean="0">
                <a:solidFill>
                  <a:schemeClr val="accent4"/>
                </a:solidFill>
              </a:rPr>
              <a:t>hemophilia</a:t>
            </a:r>
            <a:r>
              <a:rPr lang="hu-HU" sz="2000" b="1" dirty="0" smtClean="0">
                <a:solidFill>
                  <a:schemeClr val="accent4"/>
                </a:solidFill>
              </a:rPr>
              <a:t> B </a:t>
            </a:r>
            <a:r>
              <a:rPr lang="hu-HU" sz="2000" dirty="0" smtClean="0">
                <a:solidFill>
                  <a:schemeClr val="accent4"/>
                </a:solidFill>
              </a:rPr>
              <a:t>(IX faktor hiány) </a:t>
            </a:r>
          </a:p>
          <a:p>
            <a:pPr>
              <a:buNone/>
            </a:pPr>
            <a:endParaRPr lang="hu-HU" sz="4200" i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buNone/>
            </a:pPr>
            <a:endParaRPr lang="hu-HU" sz="4000" dirty="0">
              <a:latin typeface="Book Antiqua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>Vérzéscsillapítás</a:t>
            </a:r>
            <a:r>
              <a:rPr lang="hu-HU" sz="7200" dirty="0" smtClean="0">
                <a:solidFill>
                  <a:srgbClr val="FF0000"/>
                </a:solidFill>
              </a:rPr>
              <a:t/>
            </a:r>
            <a:br>
              <a:rPr lang="hu-HU" sz="7200" dirty="0" smtClean="0">
                <a:solidFill>
                  <a:srgbClr val="FF0000"/>
                </a:solidFill>
              </a:rPr>
            </a:br>
            <a:r>
              <a:rPr lang="hu-HU" sz="27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700" dirty="0" smtClean="0">
                <a:solidFill>
                  <a:srgbClr val="FF0000"/>
                </a:solidFill>
              </a:rPr>
              <a:t> </a:t>
            </a:r>
            <a:r>
              <a:rPr lang="hu-HU" sz="27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700" dirty="0" smtClean="0">
                <a:solidFill>
                  <a:srgbClr val="FF0000"/>
                </a:solidFill>
              </a:rPr>
              <a:t> gátlók </a:t>
            </a:r>
            <a:r>
              <a:rPr lang="hu-HU" sz="2700" dirty="0" smtClean="0"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hu-HU" sz="2700" dirty="0" smtClean="0">
                <a:solidFill>
                  <a:srgbClr val="FF0000"/>
                </a:solidFill>
                <a:latin typeface="Book Antiqua" pitchFamily="18" charset="0"/>
              </a:rPr>
            </a:br>
            <a:r>
              <a:rPr lang="hu-HU" sz="3200" dirty="0" smtClean="0">
                <a:latin typeface="Book Antiqua" pitchFamily="18" charset="0"/>
              </a:rPr>
              <a:t/>
            </a:r>
            <a:br>
              <a:rPr lang="hu-HU" sz="3200" dirty="0" smtClean="0">
                <a:latin typeface="Book Antiqua" pitchFamily="18" charset="0"/>
              </a:rPr>
            </a:br>
            <a:endParaRPr lang="hu-HU" sz="32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Friss fagyasztott plazma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legtöbb alvadási tényezőt –  II, V, VII, X, XI, XIII faktor, </a:t>
            </a:r>
            <a:r>
              <a:rPr lang="hu-HU" sz="2000" dirty="0" err="1" smtClean="0">
                <a:solidFill>
                  <a:schemeClr val="accent4"/>
                </a:solidFill>
              </a:rPr>
              <a:t>antitrombin</a:t>
            </a:r>
            <a:r>
              <a:rPr lang="hu-HU" sz="2000" dirty="0" smtClean="0">
                <a:solidFill>
                  <a:schemeClr val="accent4"/>
                </a:solidFill>
              </a:rPr>
              <a:t> III, protein C, </a:t>
            </a:r>
            <a:r>
              <a:rPr lang="hu-HU" sz="2000" dirty="0" err="1" smtClean="0">
                <a:solidFill>
                  <a:schemeClr val="accent4"/>
                </a:solidFill>
              </a:rPr>
              <a:t>fibrinogén</a:t>
            </a:r>
            <a:r>
              <a:rPr lang="hu-HU" sz="2000" dirty="0" smtClean="0">
                <a:solidFill>
                  <a:schemeClr val="accent4"/>
                </a:solidFill>
              </a:rPr>
              <a:t> – az eredeti koncentráció legalább 70%-ában tartalmazza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vérvételt követően 6–24 órán belül megfagyasztva, –18 (de inkább –25 °C) alatt tárolják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súlyos faktorhiányban használható</a:t>
            </a:r>
            <a:r>
              <a:rPr lang="hu-HU" sz="2000" b="1" dirty="0" smtClean="0">
                <a:solidFill>
                  <a:schemeClr val="accent4"/>
                </a:solidFill>
              </a:rPr>
              <a:t>, mindig vércsoport azonos plazmát kell adni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Vérzéscsillapítás</a:t>
            </a:r>
            <a:r>
              <a:rPr lang="hu-HU" sz="9600" dirty="0" smtClean="0">
                <a:solidFill>
                  <a:srgbClr val="FF0000"/>
                </a:solidFill>
              </a:rPr>
              <a:t/>
            </a:r>
            <a:br>
              <a:rPr lang="hu-HU" sz="9600" dirty="0" smtClean="0">
                <a:solidFill>
                  <a:srgbClr val="FF0000"/>
                </a:solidFill>
              </a:rPr>
            </a:br>
            <a:r>
              <a:rPr lang="hu-HU" sz="24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</a:rPr>
              <a:t> gátlók</a:t>
            </a:r>
            <a:endParaRPr lang="hu-H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Faktorkoncentrátumok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i="1" dirty="0" err="1" smtClean="0">
                <a:solidFill>
                  <a:schemeClr val="accent4"/>
                </a:solidFill>
              </a:rPr>
              <a:t>haemophilia</a:t>
            </a:r>
            <a:r>
              <a:rPr lang="hu-HU" sz="2000" i="1" dirty="0" smtClean="0">
                <a:solidFill>
                  <a:schemeClr val="accent4"/>
                </a:solidFill>
              </a:rPr>
              <a:t> A és </a:t>
            </a:r>
            <a:r>
              <a:rPr lang="hu-HU" sz="2000" i="1" dirty="0" err="1" smtClean="0">
                <a:solidFill>
                  <a:schemeClr val="accent4"/>
                </a:solidFill>
              </a:rPr>
              <a:t>haemophilia</a:t>
            </a:r>
            <a:r>
              <a:rPr lang="hu-HU" sz="2000" i="1" dirty="0" smtClean="0">
                <a:solidFill>
                  <a:schemeClr val="accent4"/>
                </a:solidFill>
              </a:rPr>
              <a:t> B</a:t>
            </a:r>
            <a:r>
              <a:rPr lang="hu-HU" sz="2000" dirty="0" smtClean="0">
                <a:solidFill>
                  <a:schemeClr val="accent4"/>
                </a:solidFill>
              </a:rPr>
              <a:t> kezelésére : VIII faktort  és IX faktort, von </a:t>
            </a:r>
            <a:r>
              <a:rPr lang="hu-HU" sz="2000" dirty="0" err="1" smtClean="0">
                <a:solidFill>
                  <a:schemeClr val="accent4"/>
                </a:solidFill>
              </a:rPr>
              <a:t>Willebrand</a:t>
            </a:r>
            <a:r>
              <a:rPr lang="hu-HU" sz="2000" dirty="0" smtClean="0">
                <a:solidFill>
                  <a:schemeClr val="accent4"/>
                </a:solidFill>
              </a:rPr>
              <a:t> faktort tartalmazó készítmény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K-vitamin-dependens</a:t>
            </a:r>
            <a:r>
              <a:rPr lang="hu-HU" sz="2000" dirty="0" smtClean="0">
                <a:solidFill>
                  <a:schemeClr val="accent4"/>
                </a:solidFill>
              </a:rPr>
              <a:t> faktorok hiánya vagy </a:t>
            </a:r>
            <a:r>
              <a:rPr lang="hu-HU" sz="2000" dirty="0" err="1" smtClean="0">
                <a:solidFill>
                  <a:schemeClr val="accent4"/>
                </a:solidFill>
              </a:rPr>
              <a:t>kumarin</a:t>
            </a:r>
            <a:r>
              <a:rPr lang="hu-HU" sz="2000" dirty="0" smtClean="0">
                <a:solidFill>
                  <a:schemeClr val="accent4"/>
                </a:solidFill>
              </a:rPr>
              <a:t> túladagolás esetén használhatók azok a készítmények, amelyek a hiány pótlásához szükséges faktorokat (II, VII, IX, X) együtt tartalmazzák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XIII-as</a:t>
            </a:r>
            <a:r>
              <a:rPr lang="hu-HU" sz="2000" dirty="0" smtClean="0">
                <a:solidFill>
                  <a:schemeClr val="accent4"/>
                </a:solidFill>
              </a:rPr>
              <a:t> faktor veleszületett hiánya igen ritka, súlyos májbetegségben, </a:t>
            </a:r>
            <a:r>
              <a:rPr lang="hu-HU" sz="2000" dirty="0" err="1" smtClean="0">
                <a:solidFill>
                  <a:schemeClr val="accent4"/>
                </a:solidFill>
              </a:rPr>
              <a:t>leukaemiákban</a:t>
            </a:r>
            <a:r>
              <a:rPr lang="hu-HU" sz="2000" dirty="0" smtClean="0">
                <a:solidFill>
                  <a:schemeClr val="accent4"/>
                </a:solidFill>
              </a:rPr>
              <a:t> szerzett formája előfordulhat. Pótlására a XIII faktor készítmény mellett friss fagyasztott 			plazma is használható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>Vérzéscsillapítás</a:t>
            </a:r>
            <a:r>
              <a:rPr lang="hu-HU" sz="12400" dirty="0" smtClean="0">
                <a:solidFill>
                  <a:srgbClr val="FF0000"/>
                </a:solidFill>
              </a:rPr>
              <a:t/>
            </a:r>
            <a:br>
              <a:rPr lang="hu-HU" sz="12400" dirty="0" smtClean="0">
                <a:solidFill>
                  <a:srgbClr val="FF0000"/>
                </a:solidFill>
              </a:rPr>
            </a:br>
            <a:r>
              <a:rPr lang="hu-HU" sz="27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700" dirty="0" smtClean="0">
                <a:solidFill>
                  <a:srgbClr val="FF0000"/>
                </a:solidFill>
              </a:rPr>
              <a:t> </a:t>
            </a:r>
            <a:r>
              <a:rPr lang="hu-HU" sz="27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700" dirty="0" smtClean="0">
                <a:solidFill>
                  <a:srgbClr val="FF0000"/>
                </a:solidFill>
              </a:rPr>
              <a:t> gátlók</a:t>
            </a:r>
            <a:endParaRPr lang="hu-HU" sz="27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Thrombocyta</a:t>
            </a:r>
            <a:r>
              <a:rPr lang="hu-HU" sz="2000" b="1" i="1" dirty="0" smtClean="0">
                <a:solidFill>
                  <a:schemeClr val="accent4"/>
                </a:solidFill>
              </a:rPr>
              <a:t> pótlás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szűrt </a:t>
            </a:r>
            <a:r>
              <a:rPr lang="hu-HU" sz="2000" dirty="0" err="1" smtClean="0">
                <a:solidFill>
                  <a:schemeClr val="accent4"/>
                </a:solidFill>
              </a:rPr>
              <a:t>thrombocyta</a:t>
            </a:r>
            <a:r>
              <a:rPr lang="hu-HU" sz="2000" dirty="0" smtClean="0">
                <a:solidFill>
                  <a:schemeClr val="accent4"/>
                </a:solidFill>
              </a:rPr>
              <a:t>, vörösvérsejtek nincsenek benne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transzplantáció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súlyos </a:t>
            </a:r>
            <a:r>
              <a:rPr lang="hu-HU" sz="2000" dirty="0" err="1" smtClean="0">
                <a:solidFill>
                  <a:schemeClr val="accent4"/>
                </a:solidFill>
              </a:rPr>
              <a:t>trombocytopenia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leukaemia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citosztatikus</a:t>
            </a:r>
            <a:r>
              <a:rPr lang="hu-HU" sz="2000" dirty="0" smtClean="0">
                <a:solidFill>
                  <a:schemeClr val="accent4"/>
                </a:solidFill>
              </a:rPr>
              <a:t> kezelés)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thrombocytopathia</a:t>
            </a:r>
            <a:r>
              <a:rPr lang="hu-HU" sz="2000" dirty="0" smtClean="0">
                <a:solidFill>
                  <a:schemeClr val="accent4"/>
                </a:solidFill>
              </a:rPr>
              <a:t> (vérzésnél)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</a:p>
          <a:p>
            <a:pPr>
              <a:buNone/>
            </a:pPr>
            <a:r>
              <a:rPr lang="hu-HU" sz="2000" dirty="0" smtClean="0">
                <a:solidFill>
                  <a:srgbClr val="FF0000"/>
                </a:solidFill>
              </a:rPr>
              <a:t>Törekedni kell az AB0 kompatibilitásra!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Vérzéscsillapítás</a:t>
            </a:r>
            <a:r>
              <a:rPr lang="hu-HU" sz="14200" dirty="0" smtClean="0">
                <a:solidFill>
                  <a:srgbClr val="FF0000"/>
                </a:solidFill>
              </a:rPr>
              <a:t/>
            </a:r>
            <a:br>
              <a:rPr lang="hu-HU" sz="14200" dirty="0" smtClean="0">
                <a:solidFill>
                  <a:srgbClr val="FF0000"/>
                </a:solidFill>
              </a:rPr>
            </a:br>
            <a:r>
              <a:rPr lang="hu-HU" sz="2400" dirty="0" err="1" smtClean="0">
                <a:solidFill>
                  <a:srgbClr val="FF0000"/>
                </a:solidFill>
              </a:rPr>
              <a:t>antitrombolitikumok-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fibrinolízist</a:t>
            </a:r>
            <a:r>
              <a:rPr lang="hu-HU" sz="2400" dirty="0" smtClean="0">
                <a:solidFill>
                  <a:srgbClr val="FF0000"/>
                </a:solidFill>
              </a:rPr>
              <a:t> gátlók</a:t>
            </a:r>
            <a:endParaRPr lang="hu-H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8819</TotalTime>
  <Words>515</Words>
  <Application>Microsoft Office PowerPoint</Application>
  <PresentationFormat>Diavetítés a képernyőre (4:3 oldalarány)</PresentationFormat>
  <Paragraphs>129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Sétatér</vt:lpstr>
      <vt:lpstr>Gyógyszertan</vt:lpstr>
      <vt:lpstr>Vérzéscsillapítás</vt:lpstr>
      <vt:lpstr>Vérzéscsillapítás antitrombolitikumok- fibrinolízist gátlók</vt:lpstr>
      <vt:lpstr>Vérzéscsillapítás antitrombolitikumok- fibrinolízist gátlók</vt:lpstr>
      <vt:lpstr>Vérzéscsillapítás antitrombolitikumok- fibrinolízist gátlók  </vt:lpstr>
      <vt:lpstr> Vérzéscsillapítás antitrombolitikumok- fibrinolízist gátlók   </vt:lpstr>
      <vt:lpstr>Vérzéscsillapítás antitrombolitikumok- fibrinolízist gátlók</vt:lpstr>
      <vt:lpstr>Vérzéscsillapítás antitrombolitikumok- fibrinolízist gátlók</vt:lpstr>
      <vt:lpstr>Vérzéscsillapítás antitrombolitikumok- fibrinolízist gátlók</vt:lpstr>
      <vt:lpstr>Vérzéscsillapítás antitrombolitikumok- fibrinolízist gátlók </vt:lpstr>
      <vt:lpstr>Vérzéscsillapítás antitrombolitikumok- fibrinolízist gátlók</vt:lpstr>
      <vt:lpstr>12. dia</vt:lpstr>
      <vt:lpstr>Vérzéscsillapítás antitrombolitikumok- fibrinolízist gátlók</vt:lpstr>
      <vt:lpstr>Vérzéscsillapítás antitrombolitikumok- fibrinolízist gátlók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591</cp:revision>
  <dcterms:created xsi:type="dcterms:W3CDTF">2013-02-19T13:49:44Z</dcterms:created>
  <dcterms:modified xsi:type="dcterms:W3CDTF">2019-10-07T19:30:58Z</dcterms:modified>
</cp:coreProperties>
</file>