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62"/>
  </p:notesMasterIdLst>
  <p:sldIdLst>
    <p:sldId id="256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29" r:id="rId38"/>
    <p:sldId id="310" r:id="rId39"/>
    <p:sldId id="311" r:id="rId40"/>
    <p:sldId id="312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  <p:sldId id="313" r:id="rId50"/>
    <p:sldId id="330" r:id="rId51"/>
    <p:sldId id="315" r:id="rId52"/>
    <p:sldId id="316" r:id="rId53"/>
    <p:sldId id="317" r:id="rId54"/>
    <p:sldId id="318" r:id="rId55"/>
    <p:sldId id="320" r:id="rId56"/>
    <p:sldId id="323" r:id="rId57"/>
    <p:sldId id="326" r:id="rId58"/>
    <p:sldId id="327" r:id="rId59"/>
    <p:sldId id="328" r:id="rId60"/>
    <p:sldId id="309" r:id="rId6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rickettsiák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apró,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coccoid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vagy rövid pálca alakú, a velük fertőzött sejtekben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intracellularisan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vagy azok felületén szaporodó mikroorganizmusok. </a:t>
            </a:r>
          </a:p>
          <a:p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Protozoonok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állati egysejtűek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21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Nyugat-Afrikai </a:t>
            </a:r>
            <a:r>
              <a:rPr lang="hu-HU" dirty="0" err="1"/>
              <a:t>ebola</a:t>
            </a:r>
            <a:r>
              <a:rPr lang="hu-HU" dirty="0"/>
              <a:t> járvány 2013 vége 2016 eleje</a:t>
            </a:r>
          </a:p>
          <a:p>
            <a:r>
              <a:rPr lang="hu-HU" dirty="0"/>
              <a:t>1 ágyas kórtermek hiánya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45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</a:t>
            </a:r>
            <a:r>
              <a:rPr lang="hu-H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 az adatok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folyamatos </a:t>
            </a:r>
            <a:r>
              <a:rPr lang="hu-H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gyűjtése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u-H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analízise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u-H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interpretálása / terjesztése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abból célból, hogy a döntéshozók időben megtehessék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szükséges intézkedéseket.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3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>
              <a:latin typeface="Arial" charset="0"/>
              <a:cs typeface="Arial" charset="0"/>
            </a:endParaRPr>
          </a:p>
        </p:txBody>
      </p:sp>
      <p:sp>
        <p:nvSpPr>
          <p:cNvPr id="3276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66446-A726-43C4-9D12-6AD52FF522D2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Intracutan-bőrbe</a:t>
            </a:r>
            <a:endParaRPr lang="hu-HU" dirty="0"/>
          </a:p>
          <a:p>
            <a:r>
              <a:rPr lang="hu-HU" dirty="0" err="1"/>
              <a:t>Subcutan</a:t>
            </a:r>
            <a:r>
              <a:rPr lang="hu-HU" dirty="0"/>
              <a:t>= bőr alatti</a:t>
            </a:r>
          </a:p>
          <a:p>
            <a:r>
              <a:rPr lang="hu-HU" dirty="0" err="1"/>
              <a:t>intramuscularis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Folyamatos: BCG,</a:t>
            </a:r>
            <a:r>
              <a:rPr lang="hu-HU" baseline="0" dirty="0"/>
              <a:t> DTP, MMR</a:t>
            </a:r>
          </a:p>
          <a:p>
            <a:r>
              <a:rPr lang="hu-HU" dirty="0"/>
              <a:t>A külföldre utazók védőoltásait - beleértve a sárgaláz elleni oltást is - a megyei kormányhivatalok által fenntartott és egyéb, a nemzetközi oltások végzésére működési engedéllyel rendelkező egészségügyi szolgáltatók végzik.</a:t>
            </a:r>
          </a:p>
          <a:p>
            <a:r>
              <a:rPr lang="hu-HU" dirty="0"/>
              <a:t>A sárgaláz elleni védőoltás igazolása kötelező olyan országba, történő beutazás esetén ahol 25 sárgaláz veszély van, vagy, ha az adott ország ezt az oltást megköveteli.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45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glomerulusok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vesék mirigyállományában található hajszálér-gomolyagok, amelyeken keresztül a vizelet kiválasztása megtörténik. Heveny gyulladásuk drámai tünetekkel járó</a:t>
            </a:r>
          </a:p>
          <a:p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Orchitis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heregyulladás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87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Ciklusok hossza a </a:t>
            </a:r>
            <a:r>
              <a:rPr lang="hu-HU" dirty="0" err="1"/>
              <a:t>latencia</a:t>
            </a:r>
            <a:r>
              <a:rPr lang="hu-HU" dirty="0"/>
              <a:t> és a fertőzőképesség időtartamától, ill. a járványküszöb eléréséhez szükséges számú fogékony személy felhalmozódásáig eltelt időtől függ.</a:t>
            </a:r>
          </a:p>
          <a:p>
            <a:r>
              <a:rPr lang="hu-HU" dirty="0"/>
              <a:t>A </a:t>
            </a:r>
            <a:r>
              <a:rPr lang="hu-HU" dirty="0" err="1"/>
              <a:t>diphtheria</a:t>
            </a:r>
            <a:r>
              <a:rPr lang="hu-HU" dirty="0"/>
              <a:t> tömegesebb előfordulása hazánkban abban az időben, amikor még nagyobb járványokkal jelentkezett (a XX. század első felében), 11-13 évenként volt.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01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Mary </a:t>
            </a:r>
            <a:r>
              <a:rPr lang="hu-HU" dirty="0" err="1"/>
              <a:t>Mallon</a:t>
            </a:r>
            <a:r>
              <a:rPr lang="hu-HU" dirty="0"/>
              <a:t> (1869-1938) – ír származású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Vektorok:</a:t>
            </a:r>
            <a:r>
              <a:rPr lang="hu-HU" baseline="0" dirty="0"/>
              <a:t> </a:t>
            </a:r>
            <a:r>
              <a:rPr lang="hu-HU" baseline="0" dirty="0" err="1"/>
              <a:t>lyme</a:t>
            </a:r>
            <a:r>
              <a:rPr lang="hu-HU" baseline="0" dirty="0"/>
              <a:t> kór-kullancs, a fertőzés forrásai vadon élő állatok, rágcsálók; kullancsok fertőzöttsége egyre nagyon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00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nyájimmunitás elmélete szerint az emberről emberre terjedő betegségek számára nehezebb fenntartani a fertőzésláncot, ha a népesség jelentős része immúnis. Minél nagyobb egy populációban az immúnis egyének száma, annál kisebb a valószínűsége, hogy egy egészséges ember egy fertőzöttel kerüljön kapcsolatba.</a:t>
            </a:r>
            <a:r>
              <a:rPr lang="hu-HU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88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-bélfertőzések</a:t>
            </a:r>
            <a:r>
              <a:rPr lang="hu-HU" dirty="0"/>
              <a:t>_: vérhas, </a:t>
            </a:r>
            <a:r>
              <a:rPr lang="hu-HU" dirty="0" err="1"/>
              <a:t>salmonellosis</a:t>
            </a:r>
            <a:r>
              <a:rPr lang="hu-HU" dirty="0"/>
              <a:t>, </a:t>
            </a:r>
            <a:r>
              <a:rPr lang="hu-HU" dirty="0" err="1"/>
              <a:t>rota</a:t>
            </a:r>
            <a:r>
              <a:rPr lang="hu-HU" dirty="0"/>
              <a:t> vírus, </a:t>
            </a:r>
            <a:r>
              <a:rPr lang="hu-HU" dirty="0" err="1"/>
              <a:t>eischerichia</a:t>
            </a:r>
            <a:r>
              <a:rPr lang="hu-HU" dirty="0"/>
              <a:t> coli, </a:t>
            </a:r>
            <a:r>
              <a:rPr lang="hu-HU" dirty="0" err="1"/>
              <a:t>campylobacteriosis</a:t>
            </a:r>
            <a:endParaRPr lang="hu-HU" dirty="0"/>
          </a:p>
          <a:p>
            <a:r>
              <a:rPr lang="hu-HU" dirty="0" err="1"/>
              <a:t>-légúti</a:t>
            </a:r>
            <a:r>
              <a:rPr lang="hu-HU" dirty="0"/>
              <a:t>: influenza, skarlát,</a:t>
            </a:r>
            <a:r>
              <a:rPr lang="hu-HU" baseline="0" dirty="0"/>
              <a:t> </a:t>
            </a:r>
            <a:r>
              <a:rPr lang="hu-HU" baseline="0" dirty="0" err="1"/>
              <a:t>mononucleosis</a:t>
            </a:r>
            <a:endParaRPr lang="hu-HU" baseline="0" dirty="0"/>
          </a:p>
          <a:p>
            <a:r>
              <a:rPr lang="hu-HU" baseline="0" dirty="0"/>
              <a:t>- </a:t>
            </a:r>
            <a:r>
              <a:rPr lang="hu-HU" baseline="0" dirty="0" err="1"/>
              <a:t>kültakarón</a:t>
            </a:r>
            <a:r>
              <a:rPr lang="hu-HU" baseline="0" dirty="0"/>
              <a:t>: </a:t>
            </a:r>
            <a:r>
              <a:rPr lang="hu-HU" baseline="0" dirty="0" err="1"/>
              <a:t>tetanus</a:t>
            </a:r>
            <a:r>
              <a:rPr lang="hu-HU" baseline="0" dirty="0"/>
              <a:t>, </a:t>
            </a:r>
            <a:r>
              <a:rPr lang="hu-HU" baseline="0" dirty="0" err="1"/>
              <a:t>gázgrangéne</a:t>
            </a:r>
            <a:r>
              <a:rPr lang="hu-HU" baseline="0" dirty="0"/>
              <a:t>, </a:t>
            </a:r>
            <a:r>
              <a:rPr lang="hu-HU" baseline="0" dirty="0" err="1"/>
              <a:t>scabies</a:t>
            </a:r>
            <a:r>
              <a:rPr lang="hu-HU" baseline="0" dirty="0"/>
              <a:t>(rühesség), gombák okozta fertőzések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73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Pl.:</a:t>
            </a:r>
            <a:r>
              <a:rPr lang="hu-HU" baseline="0" dirty="0"/>
              <a:t> </a:t>
            </a:r>
            <a:r>
              <a:rPr lang="hu-HU" baseline="0" dirty="0" err="1"/>
              <a:t>meningits</a:t>
            </a:r>
            <a:r>
              <a:rPr lang="hu-HU" baseline="0" dirty="0"/>
              <a:t> </a:t>
            </a:r>
            <a:r>
              <a:rPr lang="hu-HU" baseline="0" dirty="0" err="1"/>
              <a:t>purulentánál</a:t>
            </a:r>
            <a:r>
              <a:rPr lang="hu-HU" baseline="0" dirty="0"/>
              <a:t> már a gyanús eset is jelentendő, amikor a klinikai kritériumok érvényesülnek</a:t>
            </a:r>
          </a:p>
          <a:p>
            <a:r>
              <a:rPr lang="hu-HU" baseline="0" dirty="0"/>
              <a:t>Pl.: </a:t>
            </a:r>
            <a:r>
              <a:rPr lang="hu-HU" baseline="0" dirty="0" err="1"/>
              <a:t>salmonellosis-valószínűsíthető</a:t>
            </a:r>
            <a:r>
              <a:rPr lang="hu-HU" baseline="0" dirty="0"/>
              <a:t>, megerősített eset bejelentésre kötelezett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55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Fertőtlenítés: villanykapcsolók, kilincsek</a:t>
            </a:r>
          </a:p>
          <a:p>
            <a:r>
              <a:rPr lang="hu-HU" dirty="0"/>
              <a:t>Zárlat: komoly gazdasági teher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F647-3316-4AB9-A1E8-F36BCF7B7E5C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52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183441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24039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91298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48890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68588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43108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230118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9674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003216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62769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14092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1A80-01EA-4FCB-8C2D-FC29101FD617}" type="datetimeFigureOut">
              <a:rPr lang="hu-HU" smtClean="0"/>
              <a:pPr/>
              <a:t>2022. 03. 27.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09D1-72B7-4ADC-B364-E07E597703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35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Közegészségtan-járványtan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A fertőzésekről általában, járványtan felosztása.</a:t>
            </a:r>
          </a:p>
          <a:p>
            <a:r>
              <a:rPr lang="hu-HU" dirty="0">
                <a:solidFill>
                  <a:schemeClr val="bg1"/>
                </a:solidFill>
              </a:rPr>
              <a:t>Járványfolyamat elsődleges és másodlagos mozgatóerői. </a:t>
            </a:r>
          </a:p>
          <a:p>
            <a:r>
              <a:rPr lang="hu-HU" dirty="0">
                <a:solidFill>
                  <a:schemeClr val="bg1"/>
                </a:solidFill>
              </a:rPr>
              <a:t>A fertőző betegségek és járványok megelőzése, járványügyi intézkedések.</a:t>
            </a:r>
          </a:p>
          <a:p>
            <a:r>
              <a:rPr lang="hu-HU" dirty="0">
                <a:solidFill>
                  <a:schemeClr val="bg1"/>
                </a:solidFill>
              </a:rPr>
              <a:t>Védőoltások</a:t>
            </a:r>
            <a:r>
              <a:rPr lang="hu-HU" dirty="0"/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564" y="0"/>
            <a:ext cx="7429500" cy="9807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  időbeli előfordulása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400600"/>
          </a:xfrm>
        </p:spPr>
        <p:txBody>
          <a:bodyPr>
            <a:normAutofit/>
          </a:bodyPr>
          <a:lstStyle/>
          <a:p>
            <a:r>
              <a:rPr lang="hu-HU" sz="2400" b="1" dirty="0"/>
              <a:t>Szezonalitás</a:t>
            </a:r>
          </a:p>
          <a:p>
            <a:pPr lvl="1"/>
            <a:r>
              <a:rPr lang="hu-HU" sz="2400" dirty="0"/>
              <a:t>Egy fertőző betegség az év bizonyos időszakában nagyobb gyakorisággal jelentkezik (pl.: légúti betegségek halmozódása a téli időszakban)</a:t>
            </a:r>
          </a:p>
          <a:p>
            <a:pPr lvl="1"/>
            <a:r>
              <a:rPr lang="hu-HU" sz="2400" dirty="0"/>
              <a:t>Téli-tavaszi: pl. :influenza</a:t>
            </a:r>
          </a:p>
          <a:p>
            <a:pPr lvl="1"/>
            <a:r>
              <a:rPr lang="hu-HU" sz="2400" dirty="0"/>
              <a:t>Őszi: pl.: </a:t>
            </a:r>
            <a:r>
              <a:rPr lang="hu-HU" sz="2400" dirty="0" err="1"/>
              <a:t>meningococcus-</a:t>
            </a:r>
            <a:r>
              <a:rPr lang="hu-HU" sz="2400" dirty="0"/>
              <a:t> fertőzés</a:t>
            </a:r>
          </a:p>
          <a:p>
            <a:pPr lvl="1"/>
            <a:r>
              <a:rPr lang="hu-HU" sz="2400" dirty="0"/>
              <a:t>Nyári:  pl.:</a:t>
            </a:r>
            <a:r>
              <a:rPr lang="hu-HU" sz="2400" dirty="0" err="1"/>
              <a:t>enterális</a:t>
            </a:r>
            <a:r>
              <a:rPr lang="hu-HU" sz="2400" dirty="0"/>
              <a:t> fertőzések</a:t>
            </a:r>
          </a:p>
          <a:p>
            <a:r>
              <a:rPr lang="hu-HU" sz="2400" b="1" dirty="0" err="1"/>
              <a:t>Ciklicitás</a:t>
            </a:r>
            <a:endParaRPr lang="hu-HU" sz="2400" b="1" dirty="0"/>
          </a:p>
          <a:p>
            <a:pPr lvl="1"/>
            <a:r>
              <a:rPr lang="hu-HU" sz="2400" dirty="0"/>
              <a:t>Egyes kórformák bizonyos időszak – több év- elteltével az átlagosnál magasabb esetszámmal fordulnak elő</a:t>
            </a:r>
          </a:p>
          <a:p>
            <a:pPr lvl="1"/>
            <a:r>
              <a:rPr lang="hu-HU" sz="2400" dirty="0"/>
              <a:t>Ciklusok hossza függ: fertőzőképesség időtartamától,  ill. járványküszöb eléréséhez szükséges számú fogékony személy felhalmozódásáig eltelt idő</a:t>
            </a:r>
          </a:p>
          <a:p>
            <a:pPr lvl="1"/>
            <a:r>
              <a:rPr lang="hu-HU" sz="2400" dirty="0"/>
              <a:t>Pl.: diftéria-12-13 évenként nagyobb járványokat okozott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>
          <a:xfrm>
            <a:off x="3143250" y="2"/>
            <a:ext cx="7400925" cy="908719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hu-HU" sz="3200" b="1" dirty="0">
                <a:latin typeface="+mj-lt"/>
              </a:rPr>
              <a:t>Járványtan</a:t>
            </a:r>
            <a:br>
              <a:rPr lang="hu-HU" sz="3200" b="1" dirty="0">
                <a:latin typeface="+mj-lt"/>
              </a:rPr>
            </a:br>
            <a:r>
              <a:rPr lang="hu-HU" sz="3200" b="1" dirty="0">
                <a:latin typeface="+mj-lt"/>
              </a:rPr>
              <a:t>Epidemiológiai mutatók típusai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517230"/>
          </a:xfrm>
        </p:spPr>
        <p:txBody>
          <a:bodyPr>
            <a:noAutofit/>
          </a:bodyPr>
          <a:lstStyle/>
          <a:p>
            <a:pPr eaLnBrk="1" hangingPunct="1"/>
            <a:r>
              <a:rPr lang="hu-HU" sz="2400" b="1" dirty="0" err="1">
                <a:latin typeface="+mj-lt"/>
              </a:rPr>
              <a:t>incidencia</a:t>
            </a:r>
            <a:r>
              <a:rPr lang="hu-HU" sz="2400" dirty="0">
                <a:latin typeface="+mj-lt"/>
              </a:rPr>
              <a:t>:                Új esetek száma adott időszak alatt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>
                <a:latin typeface="+mj-lt"/>
              </a:rPr>
              <a:t>                                Érintett népesség száma ugyanazon időszak alatt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>
                <a:latin typeface="+mj-lt"/>
              </a:rPr>
              <a:t> </a:t>
            </a:r>
          </a:p>
          <a:p>
            <a:pPr eaLnBrk="1" hangingPunct="1"/>
            <a:r>
              <a:rPr lang="hu-HU" sz="2400" b="1" dirty="0">
                <a:latin typeface="+mj-lt"/>
              </a:rPr>
              <a:t>pont </a:t>
            </a:r>
            <a:r>
              <a:rPr lang="hu-HU" sz="2400" b="1" dirty="0" err="1">
                <a:latin typeface="+mj-lt"/>
              </a:rPr>
              <a:t>prevalencia</a:t>
            </a:r>
            <a:r>
              <a:rPr lang="hu-HU" sz="2400" dirty="0">
                <a:latin typeface="+mj-lt"/>
              </a:rPr>
              <a:t>:    Összes eset száma adott időpontban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>
                <a:latin typeface="+mj-lt"/>
              </a:rPr>
              <a:t>                                 Érintett népesség száma ugyanazon időpontban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>
              <a:latin typeface="+mj-lt"/>
            </a:endParaRPr>
          </a:p>
          <a:p>
            <a:pPr eaLnBrk="1" hangingPunct="1"/>
            <a:r>
              <a:rPr lang="hu-HU" sz="2400" dirty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morbiditás</a:t>
            </a:r>
            <a:r>
              <a:rPr lang="hu-HU" sz="2400" dirty="0">
                <a:latin typeface="+mj-lt"/>
              </a:rPr>
              <a:t>:      Megbetegedések száma adott évben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>
                <a:latin typeface="+mj-lt"/>
              </a:rPr>
              <a:t>                         Érintett népesség évközépi száma ugyanazon évben</a:t>
            </a:r>
          </a:p>
          <a:p>
            <a:pPr eaLnBrk="1" hangingPunct="1">
              <a:buFont typeface="Wingdings 2" pitchFamily="18" charset="2"/>
              <a:buNone/>
            </a:pPr>
            <a:endParaRPr lang="hu-HU" sz="2400" dirty="0">
              <a:latin typeface="+mj-lt"/>
            </a:endParaRPr>
          </a:p>
          <a:p>
            <a:pPr eaLnBrk="1" hangingPunct="1"/>
            <a:r>
              <a:rPr lang="hu-HU" sz="2400" b="1" dirty="0">
                <a:latin typeface="+mj-lt"/>
              </a:rPr>
              <a:t>mortalitás:</a:t>
            </a:r>
            <a:r>
              <a:rPr lang="hu-HU" sz="2400" dirty="0">
                <a:latin typeface="+mj-lt"/>
              </a:rPr>
              <a:t>          Halálesetek száma adott évben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dirty="0">
                <a:latin typeface="+mj-lt"/>
              </a:rPr>
              <a:t>                       Érintett népesség évközépi száma ugyanazon évben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u-HU" sz="2400" dirty="0">
                <a:latin typeface="+mj-lt"/>
              </a:rPr>
              <a:t>Nem fertőző betegségeknek is van epidemiológiája!</a:t>
            </a:r>
          </a:p>
        </p:txBody>
      </p:sp>
      <p:sp>
        <p:nvSpPr>
          <p:cNvPr id="65540" name="Line 12"/>
          <p:cNvSpPr>
            <a:spLocks noChangeShapeType="1"/>
          </p:cNvSpPr>
          <p:nvPr/>
        </p:nvSpPr>
        <p:spPr bwMode="auto">
          <a:xfrm>
            <a:off x="2518843" y="1737590"/>
            <a:ext cx="76792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5541" name="Line 13"/>
          <p:cNvSpPr>
            <a:spLocks noChangeShapeType="1"/>
          </p:cNvSpPr>
          <p:nvPr/>
        </p:nvSpPr>
        <p:spPr bwMode="auto">
          <a:xfrm>
            <a:off x="2804593" y="3169230"/>
            <a:ext cx="73935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5542" name="Line 14"/>
          <p:cNvSpPr>
            <a:spLocks noChangeShapeType="1"/>
          </p:cNvSpPr>
          <p:nvPr/>
        </p:nvSpPr>
        <p:spPr bwMode="auto">
          <a:xfrm>
            <a:off x="1918594" y="4563886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5543" name="Line 16"/>
          <p:cNvSpPr>
            <a:spLocks noChangeShapeType="1"/>
          </p:cNvSpPr>
          <p:nvPr/>
        </p:nvSpPr>
        <p:spPr bwMode="auto">
          <a:xfrm>
            <a:off x="1821227" y="5846779"/>
            <a:ext cx="74887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5544" name="Text Box 17"/>
          <p:cNvSpPr txBox="1">
            <a:spLocks noChangeArrowheads="1"/>
          </p:cNvSpPr>
          <p:nvPr/>
        </p:nvSpPr>
        <p:spPr bwMode="auto">
          <a:xfrm>
            <a:off x="11262784" y="1772817"/>
            <a:ext cx="92921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X k</a:t>
            </a:r>
          </a:p>
        </p:txBody>
      </p:sp>
      <p:sp>
        <p:nvSpPr>
          <p:cNvPr id="65545" name="Text Box 18"/>
          <p:cNvSpPr txBox="1">
            <a:spLocks noChangeArrowheads="1"/>
          </p:cNvSpPr>
          <p:nvPr/>
        </p:nvSpPr>
        <p:spPr bwMode="auto">
          <a:xfrm>
            <a:off x="11279717" y="2996953"/>
            <a:ext cx="9122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X k</a:t>
            </a:r>
          </a:p>
        </p:txBody>
      </p:sp>
      <p:sp>
        <p:nvSpPr>
          <p:cNvPr id="65546" name="Text Box 19"/>
          <p:cNvSpPr txBox="1">
            <a:spLocks noChangeArrowheads="1"/>
          </p:cNvSpPr>
          <p:nvPr/>
        </p:nvSpPr>
        <p:spPr bwMode="auto">
          <a:xfrm>
            <a:off x="11184565" y="4365105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/>
              <a:t>X k</a:t>
            </a:r>
          </a:p>
        </p:txBody>
      </p:sp>
      <p:sp>
        <p:nvSpPr>
          <p:cNvPr id="65547" name="Text Box 20"/>
          <p:cNvSpPr txBox="1">
            <a:spLocks noChangeArrowheads="1"/>
          </p:cNvSpPr>
          <p:nvPr/>
        </p:nvSpPr>
        <p:spPr bwMode="auto">
          <a:xfrm>
            <a:off x="11088555" y="5517233"/>
            <a:ext cx="76834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/>
              <a:t>X k</a:t>
            </a:r>
          </a:p>
          <a:p>
            <a:endParaRPr lang="hu-HU" sz="2000" dirty="0"/>
          </a:p>
        </p:txBody>
      </p:sp>
      <p:pic>
        <p:nvPicPr>
          <p:cNvPr id="12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949280"/>
            <a:ext cx="1569640" cy="90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71825" y="0"/>
            <a:ext cx="7815263" cy="148478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járványfolyamat terjedésének jellemzésére használható viszonyszámok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2"/>
            <a:ext cx="12192000" cy="5257800"/>
          </a:xfrm>
        </p:spPr>
        <p:txBody>
          <a:bodyPr>
            <a:normAutofit/>
          </a:bodyPr>
          <a:lstStyle/>
          <a:p>
            <a:r>
              <a:rPr lang="hu-HU" sz="2400" dirty="0" err="1"/>
              <a:t>Infekciozitási</a:t>
            </a:r>
            <a:r>
              <a:rPr lang="hu-HU" sz="2400" dirty="0"/>
              <a:t> index</a:t>
            </a:r>
          </a:p>
          <a:p>
            <a:pPr lvl="1" algn="just"/>
            <a:r>
              <a:rPr lang="hu-HU" sz="2400" dirty="0"/>
              <a:t>Kifejezi, hogy 100 azonos fertőzésnek kitett személy közül hányból mutatható ki a kórokozó</a:t>
            </a:r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algn="just"/>
            <a:r>
              <a:rPr lang="hu-HU" sz="2400" dirty="0" err="1"/>
              <a:t>Kontagiozitási</a:t>
            </a:r>
            <a:r>
              <a:rPr lang="hu-HU" sz="2400" dirty="0"/>
              <a:t> index</a:t>
            </a:r>
          </a:p>
          <a:p>
            <a:pPr lvl="1" algn="just"/>
            <a:r>
              <a:rPr lang="hu-HU" sz="2400" dirty="0"/>
              <a:t>Megmutatja, hogy 100 azonos fertőzésnek kitett fogékony személy közül ténylegesen hány betegszik meg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877272"/>
          </a:xfrm>
        </p:spPr>
        <p:txBody>
          <a:bodyPr/>
          <a:lstStyle/>
          <a:p>
            <a:r>
              <a:rPr lang="hu-HU" sz="2400" dirty="0"/>
              <a:t>Elsődleges mozgatóerők</a:t>
            </a:r>
          </a:p>
          <a:p>
            <a:pPr lvl="1"/>
            <a:r>
              <a:rPr lang="hu-HU" sz="2400" dirty="0"/>
              <a:t>Fertőző forrás</a:t>
            </a:r>
          </a:p>
          <a:p>
            <a:pPr lvl="1"/>
            <a:r>
              <a:rPr lang="hu-HU" sz="2400" dirty="0"/>
              <a:t>Terjedési mód</a:t>
            </a:r>
          </a:p>
          <a:p>
            <a:pPr lvl="1"/>
            <a:r>
              <a:rPr lang="hu-HU" sz="2400" dirty="0"/>
              <a:t>Fogékony szervezet</a:t>
            </a:r>
          </a:p>
          <a:p>
            <a:pPr lvl="1">
              <a:buNone/>
            </a:pPr>
            <a:endParaRPr lang="hu-HU" sz="2400" dirty="0"/>
          </a:p>
          <a:p>
            <a:pPr lvl="1">
              <a:buNone/>
            </a:pPr>
            <a:endParaRPr lang="hu-HU" sz="2400" dirty="0"/>
          </a:p>
          <a:p>
            <a:r>
              <a:rPr lang="hu-HU" sz="2400" dirty="0"/>
              <a:t>Másodlagos mozgatóerők</a:t>
            </a:r>
          </a:p>
          <a:p>
            <a:pPr lvl="1"/>
            <a:r>
              <a:rPr lang="hu-HU" sz="2400" dirty="0"/>
              <a:t>Természeti,-</a:t>
            </a:r>
          </a:p>
          <a:p>
            <a:pPr lvl="1"/>
            <a:r>
              <a:rPr lang="hu-HU" sz="2400" dirty="0"/>
              <a:t>Környezeti (pl.: klíma) ,-</a:t>
            </a:r>
          </a:p>
          <a:p>
            <a:pPr lvl="1"/>
            <a:r>
              <a:rPr lang="hu-HU" sz="2400" dirty="0"/>
              <a:t>Társadalmi (pl.: </a:t>
            </a:r>
            <a:r>
              <a:rPr lang="hu-HU" sz="2400" dirty="0" err="1"/>
              <a:t>lakásvisszonyok</a:t>
            </a:r>
            <a:r>
              <a:rPr lang="hu-HU" sz="2400" dirty="0"/>
              <a:t>),-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43237" y="0"/>
            <a:ext cx="6700837" cy="9807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járványfolyamat mozgatóerői</a:t>
            </a:r>
          </a:p>
        </p:txBody>
      </p:sp>
      <p:sp>
        <p:nvSpPr>
          <p:cNvPr id="5" name="Jobb oldali kapcsos zárójel 4"/>
          <p:cNvSpPr/>
          <p:nvPr/>
        </p:nvSpPr>
        <p:spPr>
          <a:xfrm>
            <a:off x="5327915" y="1628800"/>
            <a:ext cx="672075" cy="11521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248128" y="1988841"/>
            <a:ext cx="232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Egyidejű megléte</a:t>
            </a:r>
          </a:p>
        </p:txBody>
      </p:sp>
      <p:sp>
        <p:nvSpPr>
          <p:cNvPr id="7" name="Jobb oldali kapcsos zárójel 6"/>
          <p:cNvSpPr/>
          <p:nvPr/>
        </p:nvSpPr>
        <p:spPr>
          <a:xfrm>
            <a:off x="6672064" y="4221088"/>
            <a:ext cx="480053" cy="12241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44139" y="4077072"/>
            <a:ext cx="484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Tényezők, melyek elősegíthetik vagy gátolhatják  a járvány kialakulását</a:t>
            </a:r>
          </a:p>
        </p:txBody>
      </p:sp>
      <p:pic>
        <p:nvPicPr>
          <p:cNvPr id="8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43252" y="328613"/>
            <a:ext cx="7600950" cy="90872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járványfolyamat elsődleges mozgatóerői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90329"/>
            <a:ext cx="12192000" cy="5949280"/>
          </a:xfrm>
        </p:spPr>
        <p:txBody>
          <a:bodyPr>
            <a:noAutofit/>
          </a:bodyPr>
          <a:lstStyle/>
          <a:p>
            <a:pPr algn="just"/>
            <a:r>
              <a:rPr lang="hu-HU" sz="2400" b="1" dirty="0"/>
              <a:t>Fertőző forrás</a:t>
            </a:r>
          </a:p>
          <a:p>
            <a:pPr lvl="1" algn="just"/>
            <a:r>
              <a:rPr lang="hu-HU" sz="2400" dirty="0"/>
              <a:t>Az élőlény (ember vagy állat), amely a kórokozót hordozza és ha az ágenst a külvilágba juttatja, és az a </a:t>
            </a:r>
            <a:r>
              <a:rPr lang="hu-HU" sz="2400" dirty="0">
                <a:solidFill>
                  <a:srgbClr val="FF0000"/>
                </a:solidFill>
              </a:rPr>
              <a:t>fogékony szervezet</a:t>
            </a:r>
            <a:r>
              <a:rPr lang="hu-HU" sz="2400" dirty="0"/>
              <a:t>be kerül megbetegedést hoz létre</a:t>
            </a:r>
          </a:p>
          <a:p>
            <a:pPr lvl="1" algn="just">
              <a:buNone/>
            </a:pPr>
            <a:endParaRPr lang="hu-HU" sz="2400" dirty="0"/>
          </a:p>
          <a:p>
            <a:pPr lvl="1" algn="just"/>
            <a:r>
              <a:rPr lang="hu-HU" sz="2400" dirty="0"/>
              <a:t>Lehet </a:t>
            </a:r>
            <a:r>
              <a:rPr lang="hu-HU" sz="2400" dirty="0" err="1"/>
              <a:t>manifeszt</a:t>
            </a:r>
            <a:r>
              <a:rPr lang="hu-HU" sz="2400" dirty="0"/>
              <a:t> vagy latens betegségben szenvedő kórokozó hordozó ember, illetve állat</a:t>
            </a:r>
          </a:p>
          <a:p>
            <a:pPr lvl="1" algn="just"/>
            <a:endParaRPr lang="hu-HU" sz="2400" dirty="0"/>
          </a:p>
          <a:p>
            <a:pPr lvl="1" algn="just"/>
            <a:r>
              <a:rPr lang="hu-HU" sz="2400" dirty="0"/>
              <a:t>Kórokozót hordozó állapot az inkubáció időszaka, de fennállhat a </a:t>
            </a:r>
            <a:r>
              <a:rPr lang="hu-HU" sz="2400" dirty="0" err="1"/>
              <a:t>rekonvaleszcencia</a:t>
            </a:r>
            <a:r>
              <a:rPr lang="hu-HU" sz="2400" dirty="0"/>
              <a:t> időszakában is</a:t>
            </a:r>
          </a:p>
          <a:p>
            <a:pPr lvl="2" algn="just"/>
            <a:r>
              <a:rPr lang="hu-HU" dirty="0"/>
              <a:t>Kórokozó </a:t>
            </a:r>
            <a:r>
              <a:rPr lang="hu-HU" dirty="0" err="1"/>
              <a:t>üritő</a:t>
            </a:r>
            <a:r>
              <a:rPr lang="hu-HU" dirty="0"/>
              <a:t>: 4 hétnél hosszabb, de egy évnél rövidebb ideig üríti </a:t>
            </a:r>
          </a:p>
          <a:p>
            <a:pPr lvl="2" algn="just"/>
            <a:r>
              <a:rPr lang="hu-HU" dirty="0"/>
              <a:t>Kórokozó gazda: egy éven túl is, akár egész életében folyamatosan vagy </a:t>
            </a:r>
            <a:r>
              <a:rPr lang="hu-HU" dirty="0" err="1"/>
              <a:t>intermittálva</a:t>
            </a:r>
            <a:r>
              <a:rPr lang="hu-HU" dirty="0"/>
              <a:t> üríti a kórokozót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2883" y="1890329"/>
            <a:ext cx="819117" cy="61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mary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4648548"/>
          </a:xfrm>
        </p:spPr>
      </p:pic>
      <p:sp>
        <p:nvSpPr>
          <p:cNvPr id="5" name="Szövegdoboz 4"/>
          <p:cNvSpPr txBox="1"/>
          <p:nvPr/>
        </p:nvSpPr>
        <p:spPr>
          <a:xfrm>
            <a:off x="293170" y="4974367"/>
            <a:ext cx="5906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1400 embert fertőzött meg</a:t>
            </a:r>
          </a:p>
          <a:p>
            <a:r>
              <a:rPr lang="hu-HU" sz="3200" dirty="0"/>
              <a:t>Szuperfertőzők elmélete</a:t>
            </a:r>
          </a:p>
          <a:p>
            <a:r>
              <a:rPr lang="hu-HU" sz="3200" dirty="0"/>
              <a:t>Emberi jogok </a:t>
            </a:r>
            <a:r>
              <a:rPr lang="hu-HU" sz="3200" dirty="0" err="1"/>
              <a:t>vs</a:t>
            </a:r>
            <a:r>
              <a:rPr lang="hu-HU" sz="3200" dirty="0"/>
              <a:t>. közegészségügy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37308"/>
            <a:ext cx="12192000" cy="63367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3100" b="1" dirty="0"/>
              <a:t>Terjedési mód</a:t>
            </a:r>
          </a:p>
          <a:p>
            <a:pPr lvl="1" algn="just"/>
            <a:r>
              <a:rPr lang="hu-HU" sz="3100" dirty="0"/>
              <a:t>Közvetlen (direkt), ha a betegséget okozó </a:t>
            </a:r>
            <a:r>
              <a:rPr lang="hu-HU" sz="3100" dirty="0" err="1"/>
              <a:t>ágens-közvetító</a:t>
            </a:r>
            <a:r>
              <a:rPr lang="hu-HU" sz="3100" dirty="0"/>
              <a:t> közeg nélkül-a fertőző forrásból közvetlenül a fogékony szervezetbe jut</a:t>
            </a:r>
          </a:p>
          <a:p>
            <a:pPr lvl="2" algn="just"/>
            <a:r>
              <a:rPr lang="hu-HU" sz="3100" dirty="0"/>
              <a:t>Szexuális érintkezés, állatok harapásával történő infekció, </a:t>
            </a:r>
            <a:r>
              <a:rPr lang="hu-HU" sz="3100" dirty="0" err="1"/>
              <a:t>transplacentarisan</a:t>
            </a:r>
            <a:r>
              <a:rPr lang="hu-HU" sz="3100" dirty="0"/>
              <a:t> (</a:t>
            </a:r>
            <a:r>
              <a:rPr lang="hu-HU" sz="3100" dirty="0" err="1"/>
              <a:t>intrauterin</a:t>
            </a:r>
            <a:r>
              <a:rPr lang="hu-HU" sz="3100" dirty="0"/>
              <a:t>) vagy  a szülés közben történő kontamináció</a:t>
            </a:r>
          </a:p>
          <a:p>
            <a:pPr lvl="1" algn="just"/>
            <a:r>
              <a:rPr lang="hu-HU" sz="3100" dirty="0"/>
              <a:t>Közvetett (indirekt), ha a kórokozó élő vagy élettelen közvetítő segítségével jut el a forrástól a fogékony egyedbe</a:t>
            </a:r>
          </a:p>
          <a:p>
            <a:pPr lvl="2" algn="just"/>
            <a:r>
              <a:rPr lang="hu-HU" sz="3100" dirty="0"/>
              <a:t>Az élettelen közvetítő közegben (ivóvíz, fürdővíz, szennyvíz, élelmiszerek) esetenként a kórokozók szaporodni is képesek, míg mások (tárgyak, fehérnemű, törölköző stb.) csak mechanikus átvivők, bennük a kórokozó szaporodása nem észlelhető</a:t>
            </a:r>
          </a:p>
          <a:p>
            <a:pPr lvl="2" algn="just"/>
            <a:r>
              <a:rPr lang="hu-HU" sz="3100" dirty="0"/>
              <a:t>Közvetítő lehet még:</a:t>
            </a:r>
          </a:p>
          <a:p>
            <a:pPr lvl="3" algn="just"/>
            <a:r>
              <a:rPr lang="hu-HU" sz="3100" dirty="0"/>
              <a:t>Levegőben található kórokozót tartalmazó részecskék (aeroszolok, folyadékcseppek, porszemek)</a:t>
            </a:r>
          </a:p>
          <a:p>
            <a:pPr lvl="3" algn="just"/>
            <a:r>
              <a:rPr lang="hu-HU" sz="3100" dirty="0"/>
              <a:t>Élő közvetítők (vektorok)</a:t>
            </a:r>
            <a:r>
              <a:rPr lang="hu-HU" sz="3100" dirty="0" err="1"/>
              <a:t>-elsősorban</a:t>
            </a:r>
            <a:r>
              <a:rPr lang="hu-HU" sz="3100" dirty="0"/>
              <a:t> ízeltlábúak</a:t>
            </a:r>
          </a:p>
          <a:p>
            <a:pPr lvl="3" algn="just"/>
            <a:r>
              <a:rPr lang="hu-HU" sz="3100" dirty="0"/>
              <a:t>Biológiai anyagok (vér, plazma, szövet, szerv)</a:t>
            </a:r>
          </a:p>
          <a:p>
            <a:pPr lvl="4" algn="just"/>
            <a:r>
              <a:rPr lang="hu-HU" sz="3100" dirty="0"/>
              <a:t>Részint donor szervezetéből származó kórokozókat tartalmazhatnak, részint kontaminálódhatnak kezelés, feldolgozás során</a:t>
            </a:r>
          </a:p>
          <a:p>
            <a:pPr lvl="3"/>
            <a:endParaRPr lang="hu-HU" dirty="0"/>
          </a:p>
          <a:p>
            <a:pPr lvl="3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86088" y="0"/>
            <a:ext cx="7958137" cy="8367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járványfolyamat elsődleges mozgatóerői II.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544" y="5229200"/>
            <a:ext cx="923595" cy="69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7333"/>
            <a:ext cx="12192000" cy="5949280"/>
          </a:xfrm>
        </p:spPr>
        <p:txBody>
          <a:bodyPr>
            <a:normAutofit/>
          </a:bodyPr>
          <a:lstStyle/>
          <a:p>
            <a:r>
              <a:rPr lang="hu-HU" sz="2400" b="1" dirty="0"/>
              <a:t>Fogékony szervezet</a:t>
            </a:r>
          </a:p>
          <a:p>
            <a:endParaRPr lang="hu-HU" sz="2400" b="1" dirty="0"/>
          </a:p>
          <a:p>
            <a:pPr lvl="1"/>
            <a:r>
              <a:rPr lang="hu-HU" sz="2400" dirty="0"/>
              <a:t>A fogékony egyén adott kórokozóval szemben nem rendelkezik hatékony védekezőképességgel</a:t>
            </a:r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Egy adott betegséggel szembeni védettség lehet veleszületett (anyai eredetű) és szerzett</a:t>
            </a:r>
          </a:p>
          <a:p>
            <a:pPr lvl="1"/>
            <a:endParaRPr lang="hu-HU" sz="2400" dirty="0"/>
          </a:p>
          <a:p>
            <a:pPr lvl="2"/>
            <a:r>
              <a:rPr lang="hu-HU" dirty="0"/>
              <a:t>A szerzett immunitás létrejöhet természetes módon a fertőzés átvészelését követően, és mesterségesen, védőoltásokat követően </a:t>
            </a:r>
          </a:p>
          <a:p>
            <a:pPr>
              <a:buNone/>
            </a:pPr>
            <a:endParaRPr lang="hu-HU" sz="2400" b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00375" y="0"/>
            <a:ext cx="8029576" cy="8367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járványfolyamat elsődleges mozgatóerői III.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8352" y="5805264"/>
            <a:ext cx="1403648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elsődleges mozgató erő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3" y="1171574"/>
            <a:ext cx="11977686" cy="56864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másodlagos mozgató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00388" y="1"/>
            <a:ext cx="7000875" cy="836711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hu-HU" sz="3200" b="1" dirty="0"/>
              <a:t>Járványtan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9"/>
            <a:ext cx="12192000" cy="531246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endParaRPr lang="hu-HU" sz="2400" b="1" u="sng" dirty="0"/>
          </a:p>
          <a:p>
            <a:pPr algn="just" eaLnBrk="1" hangingPunct="1">
              <a:lnSpc>
                <a:spcPct val="80000"/>
              </a:lnSpc>
            </a:pPr>
            <a:r>
              <a:rPr lang="hu-HU" sz="2400" b="1" u="sng" dirty="0"/>
              <a:t>Járványtan:</a:t>
            </a:r>
            <a:r>
              <a:rPr lang="hu-HU" sz="2400" b="1" dirty="0"/>
              <a:t> </a:t>
            </a:r>
            <a:r>
              <a:rPr lang="hu-HU" sz="2400" dirty="0"/>
              <a:t>járványokkal és fertőző betegségekkel foglalkozó tudományág, az orvostudomány fontos része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  E fogalomkörbe tartozik a járványfolyamatok törvényszerűségeinek feltárása, és  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  A  járványok elleni küzdelem megszervezése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400" dirty="0"/>
          </a:p>
          <a:p>
            <a:pPr algn="just" eaLnBrk="1" hangingPunct="1">
              <a:lnSpc>
                <a:spcPct val="80000"/>
              </a:lnSpc>
            </a:pPr>
            <a:r>
              <a:rPr lang="hu-HU" sz="2400" b="1" u="sng" dirty="0"/>
              <a:t>Feladata:</a:t>
            </a:r>
            <a:r>
              <a:rPr lang="hu-HU" sz="2400" b="1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A fertőzés forrásának felkutatása, 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A fertőzés (infekció) folyamatának tudományos megfigyelése,</a:t>
            </a:r>
          </a:p>
          <a:p>
            <a:pPr lvl="1" algn="just">
              <a:lnSpc>
                <a:spcPct val="80000"/>
              </a:lnSpc>
            </a:pPr>
            <a:r>
              <a:rPr lang="hu-HU" sz="2400" dirty="0"/>
              <a:t>A létrehozó kórokozók tulajdonságainak megismerése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400" dirty="0"/>
          </a:p>
          <a:p>
            <a:pPr algn="just" eaLnBrk="1" hangingPunct="1">
              <a:lnSpc>
                <a:spcPct val="80000"/>
              </a:lnSpc>
            </a:pPr>
            <a:r>
              <a:rPr lang="hu-HU" sz="2400" b="1" u="sng" dirty="0"/>
              <a:t>Célja</a:t>
            </a:r>
            <a:r>
              <a:rPr lang="hu-HU" sz="2400" u="sng" dirty="0"/>
              <a:t>:</a:t>
            </a:r>
            <a:r>
              <a:rPr lang="hu-HU" sz="2400" dirty="0"/>
              <a:t> a tudományos ismeretek felhasználásával a fertőző betegségek (járványok) előfordulásának megakadályozása, ill. a járvány megelőzése, továbbterjedésének megakadályozása, amennyiben van fertőző megbetegedés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4512" y="5877272"/>
            <a:ext cx="1487488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 számának helye 8"/>
          <p:cNvSpPr txBox="1">
            <a:spLocks noGrp="1"/>
          </p:cNvSpPr>
          <p:nvPr/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39F236-C3AD-405C-8EAC-578529A6A500}" type="slidenum">
              <a:rPr lang="en-GB" sz="10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GB" sz="1000">
              <a:latin typeface="+mn-lt"/>
            </a:endParaRPr>
          </a:p>
        </p:txBody>
      </p:sp>
      <p:sp>
        <p:nvSpPr>
          <p:cNvPr id="90115" name="Text Box 14"/>
          <p:cNvSpPr txBox="1">
            <a:spLocks noChangeArrowheads="1"/>
          </p:cNvSpPr>
          <p:nvPr/>
        </p:nvSpPr>
        <p:spPr bwMode="auto">
          <a:xfrm rot="-5400000">
            <a:off x="532196" y="1712396"/>
            <a:ext cx="1439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bélfertőzések</a:t>
            </a:r>
            <a:endParaRPr lang="en-GB">
              <a:cs typeface="Arial" charset="0"/>
            </a:endParaRPr>
          </a:p>
        </p:txBody>
      </p:sp>
      <p:sp>
        <p:nvSpPr>
          <p:cNvPr id="90116" name="Text Box 16"/>
          <p:cNvSpPr txBox="1">
            <a:spLocks noChangeArrowheads="1"/>
          </p:cNvSpPr>
          <p:nvPr/>
        </p:nvSpPr>
        <p:spPr bwMode="auto">
          <a:xfrm rot="-5400000">
            <a:off x="5955273" y="1864797"/>
            <a:ext cx="1731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cs typeface="Arial" charset="0"/>
              </a:rPr>
              <a:t>légúti fertőzések</a:t>
            </a:r>
            <a:endParaRPr lang="en-GB" dirty="0">
              <a:cs typeface="Arial" charset="0"/>
            </a:endParaRPr>
          </a:p>
        </p:txBody>
      </p:sp>
      <p:sp>
        <p:nvSpPr>
          <p:cNvPr id="90117" name="Text Box 17"/>
          <p:cNvSpPr txBox="1">
            <a:spLocks noChangeArrowheads="1"/>
          </p:cNvSpPr>
          <p:nvPr/>
        </p:nvSpPr>
        <p:spPr bwMode="auto">
          <a:xfrm rot="-5400000">
            <a:off x="20418" y="4171048"/>
            <a:ext cx="2253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haematogén-</a:t>
            </a:r>
          </a:p>
          <a:p>
            <a:r>
              <a:rPr lang="hu-HU">
                <a:cs typeface="Arial" charset="0"/>
              </a:rPr>
              <a:t>lymphogén fertőzések</a:t>
            </a:r>
            <a:endParaRPr lang="en-GB">
              <a:cs typeface="Arial" charset="0"/>
            </a:endParaRPr>
          </a:p>
        </p:txBody>
      </p:sp>
      <p:sp>
        <p:nvSpPr>
          <p:cNvPr id="90118" name="Text Box 18"/>
          <p:cNvSpPr txBox="1">
            <a:spLocks noChangeArrowheads="1"/>
          </p:cNvSpPr>
          <p:nvPr/>
        </p:nvSpPr>
        <p:spPr bwMode="auto">
          <a:xfrm rot="-5400000">
            <a:off x="5802827" y="4490522"/>
            <a:ext cx="203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Kültakaró fertőzései</a:t>
            </a:r>
            <a:endParaRPr lang="en-GB">
              <a:cs typeface="Arial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1" y="1052514"/>
            <a:ext cx="3807884" cy="2185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833" y="1125539"/>
            <a:ext cx="3234267" cy="2185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0" y="3500439"/>
            <a:ext cx="3141133" cy="21875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0085" y="3500439"/>
            <a:ext cx="2999316" cy="21875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3239" y="0"/>
            <a:ext cx="8015286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2600" b="1" dirty="0">
                <a:solidFill>
                  <a:schemeClr val="tx1"/>
                </a:solidFill>
              </a:rPr>
              <a:t>Járványtan</a:t>
            </a:r>
          </a:p>
          <a:p>
            <a:pPr algn="ctr"/>
            <a:r>
              <a:rPr lang="hu-HU" sz="2600" b="1" dirty="0">
                <a:solidFill>
                  <a:schemeClr val="tx1"/>
                </a:solidFill>
              </a:rPr>
              <a:t>Fertőző betegségek felosztása a szervezetbe való bejutás alapján I.</a:t>
            </a:r>
          </a:p>
        </p:txBody>
      </p:sp>
      <p:pic>
        <p:nvPicPr>
          <p:cNvPr id="15" name="Picture 2" descr="Képtalálat a következőre: „okos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2544" y="5932648"/>
            <a:ext cx="1147664" cy="8607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4744"/>
            <a:ext cx="12192000" cy="5733256"/>
          </a:xfrm>
          <a:noFill/>
        </p:spPr>
      </p:pic>
      <p:sp>
        <p:nvSpPr>
          <p:cNvPr id="91139" name="Text Box 9"/>
          <p:cNvSpPr txBox="1">
            <a:spLocks noChangeArrowheads="1"/>
          </p:cNvSpPr>
          <p:nvPr/>
        </p:nvSpPr>
        <p:spPr bwMode="auto">
          <a:xfrm>
            <a:off x="2971800" y="1"/>
            <a:ext cx="785812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Járványtan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Fertőző betegségek felosztása a szervezetbe való bejutás alapján II.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352" y="5805264"/>
            <a:ext cx="1403648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8975" y="0"/>
            <a:ext cx="7572376" cy="9807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fertőző betegségek megelőzése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12192000" cy="6093296"/>
          </a:xfrm>
        </p:spPr>
        <p:txBody>
          <a:bodyPr>
            <a:normAutofit/>
          </a:bodyPr>
          <a:lstStyle/>
          <a:p>
            <a:endParaRPr lang="hu-HU" sz="2400" dirty="0"/>
          </a:p>
          <a:p>
            <a:r>
              <a:rPr lang="hu-HU" sz="2400" dirty="0"/>
              <a:t>Megelőzés elsődleges feladata a járványfolyamat kialakulásának megakadályozása vagy megszakítása az elsődleges mozgatóerők valamelyikének kiiktatásával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Fertőző betegségek bejelentése</a:t>
            </a:r>
          </a:p>
          <a:p>
            <a:pPr lvl="2" algn="just"/>
            <a:r>
              <a:rPr lang="hu-HU" dirty="0"/>
              <a:t>Klinikai (pl.: adott betegségre jellemző tünetek) laboratóriumi, epidemiológiai kritériumok (pl.: közös fertőző forrással való érintkezés) alapján </a:t>
            </a:r>
          </a:p>
          <a:p>
            <a:pPr lvl="2" algn="just"/>
            <a:endParaRPr lang="hu-HU" dirty="0"/>
          </a:p>
          <a:p>
            <a:pPr algn="just"/>
            <a:r>
              <a:rPr lang="hu-HU" sz="2400" dirty="0"/>
              <a:t>Gyanús</a:t>
            </a:r>
          </a:p>
          <a:p>
            <a:pPr algn="just"/>
            <a:r>
              <a:rPr lang="hu-HU" sz="2400" dirty="0"/>
              <a:t>Valószínűsíthető</a:t>
            </a:r>
          </a:p>
          <a:p>
            <a:pPr algn="just"/>
            <a:r>
              <a:rPr lang="hu-HU" sz="2400" dirty="0"/>
              <a:t>Megerősített  eset</a:t>
            </a:r>
          </a:p>
          <a:p>
            <a:pPr algn="just"/>
            <a:endParaRPr lang="hu-HU" sz="2400" dirty="0"/>
          </a:p>
          <a:p>
            <a:pPr marL="914400" lvl="2" indent="0" algn="ctr">
              <a:buNone/>
            </a:pPr>
            <a:r>
              <a:rPr lang="hu-HU" sz="2400" b="1" dirty="0">
                <a:solidFill>
                  <a:srgbClr val="FF0000"/>
                </a:solidFill>
              </a:rPr>
              <a:t>18/1998. NM rendelet a fertőző betegségek és a járványok megelőzése érdekében szükséges járványügyi intézkedésekről</a:t>
            </a:r>
          </a:p>
          <a:p>
            <a:pPr lvl="2"/>
            <a:endParaRPr lang="hu-HU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8108" y="1776604"/>
            <a:ext cx="768087" cy="57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</p:spPr>
        <p:txBody>
          <a:bodyPr>
            <a:normAutofit/>
          </a:bodyPr>
          <a:lstStyle/>
          <a:p>
            <a:pPr algn="just"/>
            <a:endParaRPr lang="hu-HU" sz="2400" b="1" dirty="0"/>
          </a:p>
          <a:p>
            <a:pPr algn="just"/>
            <a:r>
              <a:rPr lang="hu-HU" sz="2400" b="1" dirty="0"/>
              <a:t>Járványügyi megfigyelés- </a:t>
            </a:r>
            <a:r>
              <a:rPr lang="hu-HU" sz="2400" dirty="0"/>
              <a:t>időtartama adott betegség lappangási ideje, fertőzött beteggel érintkezett személlyel kapcsolatos eljárások összessége</a:t>
            </a:r>
          </a:p>
          <a:p>
            <a:pPr algn="just"/>
            <a:r>
              <a:rPr lang="hu-HU" sz="2400" dirty="0"/>
              <a:t>Járványügyi zárlat- járványügyi megfigyelés szigorított formája, megfigyelés alá helyezettek elkülönítése</a:t>
            </a:r>
          </a:p>
          <a:p>
            <a:pPr algn="just"/>
            <a:r>
              <a:rPr lang="hu-HU" sz="2400" dirty="0"/>
              <a:t>Járványügyi ellenőrzés- kötelezik a kórokozó hordozókat/gazdákat a rendszeres orvosi, mikrobiológiai laboratóriumi vizsgálaton való részvételre, higiénés-szabályok betartására</a:t>
            </a:r>
          </a:p>
          <a:p>
            <a:pPr algn="just"/>
            <a:r>
              <a:rPr lang="hu-HU" sz="2400" dirty="0"/>
              <a:t>Járványügyi érdekből végzett laboratóriumi vizsgálat </a:t>
            </a:r>
          </a:p>
          <a:p>
            <a:pPr lvl="1" algn="just"/>
            <a:r>
              <a:rPr lang="hu-HU" sz="2000" dirty="0"/>
              <a:t>célja szerint: diagnosztikus, szűrővizsgálat, felszabadító vizsgálat</a:t>
            </a:r>
          </a:p>
          <a:p>
            <a:pPr lvl="1" algn="just"/>
            <a:r>
              <a:rPr lang="hu-HU" sz="2000" dirty="0"/>
              <a:t>Szervezés szerint: kötelező, igénybe vehető</a:t>
            </a:r>
          </a:p>
          <a:p>
            <a:pPr lvl="1" algn="just"/>
            <a:endParaRPr lang="hu-HU" sz="2000" dirty="0"/>
          </a:p>
          <a:p>
            <a:pPr algn="just">
              <a:buNone/>
            </a:pPr>
            <a:endParaRPr lang="hu-HU" sz="2400" dirty="0"/>
          </a:p>
          <a:p>
            <a:pPr lvl="1">
              <a:buNone/>
            </a:pPr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86113" y="0"/>
            <a:ext cx="7829550" cy="10527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fertőző betegségek megelőzése II.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 számának helye 5"/>
          <p:cNvSpPr txBox="1">
            <a:spLocks noGrp="1"/>
          </p:cNvSpPr>
          <p:nvPr/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latin typeface="+mn-lt"/>
            </a:endParaRPr>
          </a:p>
        </p:txBody>
      </p:sp>
      <p:graphicFrame>
        <p:nvGraphicFramePr>
          <p:cNvPr id="88077" name="Group 13"/>
          <p:cNvGraphicFramePr>
            <a:graphicFrameLocks noGrp="1"/>
          </p:cNvGraphicFramePr>
          <p:nvPr>
            <p:ph idx="4294967295"/>
          </p:nvPr>
        </p:nvGraphicFramePr>
        <p:xfrm>
          <a:off x="667279" y="1555750"/>
          <a:ext cx="10972800" cy="3974592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beteggel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környezetével</a:t>
                      </a:r>
                      <a:endParaRPr kumimoji="0" lang="en-GB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jelentés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elkülönítés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laboratóriumi vizsgálat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fertőtlenítés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védőoltás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járványügyi ellenőrzés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Járványügyi 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  megfigyelés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  (elkülönített megfigyelés =  zárlat,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   karantén)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laboratóriumi vizsgálat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védőoltás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fertőtlenítés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4218" name="Picture 8" descr="ants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217" y="5589588"/>
            <a:ext cx="1651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8" descr="ants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27651" y="5661025"/>
            <a:ext cx="1574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638175" y="819151"/>
            <a:ext cx="91207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4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Járványügyi teendő a fertőző</a:t>
            </a:r>
          </a:p>
        </p:txBody>
      </p:sp>
      <p:pic>
        <p:nvPicPr>
          <p:cNvPr id="7" name="Picture 2" descr="Képtalálat a következőre: „oko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1295400" y="18446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cs typeface="Arial" charset="0"/>
            </a:endParaRP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2" y="1196752"/>
            <a:ext cx="12191999" cy="589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b="1" u="sng" dirty="0">
                <a:latin typeface="Calibri" pitchFamily="34" charset="0"/>
                <a:cs typeface="Arial" charset="0"/>
              </a:rPr>
              <a:t>Otthoni elkülönítés </a:t>
            </a:r>
            <a:r>
              <a:rPr lang="hu-HU" sz="2400" dirty="0">
                <a:latin typeface="Calibri" pitchFamily="34" charset="0"/>
                <a:cs typeface="Arial" charset="0"/>
              </a:rPr>
              <a:t>( ha a rendelet megengedi és a körülmények adottak: a</a:t>
            </a:r>
            <a:r>
              <a:rPr lang="hu-HU" sz="2400" dirty="0"/>
              <a:t> fertőző forrás mozgásának korlátozása, elkülönítése, a fertőző ágensnek a fertőzött egyénből történő </a:t>
            </a:r>
            <a:r>
              <a:rPr lang="hu-HU" sz="2400" dirty="0" err="1"/>
              <a:t>továbbterjedésének</a:t>
            </a:r>
            <a:r>
              <a:rPr lang="hu-HU" sz="2400" dirty="0"/>
              <a:t> megakadályozása</a:t>
            </a:r>
            <a:endParaRPr lang="hu-HU" sz="2400" dirty="0">
              <a:latin typeface="Calibri" pitchFamily="34" charset="0"/>
              <a:cs typeface="Arial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hu-HU" sz="2400" b="1" u="sng" dirty="0">
                <a:solidFill>
                  <a:prstClr val="black"/>
                </a:solidFill>
              </a:rPr>
              <a:t>Elkülönítés- fekvőbeteg </a:t>
            </a:r>
            <a:r>
              <a:rPr lang="hu-HU" sz="2400" b="1" u="sng" dirty="0" err="1">
                <a:solidFill>
                  <a:prstClr val="black"/>
                </a:solidFill>
              </a:rPr>
              <a:t>gyógyintézményben</a:t>
            </a:r>
            <a:endParaRPr lang="hu-HU" sz="2400" b="1" u="sng" dirty="0">
              <a:solidFill>
                <a:prstClr val="black"/>
              </a:solidFill>
            </a:endParaRPr>
          </a:p>
          <a:p>
            <a:pPr marL="685800" lvl="1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Magas </a:t>
            </a:r>
            <a:r>
              <a:rPr lang="hu-HU" sz="2400" dirty="0" err="1">
                <a:solidFill>
                  <a:prstClr val="black"/>
                </a:solidFill>
              </a:rPr>
              <a:t>kontagiozitású</a:t>
            </a:r>
            <a:r>
              <a:rPr lang="hu-HU" sz="2400" dirty="0">
                <a:solidFill>
                  <a:prstClr val="black"/>
                </a:solidFill>
              </a:rPr>
              <a:t> megbetegedés esetén, amennyiben a beteg állapota indokolja az elkülönítést</a:t>
            </a:r>
          </a:p>
          <a:p>
            <a:pPr>
              <a:lnSpc>
                <a:spcPct val="150000"/>
              </a:lnSpc>
            </a:pPr>
            <a:r>
              <a:rPr lang="hu-HU" sz="2400" b="1" dirty="0">
                <a:latin typeface="Calibri" pitchFamily="34" charset="0"/>
                <a:cs typeface="Arial" charset="0"/>
              </a:rPr>
              <a:t>              Kijelölt kórházban </a:t>
            </a:r>
            <a:r>
              <a:rPr lang="hu-HU" sz="2400" dirty="0">
                <a:latin typeface="Calibri" pitchFamily="34" charset="0"/>
                <a:cs typeface="Arial" charset="0"/>
              </a:rPr>
              <a:t>(pl.:Szent László kórház - DPC</a:t>
            </a:r>
            <a:r>
              <a:rPr lang="hu-HU" sz="2400" b="1" dirty="0">
                <a:latin typeface="Calibri" pitchFamily="34" charset="0"/>
                <a:cs typeface="Arial" charset="0"/>
              </a:rPr>
              <a:t>): </a:t>
            </a:r>
            <a:r>
              <a:rPr lang="hu-HU" sz="2400" dirty="0" err="1">
                <a:latin typeface="Calibri" pitchFamily="34" charset="0"/>
                <a:cs typeface="Arial" charset="0"/>
              </a:rPr>
              <a:t>poliomyelitis</a:t>
            </a:r>
            <a:r>
              <a:rPr lang="hu-HU" sz="2400" dirty="0">
                <a:latin typeface="Calibri" pitchFamily="34" charset="0"/>
                <a:cs typeface="Arial" charset="0"/>
              </a:rPr>
              <a:t>, pestis, AIDS</a:t>
            </a:r>
          </a:p>
          <a:p>
            <a:pPr>
              <a:lnSpc>
                <a:spcPct val="150000"/>
              </a:lnSpc>
            </a:pPr>
            <a:r>
              <a:rPr lang="hu-HU" sz="2400" b="1" dirty="0">
                <a:latin typeface="Calibri" pitchFamily="34" charset="0"/>
                <a:cs typeface="Arial" charset="0"/>
              </a:rPr>
              <a:t>              Bármely </a:t>
            </a:r>
            <a:r>
              <a:rPr lang="hu-HU" sz="2400" b="1" dirty="0" err="1">
                <a:latin typeface="Calibri" pitchFamily="34" charset="0"/>
                <a:cs typeface="Arial" charset="0"/>
              </a:rPr>
              <a:t>infektológiai</a:t>
            </a:r>
            <a:r>
              <a:rPr lang="hu-HU" sz="2400" b="1" dirty="0">
                <a:latin typeface="Calibri" pitchFamily="34" charset="0"/>
                <a:cs typeface="Arial" charset="0"/>
              </a:rPr>
              <a:t> osztályon </a:t>
            </a:r>
            <a:r>
              <a:rPr lang="hu-HU" sz="2400" dirty="0" err="1">
                <a:latin typeface="Calibri" pitchFamily="34" charset="0"/>
                <a:cs typeface="Arial" charset="0"/>
              </a:rPr>
              <a:t>pl</a:t>
            </a:r>
            <a:r>
              <a:rPr lang="hu-HU" sz="2400" dirty="0">
                <a:latin typeface="Calibri" pitchFamily="34" charset="0"/>
                <a:cs typeface="Arial" charset="0"/>
              </a:rPr>
              <a:t>.:járványos agyhártyagyulladás, 	hepatitisz A	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hu-HU" sz="2400" dirty="0">
              <a:latin typeface="Calibri" pitchFamily="34" charset="0"/>
              <a:cs typeface="Arial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prstClr val="black"/>
                </a:solidFill>
              </a:rPr>
              <a:t>Járványveszély/járvány esetén a népegészségügyi hatóság intézmények működésének korlátozását/bezárását rendelheti el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hu-HU" sz="2400" dirty="0">
                <a:latin typeface="Calibri" pitchFamily="34" charset="0"/>
                <a:cs typeface="Arial" charset="0"/>
              </a:rPr>
              <a:t>	</a:t>
            </a:r>
            <a:r>
              <a:rPr lang="hu-HU" dirty="0">
                <a:cs typeface="Arial" charset="0"/>
              </a:rPr>
              <a:t>	</a:t>
            </a:r>
            <a:endParaRPr lang="en-GB" dirty="0">
              <a:cs typeface="Arial" charset="0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243263" y="159028"/>
            <a:ext cx="71008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chemeClr val="tx1"/>
                </a:solidFill>
                <a:latin typeface="Calibri" pitchFamily="34" charset="0"/>
                <a:cs typeface="Segoe UI Semibold" pitchFamily="34" charset="0"/>
              </a:rPr>
              <a:t>Fertőző betegek elkülönítése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3275" y="0"/>
            <a:ext cx="7229476" cy="10527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Járványügyi tevékenység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43076"/>
            <a:ext cx="12192000" cy="51149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hu-HU" sz="2400" u="sng" dirty="0"/>
              <a:t>Járványügyi megelőzés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hu-HU" sz="2400" dirty="0"/>
              <a:t>	Fertőző betegségek kialakulásának, előfordulásának megelőzése</a:t>
            </a:r>
          </a:p>
          <a:p>
            <a:pPr algn="just" eaLnBrk="1" hangingPunct="1"/>
            <a:r>
              <a:rPr lang="hu-HU" sz="2400" u="sng" dirty="0"/>
              <a:t>Járványügyi védekezés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hu-HU" sz="2400" dirty="0"/>
              <a:t>	a már észlelt fertőzések további terjedésének megakadályozása</a:t>
            </a:r>
          </a:p>
          <a:p>
            <a:pPr algn="just" eaLnBrk="1" hangingPunct="1"/>
            <a:r>
              <a:rPr lang="hu-HU" sz="2400" u="sng" dirty="0"/>
              <a:t>Járványügyi </a:t>
            </a:r>
            <a:r>
              <a:rPr lang="hu-HU" sz="2400" u="sng" dirty="0" err="1"/>
              <a:t>surveillance</a:t>
            </a:r>
            <a:endParaRPr lang="hu-HU" sz="2400" u="sng" dirty="0"/>
          </a:p>
          <a:p>
            <a:pPr algn="just" eaLnBrk="1" hangingPunct="1">
              <a:buFont typeface="Wingdings" pitchFamily="2" charset="2"/>
              <a:buNone/>
            </a:pPr>
            <a:r>
              <a:rPr lang="hu-HU" sz="2400" dirty="0"/>
              <a:t>	epidemiológia tanulmányozása (ágens, gazdaszervezet, terjedés, morbiditás, mortalitás, lakosság immunállapota, befolyásoló tényezők stb.)</a:t>
            </a:r>
          </a:p>
          <a:p>
            <a:pPr lvl="1" eaLnBrk="1" hangingPunct="1">
              <a:buFontTx/>
              <a:buNone/>
            </a:pPr>
            <a:endParaRPr lang="hu-HU" sz="2400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4566" y="6093297"/>
            <a:ext cx="864097" cy="64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0400" y="0"/>
            <a:ext cx="6915150" cy="90872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 err="1"/>
              <a:t>Surveillance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/>
              <a:t>A </a:t>
            </a:r>
            <a:r>
              <a:rPr lang="hu-HU" sz="2400" b="1" dirty="0" err="1"/>
              <a:t>surveillance</a:t>
            </a:r>
            <a:r>
              <a:rPr lang="hu-HU" sz="2400" b="1" dirty="0"/>
              <a:t> egy vagy több, az egészséggel összefüggő jelenség/esemény </a:t>
            </a:r>
            <a:r>
              <a:rPr lang="hu-HU" sz="2400" dirty="0"/>
              <a:t>(fertőző betegségek, kórházi fertőzések, rosszindulatú daganatos megbetegedések, veleszületett fejlődési </a:t>
            </a:r>
            <a:r>
              <a:rPr lang="hu-HU" sz="2400" dirty="0" err="1"/>
              <a:t>rendelleneségek</a:t>
            </a:r>
            <a:r>
              <a:rPr lang="hu-HU" sz="2400" dirty="0"/>
              <a:t> stb.) </a:t>
            </a:r>
            <a:r>
              <a:rPr lang="hu-HU" sz="2400" b="1" dirty="0"/>
              <a:t>valamint az azt befolyásoló tényezők szisztematikusan gyűjtött adatok alapján végzett folyamatos elemzése, értelmezése, közzététele, ill. a szükséges információk továbbítása a jelenség befolyásolására alkalmas kompetens döntéshozóknak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904" y="6169571"/>
            <a:ext cx="864097" cy="64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6150" y="0"/>
            <a:ext cx="6872288" cy="90872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Járványügyi </a:t>
            </a:r>
            <a:r>
              <a:rPr lang="hu-HU" sz="3200" b="1" dirty="0" err="1"/>
              <a:t>surveillance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600" dirty="0"/>
              <a:t>Aktív felügyelet, az adatok folyamatos </a:t>
            </a:r>
            <a:r>
              <a:rPr lang="hu-HU" sz="2600" b="1" dirty="0"/>
              <a:t>gyűjtése, analízise, interpretálása abból a célból, hogy a döntéshozók megtehessék a szükséges intézkedéseket</a:t>
            </a:r>
          </a:p>
          <a:p>
            <a:pPr>
              <a:buNone/>
            </a:pPr>
            <a:endParaRPr lang="hu-HU" sz="2600" b="1" dirty="0"/>
          </a:p>
          <a:p>
            <a:r>
              <a:rPr lang="hu-HU" dirty="0"/>
              <a:t>A </a:t>
            </a:r>
            <a:r>
              <a:rPr lang="hu-HU" b="1" dirty="0"/>
              <a:t>SURVEILLANCE célja</a:t>
            </a:r>
          </a:p>
          <a:p>
            <a:pPr>
              <a:buNone/>
            </a:pPr>
            <a:r>
              <a:rPr lang="hu-HU" dirty="0"/>
              <a:t>    - Járványdetektálás</a:t>
            </a:r>
          </a:p>
          <a:p>
            <a:pPr>
              <a:buNone/>
            </a:pPr>
            <a:r>
              <a:rPr lang="hu-HU" dirty="0"/>
              <a:t>    - Járvány előrejelzés</a:t>
            </a:r>
          </a:p>
          <a:p>
            <a:pPr>
              <a:buNone/>
            </a:pPr>
            <a:r>
              <a:rPr lang="hu-HU" dirty="0"/>
              <a:t>    - Endémiás betegségek trendjének követése</a:t>
            </a:r>
          </a:p>
          <a:p>
            <a:pPr>
              <a:buNone/>
            </a:pPr>
            <a:r>
              <a:rPr lang="hu-HU" dirty="0"/>
              <a:t>    - Intervenció értékelése</a:t>
            </a:r>
          </a:p>
          <a:p>
            <a:pPr>
              <a:buNone/>
            </a:pPr>
            <a:r>
              <a:rPr lang="hu-HU" dirty="0"/>
              <a:t>    - A betegség jövőbeni hatásának elemzése….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8555" y="5949280"/>
            <a:ext cx="768085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00400" y="328613"/>
            <a:ext cx="7400924" cy="106613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 hazai </a:t>
            </a:r>
            <a:r>
              <a:rPr lang="hu-HU" sz="3200" b="1" dirty="0" err="1"/>
              <a:t>surveillance</a:t>
            </a:r>
            <a:r>
              <a:rPr lang="hu-HU" sz="3200" b="1" dirty="0"/>
              <a:t> rendszere I.</a:t>
            </a:r>
          </a:p>
        </p:txBody>
      </p:sp>
      <p:sp>
        <p:nvSpPr>
          <p:cNvPr id="102403" name="Tartalom helye 4"/>
          <p:cNvSpPr>
            <a:spLocks noGrp="1"/>
          </p:cNvSpPr>
          <p:nvPr>
            <p:ph idx="1"/>
          </p:nvPr>
        </p:nvSpPr>
        <p:spPr>
          <a:xfrm>
            <a:off x="0" y="1988841"/>
            <a:ext cx="121920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hu-HU" sz="2400" dirty="0"/>
              <a:t>Fertőző beteg jelentési rendszer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400" dirty="0"/>
              <a:t>Halálozási </a:t>
            </a:r>
            <a:r>
              <a:rPr lang="hu-HU" sz="2400" dirty="0" err="1"/>
              <a:t>surveillance</a:t>
            </a:r>
            <a:endParaRPr lang="hu-HU" sz="2400" dirty="0"/>
          </a:p>
          <a:p>
            <a:pPr marL="609600" indent="-609600" eaLnBrk="1" hangingPunct="1">
              <a:buFontTx/>
              <a:buAutoNum type="arabicPeriod"/>
            </a:pPr>
            <a:r>
              <a:rPr lang="hu-HU" sz="2400" dirty="0"/>
              <a:t>Járványok jelentése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400" dirty="0"/>
              <a:t>Különleges jelentőséggel rendelkező fertőző betegségek </a:t>
            </a:r>
            <a:r>
              <a:rPr lang="hu-HU" sz="2400" dirty="0" err="1"/>
              <a:t>spec</a:t>
            </a:r>
            <a:r>
              <a:rPr lang="hu-HU" sz="2400" dirty="0"/>
              <a:t>. </a:t>
            </a:r>
            <a:r>
              <a:rPr lang="hu-HU" sz="2400" dirty="0" err="1"/>
              <a:t>surv.-a</a:t>
            </a:r>
            <a:r>
              <a:rPr lang="hu-HU" sz="2400" dirty="0"/>
              <a:t> (</a:t>
            </a:r>
            <a:r>
              <a:rPr lang="hu-HU" sz="2400" dirty="0" err="1"/>
              <a:t>pl.utazással</a:t>
            </a:r>
            <a:r>
              <a:rPr lang="hu-HU" sz="2400" dirty="0"/>
              <a:t> összefüggő </a:t>
            </a:r>
            <a:r>
              <a:rPr lang="hu-HU" sz="2400" dirty="0" err="1"/>
              <a:t>legionellosis</a:t>
            </a:r>
            <a:r>
              <a:rPr lang="hu-HU" sz="2400" dirty="0"/>
              <a:t>, </a:t>
            </a:r>
            <a:r>
              <a:rPr lang="hu-HU" sz="2400" dirty="0" err="1"/>
              <a:t>meningococcus</a:t>
            </a:r>
            <a:r>
              <a:rPr lang="hu-HU" sz="2400" dirty="0"/>
              <a:t> </a:t>
            </a:r>
            <a:r>
              <a:rPr lang="hu-HU" sz="2400" dirty="0" err="1"/>
              <a:t>meningitis</a:t>
            </a:r>
            <a:r>
              <a:rPr lang="hu-HU" sz="2400" dirty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400" dirty="0" err="1"/>
              <a:t>Enterális</a:t>
            </a:r>
            <a:r>
              <a:rPr lang="hu-HU" sz="2400" dirty="0"/>
              <a:t> </a:t>
            </a:r>
            <a:r>
              <a:rPr lang="hu-HU" sz="2400" dirty="0" err="1"/>
              <a:t>surv</a:t>
            </a:r>
            <a:r>
              <a:rPr lang="hu-HU" sz="24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5" y="0"/>
            <a:ext cx="6643688" cy="9807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járványtan két fő része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12192000" cy="5877272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hu-H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600" b="1" u="sng" dirty="0"/>
              <a:t>Általános járványtan</a:t>
            </a:r>
            <a:r>
              <a:rPr lang="hu-HU" sz="2600" dirty="0"/>
              <a:t>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600" dirty="0"/>
          </a:p>
          <a:p>
            <a:pPr algn="just" eaLnBrk="1" hangingPunct="1">
              <a:lnSpc>
                <a:spcPct val="80000"/>
              </a:lnSpc>
            </a:pPr>
            <a:r>
              <a:rPr lang="hu-HU" sz="2600" dirty="0"/>
              <a:t>Fertőző betegségek terjedésének mechanizmusával, 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600" dirty="0"/>
              <a:t>A járványfolyamatokat befolyásoló természeti és társadalmi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hu-HU" sz="2600" dirty="0"/>
              <a:t>     tényezőkkel, 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600" dirty="0"/>
              <a:t>A járványok elleni küzdelem általános feladataival és</a:t>
            </a:r>
          </a:p>
          <a:p>
            <a:pPr algn="just" eaLnBrk="1" hangingPunct="1">
              <a:lnSpc>
                <a:spcPct val="80000"/>
              </a:lnSpc>
            </a:pPr>
            <a:r>
              <a:rPr lang="hu-HU" sz="2600" dirty="0"/>
              <a:t>A járványok terjedését megakadályozó közegészségügyi és járványügyi intézkedésekkel (védőoltások, karantén, fertőtlenítés, rovarirtás) foglalkozik</a:t>
            </a:r>
          </a:p>
          <a:p>
            <a:pPr eaLnBrk="1" hangingPunct="1">
              <a:lnSpc>
                <a:spcPct val="80000"/>
              </a:lnSpc>
            </a:pPr>
            <a:endParaRPr lang="hu-HU" sz="2600" dirty="0"/>
          </a:p>
          <a:p>
            <a:pPr>
              <a:lnSpc>
                <a:spcPct val="80000"/>
              </a:lnSpc>
              <a:buNone/>
            </a:pPr>
            <a:r>
              <a:rPr lang="hu-HU" sz="2600" b="1" u="sng" dirty="0"/>
              <a:t>Részletes járványtan</a:t>
            </a:r>
            <a:r>
              <a:rPr lang="hu-HU" sz="2600" u="sng" dirty="0"/>
              <a:t>:</a:t>
            </a:r>
            <a:r>
              <a:rPr lang="hu-HU" sz="2600" dirty="0"/>
              <a:t> </a:t>
            </a:r>
          </a:p>
          <a:p>
            <a:pPr algn="just">
              <a:lnSpc>
                <a:spcPct val="80000"/>
              </a:lnSpc>
              <a:buNone/>
            </a:pPr>
            <a:endParaRPr lang="hu-HU" sz="2600" dirty="0"/>
          </a:p>
          <a:p>
            <a:pPr algn="just">
              <a:lnSpc>
                <a:spcPct val="80000"/>
              </a:lnSpc>
              <a:buNone/>
            </a:pPr>
            <a:r>
              <a:rPr lang="hu-HU" sz="2600" dirty="0"/>
              <a:t>	Feladata az egyes fertőző betegségek tudományos feldolgozása, a</a:t>
            </a:r>
          </a:p>
          <a:p>
            <a:pPr algn="just">
              <a:lnSpc>
                <a:spcPct val="80000"/>
              </a:lnSpc>
              <a:buNone/>
            </a:pPr>
            <a:r>
              <a:rPr lang="hu-HU" sz="2600" dirty="0"/>
              <a:t>     betegséget létrehozó kórokozók tulajdonságainak kutatása, a</a:t>
            </a:r>
          </a:p>
          <a:p>
            <a:pPr algn="just">
              <a:lnSpc>
                <a:spcPct val="80000"/>
              </a:lnSpc>
              <a:buNone/>
            </a:pPr>
            <a:r>
              <a:rPr lang="hu-HU" sz="2600" dirty="0"/>
              <a:t>     kimutatásukra szolgáló módszerek kidolgozása, ill. a megbetegedett</a:t>
            </a:r>
          </a:p>
          <a:p>
            <a:pPr algn="just">
              <a:lnSpc>
                <a:spcPct val="80000"/>
              </a:lnSpc>
              <a:buNone/>
            </a:pPr>
            <a:r>
              <a:rPr lang="hu-HU" sz="2600" dirty="0"/>
              <a:t>     emberek gyógyítása</a:t>
            </a:r>
          </a:p>
          <a:p>
            <a:pPr eaLnBrk="1" hangingPunct="1">
              <a:lnSpc>
                <a:spcPct val="80000"/>
              </a:lnSpc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251176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 startAt="6"/>
              <a:defRPr/>
            </a:pPr>
            <a:r>
              <a:rPr lang="hu-HU" sz="2400" dirty="0"/>
              <a:t>Átoltottság monitorozása</a:t>
            </a:r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hu-HU" sz="2400" dirty="0"/>
              <a:t>OKNE</a:t>
            </a:r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hu-HU" sz="2400" dirty="0"/>
              <a:t>Influenza </a:t>
            </a:r>
            <a:r>
              <a:rPr lang="hu-HU" sz="2400" dirty="0" err="1"/>
              <a:t>surv</a:t>
            </a:r>
            <a:r>
              <a:rPr lang="hu-HU" sz="2400" dirty="0"/>
              <a:t>.</a:t>
            </a:r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hu-HU" sz="2400" dirty="0"/>
              <a:t>HIV/AIDS</a:t>
            </a:r>
          </a:p>
          <a:p>
            <a:pPr marL="609600" indent="-609600" eaLnBrk="1" hangingPunct="1">
              <a:buFontTx/>
              <a:buAutoNum type="arabicPeriod" startAt="6"/>
              <a:defRPr/>
            </a:pPr>
            <a:r>
              <a:rPr lang="hu-HU" sz="2400" dirty="0" err="1"/>
              <a:t>Szeroepidemiológiai</a:t>
            </a:r>
            <a:r>
              <a:rPr lang="hu-HU" sz="2400" dirty="0"/>
              <a:t> vizsgálatok</a:t>
            </a:r>
          </a:p>
          <a:p>
            <a:pPr eaLnBrk="1" hangingPunct="1">
              <a:defRPr/>
            </a:pP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71837" y="0"/>
            <a:ext cx="7043737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 hazai </a:t>
            </a:r>
            <a:r>
              <a:rPr lang="hu-HU" sz="3200" b="1" dirty="0" err="1"/>
              <a:t>surveillance</a:t>
            </a:r>
            <a:r>
              <a:rPr lang="hu-HU" sz="3200" b="1" dirty="0"/>
              <a:t> rendszere II.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6163" y="0"/>
            <a:ext cx="6143626" cy="8367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Jogszabályok</a:t>
            </a:r>
          </a:p>
        </p:txBody>
      </p:sp>
      <p:sp>
        <p:nvSpPr>
          <p:cNvPr id="96259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525963"/>
          </a:xfrm>
        </p:spPr>
        <p:txBody>
          <a:bodyPr/>
          <a:lstStyle/>
          <a:p>
            <a:pPr algn="just" eaLnBrk="1" hangingPunct="1"/>
            <a:r>
              <a:rPr lang="hu-HU" sz="2400" b="1" dirty="0">
                <a:solidFill>
                  <a:srgbClr val="FF0000"/>
                </a:solidFill>
              </a:rPr>
              <a:t>1997. évi CLIV. törvény az egészségügyről     </a:t>
            </a:r>
          </a:p>
          <a:p>
            <a:pPr algn="just" eaLnBrk="1" hangingPunct="1"/>
            <a:endParaRPr lang="hu-HU" sz="2400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hu-HU" sz="2400" b="1" dirty="0">
                <a:solidFill>
                  <a:srgbClr val="FF0000"/>
                </a:solidFill>
              </a:rPr>
              <a:t>18/1998. NM rendelet a fertőző betegségek és a járványok megelőzése érdekében szükséges járványügyi intézkedésekről</a:t>
            </a:r>
          </a:p>
          <a:p>
            <a:pPr algn="just" eaLnBrk="1" hangingPunct="1"/>
            <a:endParaRPr lang="hu-HU" sz="2400" b="1" dirty="0">
              <a:solidFill>
                <a:srgbClr val="FF0000"/>
              </a:solidFill>
            </a:endParaRPr>
          </a:p>
          <a:p>
            <a:r>
              <a:rPr lang="hu-HU" sz="2400" b="1" dirty="0">
                <a:solidFill>
                  <a:srgbClr val="FF0000"/>
                </a:solidFill>
              </a:rPr>
              <a:t>Az emberi erőforrások minisztere 1/2014. (I. 16.) EMMI rendelete a fertőző betegségek jelentésének rendjéről</a:t>
            </a:r>
          </a:p>
          <a:p>
            <a:pPr eaLnBrk="1" hangingPunct="1"/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7525" y="0"/>
            <a:ext cx="6858000" cy="11247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sz="2800" b="1" dirty="0"/>
              <a:t>Fertőző betegségek jelentése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239349" y="1196752"/>
            <a:ext cx="1195265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/>
              <a:t>Ki jelent?</a:t>
            </a:r>
          </a:p>
          <a:p>
            <a:pPr algn="just"/>
            <a:r>
              <a:rPr lang="hu-HU" sz="2800" dirty="0"/>
              <a:t>Jogszabály szerint*: kezelőorvos, halál okát megállapító</a:t>
            </a:r>
          </a:p>
          <a:p>
            <a:pPr algn="just"/>
            <a:r>
              <a:rPr lang="hu-HU" sz="2800" dirty="0"/>
              <a:t>orvos, mikrobiológiai vizsgálatot végző laboratórium</a:t>
            </a:r>
          </a:p>
          <a:p>
            <a:pPr algn="just"/>
            <a:r>
              <a:rPr lang="hu-HU" sz="2800" dirty="0"/>
              <a:t>vezetője által kijelölt személy, egészségügyi szolgáltató</a:t>
            </a:r>
          </a:p>
          <a:p>
            <a:pPr algn="just"/>
            <a:r>
              <a:rPr lang="hu-HU" sz="2800" dirty="0"/>
              <a:t>által infekciókontroll tevékenység végzésével megbízott</a:t>
            </a:r>
          </a:p>
          <a:p>
            <a:pPr algn="just"/>
            <a:r>
              <a:rPr lang="hu-HU" sz="2800" dirty="0"/>
              <a:t>személy, OMSZ.</a:t>
            </a:r>
          </a:p>
          <a:p>
            <a:pPr algn="just"/>
            <a:r>
              <a:rPr lang="hu-HU" sz="2800" b="1" dirty="0"/>
              <a:t>Kinek jelent?</a:t>
            </a:r>
            <a:endParaRPr lang="hu-HU" sz="2800" dirty="0"/>
          </a:p>
          <a:p>
            <a:pPr algn="just"/>
            <a:r>
              <a:rPr lang="hu-HU" sz="2800" dirty="0"/>
              <a:t>Érintett lakóhelye/tartózkodási helye szerint illetékes</a:t>
            </a:r>
          </a:p>
          <a:p>
            <a:pPr algn="just"/>
            <a:r>
              <a:rPr lang="hu-HU" sz="2800" dirty="0"/>
              <a:t>egészségügyi államigazgatási szervnek</a:t>
            </a:r>
          </a:p>
          <a:p>
            <a:pPr algn="just"/>
            <a:r>
              <a:rPr lang="hu-HU" sz="2800" b="1" dirty="0"/>
              <a:t>Mit jelent?</a:t>
            </a:r>
            <a:endParaRPr lang="hu-HU" sz="2800" dirty="0"/>
          </a:p>
          <a:p>
            <a:pPr algn="just"/>
            <a:r>
              <a:rPr lang="hu-HU" sz="2800" dirty="0"/>
              <a:t>Jogszabályban megadott betegségeket és gyanújukat...</a:t>
            </a:r>
          </a:p>
          <a:p>
            <a:pPr algn="just"/>
            <a:r>
              <a:rPr lang="hu-HU" sz="2800" b="1" dirty="0"/>
              <a:t>Hogyan jelent?</a:t>
            </a:r>
            <a:endParaRPr lang="hu-HU" sz="2800" dirty="0"/>
          </a:p>
          <a:p>
            <a:pPr algn="just"/>
            <a:r>
              <a:rPr lang="hu-HU" sz="2800" dirty="0"/>
              <a:t>Elektronikusan  járványügyi szakrendszeren keresztül </a:t>
            </a:r>
            <a:r>
              <a:rPr lang="hu-HU" sz="2800" b="1" dirty="0"/>
              <a:t>OSZIR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C313ED7-ADCD-4E0D-B553-0F7AF134E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33" y="652148"/>
            <a:ext cx="10636632" cy="52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0862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Aktív immunitás kialakulása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928802"/>
            <a:ext cx="85651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1156"/>
          </a:xfrm>
        </p:spPr>
        <p:txBody>
          <a:bodyPr>
            <a:noAutofit/>
          </a:bodyPr>
          <a:lstStyle/>
          <a:p>
            <a:r>
              <a:rPr lang="hu-HU" sz="2800" dirty="0"/>
              <a:t>Szerzett (adaptív) immunitás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260" y="857233"/>
            <a:ext cx="7737655" cy="54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582594"/>
          </a:xfrm>
        </p:spPr>
        <p:txBody>
          <a:bodyPr>
            <a:normAutofit/>
          </a:bodyPr>
          <a:lstStyle/>
          <a:p>
            <a:r>
              <a:rPr lang="hu-HU" sz="2800" dirty="0"/>
              <a:t>Közösségi immunitás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571480"/>
            <a:ext cx="628654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533" y="476251"/>
            <a:ext cx="10752667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200" b="1"/>
              <a:t>Védőoltások</a:t>
            </a:r>
            <a:br>
              <a:rPr lang="hu-HU" sz="3200" b="1"/>
            </a:br>
            <a:r>
              <a:rPr lang="hu-HU" sz="3200" b="1"/>
              <a:t>A védettség (immunitás) biztosításának lehetőségei</a:t>
            </a:r>
            <a:r>
              <a:rPr lang="hu-HU" sz="3200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1700213"/>
            <a:ext cx="6237816" cy="4824412"/>
          </a:xfrm>
        </p:spPr>
        <p:txBody>
          <a:bodyPr/>
          <a:lstStyle/>
          <a:p>
            <a:pPr eaLnBrk="1" hangingPunct="1"/>
            <a:r>
              <a:rPr lang="hu-HU" sz="2600" b="1" dirty="0"/>
              <a:t>Passzív immunizáció</a:t>
            </a:r>
          </a:p>
          <a:p>
            <a:pPr eaLnBrk="1" hangingPunct="1">
              <a:buFontTx/>
              <a:buNone/>
            </a:pPr>
            <a:r>
              <a:rPr lang="hu-HU" sz="2600" dirty="0"/>
              <a:t>	- ellenanyagokat juttatunk a szervezetbe</a:t>
            </a:r>
          </a:p>
          <a:p>
            <a:pPr eaLnBrk="1" hangingPunct="1"/>
            <a:r>
              <a:rPr lang="hu-HU" sz="2600" b="1" dirty="0"/>
              <a:t>Aktív immunizáció (</a:t>
            </a:r>
            <a:r>
              <a:rPr lang="hu-HU" sz="2600" b="1" dirty="0" err="1"/>
              <a:t>vakcináció</a:t>
            </a:r>
            <a:r>
              <a:rPr lang="hu-HU" sz="2600" b="1" dirty="0"/>
              <a:t>)</a:t>
            </a:r>
          </a:p>
          <a:p>
            <a:pPr eaLnBrk="1" hangingPunct="1">
              <a:buFontTx/>
              <a:buNone/>
            </a:pPr>
            <a:r>
              <a:rPr lang="hu-HU" sz="2600" dirty="0"/>
              <a:t>	- a szervezetet késztetjük ellenanyagok termelésére</a:t>
            </a:r>
          </a:p>
          <a:p>
            <a:pPr eaLnBrk="1" hangingPunct="1">
              <a:buFontTx/>
              <a:buNone/>
            </a:pPr>
            <a:endParaRPr lang="hu-HU" sz="2600" dirty="0"/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917" y="2565400"/>
            <a:ext cx="502708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9" name="Szövegdoboz 4"/>
          <p:cNvSpPr txBox="1">
            <a:spLocks noChangeArrowheads="1"/>
          </p:cNvSpPr>
          <p:nvPr/>
        </p:nvSpPr>
        <p:spPr bwMode="auto">
          <a:xfrm>
            <a:off x="8208434" y="2781300"/>
            <a:ext cx="95712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vakcina</a:t>
            </a:r>
          </a:p>
        </p:txBody>
      </p:sp>
      <p:sp>
        <p:nvSpPr>
          <p:cNvPr id="175110" name="Szövegdoboz 5"/>
          <p:cNvSpPr txBox="1">
            <a:spLocks noChangeArrowheads="1"/>
          </p:cNvSpPr>
          <p:nvPr/>
        </p:nvSpPr>
        <p:spPr bwMode="auto">
          <a:xfrm>
            <a:off x="10128251" y="4076700"/>
            <a:ext cx="1919816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ellenanyag</a:t>
            </a:r>
          </a:p>
        </p:txBody>
      </p:sp>
      <p:sp>
        <p:nvSpPr>
          <p:cNvPr id="175111" name="Szövegdoboz 6"/>
          <p:cNvSpPr txBox="1">
            <a:spLocks noChangeArrowheads="1"/>
          </p:cNvSpPr>
          <p:nvPr/>
        </p:nvSpPr>
        <p:spPr bwMode="auto">
          <a:xfrm>
            <a:off x="10752667" y="2492375"/>
            <a:ext cx="143933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antigén</a:t>
            </a:r>
          </a:p>
        </p:txBody>
      </p:sp>
      <p:sp>
        <p:nvSpPr>
          <p:cNvPr id="175112" name="Szövegdoboz 7"/>
          <p:cNvSpPr txBox="1">
            <a:spLocks noChangeArrowheads="1"/>
          </p:cNvSpPr>
          <p:nvPr/>
        </p:nvSpPr>
        <p:spPr bwMode="auto">
          <a:xfrm>
            <a:off x="6864351" y="5157788"/>
            <a:ext cx="2400300" cy="1014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antigén hatásra </a:t>
            </a:r>
          </a:p>
          <a:p>
            <a:r>
              <a:rPr lang="hu-HU" sz="2000"/>
              <a:t>ellenanyag termelődik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14424"/>
            <a:ext cx="12192000" cy="523951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2400" dirty="0"/>
              <a:t>Aktív, passzív immunizálás</a:t>
            </a:r>
          </a:p>
          <a:p>
            <a:pPr algn="just">
              <a:buNone/>
            </a:pPr>
            <a:endParaRPr lang="hu-HU" sz="2400" dirty="0"/>
          </a:p>
          <a:p>
            <a:pPr algn="just"/>
            <a:r>
              <a:rPr lang="hu-HU" sz="2400" b="1" dirty="0"/>
              <a:t>Aktív immunizálással </a:t>
            </a:r>
            <a:r>
              <a:rPr lang="hu-HU" sz="2400" dirty="0"/>
              <a:t>(</a:t>
            </a:r>
            <a:r>
              <a:rPr lang="hu-HU" sz="2400" dirty="0" err="1"/>
              <a:t>vakcinálás</a:t>
            </a:r>
            <a:r>
              <a:rPr lang="hu-HU" sz="2400" dirty="0"/>
              <a:t>) a fertőző betegség antigénjét juttatják a szervezetbe, amely ennek hatására kialakítja a védettséget</a:t>
            </a:r>
          </a:p>
          <a:p>
            <a:pPr lvl="1" algn="just"/>
            <a:r>
              <a:rPr lang="hu-HU" sz="2400" dirty="0"/>
              <a:t>Védettség kialakulásához időre van szükség</a:t>
            </a:r>
          </a:p>
          <a:p>
            <a:pPr lvl="1" algn="just"/>
            <a:r>
              <a:rPr lang="hu-HU" sz="2400" dirty="0"/>
              <a:t>A védettség évtizedekig megmaradhat</a:t>
            </a:r>
          </a:p>
          <a:p>
            <a:pPr lvl="1" algn="just"/>
            <a:r>
              <a:rPr lang="hu-HU" sz="2400" dirty="0"/>
              <a:t>Mindig megelőzési céllal alkalmazzák</a:t>
            </a:r>
          </a:p>
          <a:p>
            <a:pPr lvl="1" algn="just"/>
            <a:r>
              <a:rPr lang="hu-HU" sz="2400" dirty="0"/>
              <a:t>Az antigén lehet maga a kórokozó élő, gyengített (</a:t>
            </a:r>
            <a:r>
              <a:rPr lang="hu-HU" sz="2400" dirty="0" err="1"/>
              <a:t>attenuált</a:t>
            </a:r>
            <a:r>
              <a:rPr lang="hu-HU" sz="2400" dirty="0"/>
              <a:t>) vagy elölt formában sejtjének speciális kivonata vagy az általa termelt toxinból készített </a:t>
            </a:r>
            <a:r>
              <a:rPr lang="hu-HU" sz="2400" dirty="0" err="1"/>
              <a:t>toxoid</a:t>
            </a:r>
            <a:r>
              <a:rPr lang="hu-HU" sz="2400" dirty="0"/>
              <a:t>/</a:t>
            </a:r>
            <a:r>
              <a:rPr lang="hu-HU" sz="2400" dirty="0" err="1"/>
              <a:t>anatoxin</a:t>
            </a:r>
            <a:endParaRPr lang="hu-HU" sz="2400" dirty="0"/>
          </a:p>
          <a:p>
            <a:pPr algn="just"/>
            <a:r>
              <a:rPr lang="hu-HU" sz="2400" b="1" dirty="0"/>
              <a:t>Passzív immunizáláskor </a:t>
            </a:r>
            <a:r>
              <a:rPr lang="hu-HU" sz="2400" dirty="0"/>
              <a:t>a fertőzéssel szembeni kész ellenanyagot juttatnak a szervezetbe</a:t>
            </a:r>
          </a:p>
          <a:p>
            <a:pPr lvl="1" algn="just"/>
            <a:r>
              <a:rPr lang="hu-HU" sz="2400" dirty="0"/>
              <a:t>Közvetlen fertőzési veszély megelőzésére használható</a:t>
            </a:r>
          </a:p>
          <a:p>
            <a:pPr lvl="1" algn="just"/>
            <a:r>
              <a:rPr lang="hu-HU" sz="2400" dirty="0"/>
              <a:t>Előnye: védőhatás azonnal jelentkezik</a:t>
            </a:r>
          </a:p>
          <a:p>
            <a:pPr lvl="1" algn="just"/>
            <a:r>
              <a:rPr lang="hu-HU" sz="2400" dirty="0"/>
              <a:t>Hátránya: a védettség néhány héten belül megszűnik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43250" y="357188"/>
            <a:ext cx="7258050" cy="8950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fertőző betegségek megelőzése - Védőoltások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0373" y="5949280"/>
            <a:ext cx="1211627" cy="908720"/>
          </a:xfrm>
          <a:prstGeom prst="rect">
            <a:avLst/>
          </a:prstGeom>
          <a:noFill/>
        </p:spPr>
      </p:pic>
      <p:pic>
        <p:nvPicPr>
          <p:cNvPr id="6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6165305"/>
            <a:ext cx="768087" cy="57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314700" y="0"/>
            <a:ext cx="7015163" cy="12687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3200" b="1" dirty="0">
                <a:solidFill>
                  <a:schemeClr val="tx1"/>
                </a:solidFill>
                <a:cs typeface="Tahoma" pitchFamily="34" charset="0"/>
              </a:rPr>
              <a:t>Járványtan</a:t>
            </a:r>
            <a:br>
              <a:rPr lang="hu-HU" sz="3200" b="1" dirty="0">
                <a:solidFill>
                  <a:schemeClr val="tx1"/>
                </a:solidFill>
                <a:cs typeface="Tahoma" pitchFamily="34" charset="0"/>
              </a:rPr>
            </a:br>
            <a:r>
              <a:rPr lang="hu-HU" sz="3200" b="1" dirty="0">
                <a:solidFill>
                  <a:schemeClr val="tx1"/>
                </a:solidFill>
                <a:cs typeface="Tahoma" pitchFamily="34" charset="0"/>
              </a:rPr>
              <a:t>A fertőző betegségek megelőzése - védőoltások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12192000" cy="46672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hu-HU" sz="2400" dirty="0"/>
              <a:t>Az alkalmazás módja szerint: 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hu-HU" sz="2400" dirty="0" err="1"/>
              <a:t>Parenterálisan</a:t>
            </a:r>
            <a:r>
              <a:rPr lang="hu-HU" sz="2400" dirty="0"/>
              <a:t> </a:t>
            </a:r>
          </a:p>
          <a:p>
            <a:pPr marL="1409700" lvl="2" indent="-609600" eaLnBrk="1" hangingPunct="1">
              <a:buFont typeface="Wingdings" pitchFamily="2" charset="2"/>
              <a:buChar char="Ø"/>
              <a:defRPr/>
            </a:pPr>
            <a:r>
              <a:rPr lang="hu-HU" dirty="0" err="1"/>
              <a:t>intracutan-pl</a:t>
            </a:r>
            <a:r>
              <a:rPr lang="hu-HU" dirty="0"/>
              <a:t> BCG, </a:t>
            </a:r>
          </a:p>
          <a:p>
            <a:pPr marL="1409700" lvl="2" indent="-609600" eaLnBrk="1" hangingPunct="1">
              <a:buFont typeface="Wingdings" pitchFamily="2" charset="2"/>
              <a:buChar char="Ø"/>
              <a:defRPr/>
            </a:pPr>
            <a:r>
              <a:rPr lang="hu-HU" dirty="0" err="1"/>
              <a:t>subcutan-pl</a:t>
            </a:r>
            <a:r>
              <a:rPr lang="hu-HU" dirty="0"/>
              <a:t> sárgaláz, agyhártyagyulladás, bárányhimlő elleni</a:t>
            </a:r>
          </a:p>
          <a:p>
            <a:pPr marL="1409700" lvl="2" indent="-609600" eaLnBrk="1" hangingPunct="1">
              <a:buFont typeface="Wingdings" pitchFamily="2" charset="2"/>
              <a:buChar char="Ø"/>
              <a:defRPr/>
            </a:pPr>
            <a:r>
              <a:rPr lang="hu-HU" dirty="0" err="1"/>
              <a:t>intramuscularis-pl</a:t>
            </a:r>
            <a:r>
              <a:rPr lang="hu-HU" dirty="0"/>
              <a:t>. influenza, </a:t>
            </a:r>
            <a:r>
              <a:rPr lang="hu-HU" dirty="0" err="1"/>
              <a:t>tetanus</a:t>
            </a:r>
            <a:r>
              <a:rPr lang="hu-HU" dirty="0"/>
              <a:t> </a:t>
            </a:r>
            <a:r>
              <a:rPr lang="hu-HU" dirty="0" err="1"/>
              <a:t>stb</a:t>
            </a:r>
            <a:endParaRPr lang="hu-HU" dirty="0"/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hu-HU" sz="2400" dirty="0" err="1"/>
              <a:t>Oralis-</a:t>
            </a:r>
            <a:r>
              <a:rPr lang="hu-HU" sz="2400" dirty="0"/>
              <a:t> </a:t>
            </a:r>
            <a:r>
              <a:rPr lang="hu-HU" sz="2400" dirty="0" err="1"/>
              <a:t>pl</a:t>
            </a:r>
            <a:r>
              <a:rPr lang="hu-HU" sz="2400" dirty="0"/>
              <a:t> </a:t>
            </a:r>
            <a:r>
              <a:rPr lang="hu-HU" sz="2400" dirty="0" err="1"/>
              <a:t>rotavírus</a:t>
            </a:r>
            <a:r>
              <a:rPr lang="hu-HU" sz="2400" dirty="0"/>
              <a:t> elleni 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hu-HU" sz="2400" dirty="0" err="1"/>
              <a:t>Intranasalis-</a:t>
            </a:r>
            <a:r>
              <a:rPr lang="hu-HU" sz="2400" dirty="0"/>
              <a:t> influenza elleni- </a:t>
            </a:r>
            <a:r>
              <a:rPr lang="hu-HU" sz="2400" dirty="0" err="1"/>
              <a:t>Magyaro</a:t>
            </a:r>
            <a:r>
              <a:rPr lang="hu-HU" sz="2400" dirty="0"/>
              <a:t>. nincs, Egyesült Államokban használják</a:t>
            </a:r>
          </a:p>
          <a:p>
            <a:pPr marL="609600" indent="-609600" eaLnBrk="1" hangingPunct="1">
              <a:defRPr/>
            </a:pPr>
            <a:endParaRPr lang="hu-HU" sz="21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8555" y="6030416"/>
            <a:ext cx="1103445" cy="82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járvá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8712"/>
            <a:ext cx="12192000" cy="5729287"/>
          </a:xfrm>
        </p:spPr>
      </p:pic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2360" y="2852936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4968552"/>
          </a:xfrm>
        </p:spPr>
        <p:txBody>
          <a:bodyPr>
            <a:normAutofit/>
          </a:bodyPr>
          <a:lstStyle/>
          <a:p>
            <a:pPr algn="just"/>
            <a:r>
              <a:rPr lang="hu-HU" sz="2600" dirty="0"/>
              <a:t>Oltási formák – Védőoltási módszertani levél (VML)</a:t>
            </a:r>
          </a:p>
          <a:p>
            <a:pPr lvl="1" algn="just"/>
            <a:r>
              <a:rPr lang="hu-HU" dirty="0"/>
              <a:t>Életkorhoz kötött  kötelező védőoltások (folyamatos,kampányoltások)</a:t>
            </a:r>
          </a:p>
          <a:p>
            <a:pPr lvl="1" algn="just"/>
            <a:r>
              <a:rPr lang="hu-HU" dirty="0"/>
              <a:t>Megbetegedési veszély esetén  kötelező védőoltások (pl.: tetanusz, veszettség, hastífusz)</a:t>
            </a:r>
          </a:p>
          <a:p>
            <a:pPr lvl="1" algn="just"/>
            <a:r>
              <a:rPr lang="hu-HU" dirty="0"/>
              <a:t>Megbetegedési veszély elhárítása céljából önkéntesen igénybe vehető térítésmentes védőoltások (influenza, HPV)</a:t>
            </a:r>
          </a:p>
          <a:p>
            <a:pPr lvl="1" algn="just"/>
            <a:r>
              <a:rPr lang="hu-HU" dirty="0"/>
              <a:t>Munkakörhöz kapcsolódó védőoltások (munkáltató köteles gondoskodni pl.: Hepatitis B; kullancs </a:t>
            </a:r>
            <a:r>
              <a:rPr lang="hu-HU" dirty="0" err="1"/>
              <a:t>encephalitis</a:t>
            </a:r>
            <a:r>
              <a:rPr lang="hu-HU" dirty="0"/>
              <a:t>, tífusz)</a:t>
            </a:r>
          </a:p>
          <a:p>
            <a:pPr lvl="1" algn="just"/>
            <a:r>
              <a:rPr lang="hu-HU" dirty="0"/>
              <a:t>Külföldi utakkal kapcsolatos védőoltások (pl.:sárgaláz)</a:t>
            </a:r>
          </a:p>
          <a:p>
            <a:pPr lvl="1" algn="just"/>
            <a:endParaRPr lang="hu-HU" sz="2600" dirty="0"/>
          </a:p>
          <a:p>
            <a:pPr lvl="1" algn="just"/>
            <a:r>
              <a:rPr lang="hu-HU" sz="2600" dirty="0"/>
              <a:t>(VML)- EMMI Módszertani levele a …….. évi védőoltásokról</a:t>
            </a:r>
          </a:p>
          <a:p>
            <a:pPr lvl="1" algn="just"/>
            <a:r>
              <a:rPr lang="hu-HU" sz="2600" dirty="0"/>
              <a:t>Kinél, mikor, milyen oltóanyaggal történjen az immunizáció</a:t>
            </a:r>
          </a:p>
          <a:p>
            <a:pPr lvl="1" algn="just"/>
            <a:r>
              <a:rPr lang="hu-HU" sz="2600" dirty="0" err="1"/>
              <a:t>Kontraindikációk</a:t>
            </a:r>
            <a:endParaRPr lang="hu-HU" sz="2600" dirty="0"/>
          </a:p>
          <a:p>
            <a:pPr lvl="1"/>
            <a:endParaRPr lang="hu-HU" sz="20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543299" y="0"/>
            <a:ext cx="6557963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hu-HU" sz="3200" b="1" dirty="0"/>
            </a:br>
            <a:r>
              <a:rPr lang="hu-HU" sz="3200" b="1" dirty="0"/>
              <a:t>A fertőző betegségek megelőzése-védőoltások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2395" y="1136803"/>
            <a:ext cx="1019605" cy="7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15375" r="33315" b="12766"/>
          <a:stretch>
            <a:fillRect/>
          </a:stretch>
        </p:blipFill>
        <p:spPr bwMode="auto">
          <a:xfrm>
            <a:off x="0" y="1"/>
            <a:ext cx="12192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3237" y="271462"/>
            <a:ext cx="7372349" cy="12687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hu-HU" sz="3200" b="1" dirty="0"/>
            </a:br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A fertőző betegségek megelőzése - védőoltások </a:t>
            </a:r>
            <a:br>
              <a:rPr lang="hu-HU" sz="3200" b="1" dirty="0"/>
            </a:br>
            <a:r>
              <a:rPr lang="hu-HU" sz="3200" b="1" dirty="0"/>
              <a:t>Oltásokkal kapcsolatos </a:t>
            </a:r>
            <a:r>
              <a:rPr lang="hu-HU" sz="3200" b="1" dirty="0" err="1"/>
              <a:t>kontraindikációk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51723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/>
          </a:p>
          <a:p>
            <a:r>
              <a:rPr lang="hu-HU" sz="2400" dirty="0"/>
              <a:t>Lázas betegség</a:t>
            </a:r>
          </a:p>
          <a:p>
            <a:r>
              <a:rPr lang="hu-HU" sz="2400" dirty="0"/>
              <a:t>Immunológiai károsodás</a:t>
            </a:r>
          </a:p>
          <a:p>
            <a:r>
              <a:rPr lang="hu-HU" sz="2400" dirty="0"/>
              <a:t>Súlyos, oltást követő nemkívánatos esemény korábbi előfordulása</a:t>
            </a:r>
          </a:p>
          <a:p>
            <a:r>
              <a:rPr lang="hu-HU" sz="2400" dirty="0"/>
              <a:t>Várandósság: </a:t>
            </a: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élővírus vakcina nem adható, </a:t>
            </a:r>
            <a:r>
              <a:rPr lang="hu-HU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elölt</a:t>
            </a:r>
            <a:r>
              <a:rPr lang="hu-H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igen. Kivétel: vitális indikáció, járványügyi helyzet </a:t>
            </a:r>
          </a:p>
          <a:p>
            <a:r>
              <a:rPr lang="hu-HU" sz="2400" dirty="0"/>
              <a:t>A védőoltásokat követő nemkívánatos oltási eseményeket (OKNE) beleértve az oltási reakciókat (mellékhatásokat) és oltási baleseteket be kell jelenteni akár gyermek, akár felnőtt oltottnál észlelték (jelentő: oltóorvos /észlelő személy)</a:t>
            </a:r>
          </a:p>
          <a:p>
            <a:endParaRPr lang="hu-HU" sz="2400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389221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12192000" cy="5229200"/>
          </a:xfrm>
        </p:spPr>
        <p:txBody>
          <a:bodyPr anchor="ctr"/>
          <a:lstStyle/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/>
              <a:t>Allergia, asztma, (</a:t>
            </a:r>
            <a:r>
              <a:rPr lang="hu-HU" sz="2400" dirty="0" err="1"/>
              <a:t>atópiás</a:t>
            </a:r>
            <a:r>
              <a:rPr lang="hu-HU" sz="2400" dirty="0"/>
              <a:t> allergiás betegségek nyugalmi szakasza); </a:t>
            </a:r>
            <a:r>
              <a:rPr lang="hu-HU" sz="2400" dirty="0" err="1"/>
              <a:t>atópiás</a:t>
            </a:r>
            <a:r>
              <a:rPr lang="hu-HU" sz="2400" dirty="0"/>
              <a:t> </a:t>
            </a:r>
            <a:r>
              <a:rPr lang="hu-HU" sz="2400" dirty="0" err="1"/>
              <a:t>dermatitis</a:t>
            </a:r>
            <a:r>
              <a:rPr lang="hu-HU" sz="2400" dirty="0"/>
              <a:t>, </a:t>
            </a:r>
            <a:r>
              <a:rPr lang="hu-HU" sz="2400" dirty="0" err="1"/>
              <a:t>alimentáris</a:t>
            </a:r>
            <a:r>
              <a:rPr lang="hu-HU" sz="2400" dirty="0"/>
              <a:t> tojásfehérje allergia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 err="1"/>
              <a:t>Konvulzió</a:t>
            </a:r>
            <a:r>
              <a:rPr lang="hu-HU" sz="2400" dirty="0"/>
              <a:t> a családi anamnézisben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/>
              <a:t>Lokális szteroid kezelés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 err="1"/>
              <a:t>Dermatózisok</a:t>
            </a:r>
            <a:r>
              <a:rPr lang="hu-HU" sz="2400" dirty="0"/>
              <a:t>, ekcéma vagy más lokalizált bőrbetegség; 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/>
              <a:t>Krónikus szív, tüdő- és vesebetegség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/>
              <a:t>Neurológiai betegségek stabil állapota (pl. központi idegrendszeri bénulás, kontrollált epilepszia) és Down-szindróma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 err="1"/>
              <a:t>Újszülöttkori</a:t>
            </a:r>
            <a:r>
              <a:rPr lang="hu-HU" sz="2400" dirty="0"/>
              <a:t> sárgaság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 err="1"/>
              <a:t>Újszülöttkori</a:t>
            </a:r>
            <a:r>
              <a:rPr lang="hu-HU" sz="2400" dirty="0"/>
              <a:t> kis súly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/>
              <a:t>Koraszülöttség</a:t>
            </a:r>
          </a:p>
          <a:p>
            <a:pPr marL="365125" indent="-255588" algn="just" eaLnBrk="1" hangingPunct="1">
              <a:lnSpc>
                <a:spcPct val="80000"/>
              </a:lnSpc>
              <a:defRPr/>
            </a:pPr>
            <a:r>
              <a:rPr lang="hu-HU" sz="2400" dirty="0"/>
              <a:t> Alultápláltság</a:t>
            </a:r>
            <a:endParaRPr lang="hu-HU" sz="2400" b="1" dirty="0">
              <a:effectLst>
                <a:outerShdw blurRad="38100" dist="38100" dir="2700000" algn="tl">
                  <a:srgbClr val="FFFFFF"/>
                </a:outerShdw>
              </a:effectLst>
              <a:sym typeface="Wingdings 2" pitchFamily="18" charset="2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71763" y="2"/>
            <a:ext cx="825817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Járványtan</a:t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>A fertőző betegségek megelőzése-védőoltások </a:t>
            </a:r>
          </a:p>
          <a:p>
            <a:pPr algn="ctr"/>
            <a:r>
              <a:rPr lang="hu-HU" sz="3200" b="1" dirty="0">
                <a:solidFill>
                  <a:schemeClr val="tx1"/>
                </a:solidFill>
              </a:rPr>
              <a:t>Nem tekinthető </a:t>
            </a:r>
            <a:r>
              <a:rPr lang="hu-HU" sz="3200" b="1" dirty="0" err="1">
                <a:solidFill>
                  <a:schemeClr val="tx1"/>
                </a:solidFill>
              </a:rPr>
              <a:t>kontraindikációnak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5172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Korhoz kötött kötelező védőoltás elmarad, pótlása szükséges (védőnő, kezelőorvos, járási népegészségügyi osztály, gyermekvédelmi hatóság)</a:t>
            </a:r>
          </a:p>
          <a:p>
            <a:endParaRPr lang="hu-HU" sz="2400" dirty="0"/>
          </a:p>
          <a:p>
            <a:r>
              <a:rPr lang="hu-HU" sz="2400" dirty="0"/>
              <a:t>Háromnál több betegség elleni egyidejű immunizáció csak kombinált oltóanyaggal végezhető</a:t>
            </a:r>
          </a:p>
          <a:p>
            <a:pPr>
              <a:buNone/>
            </a:pPr>
            <a:endParaRPr lang="hu-HU" sz="2400" dirty="0"/>
          </a:p>
          <a:p>
            <a:r>
              <a:rPr lang="hu-HU" sz="2400" dirty="0"/>
              <a:t>Egyes védőoltások között meghatározott időtartamokat kell tartani (!élő vírust tart. - ld. Mellékelt Védőoltási Módszertani Levél)</a:t>
            </a:r>
          </a:p>
          <a:p>
            <a:pPr>
              <a:buNone/>
            </a:pPr>
            <a:endParaRPr lang="hu-HU" sz="2400" dirty="0"/>
          </a:p>
          <a:p>
            <a:r>
              <a:rPr lang="hu-HU" sz="2400" dirty="0"/>
              <a:t>Oltóanyagok nem szívhatók fel egyszerre, ugyanazon helyre nem szabad beadni</a:t>
            </a:r>
          </a:p>
          <a:p>
            <a:pPr>
              <a:buNone/>
            </a:pPr>
            <a:r>
              <a:rPr lang="hu-HU" sz="2400" dirty="0"/>
              <a:t>	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43226" y="0"/>
            <a:ext cx="7758112" cy="1052736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000" b="1" dirty="0"/>
              <a:t>Járványtan</a:t>
            </a:r>
            <a:br>
              <a:rPr lang="hu-HU" sz="3000" b="1" dirty="0"/>
            </a:br>
            <a:r>
              <a:rPr lang="hu-HU" sz="3000" b="1" dirty="0"/>
              <a:t>A fertőző betegségek megelőzése-védőoltások</a:t>
            </a:r>
          </a:p>
        </p:txBody>
      </p:sp>
      <p:pic>
        <p:nvPicPr>
          <p:cNvPr id="5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0427" y="6309320"/>
            <a:ext cx="731573" cy="54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r>
              <a:rPr lang="hu-HU" sz="2800" dirty="0"/>
              <a:t>Közösségi immunitás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4501" y="1142985"/>
            <a:ext cx="8062999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704D614-D314-4927-881D-A7F9388D3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87" y="238539"/>
            <a:ext cx="12187914" cy="56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8764"/>
      </p:ext>
    </p:extLst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868346"/>
          </a:xfrm>
        </p:spPr>
        <p:txBody>
          <a:bodyPr>
            <a:normAutofit/>
          </a:bodyPr>
          <a:lstStyle/>
          <a:p>
            <a:r>
              <a:rPr lang="hu-HU" sz="2800" dirty="0"/>
              <a:t>Kanyaró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357299"/>
            <a:ext cx="864399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796908"/>
          </a:xfrm>
        </p:spPr>
        <p:txBody>
          <a:bodyPr>
            <a:normAutofit/>
          </a:bodyPr>
          <a:lstStyle/>
          <a:p>
            <a:r>
              <a:rPr lang="hu-HU" sz="2800" dirty="0"/>
              <a:t>Mumpsz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8190" y="1285861"/>
            <a:ext cx="8859177" cy="48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4034" y="142852"/>
            <a:ext cx="8229600" cy="796908"/>
          </a:xfrm>
        </p:spPr>
        <p:txBody>
          <a:bodyPr>
            <a:normAutofit/>
          </a:bodyPr>
          <a:lstStyle/>
          <a:p>
            <a:r>
              <a:rPr lang="hu-HU" sz="2800" dirty="0"/>
              <a:t>Szamárköhögés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44" y="1142985"/>
            <a:ext cx="8858312" cy="49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60656" y="185531"/>
            <a:ext cx="6415088" cy="8367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Fertőző betegséget egy fertőző ágens-vírus, baktérium, gomba, </a:t>
            </a:r>
            <a:r>
              <a:rPr lang="hu-HU" sz="2400" dirty="0" err="1"/>
              <a:t>protozoon</a:t>
            </a:r>
            <a:r>
              <a:rPr lang="hu-HU" sz="2400" dirty="0"/>
              <a:t>, parazita- vagy annak valamely terméke (pl. </a:t>
            </a:r>
            <a:r>
              <a:rPr lang="hu-HU" sz="2400" dirty="0" err="1"/>
              <a:t>exotoxin</a:t>
            </a:r>
            <a:r>
              <a:rPr lang="hu-HU" sz="2400" dirty="0"/>
              <a:t>) valamint </a:t>
            </a:r>
            <a:r>
              <a:rPr lang="hu-HU" sz="2400" dirty="0" err="1"/>
              <a:t>prionok</a:t>
            </a:r>
            <a:r>
              <a:rPr lang="hu-HU" sz="2400" dirty="0"/>
              <a:t> (nukleinsavat nem tartalmazó fehérjék) hoznak létre</a:t>
            </a:r>
          </a:p>
          <a:p>
            <a:pPr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Terjedhetnek: </a:t>
            </a:r>
          </a:p>
          <a:p>
            <a:pPr lvl="1" algn="just"/>
            <a:r>
              <a:rPr lang="hu-HU" sz="2400" dirty="0"/>
              <a:t>Emberről-emberre</a:t>
            </a:r>
          </a:p>
          <a:p>
            <a:pPr lvl="1" algn="just"/>
            <a:r>
              <a:rPr lang="hu-HU" sz="2400" dirty="0"/>
              <a:t>Állatról-emberre</a:t>
            </a:r>
          </a:p>
          <a:p>
            <a:pPr lvl="1" algn="just"/>
            <a:r>
              <a:rPr lang="hu-HU" sz="2400" dirty="0"/>
              <a:t>Állatról-állatra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796908"/>
          </a:xfrm>
        </p:spPr>
        <p:txBody>
          <a:bodyPr>
            <a:normAutofit/>
          </a:bodyPr>
          <a:lstStyle/>
          <a:p>
            <a:r>
              <a:rPr lang="hu-HU" sz="2800" dirty="0"/>
              <a:t>Rubeola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1285861"/>
            <a:ext cx="8643998" cy="48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/>
              <a:t>18/1998. (VI. 3.) NM rendelet</a:t>
            </a:r>
            <a:br>
              <a:rPr lang="hu-HU" sz="2400" dirty="0"/>
            </a:br>
            <a:r>
              <a:rPr lang="hu-HU" sz="2400" b="1" dirty="0"/>
              <a:t>a fertőző betegségek és a járványok megelőzése érdekében szükséges járványügyi intézkedésekről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dirty="0"/>
              <a:t>Kötelező védőoltások Magyarországon</a:t>
            </a:r>
          </a:p>
          <a:p>
            <a:endParaRPr lang="hu-HU" dirty="0"/>
          </a:p>
          <a:p>
            <a:r>
              <a:rPr lang="hu-HU" dirty="0"/>
              <a:t>a) gümőkór (</a:t>
            </a:r>
            <a:r>
              <a:rPr lang="hu-HU" dirty="0" err="1"/>
              <a:t>tuberculosis</a:t>
            </a:r>
            <a:r>
              <a:rPr lang="hu-HU" dirty="0"/>
              <a:t>),</a:t>
            </a:r>
          </a:p>
          <a:p>
            <a:r>
              <a:rPr lang="hu-HU" dirty="0"/>
              <a:t>b) torokgyík (</a:t>
            </a:r>
            <a:r>
              <a:rPr lang="hu-HU" dirty="0" err="1"/>
              <a:t>diphtheria</a:t>
            </a:r>
            <a:r>
              <a:rPr lang="hu-HU" dirty="0"/>
              <a:t>),</a:t>
            </a:r>
          </a:p>
          <a:p>
            <a:r>
              <a:rPr lang="hu-HU" dirty="0"/>
              <a:t>c) szamárköhögés (</a:t>
            </a:r>
            <a:r>
              <a:rPr lang="hu-HU" dirty="0" err="1"/>
              <a:t>pertussis</a:t>
            </a:r>
            <a:r>
              <a:rPr lang="hu-HU" dirty="0"/>
              <a:t>),</a:t>
            </a:r>
          </a:p>
          <a:p>
            <a:r>
              <a:rPr lang="hu-HU" dirty="0"/>
              <a:t>d) merevgörcs (</a:t>
            </a:r>
            <a:r>
              <a:rPr lang="hu-HU" dirty="0" err="1"/>
              <a:t>tetanus</a:t>
            </a:r>
            <a:r>
              <a:rPr lang="hu-HU" dirty="0"/>
              <a:t>),</a:t>
            </a:r>
          </a:p>
          <a:p>
            <a:r>
              <a:rPr lang="hu-HU" dirty="0"/>
              <a:t>e) gyermekbénulás (</a:t>
            </a:r>
            <a:r>
              <a:rPr lang="hu-HU" dirty="0" err="1"/>
              <a:t>poliomyelitis</a:t>
            </a:r>
            <a:r>
              <a:rPr lang="hu-HU" dirty="0"/>
              <a:t> </a:t>
            </a:r>
            <a:r>
              <a:rPr lang="hu-HU" dirty="0" err="1"/>
              <a:t>anterior</a:t>
            </a:r>
            <a:r>
              <a:rPr lang="hu-HU" dirty="0"/>
              <a:t> </a:t>
            </a:r>
            <a:r>
              <a:rPr lang="hu-HU" dirty="0" err="1"/>
              <a:t>acuta</a:t>
            </a:r>
            <a:r>
              <a:rPr lang="hu-HU" dirty="0"/>
              <a:t>),</a:t>
            </a:r>
          </a:p>
          <a:p>
            <a:r>
              <a:rPr lang="hu-HU" dirty="0"/>
              <a:t>f) kanyaró (</a:t>
            </a:r>
            <a:r>
              <a:rPr lang="hu-HU" dirty="0" err="1"/>
              <a:t>morbilli</a:t>
            </a:r>
            <a:r>
              <a:rPr lang="hu-HU" dirty="0"/>
              <a:t>),</a:t>
            </a:r>
          </a:p>
          <a:p>
            <a:r>
              <a:rPr lang="hu-HU" dirty="0"/>
              <a:t>g) rózsahimlő (rubeola),</a:t>
            </a:r>
          </a:p>
          <a:p>
            <a:r>
              <a:rPr lang="hu-HU" dirty="0"/>
              <a:t>h) mumpsz (</a:t>
            </a:r>
            <a:r>
              <a:rPr lang="hu-HU" dirty="0" err="1"/>
              <a:t>parotitis</a:t>
            </a:r>
            <a:r>
              <a:rPr lang="hu-HU" dirty="0"/>
              <a:t> </a:t>
            </a:r>
            <a:r>
              <a:rPr lang="hu-HU" dirty="0" err="1"/>
              <a:t>epidemica</a:t>
            </a:r>
            <a:r>
              <a:rPr lang="hu-HU" dirty="0"/>
              <a:t>),</a:t>
            </a:r>
          </a:p>
          <a:p>
            <a:r>
              <a:rPr lang="hu-HU" dirty="0"/>
              <a:t>i) b típusú </a:t>
            </a:r>
            <a:r>
              <a:rPr lang="hu-HU" dirty="0" err="1"/>
              <a:t>Haemophilus</a:t>
            </a:r>
            <a:r>
              <a:rPr lang="hu-HU" dirty="0"/>
              <a:t> </a:t>
            </a:r>
            <a:r>
              <a:rPr lang="hu-HU" dirty="0" err="1"/>
              <a:t>influenzae</a:t>
            </a:r>
            <a:r>
              <a:rPr lang="hu-HU" dirty="0"/>
              <a:t> (</a:t>
            </a:r>
            <a:r>
              <a:rPr lang="hu-HU" dirty="0" err="1"/>
              <a:t>Hib</a:t>
            </a:r>
            <a:r>
              <a:rPr lang="hu-HU" dirty="0"/>
              <a:t>),</a:t>
            </a:r>
          </a:p>
          <a:p>
            <a:r>
              <a:rPr lang="hu-HU" dirty="0"/>
              <a:t>j) hepatitis B</a:t>
            </a:r>
          </a:p>
          <a:p>
            <a:r>
              <a:rPr lang="hu-HU" dirty="0"/>
              <a:t>k) </a:t>
            </a:r>
            <a:r>
              <a:rPr lang="hu-HU" dirty="0" err="1"/>
              <a:t>Streptococcus</a:t>
            </a:r>
            <a:r>
              <a:rPr lang="hu-HU" dirty="0"/>
              <a:t> </a:t>
            </a:r>
            <a:r>
              <a:rPr lang="hu-HU" dirty="0" err="1"/>
              <a:t>pneumoniae</a:t>
            </a:r>
            <a:r>
              <a:rPr lang="hu-HU" dirty="0"/>
              <a:t> (</a:t>
            </a:r>
            <a:r>
              <a:rPr lang="hu-HU" dirty="0" err="1"/>
              <a:t>pneumococcus</a:t>
            </a:r>
            <a:r>
              <a:rPr lang="hu-HU" dirty="0"/>
              <a:t>),</a:t>
            </a:r>
          </a:p>
          <a:p>
            <a:r>
              <a:rPr lang="hu-HU" dirty="0"/>
              <a:t>l) bárányhimlő</a:t>
            </a:r>
          </a:p>
          <a:p>
            <a:pPr>
              <a:buNone/>
            </a:pPr>
            <a:r>
              <a:rPr lang="hu-H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3322628"/>
      </p:ext>
    </p:extLst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2365" y="516835"/>
            <a:ext cx="11145078" cy="60554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/>
              <a:t>A tudomány mai állása szerint nem megkérdőjelezhető tény, hogy az oltások </a:t>
            </a:r>
            <a:r>
              <a:rPr lang="hu-HU" b="1" dirty="0"/>
              <a:t>előnyei</a:t>
            </a:r>
            <a:r>
              <a:rPr lang="hu-HU" dirty="0"/>
              <a:t> egyértelműen és messze meghaladják az általuk esetlegesen okozott oltási reakciók kockázatát.</a:t>
            </a:r>
          </a:p>
          <a:p>
            <a:pPr algn="just"/>
            <a:r>
              <a:rPr lang="hu-HU" dirty="0"/>
              <a:t>Azoknál a gyermekeknél, akiknél bármelyik kötelezően előírt védőoltás elmaradt, az elmaradt védőoltást a </a:t>
            </a:r>
            <a:r>
              <a:rPr lang="hu-HU" b="1" dirty="0"/>
              <a:t>legrövidebb időn belül pótolni kell</a:t>
            </a:r>
            <a:r>
              <a:rPr lang="hu-HU" dirty="0"/>
              <a:t>.</a:t>
            </a:r>
          </a:p>
          <a:p>
            <a:pPr algn="just"/>
            <a:r>
              <a:rPr lang="hu-HU" dirty="0"/>
              <a:t>Azok az orvosok, akik bölcsődébe, óvodába, nevelőszülőkhöz, gyermekotthonba, illetőleg egyéb </a:t>
            </a:r>
            <a:r>
              <a:rPr lang="hu-HU" b="1" dirty="0"/>
              <a:t>gyermekközösségbe</a:t>
            </a:r>
            <a:r>
              <a:rPr lang="hu-HU" dirty="0"/>
              <a:t>, továbbá alap-, közép- és felsőfokú oktatási intézménybe kerülő gyermekek vizsgálatát végzik, kötelesek az életkor szerint esedékessé vált oltások megtörténtét ellenőrizni.</a:t>
            </a:r>
          </a:p>
          <a:p>
            <a:pPr algn="just"/>
            <a:r>
              <a:rPr lang="hu-HU" dirty="0"/>
              <a:t>Kötelező védőoltás beadásához </a:t>
            </a:r>
            <a:r>
              <a:rPr lang="hu-HU" b="1" dirty="0"/>
              <a:t>nem kell beleegyezés</a:t>
            </a:r>
            <a:r>
              <a:rPr lang="hu-HU" dirty="0"/>
              <a:t>, csak előzetes tájékoztatás!</a:t>
            </a:r>
          </a:p>
          <a:p>
            <a:pPr algn="just"/>
            <a:r>
              <a:rPr lang="hu-HU" dirty="0"/>
              <a:t>A gyermekek védelméről és a gyámügyi igazgatásról szóló 1997. évi XXXI. Törvény 130/A § (3) </a:t>
            </a:r>
            <a:r>
              <a:rPr lang="hu-HU" dirty="0" err="1"/>
              <a:t>bek</a:t>
            </a:r>
            <a:r>
              <a:rPr lang="hu-HU" dirty="0"/>
              <a:t>.: „Egyéb jelzés hiányában is </a:t>
            </a:r>
            <a:r>
              <a:rPr lang="hu-HU" b="1" dirty="0"/>
              <a:t>súlyos veszélyeztető </a:t>
            </a:r>
            <a:r>
              <a:rPr lang="hu-HU" dirty="0"/>
              <a:t>oknak minősül, ha a gyermeket gondozó szülő, más törvényes képviselő megtagadja az együttműködést az egészségügyi alapellátást nyújtó szolgáltatóval – háziorvossal, házi gyermekorvossal, védőnővel…”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900829"/>
      </p:ext>
    </p:extLst>
  </p:cSld>
  <p:clrMapOvr>
    <a:masterClrMapping/>
  </p:clrMapOvr>
  <p:transition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8349" y="571480"/>
            <a:ext cx="792961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r>
              <a:rPr lang="hu-HU" sz="2800" dirty="0"/>
              <a:t>Oltásellenesség lehetséges okai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hu-HU" dirty="0"/>
              <a:t>Mára - részben, vagy teljes egészében épp a védőoltásoknak köszönhetően - egy sor klasszikus fertőző betegség annyira visszaszorult, hogy generációk nőttek fel úgy, hogy semmilyen személyes tapasztalatot nem szereztek róluk, így a megelőzésükre való törekvés motivációja is lecsökkent</a:t>
            </a:r>
          </a:p>
          <a:p>
            <a:pPr algn="just" fontAlgn="base"/>
            <a:r>
              <a:rPr lang="hu-HU" dirty="0"/>
              <a:t>az orvostudománnyal szembeni bizalomvesztés</a:t>
            </a:r>
          </a:p>
          <a:p>
            <a:pPr algn="just" fontAlgn="base"/>
            <a:r>
              <a:rPr lang="hu-HU" dirty="0"/>
              <a:t>a bulvármédia szenzációhajhászása</a:t>
            </a:r>
          </a:p>
          <a:p>
            <a:pPr algn="just" fontAlgn="base"/>
            <a:r>
              <a:rPr lang="hu-HU" dirty="0"/>
              <a:t>a különféle összeesküvés-elméletek terjedése</a:t>
            </a:r>
          </a:p>
          <a:p>
            <a:pPr algn="just" fontAlgn="base"/>
            <a:r>
              <a:rPr lang="hu-HU" dirty="0"/>
              <a:t>az általános fenntartás bármivel szemben, amit az állam kényszerít ránk</a:t>
            </a:r>
          </a:p>
          <a:p>
            <a:pPr algn="just" fontAlgn="base"/>
            <a:r>
              <a:rPr lang="hu-HU" dirty="0"/>
              <a:t>szakma hibás, gyenge  kommunikációja</a:t>
            </a:r>
          </a:p>
          <a:p>
            <a:pPr algn="just" fontAlgn="base"/>
            <a:r>
              <a:rPr lang="hu-HU" dirty="0"/>
              <a:t>a biológiai, természettudományos ismeretek kétségbeejtő hiánya</a:t>
            </a:r>
          </a:p>
          <a:p>
            <a:endParaRPr lang="hu-HU" dirty="0"/>
          </a:p>
        </p:txBody>
      </p:sp>
    </p:spTree>
  </p:cSld>
  <p:clrMapOvr>
    <a:masterClrMapping/>
  </p:clrMapOvr>
  <p:transition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7042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46372"/>
            <a:ext cx="12192000" cy="653915"/>
          </a:xfrm>
          <a:solidFill>
            <a:srgbClr val="002060"/>
          </a:solidFill>
        </p:spPr>
        <p:txBody>
          <a:bodyPr/>
          <a:lstStyle/>
          <a:p>
            <a:pPr algn="ctr">
              <a:buNone/>
            </a:pPr>
            <a:r>
              <a:rPr lang="hu-HU" b="1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56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0439" y="0"/>
            <a:ext cx="7200900" cy="9807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 fázisai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25217"/>
            <a:ext cx="12192000" cy="5776191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Lappangási idő (inkubáció)</a:t>
            </a:r>
          </a:p>
          <a:p>
            <a:pPr lvl="1" algn="just"/>
            <a:r>
              <a:rPr lang="hu-HU" sz="2400" dirty="0"/>
              <a:t>Infekció és a tünetek megjelenése közötti idő</a:t>
            </a:r>
          </a:p>
          <a:p>
            <a:pPr lvl="1" algn="just"/>
            <a:r>
              <a:rPr lang="hu-HU" sz="2400" dirty="0"/>
              <a:t>Egyes betegségekre jellemző hosszúságú</a:t>
            </a:r>
          </a:p>
          <a:p>
            <a:pPr lvl="1" algn="just"/>
            <a:r>
              <a:rPr lang="hu-HU" sz="2400" dirty="0"/>
              <a:t>Kórokozók elszaporodnak az egyén szervezetében és/vagy elkezdődik az általuk termelt, a kóros folyamatban szerepet játszó toxin(ok) és egyéb anyag(ok) termelődése, felszívódása</a:t>
            </a:r>
          </a:p>
          <a:p>
            <a:pPr lvl="1" algn="just"/>
            <a:r>
              <a:rPr lang="hu-HU" sz="2400" dirty="0"/>
              <a:t>A betegségek egy részében a fertőződött egyén már a lappangási idő alatt  üríteni kezdi a kórokozót</a:t>
            </a:r>
            <a:endParaRPr lang="hu-HU" dirty="0"/>
          </a:p>
          <a:p>
            <a:r>
              <a:rPr lang="hu-HU" sz="2400" dirty="0" err="1"/>
              <a:t>Prodromalis</a:t>
            </a:r>
            <a:r>
              <a:rPr lang="hu-HU" sz="2400" dirty="0"/>
              <a:t> szakasz</a:t>
            </a:r>
          </a:p>
          <a:p>
            <a:pPr lvl="1"/>
            <a:r>
              <a:rPr lang="hu-HU" dirty="0"/>
              <a:t>Először többnyire általános (</a:t>
            </a:r>
            <a:r>
              <a:rPr lang="hu-HU" dirty="0" err="1"/>
              <a:t>pl</a:t>
            </a:r>
            <a:r>
              <a:rPr lang="hu-HU" dirty="0"/>
              <a:t>.:láz), majd specifikus, az adott kórformára jellemző klinikai tünetek jelennek meg</a:t>
            </a:r>
          </a:p>
          <a:p>
            <a:pPr lvl="1"/>
            <a:endParaRPr lang="hu-HU" dirty="0"/>
          </a:p>
          <a:p>
            <a:r>
              <a:rPr lang="hu-HU" sz="2400" dirty="0" err="1"/>
              <a:t>Rekonvaleszcencia</a:t>
            </a:r>
            <a:r>
              <a:rPr lang="hu-HU" sz="2400" dirty="0"/>
              <a:t> időszaka</a:t>
            </a:r>
          </a:p>
          <a:p>
            <a:pPr lvl="1"/>
            <a:r>
              <a:rPr lang="hu-HU" dirty="0"/>
              <a:t>A tünetek fokozatosan mérséklődnek</a:t>
            </a:r>
          </a:p>
          <a:p>
            <a:pPr lvl="1"/>
            <a:r>
              <a:rPr lang="hu-HU" dirty="0"/>
              <a:t>Kedvező esetben bekövetkezik a teljes gyógyulás </a:t>
            </a:r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betegség kimenete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128713"/>
            <a:ext cx="12191999" cy="57292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599" y="0"/>
            <a:ext cx="7158039" cy="9807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 lefolyása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endParaRPr lang="hu-HU" sz="2800" dirty="0"/>
          </a:p>
          <a:p>
            <a:pPr algn="just"/>
            <a:endParaRPr lang="hu-HU" sz="2800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  <p:pic>
        <p:nvPicPr>
          <p:cNvPr id="5" name="Kép 4" descr="tünet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009312"/>
            <a:ext cx="10416479" cy="584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28950" y="0"/>
            <a:ext cx="8043863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/>
              <a:t>Járványtan</a:t>
            </a:r>
            <a:br>
              <a:rPr lang="hu-HU" sz="3200" b="1" dirty="0"/>
            </a:br>
            <a:r>
              <a:rPr lang="hu-HU" sz="3200" b="1" dirty="0"/>
              <a:t>Fertőző betegségek térbeli előfordulása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</p:spPr>
        <p:txBody>
          <a:bodyPr>
            <a:normAutofit lnSpcReduction="10000"/>
          </a:bodyPr>
          <a:lstStyle/>
          <a:p>
            <a:r>
              <a:rPr lang="hu-HU" sz="2600" b="1" dirty="0"/>
              <a:t>Sporadikus</a:t>
            </a:r>
          </a:p>
          <a:p>
            <a:pPr lvl="1"/>
            <a:r>
              <a:rPr lang="hu-HU" sz="2600" dirty="0"/>
              <a:t>Viszonylag kisszámú eset egymástól térben és időben elválasztva jelenik meg</a:t>
            </a:r>
          </a:p>
          <a:p>
            <a:pPr lvl="1"/>
            <a:r>
              <a:rPr lang="hu-HU" sz="2600" dirty="0"/>
              <a:t>Pl.: veszettség, </a:t>
            </a:r>
            <a:r>
              <a:rPr lang="hu-HU" sz="2600" dirty="0" err="1"/>
              <a:t>lyme</a:t>
            </a:r>
            <a:r>
              <a:rPr lang="hu-HU" sz="2600" dirty="0"/>
              <a:t> kór</a:t>
            </a:r>
          </a:p>
          <a:p>
            <a:r>
              <a:rPr lang="hu-HU" sz="2600" b="1" dirty="0"/>
              <a:t>Endémia</a:t>
            </a:r>
          </a:p>
          <a:p>
            <a:pPr lvl="1"/>
            <a:r>
              <a:rPr lang="hu-HU" sz="2600" dirty="0"/>
              <a:t>A fertőző betegség egy jól körülírt földrajzi területhez köthető, ahol tartósan előfordul</a:t>
            </a:r>
          </a:p>
          <a:p>
            <a:pPr lvl="1"/>
            <a:r>
              <a:rPr lang="hu-HU" sz="2600" dirty="0"/>
              <a:t>Pl.: malária, álomkór, sárgaláz</a:t>
            </a:r>
          </a:p>
          <a:p>
            <a:r>
              <a:rPr lang="hu-HU" sz="2600" b="1" dirty="0"/>
              <a:t>Epidémia</a:t>
            </a:r>
          </a:p>
          <a:p>
            <a:pPr lvl="1"/>
            <a:r>
              <a:rPr lang="hu-HU" sz="2600" dirty="0"/>
              <a:t>Egy fertőző betegség egy adott területen </a:t>
            </a:r>
            <a:r>
              <a:rPr lang="hu-HU" sz="2600" dirty="0" err="1"/>
              <a:t>visszonylag</a:t>
            </a:r>
            <a:r>
              <a:rPr lang="hu-HU" sz="2600" dirty="0"/>
              <a:t> rövid időn belül, nagyobb számban fordul elő</a:t>
            </a:r>
          </a:p>
          <a:p>
            <a:pPr lvl="1"/>
            <a:r>
              <a:rPr lang="hu-HU" sz="2600" dirty="0"/>
              <a:t>Pl.: bárányhimlő</a:t>
            </a:r>
          </a:p>
          <a:p>
            <a:r>
              <a:rPr lang="hu-HU" sz="2600" b="1" dirty="0" err="1"/>
              <a:t>Pandémia</a:t>
            </a:r>
            <a:endParaRPr lang="hu-HU" sz="2600" b="1" dirty="0"/>
          </a:p>
          <a:p>
            <a:pPr lvl="1"/>
            <a:r>
              <a:rPr lang="hu-HU" sz="2600" dirty="0"/>
              <a:t>Egy járvány világrészekre vagy az egész Földre kiterjed</a:t>
            </a:r>
          </a:p>
          <a:p>
            <a:pPr lvl="1"/>
            <a:r>
              <a:rPr lang="hu-HU" sz="2600" dirty="0"/>
              <a:t>Kolera, influenza, COVID-19</a:t>
            </a:r>
          </a:p>
          <a:p>
            <a:pPr lvl="1">
              <a:buNone/>
            </a:pPr>
            <a:endParaRPr lang="hu-HU" sz="2600" dirty="0"/>
          </a:p>
          <a:p>
            <a:pPr lvl="1">
              <a:buNone/>
            </a:pPr>
            <a:endParaRPr lang="hu-HU" sz="2600" dirty="0"/>
          </a:p>
          <a:p>
            <a:pPr lvl="1">
              <a:buNone/>
            </a:pPr>
            <a:endParaRPr lang="hu-HU" dirty="0"/>
          </a:p>
        </p:txBody>
      </p:sp>
      <p:pic>
        <p:nvPicPr>
          <p:cNvPr id="4" name="Picture 2" descr="Képtalálat a következőre: „ok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2360" y="5680770"/>
            <a:ext cx="1569640" cy="117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9392F7E28530D458F1049BCAEC23071" ma:contentTypeVersion="11" ma:contentTypeDescription="Új dokumentum létrehozása." ma:contentTypeScope="" ma:versionID="6e021b8faaadfab4f93be54c3abebaaf">
  <xsd:schema xmlns:xsd="http://www.w3.org/2001/XMLSchema" xmlns:xs="http://www.w3.org/2001/XMLSchema" xmlns:p="http://schemas.microsoft.com/office/2006/metadata/properties" xmlns:ns2="e231ebef-788f-4c9f-acf4-87c4004a6337" xmlns:ns3="de51649e-bc69-41ec-9bf9-1ea60d57d5f8" targetNamespace="http://schemas.microsoft.com/office/2006/metadata/properties" ma:root="true" ma:fieldsID="c0f8cfe6ac91c8ff49c82136801ce2f6" ns2:_="" ns3:_="">
    <xsd:import namespace="e231ebef-788f-4c9f-acf4-87c4004a6337"/>
    <xsd:import namespace="de51649e-bc69-41ec-9bf9-1ea60d57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1ebef-788f-4c9f-acf4-87c4004a6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1649e-bc69-41ec-9bf9-1ea60d57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9ABD0-DAF0-46F8-B9D6-DD949E5AC20C}">
  <ds:schemaRefs>
    <ds:schemaRef ds:uri="http://schemas.microsoft.com/office/2006/metadata/properties"/>
    <ds:schemaRef ds:uri="e231ebef-788f-4c9f-acf4-87c4004a6337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e51649e-bc69-41ec-9bf9-1ea60d57d5f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7ADFA9-1CCB-4F8A-A8C1-A145FF341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1ebef-788f-4c9f-acf4-87c4004a6337"/>
    <ds:schemaRef ds:uri="de51649e-bc69-41ec-9bf9-1ea60d57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027957-6D45-43FC-BE42-ECEDF2E681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2811</Words>
  <Application>Microsoft Office PowerPoint</Application>
  <PresentationFormat>Szélesvásznú</PresentationFormat>
  <Paragraphs>409</Paragraphs>
  <Slides>56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56</vt:i4>
      </vt:variant>
    </vt:vector>
  </HeadingPairs>
  <TitlesOfParts>
    <vt:vector size="67" baseType="lpstr">
      <vt:lpstr>Arial</vt:lpstr>
      <vt:lpstr>Calibri</vt:lpstr>
      <vt:lpstr>Calibri Light</vt:lpstr>
      <vt:lpstr>Franklin Gothic Medium</vt:lpstr>
      <vt:lpstr>Segoe UI Semibold</vt:lpstr>
      <vt:lpstr>Tahoma</vt:lpstr>
      <vt:lpstr>Times New Roman</vt:lpstr>
      <vt:lpstr>Wingdings</vt:lpstr>
      <vt:lpstr>Wingdings 2</vt:lpstr>
      <vt:lpstr>Office-téma</vt:lpstr>
      <vt:lpstr>1_Office-téma</vt:lpstr>
      <vt:lpstr>PowerPoint-bemutató</vt:lpstr>
      <vt:lpstr>Járványtan</vt:lpstr>
      <vt:lpstr>Járványtan A járványtan két fő része</vt:lpstr>
      <vt:lpstr>PowerPoint-bemutató</vt:lpstr>
      <vt:lpstr>Járványtan Fertőző betegségek</vt:lpstr>
      <vt:lpstr>Járványtan Fertőző betegségek fázisai</vt:lpstr>
      <vt:lpstr>PowerPoint-bemutató</vt:lpstr>
      <vt:lpstr>Járványtan Fertőző betegségek lefolyása</vt:lpstr>
      <vt:lpstr>Járványtan Fertőző betegségek térbeli előfordulása</vt:lpstr>
      <vt:lpstr>Járványtan Fertőző betegségek  időbeli előfordulása</vt:lpstr>
      <vt:lpstr>Járványtan Epidemiológiai mutatók típusai</vt:lpstr>
      <vt:lpstr>Járványtan A járványfolyamat terjedésének jellemzésére használható viszonyszámok</vt:lpstr>
      <vt:lpstr>Járványtan A járványfolyamat mozgatóerői</vt:lpstr>
      <vt:lpstr>Járványtan A járványfolyamat elsődleges mozgatóerői I.</vt:lpstr>
      <vt:lpstr>PowerPoint-bemutató</vt:lpstr>
      <vt:lpstr>Járványtan A járványfolyamat elsődleges mozgatóerői II.</vt:lpstr>
      <vt:lpstr>Járványtan A járványfolyamat elsődleges mozgatóerői III.</vt:lpstr>
      <vt:lpstr>PowerPoint-bemutató</vt:lpstr>
      <vt:lpstr>PowerPoint-bemutató</vt:lpstr>
      <vt:lpstr>PowerPoint-bemutató</vt:lpstr>
      <vt:lpstr>PowerPoint-bemutató</vt:lpstr>
      <vt:lpstr>Járványtan A fertőző betegségek megelőzése I.</vt:lpstr>
      <vt:lpstr>Járványtan A fertőző betegségek megelőzése II.</vt:lpstr>
      <vt:lpstr>PowerPoint-bemutató</vt:lpstr>
      <vt:lpstr>PowerPoint-bemutató</vt:lpstr>
      <vt:lpstr>Járványtan Járványügyi tevékenység</vt:lpstr>
      <vt:lpstr>Járványtan Surveillance</vt:lpstr>
      <vt:lpstr>Járványtan Járványügyi surveillance</vt:lpstr>
      <vt:lpstr>Járványtan Fertőző betegségek hazai surveillance rendszere I.</vt:lpstr>
      <vt:lpstr>Járványtan Fertőző betegségek hazai surveillance rendszere II.</vt:lpstr>
      <vt:lpstr>Járványtan Jogszabályok</vt:lpstr>
      <vt:lpstr>Fertőző betegségek jelentése</vt:lpstr>
      <vt:lpstr>PowerPoint-bemutató</vt:lpstr>
      <vt:lpstr>Aktív immunitás kialakulása</vt:lpstr>
      <vt:lpstr>Szerzett (adaptív) immunitás</vt:lpstr>
      <vt:lpstr>Közösségi immunitás</vt:lpstr>
      <vt:lpstr>Védőoltások A védettség (immunitás) biztosításának lehetőségei </vt:lpstr>
      <vt:lpstr>Járványtan A fertőző betegségek megelőzése - Védőoltások</vt:lpstr>
      <vt:lpstr>Járványtan A fertőző betegségek megelőzése - védőoltások</vt:lpstr>
      <vt:lpstr> A fertőző betegségek megelőzése-védőoltások</vt:lpstr>
      <vt:lpstr>PowerPoint-bemutató</vt:lpstr>
      <vt:lpstr> Járványtan A fertőző betegségek megelőzése - védőoltások  Oltásokkal kapcsolatos kontraindikációk </vt:lpstr>
      <vt:lpstr>PowerPoint-bemutató</vt:lpstr>
      <vt:lpstr>Járványtan A fertőző betegségek megelőzése-védőoltások</vt:lpstr>
      <vt:lpstr>Közösségi immunitás</vt:lpstr>
      <vt:lpstr>PowerPoint-bemutató</vt:lpstr>
      <vt:lpstr>Kanyaró</vt:lpstr>
      <vt:lpstr>Mumpsz</vt:lpstr>
      <vt:lpstr>Szamárköhögés</vt:lpstr>
      <vt:lpstr>Rubeola</vt:lpstr>
      <vt:lpstr>18/1998. (VI. 3.) NM rendelet a fertőző betegségek és a járványok megelőzése érdekében szükséges járványügyi intézkedésekről</vt:lpstr>
      <vt:lpstr>PowerPoint-bemutató</vt:lpstr>
      <vt:lpstr>PowerPoint-bemutató</vt:lpstr>
      <vt:lpstr>Oltásellenesség lehetséges okai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 Wächter Walter</cp:lastModifiedBy>
  <cp:revision>31</cp:revision>
  <dcterms:created xsi:type="dcterms:W3CDTF">2020-03-12T12:44:42Z</dcterms:created>
  <dcterms:modified xsi:type="dcterms:W3CDTF">2022-03-27T19:15:33Z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0x01010099392F7E28530D458F1049BCAEC23071</vt:lpwstr>
  </property>
</Properties>
</file>