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338" r:id="rId6"/>
    <p:sldId id="266" r:id="rId7"/>
    <p:sldId id="267" r:id="rId8"/>
    <p:sldId id="268" r:id="rId9"/>
    <p:sldId id="269" r:id="rId10"/>
    <p:sldId id="270" r:id="rId11"/>
    <p:sldId id="271" r:id="rId12"/>
    <p:sldId id="272" r:id="rId13"/>
    <p:sldId id="337" r:id="rId14"/>
    <p:sldId id="273" r:id="rId15"/>
    <p:sldId id="274" r:id="rId16"/>
    <p:sldId id="276" r:id="rId17"/>
    <p:sldId id="277" r:id="rId18"/>
    <p:sldId id="278" r:id="rId19"/>
    <p:sldId id="279" r:id="rId20"/>
    <p:sldId id="331" r:id="rId21"/>
    <p:sldId id="332" r:id="rId22"/>
    <p:sldId id="280" r:id="rId23"/>
    <p:sldId id="281" r:id="rId24"/>
    <p:sldId id="282" r:id="rId25"/>
    <p:sldId id="284" r:id="rId26"/>
    <p:sldId id="333" r:id="rId27"/>
    <p:sldId id="334" r:id="rId28"/>
    <p:sldId id="335" r:id="rId29"/>
    <p:sldId id="336" r:id="rId30"/>
    <p:sldId id="285" r:id="rId3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2B829-3F1E-4106-BE6B-DA288349A410}" type="datetimeFigureOut">
              <a:rPr lang="hu-HU" smtClean="0"/>
              <a:pPr/>
              <a:t>2022. 03. 27.</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7CDC6-9918-45C5-BF3A-39725102091B}" type="slidenum">
              <a:rPr lang="hu-HU" smtClean="0"/>
              <a:pPr/>
              <a:t>‹#›</a:t>
            </a:fld>
            <a:endParaRPr lang="hu-HU"/>
          </a:p>
        </p:txBody>
      </p:sp>
    </p:spTree>
    <p:extLst>
      <p:ext uri="{BB962C8B-B14F-4D97-AF65-F5344CB8AC3E}">
        <p14:creationId xmlns:p14="http://schemas.microsoft.com/office/powerpoint/2010/main" val="2657917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a:t>A </a:t>
            </a:r>
            <a:r>
              <a:rPr lang="hu-HU" dirty="0" err="1"/>
              <a:t>nosocomialis</a:t>
            </a:r>
            <a:r>
              <a:rPr lang="hu-HU" dirty="0"/>
              <a:t> fertőzések elleni küzdelem első tudatos</a:t>
            </a:r>
            <a:r>
              <a:rPr lang="hu-HU" baseline="0" dirty="0"/>
              <a:t> képviselője Semmelweis Ignác volt, aki a mikroorganizmusok kórokozó szerepének ismerete nélkül, </a:t>
            </a:r>
            <a:r>
              <a:rPr lang="hu-HU" baseline="0" dirty="0" err="1"/>
              <a:t>empírikus</a:t>
            </a:r>
            <a:r>
              <a:rPr lang="hu-HU" baseline="0" dirty="0"/>
              <a:t> epidemiológiai módszerekkel fedezte fel a gyermekágyi láz kóroktanát, terjedését és dolgozott ki hatásos profilaxist már 1847-ben. Ezt követte 20 évvel később, 1867-ben az angol </a:t>
            </a:r>
            <a:r>
              <a:rPr lang="hu-HU" baseline="0" dirty="0" err="1"/>
              <a:t>Lister</a:t>
            </a:r>
            <a:r>
              <a:rPr lang="hu-HU" baseline="0" dirty="0"/>
              <a:t>, aki elkezdte alkalmazni a dezinfekciót a sebészetben.</a:t>
            </a:r>
            <a:endParaRPr lang="hu-HU" dirty="0"/>
          </a:p>
        </p:txBody>
      </p:sp>
      <p:sp>
        <p:nvSpPr>
          <p:cNvPr id="4" name="Dia számának helye 3"/>
          <p:cNvSpPr>
            <a:spLocks noGrp="1"/>
          </p:cNvSpPr>
          <p:nvPr>
            <p:ph type="sldNum" sz="quarter" idx="10"/>
          </p:nvPr>
        </p:nvSpPr>
        <p:spPr/>
        <p:txBody>
          <a:bodyPr/>
          <a:lstStyle/>
          <a:p>
            <a:fld id="{4BCD0E89-3685-45F0-8471-540951DAD573}" type="slidenum">
              <a:rPr lang="hu-HU" smtClean="0"/>
              <a:pPr/>
              <a:t>3</a:t>
            </a:fld>
            <a:endParaRPr lang="hu-HU"/>
          </a:p>
        </p:txBody>
      </p:sp>
    </p:spTree>
    <p:extLst>
      <p:ext uri="{BB962C8B-B14F-4D97-AF65-F5344CB8AC3E}">
        <p14:creationId xmlns:p14="http://schemas.microsoft.com/office/powerpoint/2010/main" val="383403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Omphalitis-köldökfertőzés</a:t>
            </a:r>
            <a:r>
              <a:rPr lang="hu-HU" dirty="0"/>
              <a:t>;</a:t>
            </a:r>
          </a:p>
          <a:p>
            <a:r>
              <a:rPr lang="hu-HU" dirty="0" err="1"/>
              <a:t>Erysipelas</a:t>
            </a:r>
            <a:r>
              <a:rPr lang="hu-HU" baseline="0" dirty="0"/>
              <a:t> – orbánc –</a:t>
            </a:r>
            <a:r>
              <a:rPr lang="hu-HU" baseline="0" dirty="0" err="1"/>
              <a:t>Streptococus</a:t>
            </a:r>
            <a:r>
              <a:rPr lang="hu-HU" baseline="0" dirty="0"/>
              <a:t> okozta bőrfertőzés, leggyakrabban az arcon, karon, lábon jelenik meg.</a:t>
            </a:r>
          </a:p>
          <a:p>
            <a:r>
              <a:rPr lang="hu-HU" baseline="0" dirty="0" err="1"/>
              <a:t>Ótvar-impetigo-bőrfertőzésn</a:t>
            </a:r>
            <a:endParaRPr lang="hu-HU" dirty="0"/>
          </a:p>
        </p:txBody>
      </p:sp>
      <p:sp>
        <p:nvSpPr>
          <p:cNvPr id="4" name="Dia számának helye 3"/>
          <p:cNvSpPr>
            <a:spLocks noGrp="1"/>
          </p:cNvSpPr>
          <p:nvPr>
            <p:ph type="sldNum" sz="quarter" idx="10"/>
          </p:nvPr>
        </p:nvSpPr>
        <p:spPr/>
        <p:txBody>
          <a:bodyPr/>
          <a:lstStyle/>
          <a:p>
            <a:fld id="{4BCD0E89-3685-45F0-8471-540951DAD573}" type="slidenum">
              <a:rPr lang="hu-HU" smtClean="0"/>
              <a:pPr/>
              <a:t>16</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a:t>MENB – </a:t>
            </a:r>
            <a:r>
              <a:rPr lang="hu-HU" dirty="0" err="1"/>
              <a:t>enterobacter</a:t>
            </a:r>
            <a:endParaRPr lang="hu-HU" dirty="0"/>
          </a:p>
          <a:p>
            <a:r>
              <a:rPr lang="hu-HU" dirty="0"/>
              <a:t>! 1 betegnek több esete is lehet</a:t>
            </a:r>
          </a:p>
        </p:txBody>
      </p:sp>
      <p:sp>
        <p:nvSpPr>
          <p:cNvPr id="4" name="Élőfej helye 3"/>
          <p:cNvSpPr>
            <a:spLocks noGrp="1"/>
          </p:cNvSpPr>
          <p:nvPr>
            <p:ph type="hdr" sz="quarter" idx="10"/>
          </p:nvPr>
        </p:nvSpPr>
        <p:spPr/>
        <p:txBody>
          <a:bodyPr/>
          <a:lstStyle/>
          <a:p>
            <a:r>
              <a:rPr lang="hu-HU"/>
              <a:t>Fertőzésekről általában</a:t>
            </a:r>
          </a:p>
        </p:txBody>
      </p:sp>
      <p:sp>
        <p:nvSpPr>
          <p:cNvPr id="5" name="Dia számának helye 4"/>
          <p:cNvSpPr>
            <a:spLocks noGrp="1"/>
          </p:cNvSpPr>
          <p:nvPr>
            <p:ph type="sldNum" sz="quarter" idx="11"/>
          </p:nvPr>
        </p:nvSpPr>
        <p:spPr/>
        <p:txBody>
          <a:bodyPr/>
          <a:lstStyle/>
          <a:p>
            <a:fld id="{00A95DB1-70F8-4A33-9F02-912A686B305B}" type="slidenum">
              <a:rPr lang="hu-HU" smtClean="0"/>
              <a:pPr/>
              <a:t>18</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Phlegmone-tovakúszó</a:t>
            </a:r>
            <a:r>
              <a:rPr lang="hu-HU" dirty="0"/>
              <a:t> gennyes</a:t>
            </a:r>
            <a:r>
              <a:rPr lang="hu-HU" baseline="0" dirty="0"/>
              <a:t> gyulladás a bőr alatti kötőszövetben .</a:t>
            </a:r>
            <a:endParaRPr lang="hu-HU" dirty="0"/>
          </a:p>
        </p:txBody>
      </p:sp>
      <p:sp>
        <p:nvSpPr>
          <p:cNvPr id="4" name="Dia számának helye 3"/>
          <p:cNvSpPr>
            <a:spLocks noGrp="1"/>
          </p:cNvSpPr>
          <p:nvPr>
            <p:ph type="sldNum" sz="quarter" idx="10"/>
          </p:nvPr>
        </p:nvSpPr>
        <p:spPr/>
        <p:txBody>
          <a:bodyPr/>
          <a:lstStyle/>
          <a:p>
            <a:fld id="{4BCD0E89-3685-45F0-8471-540951DAD573}" type="slidenum">
              <a:rPr lang="hu-HU" smtClean="0"/>
              <a:pPr/>
              <a:t>19</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A2EF8000-AFA9-4BED-B358-90494899D2ED}"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146956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77980415-7B39-47C0-91A4-900EBC58FBFC}"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144574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973BFDF-C6CF-456B-BFC8-C5D5254C05C9}"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342808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2974206" y="114870"/>
            <a:ext cx="7979344" cy="866908"/>
          </a:xfrm>
        </p:spPr>
        <p:txBody>
          <a:bodyPr>
            <a:normAutofit/>
          </a:bodyPr>
          <a:lstStyle>
            <a:lvl1pPr algn="ctr">
              <a:defRPr sz="3500" b="1">
                <a:solidFill>
                  <a:schemeClr val="tx1"/>
                </a:solidFill>
              </a:defRPr>
            </a:lvl1pPr>
          </a:lstStyle>
          <a:p>
            <a:r>
              <a:rPr lang="hu-HU"/>
              <a:t>Mintacím szerkesztése</a:t>
            </a:r>
          </a:p>
        </p:txBody>
      </p:sp>
      <p:sp>
        <p:nvSpPr>
          <p:cNvPr id="3" name="Tartalom helye 2"/>
          <p:cNvSpPr>
            <a:spLocks noGrp="1"/>
          </p:cNvSpPr>
          <p:nvPr>
            <p:ph idx="1"/>
          </p:nvPr>
        </p:nvSpPr>
        <p:spPr>
          <a:xfrm>
            <a:off x="221381" y="1232035"/>
            <a:ext cx="11608067" cy="494492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0F2672B-E127-4547-BD2E-1AAA7655F84A}"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090778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D107C0EA-DE5C-4186-AED9-DA0D257A3085}" type="datetime1">
              <a:rPr lang="hu-HU" smtClean="0"/>
              <a:pPr/>
              <a:t>2022. 03. 27.</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06409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EFCDD9D0-E272-409A-AB17-A882CF1DD8FA}" type="datetime1">
              <a:rPr lang="hu-HU" smtClean="0"/>
              <a:pPr/>
              <a:t>2022. 03. 27.</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1388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ED5FE4D7-A085-416F-A4A0-1FD0B98103EC}" type="datetime1">
              <a:rPr lang="hu-HU" smtClean="0"/>
              <a:pPr/>
              <a:t>2022. 03. 27.</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158497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A67575B1-5095-41CB-B20E-442F48FFBB6D}" type="datetime1">
              <a:rPr lang="hu-HU" smtClean="0"/>
              <a:pPr/>
              <a:t>2022. 03. 27.</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932800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96936C10-6AC2-41FE-B19B-5CDC0D9DAF0A}" type="datetime1">
              <a:rPr lang="hu-HU" smtClean="0"/>
              <a:pPr/>
              <a:t>2022. 03. 27.</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51467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2F1AEBC5-0ADB-4D2B-B767-56697C3D67BD}" type="datetime1">
              <a:rPr lang="hu-HU" smtClean="0"/>
              <a:pPr/>
              <a:t>2022. 03. 27.</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1376523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A8D96389-0110-4976-84CC-3300DFE4B9AC}" type="datetime1">
              <a:rPr lang="hu-HU" smtClean="0"/>
              <a:pPr/>
              <a:t>2022. 03. 27.</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29DC037-E7BD-4C73-8B08-BA96F3CF2969}" type="slidenum">
              <a:rPr lang="hu-HU" smtClean="0"/>
              <a:pPr/>
              <a:t>‹#›</a:t>
            </a:fld>
            <a:endParaRPr lang="hu-HU"/>
          </a:p>
        </p:txBody>
      </p:sp>
    </p:spTree>
    <p:extLst>
      <p:ext uri="{BB962C8B-B14F-4D97-AF65-F5344CB8AC3E}">
        <p14:creationId xmlns:p14="http://schemas.microsoft.com/office/powerpoint/2010/main" val="25852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EFDD4-4024-461E-ACBD-964883C5309E}" type="datetime1">
              <a:rPr lang="hu-HU" smtClean="0"/>
              <a:pPr/>
              <a:t>2022. 03. 27.</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DC037-E7BD-4C73-8B08-BA96F3CF2969}" type="slidenum">
              <a:rPr lang="hu-HU" smtClean="0"/>
              <a:pPr/>
              <a:t>‹#›</a:t>
            </a:fld>
            <a:endParaRPr lang="hu-HU"/>
          </a:p>
        </p:txBody>
      </p:sp>
    </p:spTree>
    <p:extLst>
      <p:ext uri="{BB962C8B-B14F-4D97-AF65-F5344CB8AC3E}">
        <p14:creationId xmlns:p14="http://schemas.microsoft.com/office/powerpoint/2010/main" val="429223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Cím 1"/>
          <p:cNvSpPr txBox="1">
            <a:spLocks/>
          </p:cNvSpPr>
          <p:nvPr/>
        </p:nvSpPr>
        <p:spPr>
          <a:xfrm>
            <a:off x="838200" y="1308401"/>
            <a:ext cx="10515600" cy="8957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5000" dirty="0">
                <a:solidFill>
                  <a:schemeClr val="bg1"/>
                </a:solidFill>
              </a:rPr>
              <a:t>Közegészségtan-járványtan</a:t>
            </a:r>
          </a:p>
        </p:txBody>
      </p:sp>
      <p:sp>
        <p:nvSpPr>
          <p:cNvPr id="8" name="Tartalom helye 2"/>
          <p:cNvSpPr txBox="1">
            <a:spLocks/>
          </p:cNvSpPr>
          <p:nvPr/>
        </p:nvSpPr>
        <p:spPr>
          <a:xfrm>
            <a:off x="838200" y="2425567"/>
            <a:ext cx="10515600" cy="27528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dirty="0">
                <a:solidFill>
                  <a:schemeClr val="bg1"/>
                </a:solidFill>
              </a:rPr>
              <a:t>Kórházi fertőzések járványtana  </a:t>
            </a:r>
          </a:p>
        </p:txBody>
      </p:sp>
      <p:sp>
        <p:nvSpPr>
          <p:cNvPr id="11" name="Dia számának helye 10"/>
          <p:cNvSpPr>
            <a:spLocks noGrp="1"/>
          </p:cNvSpPr>
          <p:nvPr>
            <p:ph type="sldNum" sz="quarter" idx="12"/>
          </p:nvPr>
        </p:nvSpPr>
        <p:spPr/>
        <p:txBody>
          <a:bodyPr/>
          <a:lstStyle/>
          <a:p>
            <a:fld id="{829DC037-E7BD-4C73-8B08-BA96F3CF2969}" type="slidenum">
              <a:rPr lang="hu-HU" smtClean="0"/>
              <a:pPr/>
              <a:t>1</a:t>
            </a:fld>
            <a:endParaRPr lang="hu-HU"/>
          </a:p>
        </p:txBody>
      </p:sp>
    </p:spTree>
    <p:extLst>
      <p:ext uri="{BB962C8B-B14F-4D97-AF65-F5344CB8AC3E}">
        <p14:creationId xmlns:p14="http://schemas.microsoft.com/office/powerpoint/2010/main" val="2559225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68950CA-2256-41C4-BBF3-208FF10B85E8}"/>
              </a:ext>
            </a:extLst>
          </p:cNvPr>
          <p:cNvSpPr>
            <a:spLocks noGrp="1"/>
          </p:cNvSpPr>
          <p:nvPr>
            <p:ph type="title"/>
          </p:nvPr>
        </p:nvSpPr>
        <p:spPr/>
        <p:txBody>
          <a:bodyPr/>
          <a:lstStyle/>
          <a:p>
            <a:r>
              <a:rPr lang="hu-HU" dirty="0"/>
              <a:t>Kórházi járvány</a:t>
            </a:r>
          </a:p>
        </p:txBody>
      </p:sp>
      <p:sp>
        <p:nvSpPr>
          <p:cNvPr id="3" name="Tartalom helye 2">
            <a:extLst>
              <a:ext uri="{FF2B5EF4-FFF2-40B4-BE49-F238E27FC236}">
                <a16:creationId xmlns:a16="http://schemas.microsoft.com/office/drawing/2014/main" id="{EE182EF2-C976-49D6-B192-31104EAF6A41}"/>
              </a:ext>
            </a:extLst>
          </p:cNvPr>
          <p:cNvSpPr>
            <a:spLocks noGrp="1"/>
          </p:cNvSpPr>
          <p:nvPr>
            <p:ph idx="1"/>
          </p:nvPr>
        </p:nvSpPr>
        <p:spPr/>
        <p:txBody>
          <a:bodyPr>
            <a:normAutofit fontScale="92500" lnSpcReduction="10000"/>
          </a:bodyPr>
          <a:lstStyle/>
          <a:p>
            <a:endParaRPr lang="hu-HU" dirty="0"/>
          </a:p>
          <a:p>
            <a:r>
              <a:rPr lang="hu-HU" dirty="0" err="1"/>
              <a:t>Aspecifikus</a:t>
            </a:r>
            <a:r>
              <a:rPr lang="hu-HU" dirty="0"/>
              <a:t> (</a:t>
            </a:r>
            <a:r>
              <a:rPr lang="hu-HU" dirty="0" err="1"/>
              <a:t>calici</a:t>
            </a:r>
            <a:r>
              <a:rPr lang="hu-HU" dirty="0"/>
              <a:t>, influenza, COVID-19)</a:t>
            </a:r>
          </a:p>
          <a:p>
            <a:r>
              <a:rPr lang="hu-HU" dirty="0"/>
              <a:t>Specifikus multirezisztens kórokozók (MRSA, MACI, MECO, MKLE, MPAE)</a:t>
            </a:r>
          </a:p>
          <a:p>
            <a:endParaRPr lang="hu-HU" dirty="0"/>
          </a:p>
          <a:p>
            <a:r>
              <a:rPr lang="hu-HU" dirty="0"/>
              <a:t>Napi jelentési kötelezettség + Zárójelentés </a:t>
            </a:r>
          </a:p>
          <a:p>
            <a:endParaRPr lang="hu-HU" dirty="0"/>
          </a:p>
          <a:p>
            <a:r>
              <a:rPr lang="hu-HU" dirty="0"/>
              <a:t>Intézkedés - saját hatáskörben pl.: izoláció, átcsoportosítás, védőeszközök,  </a:t>
            </a:r>
          </a:p>
          <a:p>
            <a:pPr marL="0" indent="0">
              <a:buNone/>
            </a:pPr>
            <a:r>
              <a:rPr lang="hu-HU" dirty="0"/>
              <a:t>                          fertőtlenítőszerek, zárófertőtlenítés </a:t>
            </a:r>
          </a:p>
          <a:p>
            <a:pPr marL="0" indent="0">
              <a:buNone/>
            </a:pPr>
            <a:r>
              <a:rPr lang="hu-HU" dirty="0"/>
              <a:t>                       - hatósági pl.: védőruha ellátás javítása, fertőtlenítőszer cseréje,  </a:t>
            </a:r>
          </a:p>
          <a:p>
            <a:pPr marL="0" indent="0">
              <a:buNone/>
            </a:pPr>
            <a:r>
              <a:rPr lang="hu-HU" dirty="0"/>
              <a:t>                          tisztasági festés, nyílászáró csere, intézményi protokollok ( szívó </a:t>
            </a:r>
          </a:p>
          <a:p>
            <a:pPr marL="0" indent="0">
              <a:buNone/>
            </a:pPr>
            <a:r>
              <a:rPr lang="hu-HU" dirty="0"/>
              <a:t>                          használat higiénés rendje, lélegeztetett betegek protokollja stb.)  </a:t>
            </a:r>
          </a:p>
        </p:txBody>
      </p:sp>
      <p:sp>
        <p:nvSpPr>
          <p:cNvPr id="4" name="Dia számának helye 3">
            <a:extLst>
              <a:ext uri="{FF2B5EF4-FFF2-40B4-BE49-F238E27FC236}">
                <a16:creationId xmlns:a16="http://schemas.microsoft.com/office/drawing/2014/main" id="{0BA4E723-1290-4783-BB01-3340B345E3BD}"/>
              </a:ext>
            </a:extLst>
          </p:cNvPr>
          <p:cNvSpPr>
            <a:spLocks noGrp="1"/>
          </p:cNvSpPr>
          <p:nvPr>
            <p:ph type="sldNum" sz="quarter" idx="12"/>
          </p:nvPr>
        </p:nvSpPr>
        <p:spPr/>
        <p:txBody>
          <a:bodyPr/>
          <a:lstStyle/>
          <a:p>
            <a:fld id="{829DC037-E7BD-4C73-8B08-BA96F3CF2969}" type="slidenum">
              <a:rPr lang="hu-HU" smtClean="0"/>
              <a:pPr/>
              <a:t>10</a:t>
            </a:fld>
            <a:endParaRPr lang="hu-HU"/>
          </a:p>
        </p:txBody>
      </p:sp>
    </p:spTree>
    <p:extLst>
      <p:ext uri="{BB962C8B-B14F-4D97-AF65-F5344CB8AC3E}">
        <p14:creationId xmlns:p14="http://schemas.microsoft.com/office/powerpoint/2010/main" val="3275059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1529408"/>
            <a:ext cx="12192000" cy="5328592"/>
          </a:xfrm>
        </p:spPr>
        <p:txBody>
          <a:bodyPr>
            <a:normAutofit lnSpcReduction="10000"/>
          </a:bodyPr>
          <a:lstStyle/>
          <a:p>
            <a:pPr algn="just">
              <a:buNone/>
            </a:pPr>
            <a:r>
              <a:rPr lang="hu-HU" sz="2600" b="1" dirty="0"/>
              <a:t> Izoláció:</a:t>
            </a:r>
            <a:r>
              <a:rPr lang="hu-HU" sz="2600" i="1" dirty="0"/>
              <a:t> </a:t>
            </a:r>
            <a:r>
              <a:rPr lang="hu-HU" sz="2600" dirty="0"/>
              <a:t>a fertőzés terjedését megakadályozó eljárások, illetve szabályok összessége;</a:t>
            </a:r>
            <a:endParaRPr lang="hu-HU" sz="2600" b="1" dirty="0"/>
          </a:p>
          <a:p>
            <a:pPr algn="just">
              <a:buNone/>
            </a:pPr>
            <a:r>
              <a:rPr lang="hu-HU" sz="2400" b="1" dirty="0"/>
              <a:t>Izoláció formái:</a:t>
            </a:r>
          </a:p>
          <a:p>
            <a:pPr algn="just"/>
            <a:endParaRPr lang="hu-HU" sz="2400" b="1" dirty="0"/>
          </a:p>
          <a:p>
            <a:pPr algn="just"/>
            <a:r>
              <a:rPr lang="hu-HU" sz="2400" b="1" dirty="0"/>
              <a:t>Egyéni elkülönítés („egyéni izoláció”): </a:t>
            </a:r>
            <a:r>
              <a:rPr lang="hu-HU" sz="2400" dirty="0"/>
              <a:t>A kolonizált/fertőzött beteg elhelyezése komfortos (saját fürdővel és </a:t>
            </a:r>
            <a:r>
              <a:rPr lang="hu-HU" sz="2400" dirty="0" err="1"/>
              <a:t>WC-vel</a:t>
            </a:r>
            <a:r>
              <a:rPr lang="hu-HU" sz="2400" dirty="0"/>
              <a:t> rendelkező) egyágyas kórteremben, melynek előterében van külön kézmosó és alkoholos </a:t>
            </a:r>
            <a:r>
              <a:rPr lang="hu-HU" sz="2400" dirty="0" err="1"/>
              <a:t>kézfertőtlenítőszer-adagoló</a:t>
            </a:r>
            <a:r>
              <a:rPr lang="hu-HU" sz="2400" dirty="0"/>
              <a:t>. </a:t>
            </a:r>
          </a:p>
          <a:p>
            <a:pPr algn="just"/>
            <a:endParaRPr lang="hu-HU" sz="2400" b="1" dirty="0"/>
          </a:p>
          <a:p>
            <a:pPr algn="just"/>
            <a:r>
              <a:rPr lang="hu-HU" sz="2400" b="1" dirty="0"/>
              <a:t>Standard óvintézkedések („standard izoláció”): </a:t>
            </a:r>
            <a:r>
              <a:rPr lang="hu-HU" sz="2400" dirty="0"/>
              <a:t>azon intézkedések összessége, amelyeket minden egyes beteg ellátása során alkalmazni kell a fertőzések megelőzése érdekében, úgymint - a </a:t>
            </a:r>
            <a:r>
              <a:rPr lang="hu-HU" sz="2400" dirty="0" err="1"/>
              <a:t>kézhigiéné</a:t>
            </a:r>
            <a:r>
              <a:rPr lang="hu-HU" sz="2400" dirty="0"/>
              <a:t> gyakorlata; - az egyéni védőeszközök helyes használata, amennyiben előrelátható vérrel, testváladékkal, szekrétummal vagy </a:t>
            </a:r>
            <a:r>
              <a:rPr lang="hu-HU" sz="2400" dirty="0" err="1"/>
              <a:t>exkrétummal</a:t>
            </a:r>
            <a:r>
              <a:rPr lang="hu-HU" sz="2400" dirty="0"/>
              <a:t> való érintkezés lehetősége fennáll; - köhögési etikett betartása; - egészségügyi ellátás egy megfelelő tisztaságú környezetben, fertőtlenített/sterilizált eszközökkel; - biztonságos injekciózási és hulladékkezelési gyakorlat; - a használt textíliák megfelelő kezelése. </a:t>
            </a:r>
            <a:endParaRPr lang="hu-HU" sz="2400" b="1" dirty="0"/>
          </a:p>
        </p:txBody>
      </p:sp>
      <p:sp>
        <p:nvSpPr>
          <p:cNvPr id="4" name="Cím 1"/>
          <p:cNvSpPr>
            <a:spLocks noGrp="1"/>
          </p:cNvSpPr>
          <p:nvPr>
            <p:ph type="title"/>
          </p:nvPr>
        </p:nvSpPr>
        <p:spPr>
          <a:xfrm>
            <a:off x="3228975" y="0"/>
            <a:ext cx="7358064" cy="1143000"/>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3200" b="1" dirty="0"/>
              <a:t>Kórházi fertőzések járványtana</a:t>
            </a:r>
            <a:br>
              <a:rPr lang="hu-HU" sz="3200" b="1" dirty="0"/>
            </a:br>
            <a:r>
              <a:rPr lang="hu-HU" sz="3200" b="1" dirty="0"/>
              <a:t>Alapfogalmak</a:t>
            </a:r>
          </a:p>
        </p:txBody>
      </p:sp>
      <p:pic>
        <p:nvPicPr>
          <p:cNvPr id="5" name="Picture 2" descr="Képtalálat a következőre: „okos”"/>
          <p:cNvPicPr>
            <a:picLocks noChangeAspect="1" noChangeArrowheads="1"/>
          </p:cNvPicPr>
          <p:nvPr/>
        </p:nvPicPr>
        <p:blipFill>
          <a:blip r:embed="rId2" cstate="print"/>
          <a:srcRect/>
          <a:stretch>
            <a:fillRect/>
          </a:stretch>
        </p:blipFill>
        <p:spPr bwMode="auto">
          <a:xfrm>
            <a:off x="11060509" y="1885950"/>
            <a:ext cx="1131490" cy="84861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1600200"/>
            <a:ext cx="12192000" cy="4853136"/>
          </a:xfrm>
        </p:spPr>
        <p:txBody>
          <a:bodyPr>
            <a:normAutofit/>
          </a:bodyPr>
          <a:lstStyle/>
          <a:p>
            <a:pPr algn="just">
              <a:buNone/>
            </a:pPr>
            <a:r>
              <a:rPr lang="hu-HU" sz="2400" b="1" dirty="0"/>
              <a:t>Izoláció formái:</a:t>
            </a:r>
          </a:p>
          <a:p>
            <a:pPr algn="just"/>
            <a:r>
              <a:rPr lang="hu-HU" sz="2400" b="1" dirty="0"/>
              <a:t>Kontakt terjedés elleni óvintézkedések („kontakt izoláció”): </a:t>
            </a:r>
            <a:r>
              <a:rPr lang="hu-HU" sz="2400" dirty="0"/>
              <a:t>a direkt vagy indirekt kontaktussal (ideértve a </a:t>
            </a:r>
            <a:r>
              <a:rPr lang="hu-HU" sz="2400" dirty="0" err="1"/>
              <a:t>feko-orális</a:t>
            </a:r>
            <a:r>
              <a:rPr lang="hu-HU" sz="2400" dirty="0"/>
              <a:t> úton) terjedő kórokozók átvitelét megakadályozó higiénés intézkedések összessége, amelyeket az ilyen kórokozóval vélhetően vagy igazoltan kolonizált/fertőzött beteg ellátása során kell alkalmazni. Kontakt óvintézkedéseket kell alkalmazni a </a:t>
            </a:r>
            <a:r>
              <a:rPr lang="hu-HU" sz="2400" dirty="0" err="1"/>
              <a:t>multirezisztens</a:t>
            </a:r>
            <a:r>
              <a:rPr lang="hu-HU" sz="2400" dirty="0"/>
              <a:t> kórokozóval kolonizált/fertőzött betegeknél is. </a:t>
            </a:r>
          </a:p>
          <a:p>
            <a:pPr algn="just"/>
            <a:endParaRPr lang="hu-HU" sz="2400" b="1" dirty="0"/>
          </a:p>
          <a:p>
            <a:pPr algn="just"/>
            <a:r>
              <a:rPr lang="hu-HU" sz="2400" b="1" dirty="0" err="1"/>
              <a:t>Kohorsz</a:t>
            </a:r>
            <a:r>
              <a:rPr lang="hu-HU" sz="2400" b="1" dirty="0"/>
              <a:t> elkülönítés („</a:t>
            </a:r>
            <a:r>
              <a:rPr lang="hu-HU" sz="2400" b="1" dirty="0" err="1"/>
              <a:t>kohorsz</a:t>
            </a:r>
            <a:r>
              <a:rPr lang="hu-HU" sz="2400" b="1" dirty="0"/>
              <a:t> izoláció”): </a:t>
            </a:r>
            <a:r>
              <a:rPr lang="hu-HU" sz="2400" dirty="0"/>
              <a:t>az igazoltan azonos kórokozóval kolonizált/fertőzött betegek egy kórteremben történő elhelyezése abból a célból, hogy ne érintkezzenek fogékony betegekkel és ápolásuk egy helyre korlátozódjon. Indokolt, hogy a </a:t>
            </a:r>
            <a:r>
              <a:rPr lang="hu-HU" sz="2400" dirty="0" err="1"/>
              <a:t>kohorszban</a:t>
            </a:r>
            <a:r>
              <a:rPr lang="hu-HU" sz="2400" dirty="0"/>
              <a:t> izolált betegeket egyes esetekben (pl. járványos előfordulás) kijelölt egészségügyi dolgozók lássák el, akik a fogékony betegek ellátásában eközben nem vesznek részt a kórokozó további terjedésének megakadályozása érdekében. </a:t>
            </a:r>
            <a:endParaRPr lang="hu-HU" sz="2400" b="1" dirty="0"/>
          </a:p>
        </p:txBody>
      </p:sp>
      <p:sp>
        <p:nvSpPr>
          <p:cNvPr id="4" name="Cím 1"/>
          <p:cNvSpPr>
            <a:spLocks noGrp="1"/>
          </p:cNvSpPr>
          <p:nvPr>
            <p:ph type="title"/>
          </p:nvPr>
        </p:nvSpPr>
        <p:spPr>
          <a:xfrm>
            <a:off x="3228975" y="0"/>
            <a:ext cx="7458075" cy="1143000"/>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3200" b="1" dirty="0"/>
              <a:t>Kórházi fertőzések járványtana</a:t>
            </a:r>
            <a:br>
              <a:rPr lang="hu-HU" sz="3200" b="1" dirty="0"/>
            </a:br>
            <a:r>
              <a:rPr lang="hu-HU" sz="3200" b="1" dirty="0"/>
              <a:t>Alapfogalmak</a:t>
            </a:r>
          </a:p>
        </p:txBody>
      </p:sp>
      <p:pic>
        <p:nvPicPr>
          <p:cNvPr id="5" name="Picture 2" descr="Képtalálat a következőre: „okos”"/>
          <p:cNvPicPr>
            <a:picLocks noChangeAspect="1" noChangeArrowheads="1"/>
          </p:cNvPicPr>
          <p:nvPr/>
        </p:nvPicPr>
        <p:blipFill>
          <a:blip r:embed="rId2" cstate="print"/>
          <a:srcRect/>
          <a:stretch>
            <a:fillRect/>
          </a:stretch>
        </p:blipFill>
        <p:spPr bwMode="auto">
          <a:xfrm>
            <a:off x="10717610" y="1085849"/>
            <a:ext cx="1302940" cy="97720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14687" y="0"/>
            <a:ext cx="7686675" cy="1412776"/>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3200" b="1" dirty="0"/>
              <a:t>Kórházi fertőzések járványtana</a:t>
            </a:r>
            <a:br>
              <a:rPr lang="hu-HU" sz="3200" b="1" dirty="0"/>
            </a:br>
            <a:r>
              <a:rPr lang="hu-HU" sz="3200" b="1" dirty="0" err="1"/>
              <a:t>Nosocomialis</a:t>
            </a:r>
            <a:r>
              <a:rPr lang="hu-HU" sz="3200" b="1" dirty="0"/>
              <a:t> </a:t>
            </a:r>
            <a:r>
              <a:rPr lang="hu-HU" sz="3200" b="1" dirty="0" err="1"/>
              <a:t>infectiok</a:t>
            </a:r>
            <a:r>
              <a:rPr lang="hu-HU" sz="3200" b="1" dirty="0"/>
              <a:t> előfordulását elősegítő tényezők I.</a:t>
            </a:r>
          </a:p>
        </p:txBody>
      </p:sp>
      <p:sp>
        <p:nvSpPr>
          <p:cNvPr id="3" name="Tartalom helye 2"/>
          <p:cNvSpPr>
            <a:spLocks noGrp="1"/>
          </p:cNvSpPr>
          <p:nvPr>
            <p:ph idx="1"/>
          </p:nvPr>
        </p:nvSpPr>
        <p:spPr>
          <a:xfrm>
            <a:off x="0" y="1556792"/>
            <a:ext cx="12192000" cy="6165304"/>
          </a:xfrm>
        </p:spPr>
        <p:txBody>
          <a:bodyPr>
            <a:normAutofit/>
          </a:bodyPr>
          <a:lstStyle/>
          <a:p>
            <a:pPr algn="just"/>
            <a:r>
              <a:rPr lang="hu-HU" sz="2600" b="1" dirty="0">
                <a:solidFill>
                  <a:srgbClr val="7030A0"/>
                </a:solidFill>
              </a:rPr>
              <a:t>Objektív</a:t>
            </a:r>
          </a:p>
          <a:p>
            <a:pPr lvl="1" algn="just"/>
            <a:r>
              <a:rPr lang="hu-HU" sz="2400" dirty="0"/>
              <a:t>Betegek fogékonysága, csökkent immunitás</a:t>
            </a:r>
          </a:p>
          <a:p>
            <a:pPr lvl="2" algn="just"/>
            <a:r>
              <a:rPr lang="hu-HU" dirty="0"/>
              <a:t> pl.: koraszülöttek, újszülöttek, időskorúak (</a:t>
            </a:r>
            <a:r>
              <a:rPr lang="hu-HU" dirty="0" err="1"/>
              <a:t>chr</a:t>
            </a:r>
            <a:r>
              <a:rPr lang="hu-HU" dirty="0"/>
              <a:t>. Bel., ápolási o. </a:t>
            </a:r>
            <a:r>
              <a:rPr lang="hu-HU" dirty="0" err="1"/>
              <a:t>aspec</a:t>
            </a:r>
            <a:r>
              <a:rPr lang="hu-HU" dirty="0"/>
              <a:t>. járványok), kóros állapot, ITO</a:t>
            </a:r>
          </a:p>
          <a:p>
            <a:pPr lvl="1" algn="just"/>
            <a:r>
              <a:rPr lang="hu-HU" sz="2400" dirty="0"/>
              <a:t>Tárgyi feltételek </a:t>
            </a:r>
          </a:p>
          <a:p>
            <a:pPr lvl="2" algn="just"/>
            <a:r>
              <a:rPr lang="hu-HU" dirty="0"/>
              <a:t>Korszerűtlenség – osztályok, műtők - </a:t>
            </a:r>
            <a:r>
              <a:rPr lang="hu-HU" dirty="0" err="1"/>
              <a:t>posztoperatív</a:t>
            </a:r>
            <a:r>
              <a:rPr lang="hu-HU" dirty="0"/>
              <a:t> sebfertőzések</a:t>
            </a:r>
          </a:p>
          <a:p>
            <a:pPr lvl="2" algn="just"/>
            <a:r>
              <a:rPr lang="hu-HU" dirty="0"/>
              <a:t>Ágyszám- izolálás</a:t>
            </a:r>
          </a:p>
          <a:p>
            <a:pPr lvl="1" algn="just"/>
            <a:r>
              <a:rPr lang="hu-HU" sz="2400" dirty="0"/>
              <a:t>Orvostudomány állása </a:t>
            </a:r>
          </a:p>
          <a:p>
            <a:pPr lvl="2" algn="just"/>
            <a:r>
              <a:rPr lang="hu-HU" dirty="0"/>
              <a:t>véradók szűrése </a:t>
            </a:r>
          </a:p>
          <a:p>
            <a:pPr lvl="2" algn="just"/>
            <a:r>
              <a:rPr lang="hu-HU" dirty="0"/>
              <a:t>vérkészítmények sterilezése</a:t>
            </a:r>
          </a:p>
          <a:p>
            <a:pPr lvl="2" algn="just"/>
            <a:r>
              <a:rPr lang="hu-HU" dirty="0"/>
              <a:t>AB rezisztenciameghatározás-48 h.</a:t>
            </a:r>
          </a:p>
          <a:p>
            <a:pPr lvl="1" algn="just"/>
            <a:r>
              <a:rPr lang="hu-HU" sz="2400" dirty="0"/>
              <a:t>Személyzet létszáma</a:t>
            </a:r>
          </a:p>
          <a:p>
            <a:pPr lvl="1"/>
            <a:endParaRPr lang="hu-HU" dirty="0"/>
          </a:p>
          <a:p>
            <a:pPr lvl="1"/>
            <a:endParaRPr lang="hu-HU" dirty="0"/>
          </a:p>
        </p:txBody>
      </p:sp>
      <p:pic>
        <p:nvPicPr>
          <p:cNvPr id="4" name="Picture 2" descr="Képtalálat a következőre: „okos”"/>
          <p:cNvPicPr>
            <a:picLocks noChangeAspect="1" noChangeArrowheads="1"/>
          </p:cNvPicPr>
          <p:nvPr/>
        </p:nvPicPr>
        <p:blipFill>
          <a:blip r:embed="rId2" cstate="print"/>
          <a:srcRect/>
          <a:stretch>
            <a:fillRect/>
          </a:stretch>
        </p:blipFill>
        <p:spPr bwMode="auto">
          <a:xfrm>
            <a:off x="10622360" y="1527840"/>
            <a:ext cx="1569640" cy="103706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28975" y="0"/>
            <a:ext cx="7843838" cy="1340768"/>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rmAutofit fontScale="90000"/>
          </a:bodyPr>
          <a:lstStyle/>
          <a:p>
            <a:r>
              <a:rPr lang="hu-HU" sz="3200" b="1" dirty="0"/>
              <a:t>Kórházi fertőzések járványtana</a:t>
            </a:r>
            <a:br>
              <a:rPr lang="hu-HU" sz="3200" b="1" dirty="0"/>
            </a:br>
            <a:r>
              <a:rPr lang="hu-HU" sz="3200" b="1" dirty="0" err="1"/>
              <a:t>Nosocomialis</a:t>
            </a:r>
            <a:r>
              <a:rPr lang="hu-HU" sz="3200" b="1" dirty="0"/>
              <a:t> </a:t>
            </a:r>
            <a:r>
              <a:rPr lang="hu-HU" sz="3200" b="1" dirty="0" err="1"/>
              <a:t>infectiok</a:t>
            </a:r>
            <a:r>
              <a:rPr lang="hu-HU" sz="3200" b="1" dirty="0"/>
              <a:t> előfordulását elősegítő tényezők II.</a:t>
            </a:r>
          </a:p>
        </p:txBody>
      </p:sp>
      <p:sp>
        <p:nvSpPr>
          <p:cNvPr id="3" name="Tartalom helye 2"/>
          <p:cNvSpPr>
            <a:spLocks noGrp="1"/>
          </p:cNvSpPr>
          <p:nvPr>
            <p:ph idx="1"/>
          </p:nvPr>
        </p:nvSpPr>
        <p:spPr>
          <a:xfrm>
            <a:off x="0" y="1196752"/>
            <a:ext cx="12192000" cy="5877272"/>
          </a:xfrm>
        </p:spPr>
        <p:txBody>
          <a:bodyPr/>
          <a:lstStyle/>
          <a:p>
            <a:r>
              <a:rPr lang="hu-HU" sz="2600" b="1" dirty="0">
                <a:solidFill>
                  <a:srgbClr val="7030A0"/>
                </a:solidFill>
              </a:rPr>
              <a:t>Szubjektív tényezők</a:t>
            </a:r>
            <a:endParaRPr lang="hu-HU" sz="2400" b="1" dirty="0">
              <a:solidFill>
                <a:srgbClr val="7030A0"/>
              </a:solidFill>
            </a:endParaRPr>
          </a:p>
          <a:p>
            <a:pPr lvl="1"/>
            <a:r>
              <a:rPr lang="hu-HU" sz="2400" dirty="0"/>
              <a:t>Egészségügyi személyzet klinikai járványügyi képzettsége</a:t>
            </a:r>
          </a:p>
          <a:p>
            <a:pPr lvl="2"/>
            <a:r>
              <a:rPr lang="hu-HU" dirty="0"/>
              <a:t>higiénés szemlélete </a:t>
            </a:r>
          </a:p>
          <a:p>
            <a:pPr lvl="1"/>
            <a:r>
              <a:rPr lang="hu-HU" sz="2400" dirty="0"/>
              <a:t>Antibiotikum alkalmazás </a:t>
            </a:r>
          </a:p>
          <a:p>
            <a:pPr lvl="2"/>
            <a:r>
              <a:rPr lang="hu-HU" dirty="0"/>
              <a:t>mikrobák antibiotikummal szembeni rezisztenciája</a:t>
            </a:r>
          </a:p>
          <a:p>
            <a:pPr lvl="1"/>
            <a:r>
              <a:rPr lang="hu-HU" sz="2400" dirty="0"/>
              <a:t>Egészségügyi személyzet figyelme</a:t>
            </a:r>
          </a:p>
          <a:p>
            <a:pPr lvl="1"/>
            <a:r>
              <a:rPr lang="hu-HU" sz="2400" dirty="0"/>
              <a:t>Egészségügyi dolgozó</a:t>
            </a:r>
          </a:p>
          <a:p>
            <a:pPr lvl="2"/>
            <a:r>
              <a:rPr lang="hu-HU" dirty="0"/>
              <a:t>fertőzés forrása</a:t>
            </a:r>
          </a:p>
          <a:p>
            <a:pPr lvl="1"/>
            <a:r>
              <a:rPr lang="hu-HU" sz="2400" dirty="0"/>
              <a:t>Intézmény folyamatos laboratóriumi hátérrel rendelkező klinikai-járványügyi ellenőrzése </a:t>
            </a:r>
          </a:p>
          <a:p>
            <a:pPr lvl="1">
              <a:buNone/>
            </a:pPr>
            <a:endParaRPr lang="hu-HU" sz="2400" dirty="0"/>
          </a:p>
          <a:p>
            <a:pPr lvl="2">
              <a:buNone/>
            </a:pPr>
            <a:endParaRPr lang="hu-HU" dirty="0"/>
          </a:p>
          <a:p>
            <a:pPr lvl="1">
              <a:buNone/>
            </a:pPr>
            <a:endParaRPr lang="hu-HU" dirty="0"/>
          </a:p>
          <a:p>
            <a:pPr lvl="1">
              <a:buNone/>
            </a:pPr>
            <a:endParaRPr lang="hu-HU" dirty="0"/>
          </a:p>
        </p:txBody>
      </p:sp>
      <p:sp>
        <p:nvSpPr>
          <p:cNvPr id="4" name="Szövegdoboz 3"/>
          <p:cNvSpPr txBox="1"/>
          <p:nvPr/>
        </p:nvSpPr>
        <p:spPr>
          <a:xfrm rot="10800000" flipV="1">
            <a:off x="0" y="5842338"/>
            <a:ext cx="12192000" cy="830997"/>
          </a:xfrm>
          <a:prstGeom prst="rect">
            <a:avLst/>
          </a:prstGeom>
          <a:noFill/>
        </p:spPr>
        <p:txBody>
          <a:bodyPr wrap="square" rtlCol="0">
            <a:spAutoFit/>
          </a:bodyPr>
          <a:lstStyle/>
          <a:p>
            <a:pPr algn="just"/>
            <a:r>
              <a:rPr lang="hu-HU" sz="2400" dirty="0"/>
              <a:t>Objektív és szubjektív tényezők nehezen választhatók el egymástól pl.: személyzet által elkövetett szubjektív hibák oka lehet az elégtelen létszám  </a:t>
            </a:r>
          </a:p>
        </p:txBody>
      </p:sp>
      <p:pic>
        <p:nvPicPr>
          <p:cNvPr id="5" name="Picture 2" descr="Képtalálat a következőre: „okos”"/>
          <p:cNvPicPr>
            <a:picLocks noChangeAspect="1" noChangeArrowheads="1"/>
          </p:cNvPicPr>
          <p:nvPr/>
        </p:nvPicPr>
        <p:blipFill>
          <a:blip r:embed="rId2" cstate="print"/>
          <a:srcRect/>
          <a:stretch>
            <a:fillRect/>
          </a:stretch>
        </p:blipFill>
        <p:spPr bwMode="auto">
          <a:xfrm>
            <a:off x="10622360" y="1360290"/>
            <a:ext cx="1569640" cy="117723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43238" y="0"/>
            <a:ext cx="7472362" cy="922114"/>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rmAutofit fontScale="90000"/>
          </a:bodyPr>
          <a:lstStyle/>
          <a:p>
            <a:r>
              <a:rPr lang="hu-HU" sz="3200" b="1" dirty="0"/>
              <a:t>Kórházi fertőzések járványtana</a:t>
            </a:r>
            <a:br>
              <a:rPr lang="hu-HU" sz="3200" b="1" dirty="0"/>
            </a:br>
            <a:r>
              <a:rPr lang="hu-HU" sz="3200" b="1" dirty="0"/>
              <a:t>Járványfolyamat mozgatóerői</a:t>
            </a:r>
          </a:p>
        </p:txBody>
      </p:sp>
      <p:sp>
        <p:nvSpPr>
          <p:cNvPr id="3" name="Tartalom helye 2"/>
          <p:cNvSpPr>
            <a:spLocks noGrp="1"/>
          </p:cNvSpPr>
          <p:nvPr>
            <p:ph idx="1"/>
          </p:nvPr>
        </p:nvSpPr>
        <p:spPr>
          <a:xfrm>
            <a:off x="0" y="1412776"/>
            <a:ext cx="12192000" cy="5976664"/>
          </a:xfrm>
        </p:spPr>
        <p:txBody>
          <a:bodyPr>
            <a:normAutofit/>
          </a:bodyPr>
          <a:lstStyle/>
          <a:p>
            <a:r>
              <a:rPr lang="hu-HU" sz="2400" dirty="0"/>
              <a:t>Elsődleges mozgatóerők</a:t>
            </a:r>
          </a:p>
          <a:p>
            <a:pPr lvl="1"/>
            <a:r>
              <a:rPr lang="hu-HU" sz="2400" dirty="0"/>
              <a:t>Fertőző forrás</a:t>
            </a:r>
          </a:p>
          <a:p>
            <a:pPr lvl="2"/>
            <a:r>
              <a:rPr lang="hu-HU" dirty="0"/>
              <a:t>viszonylag kis területre koncentrálódnak</a:t>
            </a:r>
          </a:p>
          <a:p>
            <a:pPr lvl="2">
              <a:buNone/>
            </a:pPr>
            <a:r>
              <a:rPr lang="hu-HU" dirty="0"/>
              <a:t>	fertőzési valószínűség nagyobb</a:t>
            </a:r>
          </a:p>
          <a:p>
            <a:pPr lvl="1"/>
            <a:r>
              <a:rPr lang="hu-HU" sz="2400" dirty="0"/>
              <a:t>Fertőzés terjedési módja</a:t>
            </a:r>
          </a:p>
          <a:p>
            <a:pPr lvl="2">
              <a:buNone/>
            </a:pPr>
            <a:endParaRPr lang="hu-HU" dirty="0"/>
          </a:p>
          <a:p>
            <a:pPr lvl="1"/>
            <a:r>
              <a:rPr lang="hu-HU" sz="2400" dirty="0"/>
              <a:t>Fogékony szervezet</a:t>
            </a:r>
          </a:p>
          <a:p>
            <a:endParaRPr lang="hu-HU" sz="2400" dirty="0"/>
          </a:p>
          <a:p>
            <a:endParaRPr lang="hu-HU" sz="2400" dirty="0"/>
          </a:p>
          <a:p>
            <a:r>
              <a:rPr lang="hu-HU" sz="2400" dirty="0"/>
              <a:t>Másodlagos mozgatóerők</a:t>
            </a:r>
          </a:p>
        </p:txBody>
      </p:sp>
      <p:pic>
        <p:nvPicPr>
          <p:cNvPr id="6" name="Picture 2" descr="Képtalálat a következőre: „okos”"/>
          <p:cNvPicPr>
            <a:picLocks noChangeAspect="1" noChangeArrowheads="1"/>
          </p:cNvPicPr>
          <p:nvPr/>
        </p:nvPicPr>
        <p:blipFill>
          <a:blip r:embed="rId2" cstate="print"/>
          <a:srcRect/>
          <a:stretch>
            <a:fillRect/>
          </a:stretch>
        </p:blipFill>
        <p:spPr bwMode="auto">
          <a:xfrm>
            <a:off x="10622360" y="1381348"/>
            <a:ext cx="1569640" cy="117723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928937" y="0"/>
            <a:ext cx="8058151" cy="1124744"/>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2400" b="1" dirty="0"/>
              <a:t>Kórházi fertőzések járványtana – Járványfolyamat elsődleges mozgatóerői </a:t>
            </a:r>
            <a:br>
              <a:rPr lang="hu-HU" sz="2400" b="1" dirty="0"/>
            </a:br>
            <a:r>
              <a:rPr lang="hu-HU" sz="2400" b="1" dirty="0" err="1"/>
              <a:t>Nosocomialis</a:t>
            </a:r>
            <a:r>
              <a:rPr lang="hu-HU" sz="2400" b="1" dirty="0"/>
              <a:t> fertőzések terjedési módja I.</a:t>
            </a:r>
          </a:p>
        </p:txBody>
      </p:sp>
      <p:sp>
        <p:nvSpPr>
          <p:cNvPr id="3" name="Tartalom helye 2"/>
          <p:cNvSpPr>
            <a:spLocks noGrp="1"/>
          </p:cNvSpPr>
          <p:nvPr>
            <p:ph idx="1"/>
          </p:nvPr>
        </p:nvSpPr>
        <p:spPr>
          <a:xfrm>
            <a:off x="0" y="1052736"/>
            <a:ext cx="12192000" cy="5805264"/>
          </a:xfrm>
        </p:spPr>
        <p:txBody>
          <a:bodyPr>
            <a:normAutofit/>
          </a:bodyPr>
          <a:lstStyle/>
          <a:p>
            <a:r>
              <a:rPr lang="hu-HU" sz="2400" dirty="0"/>
              <a:t>Sebfertőzés</a:t>
            </a:r>
          </a:p>
          <a:p>
            <a:pPr lvl="1"/>
            <a:r>
              <a:rPr lang="hu-HU" sz="2000" dirty="0" err="1"/>
              <a:t>Posztoperatív</a:t>
            </a:r>
            <a:r>
              <a:rPr lang="hu-HU" sz="2000" dirty="0"/>
              <a:t> fertőzések</a:t>
            </a:r>
          </a:p>
          <a:p>
            <a:pPr lvl="1"/>
            <a:r>
              <a:rPr lang="hu-HU" sz="2000" dirty="0"/>
              <a:t>Seb, illetve környezete váladékozik- gennykeltő kórokozók</a:t>
            </a:r>
          </a:p>
          <a:p>
            <a:pPr lvl="1"/>
            <a:r>
              <a:rPr lang="hu-HU" sz="2000" dirty="0"/>
              <a:t>Pl.: </a:t>
            </a:r>
            <a:r>
              <a:rPr lang="hu-HU" sz="2000" dirty="0" err="1"/>
              <a:t>Staphylococcus-</a:t>
            </a:r>
            <a:r>
              <a:rPr lang="hu-HU" sz="2000" dirty="0"/>
              <a:t>, </a:t>
            </a:r>
            <a:r>
              <a:rPr lang="hu-HU" sz="2000" dirty="0" err="1"/>
              <a:t>Streptococcus</a:t>
            </a:r>
            <a:r>
              <a:rPr lang="hu-HU" sz="2000" dirty="0"/>
              <a:t> törzsek, E. coli, </a:t>
            </a:r>
            <a:r>
              <a:rPr lang="hu-HU" sz="2000" dirty="0" err="1"/>
              <a:t>Pseudomonas</a:t>
            </a:r>
            <a:r>
              <a:rPr lang="hu-HU" sz="2000" dirty="0"/>
              <a:t> </a:t>
            </a:r>
            <a:r>
              <a:rPr lang="hu-HU" sz="2000" dirty="0" err="1"/>
              <a:t>Aeruginosa</a:t>
            </a:r>
            <a:r>
              <a:rPr lang="hu-HU" sz="2000" dirty="0"/>
              <a:t>, Proteus </a:t>
            </a:r>
            <a:r>
              <a:rPr lang="hu-HU" sz="2000" dirty="0" err="1"/>
              <a:t>mirabilis</a:t>
            </a:r>
            <a:r>
              <a:rPr lang="hu-HU" sz="2000" dirty="0"/>
              <a:t>, </a:t>
            </a:r>
            <a:r>
              <a:rPr lang="hu-HU" sz="2000" dirty="0" err="1"/>
              <a:t>Klebsiellák</a:t>
            </a:r>
            <a:r>
              <a:rPr lang="hu-HU" sz="2000" dirty="0"/>
              <a:t>, </a:t>
            </a:r>
            <a:r>
              <a:rPr lang="hu-HU" sz="2000" dirty="0" err="1"/>
              <a:t>Clostridium</a:t>
            </a:r>
            <a:r>
              <a:rPr lang="hu-HU" sz="2000" dirty="0"/>
              <a:t> (</a:t>
            </a:r>
            <a:r>
              <a:rPr lang="hu-HU" sz="2000" dirty="0" err="1"/>
              <a:t>perfingens</a:t>
            </a:r>
            <a:r>
              <a:rPr lang="hu-HU" sz="2000" dirty="0"/>
              <a:t>)</a:t>
            </a:r>
          </a:p>
          <a:p>
            <a:r>
              <a:rPr lang="hu-HU" sz="2400" dirty="0" err="1"/>
              <a:t>Urogenitalis</a:t>
            </a:r>
            <a:r>
              <a:rPr lang="hu-HU" sz="2400" dirty="0"/>
              <a:t> fertőzések</a:t>
            </a:r>
          </a:p>
          <a:p>
            <a:pPr lvl="1"/>
            <a:r>
              <a:rPr lang="hu-HU" sz="2000" dirty="0"/>
              <a:t>Részint </a:t>
            </a:r>
            <a:r>
              <a:rPr lang="hu-HU" sz="2000" dirty="0" err="1"/>
              <a:t>posztoperatív</a:t>
            </a:r>
            <a:r>
              <a:rPr lang="hu-HU" sz="2000" dirty="0"/>
              <a:t>, diagnosztikus v. terápiás kezelés után</a:t>
            </a:r>
          </a:p>
          <a:p>
            <a:pPr lvl="1"/>
            <a:r>
              <a:rPr lang="hu-HU" sz="2000" dirty="0"/>
              <a:t>Pl.: </a:t>
            </a:r>
            <a:r>
              <a:rPr lang="hu-HU" sz="2000" dirty="0" err="1"/>
              <a:t>Serratia</a:t>
            </a:r>
            <a:r>
              <a:rPr lang="hu-HU" sz="2000" dirty="0"/>
              <a:t> </a:t>
            </a:r>
            <a:r>
              <a:rPr lang="hu-HU" sz="2000" dirty="0" err="1"/>
              <a:t>marcescens</a:t>
            </a:r>
            <a:r>
              <a:rPr lang="hu-HU" sz="2000" dirty="0"/>
              <a:t>, </a:t>
            </a:r>
            <a:r>
              <a:rPr lang="hu-HU" sz="2000" dirty="0" err="1"/>
              <a:t>Acinetobacter</a:t>
            </a:r>
            <a:r>
              <a:rPr lang="hu-HU" sz="2000" dirty="0"/>
              <a:t>, Candida </a:t>
            </a:r>
            <a:r>
              <a:rPr lang="hu-HU" sz="2000" dirty="0" err="1"/>
              <a:t>albicans</a:t>
            </a:r>
            <a:r>
              <a:rPr lang="hu-HU" sz="2000" dirty="0"/>
              <a:t>, </a:t>
            </a:r>
            <a:r>
              <a:rPr lang="hu-HU" sz="2000" dirty="0" err="1"/>
              <a:t>Trichomonas</a:t>
            </a:r>
            <a:r>
              <a:rPr lang="hu-HU" sz="2000" dirty="0"/>
              <a:t> </a:t>
            </a:r>
            <a:r>
              <a:rPr lang="hu-HU" sz="2000" dirty="0" err="1"/>
              <a:t>vaginalis</a:t>
            </a:r>
            <a:endParaRPr lang="hu-HU" sz="2400" dirty="0"/>
          </a:p>
          <a:p>
            <a:r>
              <a:rPr lang="hu-HU" sz="2400" dirty="0" err="1"/>
              <a:t>Kültakaró</a:t>
            </a:r>
            <a:r>
              <a:rPr lang="hu-HU" sz="2400" dirty="0"/>
              <a:t> fertőzései</a:t>
            </a:r>
          </a:p>
          <a:p>
            <a:pPr lvl="1"/>
            <a:r>
              <a:rPr lang="hu-HU" sz="2000" dirty="0"/>
              <a:t>Gennykeltők</a:t>
            </a:r>
          </a:p>
          <a:p>
            <a:pPr lvl="1"/>
            <a:r>
              <a:rPr lang="hu-HU" sz="2000" dirty="0"/>
              <a:t>Pl.: </a:t>
            </a:r>
            <a:r>
              <a:rPr lang="hu-HU" sz="2000" dirty="0" err="1"/>
              <a:t>Staphylococcus</a:t>
            </a:r>
            <a:r>
              <a:rPr lang="hu-HU" sz="2000" dirty="0"/>
              <a:t> </a:t>
            </a:r>
            <a:r>
              <a:rPr lang="hu-HU" sz="2000" dirty="0" err="1"/>
              <a:t>aureus</a:t>
            </a:r>
            <a:r>
              <a:rPr lang="hu-HU" sz="2000" dirty="0"/>
              <a:t>, </a:t>
            </a:r>
            <a:r>
              <a:rPr lang="hu-HU" sz="2000" dirty="0" err="1"/>
              <a:t>Streptococcus</a:t>
            </a:r>
            <a:r>
              <a:rPr lang="hu-HU" sz="2000" dirty="0"/>
              <a:t> </a:t>
            </a:r>
            <a:r>
              <a:rPr lang="hu-HU" sz="2000" dirty="0" err="1"/>
              <a:t>pyogenes</a:t>
            </a:r>
            <a:endParaRPr lang="hu-HU" sz="2000" dirty="0"/>
          </a:p>
          <a:p>
            <a:pPr lvl="1"/>
            <a:r>
              <a:rPr lang="hu-HU" sz="2000" dirty="0"/>
              <a:t>Pl.:Ótvar, újszülöttek </a:t>
            </a:r>
            <a:r>
              <a:rPr lang="hu-HU" sz="2000" dirty="0" err="1"/>
              <a:t>purulens</a:t>
            </a:r>
            <a:r>
              <a:rPr lang="hu-HU" sz="2000" dirty="0"/>
              <a:t> </a:t>
            </a:r>
            <a:r>
              <a:rPr lang="hu-HU" sz="2000" dirty="0" err="1"/>
              <a:t>omphalitise</a:t>
            </a:r>
            <a:r>
              <a:rPr lang="hu-HU" sz="2000" dirty="0"/>
              <a:t>, </a:t>
            </a:r>
            <a:r>
              <a:rPr lang="hu-HU" sz="2000" dirty="0" err="1"/>
              <a:t>erysipelas</a:t>
            </a:r>
            <a:endParaRPr lang="hu-HU" sz="2400" dirty="0"/>
          </a:p>
          <a:p>
            <a:r>
              <a:rPr lang="hu-HU" sz="2400" dirty="0"/>
              <a:t>Testnyílásokon át terjedő fertőzések</a:t>
            </a:r>
          </a:p>
          <a:p>
            <a:pPr lvl="1"/>
            <a:r>
              <a:rPr lang="hu-HU" sz="2000" dirty="0"/>
              <a:t>A kórokozók a vizsgálatot végzők kezéről/gumikesztyűről/eszközről jut a testnyílásba</a:t>
            </a:r>
          </a:p>
          <a:p>
            <a:pPr lvl="1"/>
            <a:r>
              <a:rPr lang="hu-HU" sz="2000" dirty="0"/>
              <a:t>Pl. </a:t>
            </a:r>
            <a:r>
              <a:rPr lang="hu-HU" sz="2000" dirty="0" err="1"/>
              <a:t>intratrachealis</a:t>
            </a:r>
            <a:r>
              <a:rPr lang="hu-HU" sz="2000" dirty="0"/>
              <a:t> cső, </a:t>
            </a:r>
            <a:r>
              <a:rPr lang="hu-HU" sz="2000" dirty="0" err="1"/>
              <a:t>bronchoscop</a:t>
            </a:r>
            <a:r>
              <a:rPr lang="hu-HU" sz="2000" dirty="0"/>
              <a:t>	</a:t>
            </a:r>
            <a:r>
              <a:rPr lang="hu-HU" sz="2000" dirty="0" err="1"/>
              <a:t>tracheitis</a:t>
            </a:r>
            <a:r>
              <a:rPr lang="hu-HU" sz="2000" dirty="0"/>
              <a:t>, bronchitis, </a:t>
            </a:r>
            <a:r>
              <a:rPr lang="hu-HU" sz="2000" dirty="0" err="1"/>
              <a:t>pneumonia</a:t>
            </a:r>
            <a:endParaRPr lang="hu-HU" sz="2000" dirty="0"/>
          </a:p>
          <a:p>
            <a:pPr lvl="1"/>
            <a:r>
              <a:rPr lang="hu-HU" sz="2000" dirty="0"/>
              <a:t>Pl. Katéterezés	húgyúti </a:t>
            </a:r>
            <a:r>
              <a:rPr lang="hu-HU" sz="2000" dirty="0" err="1"/>
              <a:t>infectio</a:t>
            </a:r>
            <a:endParaRPr lang="hu-HU" sz="2000" dirty="0"/>
          </a:p>
          <a:p>
            <a:pPr lvl="1"/>
            <a:endParaRPr lang="hu-HU" sz="2000" dirty="0"/>
          </a:p>
          <a:p>
            <a:endParaRPr lang="hu-HU" sz="2400" dirty="0"/>
          </a:p>
          <a:p>
            <a:endParaRPr lang="hu-HU" sz="2400" dirty="0"/>
          </a:p>
        </p:txBody>
      </p:sp>
      <p:cxnSp>
        <p:nvCxnSpPr>
          <p:cNvPr id="5" name="Egyenes összekötő nyíllal 4"/>
          <p:cNvCxnSpPr/>
          <p:nvPr/>
        </p:nvCxnSpPr>
        <p:spPr>
          <a:xfrm>
            <a:off x="5807968" y="6309320"/>
            <a:ext cx="288032"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a:off x="3215680" y="6597352"/>
            <a:ext cx="288032"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2" descr="Képtalálat a következőre: „okos”"/>
          <p:cNvPicPr>
            <a:picLocks noChangeAspect="1" noChangeArrowheads="1"/>
          </p:cNvPicPr>
          <p:nvPr/>
        </p:nvPicPr>
        <p:blipFill>
          <a:blip r:embed="rId3" cstate="print"/>
          <a:srcRect/>
          <a:stretch>
            <a:fillRect/>
          </a:stretch>
        </p:blipFill>
        <p:spPr bwMode="auto">
          <a:xfrm>
            <a:off x="10606200" y="1196752"/>
            <a:ext cx="1569640" cy="105273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p:cNvSpPr>
            <a:spLocks noGrp="1"/>
          </p:cNvSpPr>
          <p:nvPr>
            <p:ph type="title"/>
          </p:nvPr>
        </p:nvSpPr>
        <p:spPr>
          <a:xfrm>
            <a:off x="2971800" y="0"/>
            <a:ext cx="7686676" cy="813098"/>
          </a:xfrm>
        </p:spPr>
        <p:txBody>
          <a:bodyPr>
            <a:normAutofit/>
          </a:bodyPr>
          <a:lstStyle/>
          <a:p>
            <a:pPr algn="just"/>
            <a:r>
              <a:rPr lang="hu-HU" sz="3200" dirty="0"/>
              <a:t>Fertőzésekről általában - Kórházi fertőzések</a:t>
            </a:r>
          </a:p>
        </p:txBody>
      </p:sp>
      <p:pic>
        <p:nvPicPr>
          <p:cNvPr id="66562" name="Picture 2"/>
          <p:cNvPicPr>
            <a:picLocks noChangeAspect="1" noChangeArrowheads="1"/>
          </p:cNvPicPr>
          <p:nvPr/>
        </p:nvPicPr>
        <p:blipFill>
          <a:blip r:embed="rId2" cstate="print"/>
          <a:srcRect l="21303" t="20297" r="17819" b="14735"/>
          <a:stretch>
            <a:fillRect/>
          </a:stretch>
        </p:blipFill>
        <p:spPr bwMode="auto">
          <a:xfrm>
            <a:off x="623392" y="1196752"/>
            <a:ext cx="10561173" cy="5040560"/>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l="24624" t="29156" r="25567" b="6250"/>
          <a:stretch>
            <a:fillRect/>
          </a:stretch>
        </p:blipFill>
        <p:spPr bwMode="auto">
          <a:xfrm>
            <a:off x="0" y="1014413"/>
            <a:ext cx="11856640" cy="5843587"/>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1700808"/>
            <a:ext cx="12192000" cy="5661248"/>
          </a:xfrm>
        </p:spPr>
        <p:txBody>
          <a:bodyPr>
            <a:normAutofit/>
          </a:bodyPr>
          <a:lstStyle/>
          <a:p>
            <a:pPr algn="just"/>
            <a:r>
              <a:rPr lang="hu-HU" sz="2400" dirty="0" err="1"/>
              <a:t>Inoculatios</a:t>
            </a:r>
            <a:r>
              <a:rPr lang="hu-HU" sz="2400" dirty="0"/>
              <a:t> fertőzések</a:t>
            </a:r>
          </a:p>
          <a:p>
            <a:pPr lvl="1" algn="just"/>
            <a:r>
              <a:rPr lang="hu-HU" sz="2400" dirty="0"/>
              <a:t>Minden esetben </a:t>
            </a:r>
            <a:r>
              <a:rPr lang="hu-HU" sz="2400" dirty="0" err="1"/>
              <a:t>nosocomialis</a:t>
            </a:r>
            <a:endParaRPr lang="hu-HU" sz="2400" dirty="0"/>
          </a:p>
          <a:p>
            <a:pPr lvl="1" algn="just"/>
            <a:r>
              <a:rPr lang="hu-HU" sz="2400" dirty="0"/>
              <a:t>A kórokozó a bőrt v. nyálkahártyát átszúró eszközön v. ezen átadott folyadékkal hatol be a szervezetbe</a:t>
            </a:r>
          </a:p>
          <a:p>
            <a:pPr lvl="1" algn="just"/>
            <a:r>
              <a:rPr lang="hu-HU" sz="2400" dirty="0"/>
              <a:t>Pl. injekciós tű, infúziós-transzfúziós szerelék tűje, </a:t>
            </a:r>
            <a:r>
              <a:rPr lang="hu-HU" sz="2400" dirty="0" err="1"/>
              <a:t>kanülök</a:t>
            </a:r>
            <a:r>
              <a:rPr lang="hu-HU" sz="2400" dirty="0"/>
              <a:t>, </a:t>
            </a:r>
            <a:r>
              <a:rPr lang="hu-HU" sz="2400" dirty="0" err="1"/>
              <a:t>lumbalpunctios</a:t>
            </a:r>
            <a:r>
              <a:rPr lang="hu-HU" sz="2400" dirty="0"/>
              <a:t>, tetováló- , és akupunktúrás tű</a:t>
            </a:r>
          </a:p>
          <a:p>
            <a:pPr lvl="1" algn="just"/>
            <a:r>
              <a:rPr lang="hu-HU" sz="2400" dirty="0"/>
              <a:t>Következmény:  posztinjekciós infiltráció, ill. tályog,</a:t>
            </a:r>
          </a:p>
          <a:p>
            <a:pPr lvl="2" algn="just"/>
            <a:r>
              <a:rPr lang="hu-HU" dirty="0"/>
              <a:t>Súlyos esetben: </a:t>
            </a:r>
            <a:r>
              <a:rPr lang="hu-HU" dirty="0" err="1"/>
              <a:t>phlegmone</a:t>
            </a:r>
            <a:r>
              <a:rPr lang="hu-HU" dirty="0"/>
              <a:t>, </a:t>
            </a:r>
            <a:r>
              <a:rPr lang="hu-HU" dirty="0" err="1"/>
              <a:t>sepsis</a:t>
            </a:r>
            <a:endParaRPr lang="hu-HU" dirty="0"/>
          </a:p>
          <a:p>
            <a:pPr lvl="1" algn="just"/>
            <a:r>
              <a:rPr lang="hu-HU" sz="2400" dirty="0"/>
              <a:t>HBV, HCV, HDV</a:t>
            </a:r>
          </a:p>
          <a:p>
            <a:pPr lvl="2" algn="just"/>
            <a:r>
              <a:rPr lang="hu-HU" dirty="0"/>
              <a:t>Egészségügyi dolgozók- foglalkozási megbetegedés</a:t>
            </a:r>
          </a:p>
          <a:p>
            <a:endParaRPr lang="hu-HU" dirty="0"/>
          </a:p>
        </p:txBody>
      </p:sp>
      <p:sp>
        <p:nvSpPr>
          <p:cNvPr id="4" name="Cím 1"/>
          <p:cNvSpPr>
            <a:spLocks noGrp="1"/>
          </p:cNvSpPr>
          <p:nvPr>
            <p:ph type="title"/>
          </p:nvPr>
        </p:nvSpPr>
        <p:spPr>
          <a:xfrm>
            <a:off x="3286125" y="0"/>
            <a:ext cx="6958012" cy="1340768"/>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rmAutofit fontScale="90000"/>
          </a:bodyPr>
          <a:lstStyle/>
          <a:p>
            <a:r>
              <a:rPr lang="hu-HU" sz="3200" b="1" dirty="0"/>
              <a:t>Kórházi fertőzések járványtana</a:t>
            </a:r>
            <a:br>
              <a:rPr lang="hu-HU" sz="3200" b="1" dirty="0"/>
            </a:br>
            <a:r>
              <a:rPr lang="hu-HU" sz="3200" b="1" dirty="0"/>
              <a:t>Járványfolyamat elsődleges mozgatóerői-</a:t>
            </a:r>
            <a:br>
              <a:rPr lang="hu-HU" sz="3200" b="1" dirty="0"/>
            </a:br>
            <a:r>
              <a:rPr lang="hu-HU" sz="3200" b="1" dirty="0" err="1"/>
              <a:t>Nosocomialis</a:t>
            </a:r>
            <a:r>
              <a:rPr lang="hu-HU" sz="3200" b="1" dirty="0"/>
              <a:t> fertőzések terjedési módja II.</a:t>
            </a:r>
          </a:p>
        </p:txBody>
      </p:sp>
      <p:pic>
        <p:nvPicPr>
          <p:cNvPr id="6" name="Picture 2" descr="Képtalálat a következőre: „okos”"/>
          <p:cNvPicPr>
            <a:picLocks noChangeAspect="1" noChangeArrowheads="1"/>
          </p:cNvPicPr>
          <p:nvPr/>
        </p:nvPicPr>
        <p:blipFill>
          <a:blip r:embed="rId3" cstate="print"/>
          <a:srcRect/>
          <a:stretch>
            <a:fillRect/>
          </a:stretch>
        </p:blipFill>
        <p:spPr bwMode="auto">
          <a:xfrm>
            <a:off x="10622360" y="1412776"/>
            <a:ext cx="1569640" cy="108012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1F81180-A721-4AAA-83FD-AFBA97D2BA44}"/>
              </a:ext>
            </a:extLst>
          </p:cNvPr>
          <p:cNvSpPr>
            <a:spLocks noGrp="1"/>
          </p:cNvSpPr>
          <p:nvPr>
            <p:ph type="title"/>
          </p:nvPr>
        </p:nvSpPr>
        <p:spPr/>
        <p:txBody>
          <a:bodyPr/>
          <a:lstStyle/>
          <a:p>
            <a:endParaRPr lang="hu-HU"/>
          </a:p>
        </p:txBody>
      </p:sp>
      <p:pic>
        <p:nvPicPr>
          <p:cNvPr id="5" name="a-very-serious-message-about-hand-hygiene-in-hospitals">
            <a:hlinkClick r:id="" action="ppaction://media"/>
            <a:extLst>
              <a:ext uri="{FF2B5EF4-FFF2-40B4-BE49-F238E27FC236}">
                <a16:creationId xmlns:a16="http://schemas.microsoft.com/office/drawing/2014/main" id="{3B544D2B-638B-4498-A71F-A2E2B98C1F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1508" y="47425"/>
            <a:ext cx="10897396" cy="6129540"/>
          </a:xfrm>
        </p:spPr>
      </p:pic>
      <p:sp>
        <p:nvSpPr>
          <p:cNvPr id="4" name="Dia számának helye 3">
            <a:extLst>
              <a:ext uri="{FF2B5EF4-FFF2-40B4-BE49-F238E27FC236}">
                <a16:creationId xmlns:a16="http://schemas.microsoft.com/office/drawing/2014/main" id="{1889DB9D-31D1-427A-993F-5B7E957A72CC}"/>
              </a:ext>
            </a:extLst>
          </p:cNvPr>
          <p:cNvSpPr>
            <a:spLocks noGrp="1"/>
          </p:cNvSpPr>
          <p:nvPr>
            <p:ph type="sldNum" sz="quarter" idx="12"/>
          </p:nvPr>
        </p:nvSpPr>
        <p:spPr/>
        <p:txBody>
          <a:bodyPr/>
          <a:lstStyle/>
          <a:p>
            <a:fld id="{829DC037-E7BD-4C73-8B08-BA96F3CF2969}" type="slidenum">
              <a:rPr lang="hu-HU" smtClean="0"/>
              <a:pPr/>
              <a:t>2</a:t>
            </a:fld>
            <a:endParaRPr lang="hu-HU"/>
          </a:p>
        </p:txBody>
      </p:sp>
    </p:spTree>
    <p:extLst>
      <p:ext uri="{BB962C8B-B14F-4D97-AF65-F5344CB8AC3E}">
        <p14:creationId xmlns:p14="http://schemas.microsoft.com/office/powerpoint/2010/main" val="33214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7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1412776"/>
            <a:ext cx="12192000" cy="5877272"/>
          </a:xfrm>
        </p:spPr>
        <p:txBody>
          <a:bodyPr>
            <a:normAutofit/>
          </a:bodyPr>
          <a:lstStyle/>
          <a:p>
            <a:r>
              <a:rPr lang="hu-HU" sz="2400" dirty="0" err="1"/>
              <a:t>Enterális</a:t>
            </a:r>
            <a:r>
              <a:rPr lang="hu-HU" sz="2400" dirty="0"/>
              <a:t> infekciók</a:t>
            </a:r>
          </a:p>
          <a:p>
            <a:pPr lvl="1"/>
            <a:r>
              <a:rPr lang="hu-HU" sz="2400" dirty="0"/>
              <a:t>Széklet, vizelet	külvilágba kerül a kórokozó</a:t>
            </a:r>
          </a:p>
          <a:p>
            <a:pPr lvl="1"/>
            <a:r>
              <a:rPr lang="hu-HU" sz="2400" dirty="0"/>
              <a:t>Ápolószemélyzet keze, étel, ivóvíz</a:t>
            </a:r>
          </a:p>
          <a:p>
            <a:pPr lvl="1"/>
            <a:r>
              <a:rPr lang="hu-HU" sz="2400" dirty="0"/>
              <a:t>Pl.: </a:t>
            </a:r>
            <a:r>
              <a:rPr lang="hu-HU" sz="2400" dirty="0" err="1"/>
              <a:t>calici</a:t>
            </a:r>
            <a:endParaRPr lang="hu-HU" sz="2400" dirty="0"/>
          </a:p>
          <a:p>
            <a:r>
              <a:rPr lang="hu-HU" sz="2400" dirty="0" err="1"/>
              <a:t>Haematogén-lymphogen</a:t>
            </a:r>
            <a:r>
              <a:rPr lang="hu-HU" sz="2400" dirty="0"/>
              <a:t> fertőzések</a:t>
            </a:r>
          </a:p>
          <a:p>
            <a:pPr lvl="1"/>
            <a:r>
              <a:rPr lang="hu-HU" sz="2400" dirty="0"/>
              <a:t>Mikrobák magából az érintett szervezetből indulnak ki</a:t>
            </a:r>
          </a:p>
          <a:p>
            <a:pPr lvl="1"/>
            <a:r>
              <a:rPr lang="hu-HU" sz="2400" dirty="0"/>
              <a:t>Nyirok- vérkeringés útján jutnak el a későbbi fertőzés helyére</a:t>
            </a:r>
          </a:p>
          <a:p>
            <a:pPr lvl="1"/>
            <a:r>
              <a:rPr lang="hu-HU" sz="2400" dirty="0" err="1"/>
              <a:t>Nosocomialis</a:t>
            </a:r>
            <a:r>
              <a:rPr lang="hu-HU" sz="2400" dirty="0"/>
              <a:t>, ha a kiindulási góc orvosi beavatkozás nyomán jött létre pl. </a:t>
            </a:r>
            <a:r>
              <a:rPr lang="hu-HU" sz="2400" dirty="0" err="1"/>
              <a:t>posztoperatív</a:t>
            </a:r>
            <a:r>
              <a:rPr lang="hu-HU" sz="2400" dirty="0"/>
              <a:t> sebgennyedésből</a:t>
            </a:r>
          </a:p>
          <a:p>
            <a:pPr lvl="1">
              <a:buNone/>
            </a:pPr>
            <a:endParaRPr lang="hu-HU" sz="2400" dirty="0"/>
          </a:p>
        </p:txBody>
      </p:sp>
      <p:sp>
        <p:nvSpPr>
          <p:cNvPr id="4" name="Cím 1"/>
          <p:cNvSpPr>
            <a:spLocks noGrp="1"/>
          </p:cNvSpPr>
          <p:nvPr>
            <p:ph type="title"/>
          </p:nvPr>
        </p:nvSpPr>
        <p:spPr>
          <a:xfrm>
            <a:off x="3300413" y="0"/>
            <a:ext cx="7129462" cy="1484784"/>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rmAutofit fontScale="90000"/>
          </a:bodyPr>
          <a:lstStyle/>
          <a:p>
            <a:r>
              <a:rPr lang="hu-HU" sz="3200" b="1" dirty="0"/>
              <a:t>Kórházi fertőzések járványtana</a:t>
            </a:r>
            <a:br>
              <a:rPr lang="hu-HU" sz="3200" b="1" dirty="0"/>
            </a:br>
            <a:r>
              <a:rPr lang="hu-HU" sz="3200" b="1" dirty="0"/>
              <a:t>Járványfolyamat elsődleges mozgatóerői-</a:t>
            </a:r>
            <a:br>
              <a:rPr lang="hu-HU" sz="3200" b="1" dirty="0"/>
            </a:br>
            <a:r>
              <a:rPr lang="hu-HU" sz="3200" b="1" dirty="0" err="1"/>
              <a:t>Nosocomialis</a:t>
            </a:r>
            <a:r>
              <a:rPr lang="hu-HU" sz="3200" b="1" dirty="0"/>
              <a:t> fertőzések terjedési módja III.</a:t>
            </a:r>
          </a:p>
        </p:txBody>
      </p:sp>
      <p:sp>
        <p:nvSpPr>
          <p:cNvPr id="6" name="Szövegdoboz 5"/>
          <p:cNvSpPr txBox="1"/>
          <p:nvPr/>
        </p:nvSpPr>
        <p:spPr>
          <a:xfrm>
            <a:off x="0" y="5733257"/>
            <a:ext cx="11952651" cy="1200329"/>
          </a:xfrm>
          <a:prstGeom prst="rect">
            <a:avLst/>
          </a:prstGeom>
          <a:noFill/>
        </p:spPr>
        <p:txBody>
          <a:bodyPr wrap="square" rtlCol="0">
            <a:spAutoFit/>
          </a:bodyPr>
          <a:lstStyle/>
          <a:p>
            <a:r>
              <a:rPr lang="hu-HU" sz="2400" dirty="0" err="1"/>
              <a:t>Nosocomialis</a:t>
            </a:r>
            <a:r>
              <a:rPr lang="hu-HU" sz="2400" dirty="0"/>
              <a:t> </a:t>
            </a:r>
            <a:r>
              <a:rPr lang="hu-HU" sz="2400" dirty="0" err="1"/>
              <a:t>thrombophlebitis</a:t>
            </a:r>
            <a:r>
              <a:rPr lang="hu-HU" sz="2400" dirty="0"/>
              <a:t> (</a:t>
            </a:r>
            <a:r>
              <a:rPr lang="hu-HU" sz="2400" dirty="0" err="1"/>
              <a:t>branül</a:t>
            </a:r>
            <a:r>
              <a:rPr lang="hu-HU" sz="2400" dirty="0"/>
              <a:t> – protokoll szerinti alkalmazás!!!)</a:t>
            </a:r>
          </a:p>
          <a:p>
            <a:r>
              <a:rPr lang="hu-HU" sz="2400" dirty="0"/>
              <a:t>Rühesség, Tetvesség (pszichiátria)</a:t>
            </a:r>
          </a:p>
          <a:p>
            <a:r>
              <a:rPr lang="hu-HU" sz="2400" dirty="0"/>
              <a:t>NNK MÓDSZERTANI LEVELEK ADAPTÁLÁSA – PROTOKOLLOK (</a:t>
            </a:r>
            <a:r>
              <a:rPr lang="hu-HU" sz="2400" dirty="0" err="1"/>
              <a:t>checklista</a:t>
            </a:r>
            <a:r>
              <a:rPr lang="hu-HU" sz="2400" dirty="0"/>
              <a:t>, egységcsomagok)</a:t>
            </a:r>
          </a:p>
        </p:txBody>
      </p:sp>
      <p:pic>
        <p:nvPicPr>
          <p:cNvPr id="5" name="Picture 2" descr="Képtalálat a következőre: „okos”"/>
          <p:cNvPicPr>
            <a:picLocks noChangeAspect="1" noChangeArrowheads="1"/>
          </p:cNvPicPr>
          <p:nvPr/>
        </p:nvPicPr>
        <p:blipFill>
          <a:blip r:embed="rId2" cstate="print"/>
          <a:srcRect/>
          <a:stretch>
            <a:fillRect/>
          </a:stretch>
        </p:blipFill>
        <p:spPr bwMode="auto">
          <a:xfrm>
            <a:off x="10622360" y="1556792"/>
            <a:ext cx="1569640" cy="117723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28951" y="200025"/>
            <a:ext cx="7900986" cy="922114"/>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2700" b="1" dirty="0"/>
              <a:t>Járványfolyamat elsődleges mozgatóerői</a:t>
            </a:r>
            <a:br>
              <a:rPr lang="hu-HU" sz="2700" b="1" dirty="0"/>
            </a:br>
            <a:r>
              <a:rPr lang="hu-HU" sz="2700" b="1" dirty="0"/>
              <a:t>Fogékony szervezet </a:t>
            </a:r>
            <a:endParaRPr lang="hu-HU" sz="2700" dirty="0"/>
          </a:p>
        </p:txBody>
      </p:sp>
      <p:sp>
        <p:nvSpPr>
          <p:cNvPr id="3" name="Tartalom helye 2"/>
          <p:cNvSpPr>
            <a:spLocks noGrp="1"/>
          </p:cNvSpPr>
          <p:nvPr>
            <p:ph idx="1"/>
          </p:nvPr>
        </p:nvSpPr>
        <p:spPr>
          <a:xfrm>
            <a:off x="0" y="1123033"/>
            <a:ext cx="12192000" cy="5949280"/>
          </a:xfrm>
        </p:spPr>
        <p:txBody>
          <a:bodyPr>
            <a:noAutofit/>
          </a:bodyPr>
          <a:lstStyle/>
          <a:p>
            <a:pPr algn="just"/>
            <a:r>
              <a:rPr lang="hu-HU" sz="2200" dirty="0"/>
              <a:t>Lokális vagy általános ellenálló képesség lecsökkent</a:t>
            </a:r>
          </a:p>
          <a:p>
            <a:pPr lvl="1" algn="just"/>
            <a:r>
              <a:rPr lang="hu-HU" sz="2200" dirty="0"/>
              <a:t>Endogén tényezők</a:t>
            </a:r>
          </a:p>
          <a:p>
            <a:pPr lvl="2" algn="just"/>
            <a:r>
              <a:rPr lang="hu-HU" sz="2200" dirty="0" err="1"/>
              <a:t>Rosszultápláltság</a:t>
            </a:r>
            <a:r>
              <a:rPr lang="hu-HU" sz="2200" dirty="0"/>
              <a:t> </a:t>
            </a:r>
          </a:p>
          <a:p>
            <a:pPr lvl="2" algn="just"/>
            <a:r>
              <a:rPr lang="hu-HU" sz="2200" dirty="0"/>
              <a:t>Fehérjehiány</a:t>
            </a:r>
          </a:p>
          <a:p>
            <a:pPr lvl="2" algn="just"/>
            <a:r>
              <a:rPr lang="hu-HU" sz="2200" dirty="0"/>
              <a:t>Akut, </a:t>
            </a:r>
            <a:r>
              <a:rPr lang="hu-HU" sz="2200" dirty="0" err="1"/>
              <a:t>szubakut</a:t>
            </a:r>
            <a:r>
              <a:rPr lang="hu-HU" sz="2200" dirty="0"/>
              <a:t>, krónikus mérgezések</a:t>
            </a:r>
          </a:p>
          <a:p>
            <a:pPr lvl="2" algn="just"/>
            <a:r>
              <a:rPr lang="hu-HU" sz="2200" dirty="0" err="1"/>
              <a:t>Posztoperatív</a:t>
            </a:r>
            <a:r>
              <a:rPr lang="hu-HU" sz="2200" dirty="0"/>
              <a:t> állapotok</a:t>
            </a:r>
          </a:p>
          <a:p>
            <a:pPr lvl="2" algn="just"/>
            <a:r>
              <a:rPr lang="hu-HU" sz="2200" dirty="0" err="1"/>
              <a:t>Malignus</a:t>
            </a:r>
            <a:r>
              <a:rPr lang="hu-HU" sz="2200" dirty="0"/>
              <a:t> betegségek</a:t>
            </a:r>
          </a:p>
          <a:p>
            <a:pPr lvl="2" algn="just"/>
            <a:r>
              <a:rPr lang="hu-HU" sz="2200" dirty="0"/>
              <a:t>Vírus infekciók</a:t>
            </a:r>
          </a:p>
          <a:p>
            <a:pPr lvl="2" algn="just"/>
            <a:r>
              <a:rPr lang="hu-HU" sz="2200" dirty="0"/>
              <a:t>Égési sérülések</a:t>
            </a:r>
          </a:p>
          <a:p>
            <a:pPr lvl="2" algn="just"/>
            <a:r>
              <a:rPr lang="hu-HU" sz="2200" dirty="0"/>
              <a:t>Különböző gyógyszerek</a:t>
            </a:r>
          </a:p>
          <a:p>
            <a:pPr lvl="1" algn="just"/>
            <a:r>
              <a:rPr lang="hu-HU" sz="2200" dirty="0" err="1"/>
              <a:t>Exogén</a:t>
            </a:r>
            <a:r>
              <a:rPr lang="hu-HU" sz="2200" dirty="0"/>
              <a:t> tényezők</a:t>
            </a:r>
          </a:p>
          <a:p>
            <a:pPr lvl="2" algn="just"/>
            <a:r>
              <a:rPr lang="hu-HU" sz="2200" dirty="0"/>
              <a:t>Kórházi-törzsek antibiotikum rezisztenciája</a:t>
            </a:r>
          </a:p>
          <a:p>
            <a:pPr lvl="2" algn="just"/>
            <a:r>
              <a:rPr lang="hu-HU" sz="2200" dirty="0"/>
              <a:t>Kórházi tartózkodás</a:t>
            </a:r>
          </a:p>
          <a:p>
            <a:pPr lvl="2" algn="just"/>
            <a:r>
              <a:rPr lang="hu-HU" sz="2200" dirty="0"/>
              <a:t>Műtét időtartama</a:t>
            </a:r>
          </a:p>
          <a:p>
            <a:pPr lvl="2" algn="just"/>
            <a:r>
              <a:rPr lang="hu-HU" sz="2200" dirty="0"/>
              <a:t>Huzamos gépi lélegeztetés</a:t>
            </a:r>
          </a:p>
        </p:txBody>
      </p:sp>
      <p:pic>
        <p:nvPicPr>
          <p:cNvPr id="4" name="Picture 2" descr="Képtalálat a következőre: „okos”"/>
          <p:cNvPicPr>
            <a:picLocks noChangeAspect="1" noChangeArrowheads="1"/>
          </p:cNvPicPr>
          <p:nvPr/>
        </p:nvPicPr>
        <p:blipFill>
          <a:blip r:embed="rId2" cstate="print"/>
          <a:srcRect/>
          <a:stretch>
            <a:fillRect/>
          </a:stretch>
        </p:blipFill>
        <p:spPr bwMode="auto">
          <a:xfrm>
            <a:off x="10622360" y="5517232"/>
            <a:ext cx="1569640" cy="1177230"/>
          </a:xfrm>
          <a:prstGeom prst="rect">
            <a:avLst/>
          </a:prstGeom>
          <a:noFill/>
        </p:spPr>
      </p:pic>
      <p:sp>
        <p:nvSpPr>
          <p:cNvPr id="5" name="Téglalap 4">
            <a:extLst>
              <a:ext uri="{FF2B5EF4-FFF2-40B4-BE49-F238E27FC236}">
                <a16:creationId xmlns:a16="http://schemas.microsoft.com/office/drawing/2014/main" id="{8E256A75-8068-43B1-97F6-53F21EE43379}"/>
              </a:ext>
            </a:extLst>
          </p:cNvPr>
          <p:cNvSpPr/>
          <p:nvPr/>
        </p:nvSpPr>
        <p:spPr>
          <a:xfrm>
            <a:off x="6573078" y="2158681"/>
            <a:ext cx="5473148" cy="1938992"/>
          </a:xfrm>
          <a:prstGeom prst="rect">
            <a:avLst/>
          </a:prstGeom>
        </p:spPr>
        <p:txBody>
          <a:bodyPr wrap="square">
            <a:spAutoFit/>
          </a:bodyPr>
          <a:lstStyle/>
          <a:p>
            <a:pPr algn="just"/>
            <a:r>
              <a:rPr lang="hu-HU" sz="2000" dirty="0"/>
              <a:t>Feltételesen patogén, betegséget, csak </a:t>
            </a:r>
            <a:r>
              <a:rPr lang="hu-HU" sz="2000" dirty="0" err="1"/>
              <a:t>prediszponáló</a:t>
            </a:r>
            <a:r>
              <a:rPr lang="hu-HU" sz="2000" dirty="0"/>
              <a:t> tényezők jelenlétében okozó vagy az </a:t>
            </a:r>
            <a:r>
              <a:rPr lang="hu-HU" sz="2000" dirty="0" err="1"/>
              <a:t>opportonisztikusan</a:t>
            </a:r>
            <a:r>
              <a:rPr lang="hu-HU" sz="2000" dirty="0"/>
              <a:t> </a:t>
            </a:r>
            <a:r>
              <a:rPr lang="hu-HU" sz="2000" dirty="0" err="1"/>
              <a:t>fakultatíve</a:t>
            </a:r>
            <a:r>
              <a:rPr lang="hu-HU" sz="2000" dirty="0"/>
              <a:t> patogén, immundefektusos állapotban generalizált betegséget okozó kórokozók (</a:t>
            </a:r>
            <a:r>
              <a:rPr lang="hu-HU" sz="2000" dirty="0" err="1"/>
              <a:t>pl</a:t>
            </a:r>
            <a:r>
              <a:rPr lang="hu-HU" sz="2000" dirty="0"/>
              <a:t>.:</a:t>
            </a:r>
            <a:r>
              <a:rPr lang="hu-HU" sz="2000" dirty="0" err="1"/>
              <a:t>Klebsiellák</a:t>
            </a:r>
            <a:r>
              <a:rPr lang="hu-HU" sz="2000" dirty="0"/>
              <a:t>, </a:t>
            </a:r>
            <a:r>
              <a:rPr lang="hu-HU" sz="2000" dirty="0" err="1"/>
              <a:t>Pseudomonasok</a:t>
            </a:r>
            <a:r>
              <a:rPr lang="hu-HU" sz="2000" dirty="0"/>
              <a:t>) is képesek betegséget létrehozni.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14725" y="257175"/>
            <a:ext cx="6443663" cy="908720"/>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rmAutofit fontScale="90000"/>
          </a:bodyPr>
          <a:lstStyle/>
          <a:p>
            <a:r>
              <a:rPr lang="hu-HU" sz="3200" b="1" dirty="0"/>
              <a:t>Kórházi fertőzések járványtana</a:t>
            </a:r>
            <a:br>
              <a:rPr lang="hu-HU" sz="3200" b="1" dirty="0"/>
            </a:br>
            <a:r>
              <a:rPr lang="hu-HU" sz="3200" b="1" dirty="0"/>
              <a:t>A </a:t>
            </a:r>
            <a:r>
              <a:rPr lang="hu-HU" sz="3200" b="1" dirty="0" err="1"/>
              <a:t>nosocomialis</a:t>
            </a:r>
            <a:r>
              <a:rPr lang="hu-HU" sz="3200" b="1" dirty="0"/>
              <a:t> fertőzések megelőzése – hatósági ellenőrzés szempontjai</a:t>
            </a:r>
          </a:p>
        </p:txBody>
      </p:sp>
      <p:sp>
        <p:nvSpPr>
          <p:cNvPr id="3" name="Tartalom helye 2"/>
          <p:cNvSpPr>
            <a:spLocks noGrp="1"/>
          </p:cNvSpPr>
          <p:nvPr>
            <p:ph idx="1"/>
          </p:nvPr>
        </p:nvSpPr>
        <p:spPr>
          <a:xfrm>
            <a:off x="0" y="980728"/>
            <a:ext cx="12192000" cy="6336704"/>
          </a:xfrm>
        </p:spPr>
        <p:txBody>
          <a:bodyPr>
            <a:normAutofit fontScale="85000" lnSpcReduction="20000"/>
          </a:bodyPr>
          <a:lstStyle/>
          <a:p>
            <a:pPr algn="just"/>
            <a:endParaRPr lang="hu-HU" dirty="0"/>
          </a:p>
          <a:p>
            <a:pPr algn="just"/>
            <a:r>
              <a:rPr lang="hu-HU" dirty="0"/>
              <a:t>Tárgyi feltételek</a:t>
            </a:r>
          </a:p>
          <a:p>
            <a:pPr lvl="1" algn="just"/>
            <a:r>
              <a:rPr lang="hu-HU" sz="2800" b="1" dirty="0"/>
              <a:t>Építészeti, kórháztervezési </a:t>
            </a:r>
            <a:r>
              <a:rPr lang="hu-HU" sz="2800" dirty="0"/>
              <a:t>szempontok – hatóság bevonása</a:t>
            </a:r>
          </a:p>
          <a:p>
            <a:pPr lvl="1" algn="just"/>
            <a:r>
              <a:rPr lang="hu-HU" sz="2800" dirty="0"/>
              <a:t>Eszközök (</a:t>
            </a:r>
            <a:r>
              <a:rPr lang="hu-HU" sz="2800" dirty="0" err="1"/>
              <a:t>egyszerhasználatos</a:t>
            </a:r>
            <a:r>
              <a:rPr lang="hu-HU" sz="2800" dirty="0"/>
              <a:t>), műszerek, eljárások</a:t>
            </a:r>
          </a:p>
          <a:p>
            <a:pPr algn="just"/>
            <a:r>
              <a:rPr lang="hu-HU" dirty="0"/>
              <a:t>Személyi feltételek</a:t>
            </a:r>
          </a:p>
          <a:p>
            <a:pPr lvl="1" algn="just"/>
            <a:r>
              <a:rPr lang="hu-HU" sz="2800" dirty="0"/>
              <a:t>Magas szakmai tudás</a:t>
            </a:r>
          </a:p>
          <a:p>
            <a:pPr lvl="1" algn="just"/>
            <a:r>
              <a:rPr lang="hu-HU" sz="2800" b="1" dirty="0"/>
              <a:t>Magas higiénés kultúra</a:t>
            </a:r>
          </a:p>
          <a:p>
            <a:pPr lvl="1" algn="just"/>
            <a:r>
              <a:rPr lang="hu-HU" sz="2800" b="1" dirty="0"/>
              <a:t>Optimális létszámú </a:t>
            </a:r>
            <a:r>
              <a:rPr lang="hu-HU" sz="2800" dirty="0"/>
              <a:t>orvosi-ápolói, technikai és kisegítői állomány</a:t>
            </a:r>
          </a:p>
          <a:p>
            <a:pPr lvl="1" algn="just"/>
            <a:r>
              <a:rPr lang="hu-HU" sz="2800" dirty="0"/>
              <a:t>Betegek látogatók- együttműködő magatartás</a:t>
            </a:r>
          </a:p>
          <a:p>
            <a:pPr algn="just"/>
            <a:r>
              <a:rPr lang="hu-HU" dirty="0"/>
              <a:t>Sterilizálás (nyálkahártyákkal, testnyílásokkal, testüregekkel, bőr alatti szövetekkel érintkezésbe került eszközök)</a:t>
            </a:r>
          </a:p>
          <a:p>
            <a:pPr algn="just"/>
            <a:r>
              <a:rPr lang="hu-HU" dirty="0"/>
              <a:t>Fertőtlenítés (</a:t>
            </a:r>
            <a:r>
              <a:rPr lang="hu-HU" b="1" dirty="0"/>
              <a:t>KÉZHIGIÉNE</a:t>
            </a:r>
            <a:r>
              <a:rPr lang="hu-HU" dirty="0"/>
              <a:t>, műszer, eszköz fertőtlenítés, fertőtlenítő mosás, mosogatás, takarítás) - higiénés szabályzat !!!</a:t>
            </a:r>
          </a:p>
          <a:p>
            <a:pPr algn="just"/>
            <a:r>
              <a:rPr lang="hu-HU" dirty="0"/>
              <a:t>Egészségügyi dolgozó </a:t>
            </a:r>
            <a:r>
              <a:rPr lang="hu-HU" dirty="0" err="1"/>
              <a:t>nosocomialis</a:t>
            </a:r>
            <a:r>
              <a:rPr lang="hu-HU" dirty="0"/>
              <a:t> fertőzése!</a:t>
            </a:r>
          </a:p>
          <a:p>
            <a:pPr algn="just"/>
            <a:r>
              <a:rPr lang="hu-HU" dirty="0"/>
              <a:t>Szervezeti, szervezési feltételek</a:t>
            </a:r>
          </a:p>
          <a:p>
            <a:pPr lvl="1" algn="just"/>
            <a:r>
              <a:rPr lang="hu-HU" sz="2800" dirty="0"/>
              <a:t>Szakmai irányító szervezet (higiénikus főorvosok, közegészségügyi-járványügyi felügyelők, epidemiológiai szakápolók) –</a:t>
            </a:r>
            <a:r>
              <a:rPr lang="hu-HU" sz="2800" b="1" dirty="0" err="1"/>
              <a:t>nosocomialis</a:t>
            </a:r>
            <a:r>
              <a:rPr lang="hu-HU" sz="2800" b="1" dirty="0"/>
              <a:t> </a:t>
            </a:r>
            <a:r>
              <a:rPr lang="hu-HU" sz="2800" b="1" dirty="0" err="1"/>
              <a:t>surveillance</a:t>
            </a:r>
            <a:endParaRPr lang="hu-HU" sz="2800" b="1" dirty="0"/>
          </a:p>
          <a:p>
            <a:pPr algn="just">
              <a:buNone/>
            </a:pPr>
            <a:r>
              <a:rPr lang="hu-HU" dirty="0"/>
              <a:t>	</a:t>
            </a:r>
          </a:p>
          <a:p>
            <a:pPr>
              <a:buNone/>
            </a:pPr>
            <a:endParaRPr lang="hu-HU" dirty="0"/>
          </a:p>
          <a:p>
            <a:pPr>
              <a:buNone/>
            </a:pPr>
            <a:endParaRPr lang="hu-HU" dirty="0"/>
          </a:p>
          <a:p>
            <a:endParaRPr lang="hu-HU" dirty="0"/>
          </a:p>
        </p:txBody>
      </p:sp>
      <p:pic>
        <p:nvPicPr>
          <p:cNvPr id="4" name="Picture 2" descr="Képtalálat a következőre: „okos”"/>
          <p:cNvPicPr>
            <a:picLocks noChangeAspect="1" noChangeArrowheads="1"/>
          </p:cNvPicPr>
          <p:nvPr/>
        </p:nvPicPr>
        <p:blipFill>
          <a:blip r:embed="rId2" cstate="print"/>
          <a:srcRect/>
          <a:stretch>
            <a:fillRect/>
          </a:stretch>
        </p:blipFill>
        <p:spPr bwMode="auto">
          <a:xfrm>
            <a:off x="10622360" y="1452215"/>
            <a:ext cx="1569640" cy="117723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8055382-86D8-42E0-9D56-77A9CDA21D33}"/>
              </a:ext>
            </a:extLst>
          </p:cNvPr>
          <p:cNvSpPr>
            <a:spLocks noGrp="1"/>
          </p:cNvSpPr>
          <p:nvPr>
            <p:ph type="title"/>
          </p:nvPr>
        </p:nvSpPr>
        <p:spPr/>
        <p:txBody>
          <a:bodyPr>
            <a:normAutofit fontScale="90000"/>
          </a:bodyPr>
          <a:lstStyle/>
          <a:p>
            <a:r>
              <a:rPr lang="hu-HU" dirty="0"/>
              <a:t>Kórházhigiénés ellenőrzési szempontok fekvőbeteg-ellátó osztályon:</a:t>
            </a:r>
          </a:p>
        </p:txBody>
      </p:sp>
      <p:sp>
        <p:nvSpPr>
          <p:cNvPr id="3" name="Tartalom helye 2">
            <a:extLst>
              <a:ext uri="{FF2B5EF4-FFF2-40B4-BE49-F238E27FC236}">
                <a16:creationId xmlns:a16="http://schemas.microsoft.com/office/drawing/2014/main" id="{6A09A3E3-31F2-4583-A462-283A695D5A90}"/>
              </a:ext>
            </a:extLst>
          </p:cNvPr>
          <p:cNvSpPr>
            <a:spLocks noGrp="1"/>
          </p:cNvSpPr>
          <p:nvPr>
            <p:ph idx="1"/>
          </p:nvPr>
        </p:nvSpPr>
        <p:spPr>
          <a:xfrm>
            <a:off x="221381" y="1497495"/>
            <a:ext cx="11608067" cy="4692720"/>
          </a:xfrm>
        </p:spPr>
        <p:txBody>
          <a:bodyPr>
            <a:normAutofit fontScale="77500" lnSpcReduction="20000"/>
          </a:bodyPr>
          <a:lstStyle/>
          <a:p>
            <a:pPr lvl="0"/>
            <a:r>
              <a:rPr lang="hu-HU" dirty="0"/>
              <a:t>Védőruha ellátottság: munka/védőruha; egyszerhasználatos gumikesztyű, orr-száj maszk</a:t>
            </a:r>
          </a:p>
          <a:p>
            <a:pPr lvl="0"/>
            <a:r>
              <a:rPr lang="hu-HU" dirty="0" err="1"/>
              <a:t>Kézhigiéne</a:t>
            </a:r>
            <a:r>
              <a:rPr lang="hu-HU" dirty="0"/>
              <a:t>:</a:t>
            </a:r>
          </a:p>
          <a:p>
            <a:pPr lvl="0"/>
            <a:r>
              <a:rPr lang="hu-HU" i="1" dirty="0"/>
              <a:t>Műköröm, körömlakk viselés!</a:t>
            </a:r>
          </a:p>
          <a:p>
            <a:pPr lvl="0"/>
            <a:r>
              <a:rPr lang="hu-HU" dirty="0"/>
              <a:t>Építészeti feltételek: orvosi csaptelepes kézmosó, kéz érintése nélküli </a:t>
            </a:r>
            <a:r>
              <a:rPr lang="hu-HU" dirty="0" err="1"/>
              <a:t>euroconform</a:t>
            </a:r>
            <a:r>
              <a:rPr lang="hu-HU" dirty="0"/>
              <a:t> adagolók (folyékony szappan, alkoholos </a:t>
            </a:r>
            <a:r>
              <a:rPr lang="hu-HU" dirty="0" err="1"/>
              <a:t>kézbedörzsölő</a:t>
            </a:r>
            <a:r>
              <a:rPr lang="hu-HU" dirty="0"/>
              <a:t>), egyszerhasználatos papírtörölközőtartó. </a:t>
            </a:r>
          </a:p>
          <a:p>
            <a:pPr marL="0" lvl="0" indent="0">
              <a:buNone/>
            </a:pPr>
            <a:r>
              <a:rPr lang="hu-HU" i="1" dirty="0"/>
              <a:t>   Többször használatos textil törölköző nem elfogadható!</a:t>
            </a:r>
          </a:p>
          <a:p>
            <a:pPr lvl="0"/>
            <a:r>
              <a:rPr lang="hu-HU" dirty="0"/>
              <a:t>Adagolók tisztasága, töltöttsége – kézfertőtlenítő flakont nem töltünk újra. Folyékony szappan utántöltésnél címkézés ( ki, mikor, mit töltött fel, eredeti lejárati idő).</a:t>
            </a:r>
          </a:p>
          <a:p>
            <a:pPr marL="0" indent="0">
              <a:buNone/>
            </a:pPr>
            <a:r>
              <a:rPr lang="hu-HU" i="1" dirty="0"/>
              <a:t>    Utántöltött flakon címkézése hiányzik.</a:t>
            </a:r>
          </a:p>
          <a:p>
            <a:pPr lvl="0"/>
            <a:r>
              <a:rPr lang="hu-HU" dirty="0"/>
              <a:t>Higiénés kézfertőtlenítés:</a:t>
            </a:r>
          </a:p>
          <a:p>
            <a:pPr marL="0" lvl="0" indent="0">
              <a:buNone/>
            </a:pPr>
            <a:r>
              <a:rPr lang="hu-HU" dirty="0"/>
              <a:t>    egyfázisú, folyékony szappannal történő kézmosás - </a:t>
            </a:r>
            <a:r>
              <a:rPr lang="hu-HU" i="1" dirty="0"/>
              <a:t>látható szennyeződés a</a:t>
            </a:r>
          </a:p>
          <a:p>
            <a:pPr marL="0" lvl="0" indent="0">
              <a:buNone/>
            </a:pPr>
            <a:r>
              <a:rPr lang="hu-HU" i="1" dirty="0"/>
              <a:t>                                                                                                kézen</a:t>
            </a:r>
            <a:endParaRPr lang="hu-HU" dirty="0"/>
          </a:p>
          <a:p>
            <a:pPr marL="0" lvl="0" indent="0">
              <a:buNone/>
            </a:pPr>
            <a:r>
              <a:rPr lang="hu-HU" dirty="0"/>
              <a:t>    alkoholos </a:t>
            </a:r>
            <a:r>
              <a:rPr lang="hu-HU" dirty="0" err="1"/>
              <a:t>kézbedörzsölés</a:t>
            </a:r>
            <a:r>
              <a:rPr lang="hu-HU" dirty="0"/>
              <a:t> - </a:t>
            </a:r>
            <a:r>
              <a:rPr lang="hu-HU" i="1" dirty="0"/>
              <a:t>behatási idő figyelmen kívül hagyása.</a:t>
            </a:r>
          </a:p>
          <a:p>
            <a:endParaRPr lang="hu-HU" dirty="0"/>
          </a:p>
        </p:txBody>
      </p:sp>
      <p:sp>
        <p:nvSpPr>
          <p:cNvPr id="4" name="Dia számának helye 3">
            <a:extLst>
              <a:ext uri="{FF2B5EF4-FFF2-40B4-BE49-F238E27FC236}">
                <a16:creationId xmlns:a16="http://schemas.microsoft.com/office/drawing/2014/main" id="{56B4C825-20A9-4486-8ECA-3B855453C1B7}"/>
              </a:ext>
            </a:extLst>
          </p:cNvPr>
          <p:cNvSpPr>
            <a:spLocks noGrp="1"/>
          </p:cNvSpPr>
          <p:nvPr>
            <p:ph type="sldNum" sz="quarter" idx="12"/>
          </p:nvPr>
        </p:nvSpPr>
        <p:spPr/>
        <p:txBody>
          <a:bodyPr/>
          <a:lstStyle/>
          <a:p>
            <a:fld id="{829DC037-E7BD-4C73-8B08-BA96F3CF2969}" type="slidenum">
              <a:rPr lang="hu-HU" smtClean="0"/>
              <a:pPr/>
              <a:t>23</a:t>
            </a:fld>
            <a:endParaRPr lang="hu-HU"/>
          </a:p>
        </p:txBody>
      </p:sp>
      <p:pic>
        <p:nvPicPr>
          <p:cNvPr id="5" name="Kép 4" descr="Kapcsolódó kép">
            <a:extLst>
              <a:ext uri="{FF2B5EF4-FFF2-40B4-BE49-F238E27FC236}">
                <a16:creationId xmlns:a16="http://schemas.microsoft.com/office/drawing/2014/main" id="{AD69D780-F36D-4CF6-B8DB-CC94E6982A3F}"/>
              </a:ext>
            </a:extLst>
          </p:cNvPr>
          <p:cNvPicPr/>
          <p:nvPr/>
        </p:nvPicPr>
        <p:blipFill>
          <a:blip r:embed="rId2"/>
          <a:srcRect/>
          <a:stretch>
            <a:fillRect/>
          </a:stretch>
        </p:blipFill>
        <p:spPr bwMode="auto">
          <a:xfrm>
            <a:off x="9104243" y="3922643"/>
            <a:ext cx="3002033" cy="2935357"/>
          </a:xfrm>
          <a:prstGeom prst="rect">
            <a:avLst/>
          </a:prstGeom>
          <a:noFill/>
          <a:ln w="9525">
            <a:noFill/>
            <a:miter lim="800000"/>
            <a:headEnd/>
            <a:tailEnd/>
          </a:ln>
        </p:spPr>
      </p:pic>
    </p:spTree>
    <p:extLst>
      <p:ext uri="{BB962C8B-B14F-4D97-AF65-F5344CB8AC3E}">
        <p14:creationId xmlns:p14="http://schemas.microsoft.com/office/powerpoint/2010/main" val="2345987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C887181C-70AC-4093-8ADE-E42DC662397F}"/>
              </a:ext>
            </a:extLst>
          </p:cNvPr>
          <p:cNvSpPr>
            <a:spLocks noGrp="1"/>
          </p:cNvSpPr>
          <p:nvPr>
            <p:ph idx="1"/>
          </p:nvPr>
        </p:nvSpPr>
        <p:spPr>
          <a:xfrm>
            <a:off x="221381" y="1232035"/>
            <a:ext cx="11811593" cy="4944928"/>
          </a:xfrm>
        </p:spPr>
        <p:txBody>
          <a:bodyPr>
            <a:normAutofit fontScale="70000" lnSpcReduction="20000"/>
          </a:bodyPr>
          <a:lstStyle/>
          <a:p>
            <a:pPr lvl="0"/>
            <a:r>
              <a:rPr lang="hu-HU" sz="2900" dirty="0"/>
              <a:t>Fertőtlenítőszerek:</a:t>
            </a:r>
          </a:p>
          <a:p>
            <a:pPr marL="0" lvl="0" indent="0">
              <a:buNone/>
            </a:pPr>
            <a:r>
              <a:rPr lang="hu-HU" sz="2900" dirty="0"/>
              <a:t>    - kéz</a:t>
            </a:r>
          </a:p>
          <a:p>
            <a:pPr marL="0" lvl="0" indent="0">
              <a:buNone/>
            </a:pPr>
            <a:r>
              <a:rPr lang="hu-HU" sz="2900" dirty="0"/>
              <a:t>    - bőr</a:t>
            </a:r>
          </a:p>
          <a:p>
            <a:pPr marL="0" lvl="0" indent="0">
              <a:buNone/>
            </a:pPr>
            <a:r>
              <a:rPr lang="hu-HU" sz="2900" dirty="0"/>
              <a:t>    - felület: gyors felületfertőtlenítők jelenléte az érzékeny felületeken (spray, törlőkendő)</a:t>
            </a:r>
          </a:p>
          <a:p>
            <a:r>
              <a:rPr lang="hu-HU" sz="2900" dirty="0"/>
              <a:t>A fertőtlenítőszerek OTH/NNK engedéllyel és biztonságtechnikai adatlappal rendelkezzenek.</a:t>
            </a:r>
          </a:p>
          <a:p>
            <a:pPr lvl="0"/>
            <a:r>
              <a:rPr lang="hu-HU" sz="2900" dirty="0"/>
              <a:t>műszer/eszköz: mosogatómedencében vagy áztatókádban</a:t>
            </a:r>
          </a:p>
          <a:p>
            <a:pPr marL="0" indent="0">
              <a:buNone/>
            </a:pPr>
            <a:r>
              <a:rPr lang="hu-HU" sz="2900" i="1" dirty="0"/>
              <a:t>  Műszertisztítás, fertőtlenítés folyamata nem megfelelő, nem megfelelő adagolás, behatási idő figyelmen kívül   </a:t>
            </a:r>
          </a:p>
          <a:p>
            <a:pPr marL="0" indent="0">
              <a:buNone/>
            </a:pPr>
            <a:r>
              <a:rPr lang="hu-HU" sz="2900" i="1" dirty="0"/>
              <a:t>  hagyása.</a:t>
            </a:r>
          </a:p>
          <a:p>
            <a:pPr marL="0" indent="0">
              <a:buNone/>
            </a:pPr>
            <a:endParaRPr lang="hu-HU" sz="2900" dirty="0"/>
          </a:p>
          <a:p>
            <a:pPr lvl="0"/>
            <a:r>
              <a:rPr lang="hu-HU" sz="2900" dirty="0"/>
              <a:t>Sebészeti jellegű osztályokon kötöző/kezelő ellenőrzése: kötözőkocsi higiénés rendje, műszer/kötszerdobozok alkalmazhatósági ideje (nyitás állapotának feltüntetése), egyszerhasználatos eszközök lejárati idejének ellenőrzése.</a:t>
            </a:r>
          </a:p>
          <a:p>
            <a:pPr marL="0" indent="0">
              <a:buNone/>
            </a:pPr>
            <a:r>
              <a:rPr lang="hu-HU" sz="2900" dirty="0"/>
              <a:t>      </a:t>
            </a:r>
            <a:r>
              <a:rPr lang="hu-HU" sz="2900" i="1" dirty="0"/>
              <a:t>Műszer/kötszerdobozok nyitási ideje nem dokumentált. Alkalmazhatósági időn túli használat.</a:t>
            </a:r>
          </a:p>
          <a:p>
            <a:pPr marL="0" indent="0">
              <a:buNone/>
            </a:pPr>
            <a:endParaRPr lang="hu-HU" sz="2900" i="1" dirty="0"/>
          </a:p>
          <a:p>
            <a:r>
              <a:rPr lang="hu-HU" sz="2900" dirty="0"/>
              <a:t>Gyógyszer tárolására szolgáló hűtő tisztasága, hűtőhőmérséklet ellenőrzése, dokumentálása.</a:t>
            </a:r>
          </a:p>
          <a:p>
            <a:endParaRPr lang="hu-HU" dirty="0"/>
          </a:p>
        </p:txBody>
      </p:sp>
      <p:sp>
        <p:nvSpPr>
          <p:cNvPr id="4" name="Dia számának helye 3">
            <a:extLst>
              <a:ext uri="{FF2B5EF4-FFF2-40B4-BE49-F238E27FC236}">
                <a16:creationId xmlns:a16="http://schemas.microsoft.com/office/drawing/2014/main" id="{2641D105-A8E4-4B89-B433-D82CF7AEB214}"/>
              </a:ext>
            </a:extLst>
          </p:cNvPr>
          <p:cNvSpPr>
            <a:spLocks noGrp="1"/>
          </p:cNvSpPr>
          <p:nvPr>
            <p:ph type="sldNum" sz="quarter" idx="12"/>
          </p:nvPr>
        </p:nvSpPr>
        <p:spPr/>
        <p:txBody>
          <a:bodyPr/>
          <a:lstStyle/>
          <a:p>
            <a:fld id="{829DC037-E7BD-4C73-8B08-BA96F3CF2969}" type="slidenum">
              <a:rPr lang="hu-HU" smtClean="0"/>
              <a:pPr/>
              <a:t>24</a:t>
            </a:fld>
            <a:endParaRPr lang="hu-HU"/>
          </a:p>
        </p:txBody>
      </p:sp>
      <p:sp>
        <p:nvSpPr>
          <p:cNvPr id="5" name="Cím 1">
            <a:extLst>
              <a:ext uri="{FF2B5EF4-FFF2-40B4-BE49-F238E27FC236}">
                <a16:creationId xmlns:a16="http://schemas.microsoft.com/office/drawing/2014/main" id="{D28A3577-118F-4A0A-82EA-C2F9094322F6}"/>
              </a:ext>
            </a:extLst>
          </p:cNvPr>
          <p:cNvSpPr>
            <a:spLocks noGrp="1"/>
          </p:cNvSpPr>
          <p:nvPr>
            <p:ph type="title"/>
          </p:nvPr>
        </p:nvSpPr>
        <p:spPr>
          <a:xfrm>
            <a:off x="2974975" y="114300"/>
            <a:ext cx="7978775" cy="866775"/>
          </a:xfrm>
        </p:spPr>
        <p:txBody>
          <a:bodyPr>
            <a:normAutofit fontScale="90000"/>
          </a:bodyPr>
          <a:lstStyle/>
          <a:p>
            <a:r>
              <a:rPr lang="hu-HU" dirty="0"/>
              <a:t>Kórházhigiénés ellenőrzési szempontok fekvőbeteg-ellátó osztályon:</a:t>
            </a:r>
          </a:p>
        </p:txBody>
      </p:sp>
    </p:spTree>
    <p:extLst>
      <p:ext uri="{BB962C8B-B14F-4D97-AF65-F5344CB8AC3E}">
        <p14:creationId xmlns:p14="http://schemas.microsoft.com/office/powerpoint/2010/main" val="1878417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3815EBD4-16F0-4554-97A0-BA1E2F20F092}"/>
              </a:ext>
            </a:extLst>
          </p:cNvPr>
          <p:cNvSpPr>
            <a:spLocks noGrp="1"/>
          </p:cNvSpPr>
          <p:nvPr>
            <p:ph idx="1"/>
          </p:nvPr>
        </p:nvSpPr>
        <p:spPr/>
        <p:txBody>
          <a:bodyPr>
            <a:normAutofit fontScale="77500" lnSpcReduction="20000"/>
          </a:bodyPr>
          <a:lstStyle/>
          <a:p>
            <a:pPr lvl="0"/>
            <a:endParaRPr lang="hu-HU" dirty="0"/>
          </a:p>
          <a:p>
            <a:pPr lvl="0"/>
            <a:r>
              <a:rPr lang="hu-HU" dirty="0"/>
              <a:t>Takarítás:</a:t>
            </a:r>
          </a:p>
          <a:p>
            <a:pPr marL="0" lvl="0" indent="0">
              <a:buNone/>
            </a:pPr>
            <a:r>
              <a:rPr lang="hu-HU" dirty="0"/>
              <a:t>  - Egység </a:t>
            </a:r>
            <a:r>
              <a:rPr lang="hu-HU" dirty="0" err="1"/>
              <a:t>takarítottsága</a:t>
            </a:r>
            <a:r>
              <a:rPr lang="hu-HU" dirty="0"/>
              <a:t>: kórtermek, vizesblokkok, takarítókocsi állapota</a:t>
            </a:r>
          </a:p>
          <a:p>
            <a:pPr marL="0" lvl="0" indent="0">
              <a:buNone/>
            </a:pPr>
            <a:r>
              <a:rPr lang="hu-HU" dirty="0"/>
              <a:t>  - Takarítószer tároló higiénés rendje, vízvételi hely, kiöntő ellenőrzése</a:t>
            </a:r>
          </a:p>
          <a:p>
            <a:pPr marL="0" lvl="0" indent="0">
              <a:buNone/>
            </a:pPr>
            <a:r>
              <a:rPr lang="hu-HU" dirty="0"/>
              <a:t>  - Tárgyi feltételek: takarítókocsi megléte (pl.: kétkannás, négyvödrös-tálcás) </a:t>
            </a:r>
          </a:p>
          <a:p>
            <a:pPr marL="0" lvl="0" indent="0">
              <a:buNone/>
            </a:pPr>
            <a:r>
              <a:rPr lang="hu-HU" dirty="0"/>
              <a:t>     felmosó </a:t>
            </a:r>
            <a:r>
              <a:rPr lang="hu-HU" dirty="0" err="1"/>
              <a:t>razantok</a:t>
            </a:r>
            <a:r>
              <a:rPr lang="hu-HU" dirty="0"/>
              <a:t> megfelelő száma</a:t>
            </a:r>
          </a:p>
          <a:p>
            <a:pPr marL="0" indent="0">
              <a:buNone/>
            </a:pPr>
            <a:r>
              <a:rPr lang="hu-HU" i="1" dirty="0"/>
              <a:t>     Háztartásokban alkalmazott felmosókanna, felmosófej nem megfelelő.</a:t>
            </a:r>
          </a:p>
          <a:p>
            <a:pPr lvl="0"/>
            <a:r>
              <a:rPr lang="hu-HU" dirty="0"/>
              <a:t>Takarítási szabályok:</a:t>
            </a:r>
          </a:p>
          <a:p>
            <a:pPr marL="0" lvl="0" indent="0">
              <a:buNone/>
            </a:pPr>
            <a:r>
              <a:rPr lang="hu-HU" dirty="0"/>
              <a:t>  - megfelelő szer alkalmazása</a:t>
            </a:r>
          </a:p>
          <a:p>
            <a:pPr marL="0" lvl="0" indent="0">
              <a:buNone/>
            </a:pPr>
            <a:r>
              <a:rPr lang="hu-HU" dirty="0"/>
              <a:t>  - megfelelő koncentráció és behatási idő megtartása</a:t>
            </a:r>
          </a:p>
          <a:p>
            <a:pPr marL="0" lvl="0" indent="0">
              <a:buNone/>
            </a:pPr>
            <a:r>
              <a:rPr lang="hu-HU" dirty="0"/>
              <a:t>  - színkód szerinti takarítás (kanna, törlőkendő egyezés): piros - WC, pissoir; sárga - kézmosó, szaniterek; kék - bútorzat, ablakpárkány, kilincs; fehér - ápolási felületek</a:t>
            </a:r>
          </a:p>
          <a:p>
            <a:pPr marL="0" indent="0">
              <a:buNone/>
            </a:pPr>
            <a:r>
              <a:rPr lang="hu-HU" i="1" dirty="0"/>
              <a:t>    Nem megfelelő szer, hibás fertőtlenítőszer adagolás.</a:t>
            </a:r>
          </a:p>
          <a:p>
            <a:r>
              <a:rPr lang="hu-HU" dirty="0"/>
              <a:t>Fontos a takarítószemélyzet higiénés oktatása, a szerek, takarítási folyamatok ismerete.</a:t>
            </a:r>
          </a:p>
          <a:p>
            <a:endParaRPr lang="hu-HU" dirty="0"/>
          </a:p>
        </p:txBody>
      </p:sp>
      <p:sp>
        <p:nvSpPr>
          <p:cNvPr id="4" name="Dia számának helye 3">
            <a:extLst>
              <a:ext uri="{FF2B5EF4-FFF2-40B4-BE49-F238E27FC236}">
                <a16:creationId xmlns:a16="http://schemas.microsoft.com/office/drawing/2014/main" id="{0A1A83EC-9C3E-44B4-A93B-E2E3DB6C163E}"/>
              </a:ext>
            </a:extLst>
          </p:cNvPr>
          <p:cNvSpPr>
            <a:spLocks noGrp="1"/>
          </p:cNvSpPr>
          <p:nvPr>
            <p:ph type="sldNum" sz="quarter" idx="12"/>
          </p:nvPr>
        </p:nvSpPr>
        <p:spPr/>
        <p:txBody>
          <a:bodyPr/>
          <a:lstStyle/>
          <a:p>
            <a:fld id="{829DC037-E7BD-4C73-8B08-BA96F3CF2969}" type="slidenum">
              <a:rPr lang="hu-HU" smtClean="0"/>
              <a:pPr/>
              <a:t>25</a:t>
            </a:fld>
            <a:endParaRPr lang="hu-HU"/>
          </a:p>
        </p:txBody>
      </p:sp>
      <p:pic>
        <p:nvPicPr>
          <p:cNvPr id="6" name="Kép 5">
            <a:extLst>
              <a:ext uri="{FF2B5EF4-FFF2-40B4-BE49-F238E27FC236}">
                <a16:creationId xmlns:a16="http://schemas.microsoft.com/office/drawing/2014/main" id="{13DC1B57-D59E-4ADA-94B9-ED3676310CD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31965" y="1523274"/>
            <a:ext cx="3260035" cy="3035474"/>
          </a:xfrm>
          <a:prstGeom prst="rect">
            <a:avLst/>
          </a:prstGeom>
          <a:noFill/>
          <a:ln>
            <a:noFill/>
          </a:ln>
        </p:spPr>
      </p:pic>
      <p:sp>
        <p:nvSpPr>
          <p:cNvPr id="7" name="Cím 1">
            <a:extLst>
              <a:ext uri="{FF2B5EF4-FFF2-40B4-BE49-F238E27FC236}">
                <a16:creationId xmlns:a16="http://schemas.microsoft.com/office/drawing/2014/main" id="{C7D0C173-9B96-41C8-8957-18CC7C465BE5}"/>
              </a:ext>
            </a:extLst>
          </p:cNvPr>
          <p:cNvSpPr>
            <a:spLocks noGrp="1"/>
          </p:cNvSpPr>
          <p:nvPr>
            <p:ph type="title"/>
          </p:nvPr>
        </p:nvSpPr>
        <p:spPr>
          <a:xfrm>
            <a:off x="2974975" y="114300"/>
            <a:ext cx="7978775" cy="866775"/>
          </a:xfrm>
        </p:spPr>
        <p:txBody>
          <a:bodyPr>
            <a:normAutofit fontScale="90000"/>
          </a:bodyPr>
          <a:lstStyle/>
          <a:p>
            <a:r>
              <a:rPr lang="hu-HU" dirty="0"/>
              <a:t>Kórházhigiénés ellenőrzési szempontok fekvőbeteg-ellátó osztályon:</a:t>
            </a:r>
          </a:p>
        </p:txBody>
      </p:sp>
    </p:spTree>
    <p:extLst>
      <p:ext uri="{BB962C8B-B14F-4D97-AF65-F5344CB8AC3E}">
        <p14:creationId xmlns:p14="http://schemas.microsoft.com/office/powerpoint/2010/main" val="397023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6BB23F14-5FD0-4BEF-8AAF-67F92608F191}"/>
              </a:ext>
            </a:extLst>
          </p:cNvPr>
          <p:cNvSpPr>
            <a:spLocks noGrp="1"/>
          </p:cNvSpPr>
          <p:nvPr>
            <p:ph idx="1"/>
          </p:nvPr>
        </p:nvSpPr>
        <p:spPr>
          <a:xfrm>
            <a:off x="221381" y="1232035"/>
            <a:ext cx="11608067" cy="5489440"/>
          </a:xfrm>
        </p:spPr>
        <p:txBody>
          <a:bodyPr>
            <a:normAutofit fontScale="77500" lnSpcReduction="20000"/>
          </a:bodyPr>
          <a:lstStyle/>
          <a:p>
            <a:pPr lvl="0"/>
            <a:r>
              <a:rPr lang="hu-HU" dirty="0"/>
              <a:t>Steril eszközök tárolása, épsége, lejárati idő ellenőrzése - </a:t>
            </a:r>
            <a:r>
              <a:rPr lang="hu-HU" i="1" dirty="0"/>
              <a:t>Lejárt steril eszközök</a:t>
            </a:r>
            <a:r>
              <a:rPr lang="hu-HU" dirty="0"/>
              <a:t>.</a:t>
            </a:r>
          </a:p>
          <a:p>
            <a:r>
              <a:rPr lang="hu-HU" dirty="0"/>
              <a:t> Tiszta textília tárolása: elkülönítetten</a:t>
            </a:r>
          </a:p>
          <a:p>
            <a:r>
              <a:rPr lang="hu-HU" dirty="0"/>
              <a:t> Teakonyha higiénés rendje: </a:t>
            </a:r>
          </a:p>
          <a:p>
            <a:pPr marL="0" lvl="0" indent="0">
              <a:buNone/>
            </a:pPr>
            <a:r>
              <a:rPr lang="hu-HU" dirty="0"/>
              <a:t>  - Élelmiszer tárolására szolgáló hűtők tisztasága, hűtőhőmérséklet ellenőrzése, dokumentálása.</a:t>
            </a:r>
          </a:p>
          <a:p>
            <a:pPr marL="0" lvl="0" indent="0">
              <a:buNone/>
            </a:pPr>
            <a:r>
              <a:rPr lang="hu-HU" dirty="0"/>
              <a:t>  - Ételosztás higiénés rendje: védőköpeny, fejkendő megléte</a:t>
            </a:r>
          </a:p>
          <a:p>
            <a:pPr marL="0" lvl="0" indent="0">
              <a:buNone/>
            </a:pPr>
            <a:r>
              <a:rPr lang="hu-HU" dirty="0"/>
              <a:t>  - Fertőtlenítő mosogatás: megfelelő szer megfelelő koncentrációban, megfelelő behatási idővel.</a:t>
            </a:r>
          </a:p>
          <a:p>
            <a:pPr marL="0" indent="0">
              <a:buNone/>
            </a:pPr>
            <a:r>
              <a:rPr lang="hu-HU" dirty="0"/>
              <a:t>     </a:t>
            </a:r>
            <a:r>
              <a:rPr lang="hu-HU" i="1" dirty="0"/>
              <a:t>Adagoló hiánya, behatási idő be ne tartása.</a:t>
            </a:r>
          </a:p>
          <a:p>
            <a:r>
              <a:rPr lang="hu-HU" dirty="0"/>
              <a:t> Ágytámosó helyiség rendje: </a:t>
            </a:r>
          </a:p>
          <a:p>
            <a:pPr marL="0" lvl="0" indent="0">
              <a:buNone/>
            </a:pPr>
            <a:r>
              <a:rPr lang="hu-HU" dirty="0"/>
              <a:t>  - Ágytálmosó gép, vagy kézi fertőtlenítés feltételeinek megléte</a:t>
            </a:r>
          </a:p>
          <a:p>
            <a:pPr marL="0" lvl="0" indent="0">
              <a:buNone/>
            </a:pPr>
            <a:r>
              <a:rPr lang="hu-HU" dirty="0"/>
              <a:t>  - Tisztító-, illetve fertőtlenítőszer ellenőrzése</a:t>
            </a:r>
          </a:p>
          <a:p>
            <a:r>
              <a:rPr lang="hu-HU" dirty="0"/>
              <a:t> Szennyes textília kezelése: elkülönített tárolás, textília számolása ledobás előtt.</a:t>
            </a:r>
          </a:p>
          <a:p>
            <a:r>
              <a:rPr lang="hu-HU" dirty="0"/>
              <a:t> Veszélyes hulladék tárolás: elkülönítetten, tároló dobozok megléte, 48h-n túli hűtve tárolás  </a:t>
            </a:r>
          </a:p>
          <a:p>
            <a:pPr marL="0" indent="0">
              <a:buNone/>
            </a:pPr>
            <a:r>
              <a:rPr lang="hu-HU" dirty="0"/>
              <a:t>     feltételeinek biztosítása.</a:t>
            </a:r>
          </a:p>
          <a:p>
            <a:r>
              <a:rPr lang="hu-HU" dirty="0"/>
              <a:t> Fertőző beteg elkülönített ápolása biztosított-e?</a:t>
            </a:r>
          </a:p>
          <a:p>
            <a:endParaRPr lang="hu-HU" dirty="0"/>
          </a:p>
        </p:txBody>
      </p:sp>
      <p:sp>
        <p:nvSpPr>
          <p:cNvPr id="4" name="Dia számának helye 3">
            <a:extLst>
              <a:ext uri="{FF2B5EF4-FFF2-40B4-BE49-F238E27FC236}">
                <a16:creationId xmlns:a16="http://schemas.microsoft.com/office/drawing/2014/main" id="{D45CC192-D4AB-4E1E-B618-773E8620DDB8}"/>
              </a:ext>
            </a:extLst>
          </p:cNvPr>
          <p:cNvSpPr>
            <a:spLocks noGrp="1"/>
          </p:cNvSpPr>
          <p:nvPr>
            <p:ph type="sldNum" sz="quarter" idx="12"/>
          </p:nvPr>
        </p:nvSpPr>
        <p:spPr/>
        <p:txBody>
          <a:bodyPr/>
          <a:lstStyle/>
          <a:p>
            <a:fld id="{829DC037-E7BD-4C73-8B08-BA96F3CF2969}" type="slidenum">
              <a:rPr lang="hu-HU" smtClean="0"/>
              <a:pPr/>
              <a:t>26</a:t>
            </a:fld>
            <a:endParaRPr lang="hu-HU"/>
          </a:p>
        </p:txBody>
      </p:sp>
      <p:sp>
        <p:nvSpPr>
          <p:cNvPr id="5" name="Cím 1">
            <a:extLst>
              <a:ext uri="{FF2B5EF4-FFF2-40B4-BE49-F238E27FC236}">
                <a16:creationId xmlns:a16="http://schemas.microsoft.com/office/drawing/2014/main" id="{F1DC3CAB-93C8-404E-A44A-F3832F12E532}"/>
              </a:ext>
            </a:extLst>
          </p:cNvPr>
          <p:cNvSpPr>
            <a:spLocks noGrp="1"/>
          </p:cNvSpPr>
          <p:nvPr>
            <p:ph type="title"/>
          </p:nvPr>
        </p:nvSpPr>
        <p:spPr>
          <a:xfrm>
            <a:off x="2974975" y="114300"/>
            <a:ext cx="7978775" cy="866775"/>
          </a:xfrm>
        </p:spPr>
        <p:txBody>
          <a:bodyPr>
            <a:normAutofit fontScale="90000"/>
          </a:bodyPr>
          <a:lstStyle/>
          <a:p>
            <a:r>
              <a:rPr lang="hu-HU" dirty="0"/>
              <a:t>Kórházhigiénés ellenőrzési szempontok fekvőbeteg-ellátó osztályon:</a:t>
            </a:r>
          </a:p>
        </p:txBody>
      </p:sp>
    </p:spTree>
    <p:extLst>
      <p:ext uri="{BB962C8B-B14F-4D97-AF65-F5344CB8AC3E}">
        <p14:creationId xmlns:p14="http://schemas.microsoft.com/office/powerpoint/2010/main" val="541352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2592288"/>
            <a:ext cx="12192000" cy="836712"/>
          </a:xfrm>
        </p:spPr>
        <p:style>
          <a:lnRef idx="3">
            <a:schemeClr val="lt1"/>
          </a:lnRef>
          <a:fillRef idx="1">
            <a:schemeClr val="accent4"/>
          </a:fillRef>
          <a:effectRef idx="1">
            <a:schemeClr val="accent4"/>
          </a:effectRef>
          <a:fontRef idx="minor">
            <a:schemeClr val="lt1"/>
          </a:fontRef>
        </p:style>
        <p:txBody>
          <a:bodyPr>
            <a:normAutofit/>
          </a:bodyPr>
          <a:lstStyle/>
          <a:p>
            <a:r>
              <a:rPr lang="hu-HU" sz="3200" b="1" dirty="0"/>
              <a:t>Köszönöm a figyelmet!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14700" y="0"/>
            <a:ext cx="6457950" cy="836712"/>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rmAutofit/>
          </a:bodyPr>
          <a:lstStyle/>
          <a:p>
            <a:r>
              <a:rPr lang="hu-HU" sz="3200" b="1" dirty="0"/>
              <a:t>Kórházi fertőzések járványtana</a:t>
            </a:r>
          </a:p>
        </p:txBody>
      </p:sp>
      <p:sp>
        <p:nvSpPr>
          <p:cNvPr id="3" name="Tartalom helye 2"/>
          <p:cNvSpPr>
            <a:spLocks noGrp="1"/>
          </p:cNvSpPr>
          <p:nvPr>
            <p:ph idx="1"/>
          </p:nvPr>
        </p:nvSpPr>
        <p:spPr>
          <a:xfrm>
            <a:off x="0" y="908720"/>
            <a:ext cx="12192000" cy="5949280"/>
          </a:xfrm>
        </p:spPr>
        <p:txBody>
          <a:bodyPr/>
          <a:lstStyle/>
          <a:p>
            <a:pPr algn="just"/>
            <a:endParaRPr lang="hu-HU" sz="2400" dirty="0"/>
          </a:p>
          <a:p>
            <a:pPr algn="just"/>
            <a:r>
              <a:rPr lang="hu-HU" sz="2400" dirty="0"/>
              <a:t>Semmelweis Ignác</a:t>
            </a:r>
          </a:p>
          <a:p>
            <a:pPr lvl="1" algn="just"/>
            <a:r>
              <a:rPr lang="hu-HU" sz="2400" dirty="0"/>
              <a:t>Felfedezte a gyermekágyi láz kóroktanát, terjedését</a:t>
            </a:r>
          </a:p>
          <a:p>
            <a:pPr lvl="1" algn="just"/>
            <a:r>
              <a:rPr lang="hu-HU" sz="2400" dirty="0"/>
              <a:t>Hatásos profilaxist dolgozott ki 1847-ben</a:t>
            </a:r>
          </a:p>
          <a:p>
            <a:pPr algn="just"/>
            <a:r>
              <a:rPr lang="hu-HU" sz="2400" dirty="0" err="1"/>
              <a:t>Lister</a:t>
            </a:r>
            <a:endParaRPr lang="hu-HU" sz="2400" dirty="0"/>
          </a:p>
          <a:p>
            <a:pPr lvl="1" algn="just"/>
            <a:r>
              <a:rPr lang="hu-HU" sz="2400" dirty="0"/>
              <a:t>1867 dezinfekció-sebészet</a:t>
            </a:r>
          </a:p>
          <a:p>
            <a:pPr lvl="1"/>
            <a:endParaRPr lang="hu-HU" dirty="0"/>
          </a:p>
        </p:txBody>
      </p:sp>
      <p:pic>
        <p:nvPicPr>
          <p:cNvPr id="12290" name="Picture 2" descr="Semmelweis Ignác"/>
          <p:cNvPicPr>
            <a:picLocks noChangeAspect="1" noChangeArrowheads="1"/>
          </p:cNvPicPr>
          <p:nvPr/>
        </p:nvPicPr>
        <p:blipFill>
          <a:blip r:embed="rId3" cstate="print"/>
          <a:srcRect/>
          <a:stretch>
            <a:fillRect/>
          </a:stretch>
        </p:blipFill>
        <p:spPr bwMode="auto">
          <a:xfrm>
            <a:off x="8880309" y="3429000"/>
            <a:ext cx="3311691" cy="3429000"/>
          </a:xfrm>
          <a:prstGeom prst="rect">
            <a:avLst/>
          </a:prstGeom>
          <a:noFill/>
          <a:ln>
            <a:solidFill>
              <a:srgbClr val="7030A0"/>
            </a:solidFill>
          </a:ln>
        </p:spPr>
      </p:pic>
      <p:pic>
        <p:nvPicPr>
          <p:cNvPr id="12292" name="Picture 4" descr="Joseph Lister. Courtesy of the Library of Congress."/>
          <p:cNvPicPr>
            <a:picLocks noChangeAspect="1" noChangeArrowheads="1"/>
          </p:cNvPicPr>
          <p:nvPr/>
        </p:nvPicPr>
        <p:blipFill>
          <a:blip r:embed="rId4" cstate="print"/>
          <a:srcRect/>
          <a:stretch>
            <a:fillRect/>
          </a:stretch>
        </p:blipFill>
        <p:spPr bwMode="auto">
          <a:xfrm>
            <a:off x="0" y="3429001"/>
            <a:ext cx="3215680" cy="3429000"/>
          </a:xfrm>
          <a:prstGeom prst="rect">
            <a:avLst/>
          </a:prstGeom>
          <a:noFill/>
          <a:ln>
            <a:solidFill>
              <a:srgbClr val="7030A0"/>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1600201"/>
            <a:ext cx="12192000" cy="4525963"/>
          </a:xfrm>
        </p:spPr>
        <p:txBody>
          <a:bodyPr>
            <a:normAutofit/>
          </a:bodyPr>
          <a:lstStyle/>
          <a:p>
            <a:pPr algn="just"/>
            <a:r>
              <a:rPr lang="hu-HU" sz="2400" b="1" dirty="0" err="1"/>
              <a:t>Surveillance</a:t>
            </a:r>
            <a:r>
              <a:rPr lang="hu-HU" sz="2400" b="1" dirty="0"/>
              <a:t>:</a:t>
            </a:r>
            <a:r>
              <a:rPr lang="hu-HU" sz="2400" dirty="0"/>
              <a:t> olyan folyamatosan működő információs rendszer, amely standardizált definíciók és módszertan alapján </a:t>
            </a:r>
            <a:r>
              <a:rPr lang="hu-HU" sz="2400" dirty="0" err="1"/>
              <a:t>validált</a:t>
            </a:r>
            <a:r>
              <a:rPr lang="hu-HU" sz="2400" dirty="0"/>
              <a:t> kritériumok szerinti adatgyűjtést, elemzést, értelmezést, visszacsatolást és intervenciót tesz lehetővé;</a:t>
            </a:r>
          </a:p>
          <a:p>
            <a:pPr algn="just"/>
            <a:endParaRPr lang="hu-HU" sz="2400" dirty="0"/>
          </a:p>
          <a:p>
            <a:pPr algn="just"/>
            <a:r>
              <a:rPr lang="hu-HU" sz="2400" b="1" dirty="0"/>
              <a:t>Célzott </a:t>
            </a:r>
            <a:r>
              <a:rPr lang="hu-HU" sz="2400" b="1" dirty="0" err="1"/>
              <a:t>surveillance</a:t>
            </a:r>
            <a:r>
              <a:rPr lang="hu-HU" sz="2400" b="1" dirty="0"/>
              <a:t>: </a:t>
            </a:r>
            <a:r>
              <a:rPr lang="hu-HU" sz="2400" dirty="0"/>
              <a:t>Egy-egy meghatározott fertőzés, rizikótényező, kórokozó, antibiotikum érzékenység/rezisztencia, </a:t>
            </a:r>
            <a:r>
              <a:rPr lang="hu-HU" sz="2400" dirty="0" err="1"/>
              <a:t>profilaktikus</a:t>
            </a:r>
            <a:r>
              <a:rPr lang="hu-HU" sz="2400" dirty="0"/>
              <a:t> vagy terápiás célú gyógyszer felhasználás monitorozására irányuló tevékenység</a:t>
            </a:r>
          </a:p>
          <a:p>
            <a:pPr algn="just"/>
            <a:endParaRPr lang="hu-HU" sz="2400" dirty="0"/>
          </a:p>
          <a:p>
            <a:pPr algn="just"/>
            <a:r>
              <a:rPr lang="hu-HU" sz="2400" b="1" dirty="0" err="1"/>
              <a:t>Nosocomiális</a:t>
            </a:r>
            <a:r>
              <a:rPr lang="hu-HU" sz="2400" b="1" dirty="0"/>
              <a:t> </a:t>
            </a:r>
            <a:r>
              <a:rPr lang="hu-HU" sz="2400" b="1" dirty="0" err="1"/>
              <a:t>surveillance</a:t>
            </a:r>
            <a:r>
              <a:rPr lang="hu-HU" sz="2400" dirty="0"/>
              <a:t>: a </a:t>
            </a:r>
            <a:r>
              <a:rPr lang="hu-HU" sz="2400" dirty="0" err="1"/>
              <a:t>nosocomiális</a:t>
            </a:r>
            <a:r>
              <a:rPr lang="hu-HU" sz="2400" dirty="0"/>
              <a:t> fertőzések megjelenésére, gyakoriságára és részletes vizsgálatára irányuló, illetve a fertőzések kialakulásának kockázati tényezőire vonatkozó </a:t>
            </a:r>
            <a:r>
              <a:rPr lang="hu-HU" sz="2400" dirty="0" err="1"/>
              <a:t>surveillance</a:t>
            </a:r>
            <a:r>
              <a:rPr lang="hu-HU" sz="2400" dirty="0"/>
              <a:t>; (</a:t>
            </a:r>
            <a:r>
              <a:rPr lang="hu-HU" sz="2400" dirty="0" err="1"/>
              <a:t>kórházhigiéne</a:t>
            </a:r>
            <a:r>
              <a:rPr lang="hu-HU" sz="2400" dirty="0"/>
              <a:t>/</a:t>
            </a:r>
            <a:r>
              <a:rPr lang="hu-HU" sz="2400" dirty="0" err="1"/>
              <a:t>inf.ko</a:t>
            </a:r>
            <a:r>
              <a:rPr lang="hu-HU" sz="2400" dirty="0"/>
              <a:t>. Osztály epidemiológiai szakápolók)</a:t>
            </a:r>
          </a:p>
          <a:p>
            <a:pPr algn="just"/>
            <a:endParaRPr lang="hu-HU" sz="2400" dirty="0"/>
          </a:p>
        </p:txBody>
      </p:sp>
      <p:sp>
        <p:nvSpPr>
          <p:cNvPr id="4" name="Cím 1"/>
          <p:cNvSpPr>
            <a:spLocks noGrp="1"/>
          </p:cNvSpPr>
          <p:nvPr>
            <p:ph type="title"/>
          </p:nvPr>
        </p:nvSpPr>
        <p:spPr>
          <a:xfrm>
            <a:off x="3757613" y="0"/>
            <a:ext cx="5943600" cy="1143000"/>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3200" b="1" dirty="0"/>
              <a:t>Kórházi fertőzések járványtana</a:t>
            </a:r>
            <a:br>
              <a:rPr lang="hu-HU" sz="3200" b="1" dirty="0"/>
            </a:br>
            <a:r>
              <a:rPr lang="hu-HU" sz="3200" b="1" dirty="0"/>
              <a:t>Alapfogalmak</a:t>
            </a:r>
          </a:p>
        </p:txBody>
      </p:sp>
      <p:pic>
        <p:nvPicPr>
          <p:cNvPr id="5" name="Picture 2" descr="Képtalálat a következőre: „okos”"/>
          <p:cNvPicPr>
            <a:picLocks noChangeAspect="1" noChangeArrowheads="1"/>
          </p:cNvPicPr>
          <p:nvPr/>
        </p:nvPicPr>
        <p:blipFill>
          <a:blip r:embed="rId2" cstate="print"/>
          <a:srcRect/>
          <a:stretch>
            <a:fillRect/>
          </a:stretch>
        </p:blipFill>
        <p:spPr bwMode="auto">
          <a:xfrm>
            <a:off x="10622360" y="5680770"/>
            <a:ext cx="1569640" cy="117723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1600201"/>
            <a:ext cx="12192000" cy="4525963"/>
          </a:xfrm>
        </p:spPr>
        <p:txBody>
          <a:bodyPr>
            <a:normAutofit/>
          </a:bodyPr>
          <a:lstStyle/>
          <a:p>
            <a:r>
              <a:rPr lang="hu-HU" sz="2400" b="1" dirty="0"/>
              <a:t>Infekciókontroll: </a:t>
            </a:r>
            <a:r>
              <a:rPr lang="hu-HU" sz="2400" dirty="0"/>
              <a:t>Az egészségügyi ellátással összefüggő fertőző betegségek kialakulásában szerepet játszó tényezők ismeretén, elemzésén alapuló, a fertőzések megelőzésére irányuló intervenciós tevékenység.</a:t>
            </a:r>
            <a:endParaRPr lang="hu-HU" sz="2400" b="1" dirty="0"/>
          </a:p>
          <a:p>
            <a:endParaRPr lang="hu-HU" sz="2400" dirty="0"/>
          </a:p>
          <a:p>
            <a:endParaRPr lang="hu-HU" sz="2400" dirty="0"/>
          </a:p>
          <a:p>
            <a:r>
              <a:rPr lang="hu-HU" sz="2400" b="1" dirty="0"/>
              <a:t>Kolonizáció</a:t>
            </a:r>
            <a:r>
              <a:rPr lang="hu-HU" sz="2400" dirty="0"/>
              <a:t>: Kórokozó jelenléte a bőrön, nyálkahártyán, vagy egyéb, normálisan nem steril szövetben vagy testváladékban (pl. széklet, köpet) klinikai tünetek megléte nélkül.</a:t>
            </a:r>
            <a:endParaRPr lang="hu-HU" sz="2400" b="1" dirty="0"/>
          </a:p>
          <a:p>
            <a:endParaRPr lang="hu-HU" sz="2400" b="1" dirty="0"/>
          </a:p>
          <a:p>
            <a:endParaRPr lang="hu-HU" sz="2400" b="1" dirty="0"/>
          </a:p>
          <a:p>
            <a:r>
              <a:rPr lang="hu-HU" sz="2400" b="1" dirty="0"/>
              <a:t>Dekolonizáció</a:t>
            </a:r>
            <a:r>
              <a:rPr lang="hu-HU" sz="2400" dirty="0"/>
              <a:t>: Olyan intézkedések összessége, amelyeknek célja a kórokozó általi kolonizáció megszüntetése vagy csökkentése. </a:t>
            </a:r>
          </a:p>
          <a:p>
            <a:endParaRPr lang="hu-HU" dirty="0"/>
          </a:p>
        </p:txBody>
      </p:sp>
      <p:sp>
        <p:nvSpPr>
          <p:cNvPr id="4" name="Cím 1"/>
          <p:cNvSpPr>
            <a:spLocks noGrp="1"/>
          </p:cNvSpPr>
          <p:nvPr>
            <p:ph type="title"/>
          </p:nvPr>
        </p:nvSpPr>
        <p:spPr>
          <a:xfrm>
            <a:off x="3228974" y="0"/>
            <a:ext cx="7529513" cy="1143000"/>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3200" b="1" dirty="0"/>
              <a:t>Kórházi fertőzések járványtana</a:t>
            </a:r>
            <a:br>
              <a:rPr lang="hu-HU" sz="3200" b="1" dirty="0"/>
            </a:br>
            <a:r>
              <a:rPr lang="hu-HU" sz="3200" b="1" dirty="0"/>
              <a:t>Alapfogalmak</a:t>
            </a:r>
          </a:p>
        </p:txBody>
      </p:sp>
      <p:pic>
        <p:nvPicPr>
          <p:cNvPr id="5" name="Picture 2" descr="Képtalálat a következőre: „okos”"/>
          <p:cNvPicPr>
            <a:picLocks noChangeAspect="1" noChangeArrowheads="1"/>
          </p:cNvPicPr>
          <p:nvPr/>
        </p:nvPicPr>
        <p:blipFill>
          <a:blip r:embed="rId2" cstate="print"/>
          <a:srcRect/>
          <a:stretch>
            <a:fillRect/>
          </a:stretch>
        </p:blipFill>
        <p:spPr bwMode="auto">
          <a:xfrm>
            <a:off x="10622360" y="5680770"/>
            <a:ext cx="1569640" cy="117723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1600201"/>
            <a:ext cx="12192000" cy="4525963"/>
          </a:xfrm>
        </p:spPr>
        <p:txBody>
          <a:bodyPr>
            <a:normAutofit/>
          </a:bodyPr>
          <a:lstStyle/>
          <a:p>
            <a:pPr algn="just"/>
            <a:r>
              <a:rPr lang="hu-HU" sz="2400" b="1" dirty="0"/>
              <a:t>Fertőzés: </a:t>
            </a:r>
            <a:r>
              <a:rPr lang="hu-HU" sz="2400" dirty="0"/>
              <a:t>(1) a kórokozó jelen van a szövetekben vagy testváladékokban és helyi vagy szisztémás klinikai jelekkel és tünetekkel járó megbetegedést okoz, vagy (2) a kórokozó jelen van normálisan steril helyen (pl. vér, </a:t>
            </a:r>
            <a:r>
              <a:rPr lang="hu-HU" sz="2400" dirty="0" err="1"/>
              <a:t>liquor</a:t>
            </a:r>
            <a:r>
              <a:rPr lang="hu-HU" sz="2400" dirty="0"/>
              <a:t>, </a:t>
            </a:r>
            <a:r>
              <a:rPr lang="hu-HU" sz="2400" dirty="0" err="1"/>
              <a:t>pleurális</a:t>
            </a:r>
            <a:r>
              <a:rPr lang="hu-HU" sz="2400" dirty="0"/>
              <a:t>/</a:t>
            </a:r>
            <a:r>
              <a:rPr lang="hu-HU" sz="2400" dirty="0" err="1"/>
              <a:t>peritoneális</a:t>
            </a:r>
            <a:r>
              <a:rPr lang="hu-HU" sz="2400" dirty="0"/>
              <a:t>/</a:t>
            </a:r>
            <a:r>
              <a:rPr lang="hu-HU" sz="2400" dirty="0" err="1"/>
              <a:t>perikardiális</a:t>
            </a:r>
            <a:r>
              <a:rPr lang="hu-HU" sz="2400" dirty="0"/>
              <a:t>/</a:t>
            </a:r>
            <a:r>
              <a:rPr lang="hu-HU" sz="2400" dirty="0" err="1"/>
              <a:t>izületi</a:t>
            </a:r>
            <a:r>
              <a:rPr lang="hu-HU" sz="2400" dirty="0"/>
              <a:t> folyadék, csont, egyes belső szervek) általában, de nem feltétlenül klinikai tüneteket okozva.</a:t>
            </a:r>
          </a:p>
          <a:p>
            <a:pPr algn="just"/>
            <a:endParaRPr lang="hu-HU" sz="2400" dirty="0"/>
          </a:p>
          <a:p>
            <a:pPr algn="just"/>
            <a:r>
              <a:rPr lang="hu-HU" sz="2400" b="1" dirty="0"/>
              <a:t>Halmozódás: </a:t>
            </a:r>
            <a:r>
              <a:rPr lang="hu-HU" sz="2400" dirty="0"/>
              <a:t>Egy adott </a:t>
            </a:r>
            <a:r>
              <a:rPr lang="hu-HU" sz="2400" dirty="0" err="1"/>
              <a:t>tünetegyüttesnek</a:t>
            </a:r>
            <a:r>
              <a:rPr lang="hu-HU" sz="2400" dirty="0"/>
              <a:t>, fertőző betegségnek vagy kórokozónak meghatározott térben és időben történő, az átlagosnál gyakoribb előfordulása. </a:t>
            </a:r>
          </a:p>
          <a:p>
            <a:endParaRPr lang="hu-HU" sz="2400" dirty="0"/>
          </a:p>
        </p:txBody>
      </p:sp>
      <p:sp>
        <p:nvSpPr>
          <p:cNvPr id="4" name="Cím 1"/>
          <p:cNvSpPr>
            <a:spLocks noGrp="1"/>
          </p:cNvSpPr>
          <p:nvPr>
            <p:ph type="title"/>
          </p:nvPr>
        </p:nvSpPr>
        <p:spPr>
          <a:xfrm>
            <a:off x="3128963" y="0"/>
            <a:ext cx="7072312" cy="1143000"/>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3200" b="1" dirty="0"/>
              <a:t>Kórházi fertőzések járványtana</a:t>
            </a:r>
            <a:br>
              <a:rPr lang="hu-HU" sz="3200" b="1" dirty="0"/>
            </a:br>
            <a:r>
              <a:rPr lang="hu-HU" sz="3200" b="1" dirty="0"/>
              <a:t>Alapfogalmak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1600201"/>
            <a:ext cx="12192000" cy="4525963"/>
          </a:xfrm>
        </p:spPr>
        <p:txBody>
          <a:bodyPr>
            <a:normAutofit/>
          </a:bodyPr>
          <a:lstStyle/>
          <a:p>
            <a:pPr algn="just"/>
            <a:r>
              <a:rPr lang="hu-HU" sz="2400" b="1" dirty="0"/>
              <a:t>Egészségügyi ellátással összefüggő fertőzés: </a:t>
            </a:r>
            <a:r>
              <a:rPr lang="hu-HU" sz="2400" dirty="0"/>
              <a:t>A betegnél, az egészségügyi dolgozónál, valamint az egészségügyi ellátással kapcsolatba kerülő más személynél (például önkéntes segítő, látogató) az egészségügyi ellátás során kialakult fertőzés.</a:t>
            </a:r>
          </a:p>
          <a:p>
            <a:pPr algn="just"/>
            <a:endParaRPr lang="hu-HU" sz="2400" dirty="0"/>
          </a:p>
          <a:p>
            <a:pPr algn="just"/>
            <a:r>
              <a:rPr lang="hu-HU" sz="2400" b="1" dirty="0" err="1"/>
              <a:t>Nosocomialis</a:t>
            </a:r>
            <a:r>
              <a:rPr lang="hu-HU" sz="2400" b="1" dirty="0"/>
              <a:t> (kórházi) fertőzés:</a:t>
            </a:r>
            <a:r>
              <a:rPr lang="hu-HU" sz="2400" i="1" dirty="0"/>
              <a:t> </a:t>
            </a:r>
            <a:r>
              <a:rPr lang="hu-HU" sz="2400" dirty="0"/>
              <a:t>azon egészségügyi ellátással összefüggő fertőzés, melyet a beteg, az egészségügyi dolgozó, valamint az egészségügyi ellátással kapcsolatba kerülő más személy a fekvőbeteg-szakellátás során szerez és amely az intézményi felvételkor lappangó formában sem volt jelen;</a:t>
            </a:r>
          </a:p>
        </p:txBody>
      </p:sp>
      <p:sp>
        <p:nvSpPr>
          <p:cNvPr id="4" name="Cím 1"/>
          <p:cNvSpPr>
            <a:spLocks noGrp="1"/>
          </p:cNvSpPr>
          <p:nvPr>
            <p:ph type="title"/>
          </p:nvPr>
        </p:nvSpPr>
        <p:spPr>
          <a:xfrm>
            <a:off x="3429000" y="0"/>
            <a:ext cx="6686549" cy="1143000"/>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3200" b="1" dirty="0"/>
              <a:t>Kórházi fertőzések járványtana</a:t>
            </a:r>
            <a:br>
              <a:rPr lang="hu-HU" sz="3200" b="1" dirty="0"/>
            </a:br>
            <a:r>
              <a:rPr lang="hu-HU" sz="3200" b="1" dirty="0"/>
              <a:t>Alapfogalmak</a:t>
            </a:r>
          </a:p>
        </p:txBody>
      </p:sp>
      <p:pic>
        <p:nvPicPr>
          <p:cNvPr id="5" name="Picture 2" descr="Képtalálat a következőre: „okos”"/>
          <p:cNvPicPr>
            <a:picLocks noChangeAspect="1" noChangeArrowheads="1"/>
          </p:cNvPicPr>
          <p:nvPr/>
        </p:nvPicPr>
        <p:blipFill>
          <a:blip r:embed="rId2" cstate="print"/>
          <a:srcRect/>
          <a:stretch>
            <a:fillRect/>
          </a:stretch>
        </p:blipFill>
        <p:spPr bwMode="auto">
          <a:xfrm>
            <a:off x="10622360" y="5452170"/>
            <a:ext cx="1569640" cy="117723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43300" y="0"/>
            <a:ext cx="7286625" cy="980728"/>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3200" b="1" dirty="0"/>
              <a:t>Kórházi fertőzések járványtana</a:t>
            </a:r>
            <a:br>
              <a:rPr lang="hu-HU" sz="3200" b="1" dirty="0"/>
            </a:br>
            <a:r>
              <a:rPr lang="hu-HU" sz="3200" b="1" dirty="0"/>
              <a:t>Alapfogalmak </a:t>
            </a:r>
          </a:p>
        </p:txBody>
      </p:sp>
      <p:sp>
        <p:nvSpPr>
          <p:cNvPr id="3" name="Tartalom helye 2"/>
          <p:cNvSpPr>
            <a:spLocks noGrp="1"/>
          </p:cNvSpPr>
          <p:nvPr>
            <p:ph idx="1"/>
          </p:nvPr>
        </p:nvSpPr>
        <p:spPr>
          <a:xfrm>
            <a:off x="0" y="1124744"/>
            <a:ext cx="12192000" cy="6408712"/>
          </a:xfrm>
        </p:spPr>
        <p:txBody>
          <a:bodyPr>
            <a:normAutofit/>
          </a:bodyPr>
          <a:lstStyle/>
          <a:p>
            <a:pPr algn="just"/>
            <a:r>
              <a:rPr lang="hu-HU" sz="2400" b="1" dirty="0" err="1"/>
              <a:t>Nosocomialis</a:t>
            </a:r>
            <a:r>
              <a:rPr lang="hu-HU" sz="2400" b="1" dirty="0"/>
              <a:t> ártalom (</a:t>
            </a:r>
            <a:r>
              <a:rPr lang="hu-HU" sz="2400" b="1" dirty="0" err="1"/>
              <a:t>iatrogén</a:t>
            </a:r>
            <a:r>
              <a:rPr lang="hu-HU" sz="2400" b="1" dirty="0"/>
              <a:t> </a:t>
            </a:r>
            <a:r>
              <a:rPr lang="hu-HU" sz="2400" b="1" dirty="0" err="1"/>
              <a:t>ártalom</a:t>
            </a:r>
            <a:r>
              <a:rPr lang="hu-HU" sz="2400" b="1" dirty="0"/>
              <a:t>, </a:t>
            </a:r>
            <a:r>
              <a:rPr lang="hu-HU" sz="2400" b="1" dirty="0" err="1"/>
              <a:t>hospitalizációs</a:t>
            </a:r>
            <a:r>
              <a:rPr lang="hu-HU" sz="2400" b="1" dirty="0"/>
              <a:t> </a:t>
            </a:r>
            <a:r>
              <a:rPr lang="hu-HU" sz="2400" b="1" dirty="0" err="1"/>
              <a:t>ártalom</a:t>
            </a:r>
            <a:r>
              <a:rPr lang="hu-HU" sz="2400" b="1" dirty="0"/>
              <a:t>)</a:t>
            </a:r>
          </a:p>
          <a:p>
            <a:pPr lvl="1" algn="just"/>
            <a:r>
              <a:rPr lang="hu-HU" sz="2400" dirty="0"/>
              <a:t>az egészségügyi ellátás során, illetve annak következményeként kialakuló megbetegedések</a:t>
            </a:r>
          </a:p>
          <a:p>
            <a:pPr lvl="1" algn="just"/>
            <a:r>
              <a:rPr lang="hu-HU" sz="2400" dirty="0"/>
              <a:t> pl.: gyógyszerallergia, a transzfúziós szövődmények, a </a:t>
            </a:r>
            <a:r>
              <a:rPr lang="hu-HU" sz="2400" dirty="0" err="1"/>
              <a:t>psychés</a:t>
            </a:r>
            <a:r>
              <a:rPr lang="hu-HU" sz="2400" dirty="0"/>
              <a:t> reakciók </a:t>
            </a:r>
          </a:p>
          <a:p>
            <a:pPr lvl="1" algn="just"/>
            <a:r>
              <a:rPr lang="hu-HU" sz="2400" dirty="0"/>
              <a:t>egyik formája a </a:t>
            </a:r>
            <a:r>
              <a:rPr lang="hu-HU" sz="2400" dirty="0" err="1"/>
              <a:t>nosocomialis</a:t>
            </a:r>
            <a:r>
              <a:rPr lang="hu-HU" sz="2400" dirty="0"/>
              <a:t> </a:t>
            </a:r>
            <a:r>
              <a:rPr lang="hu-HU" sz="2400" dirty="0" err="1"/>
              <a:t>infectio</a:t>
            </a:r>
            <a:endParaRPr lang="hu-HU" sz="2400" dirty="0"/>
          </a:p>
          <a:p>
            <a:pPr lvl="1" algn="just"/>
            <a:endParaRPr lang="hu-HU" sz="2400" dirty="0"/>
          </a:p>
          <a:p>
            <a:r>
              <a:rPr lang="hu-HU" sz="2400" b="1" dirty="0"/>
              <a:t>Ambuláns </a:t>
            </a:r>
            <a:r>
              <a:rPr lang="hu-HU" sz="2400" b="1" dirty="0" err="1"/>
              <a:t>nosocomialis</a:t>
            </a:r>
            <a:r>
              <a:rPr lang="hu-HU" sz="2400" b="1" dirty="0"/>
              <a:t> fertőzés</a:t>
            </a:r>
          </a:p>
          <a:p>
            <a:pPr lvl="1"/>
            <a:r>
              <a:rPr lang="hu-HU" sz="2400" dirty="0"/>
              <a:t>Nem kórházban DE</a:t>
            </a:r>
          </a:p>
          <a:p>
            <a:pPr lvl="1">
              <a:buNone/>
            </a:pPr>
            <a:r>
              <a:rPr lang="hu-HU" sz="2400" dirty="0"/>
              <a:t>   orvosi beavatkozás következtében szerzett fertőzés</a:t>
            </a:r>
          </a:p>
          <a:p>
            <a:pPr lvl="1" algn="just"/>
            <a:endParaRPr lang="hu-HU" sz="2400" dirty="0"/>
          </a:p>
          <a:p>
            <a:pPr lvl="1" algn="just"/>
            <a:endParaRPr lang="hu-HU" sz="2400" dirty="0"/>
          </a:p>
          <a:p>
            <a:pPr lvl="1">
              <a:buNone/>
            </a:pPr>
            <a:endParaRPr lang="hu-HU" sz="2400" dirty="0"/>
          </a:p>
          <a:p>
            <a:pPr lvl="1"/>
            <a:endParaRPr lang="hu-HU" dirty="0"/>
          </a:p>
          <a:p>
            <a:pPr lvl="1">
              <a:buNone/>
            </a:pPr>
            <a:endParaRPr lang="hu-HU" dirty="0"/>
          </a:p>
          <a:p>
            <a:pPr lvl="1">
              <a:buNone/>
            </a:pPr>
            <a:endParaRPr lang="hu-HU" dirty="0"/>
          </a:p>
          <a:p>
            <a:pPr>
              <a:buNone/>
            </a:pPr>
            <a:endParaRPr lang="hu-HU" dirty="0"/>
          </a:p>
        </p:txBody>
      </p:sp>
      <p:pic>
        <p:nvPicPr>
          <p:cNvPr id="5" name="Picture 2" descr="Képtalálat a következőre: „okos”"/>
          <p:cNvPicPr>
            <a:picLocks noChangeAspect="1" noChangeArrowheads="1"/>
          </p:cNvPicPr>
          <p:nvPr/>
        </p:nvPicPr>
        <p:blipFill>
          <a:blip r:embed="rId2" cstate="print"/>
          <a:srcRect/>
          <a:stretch>
            <a:fillRect/>
          </a:stretch>
        </p:blipFill>
        <p:spPr bwMode="auto">
          <a:xfrm>
            <a:off x="9879410" y="3286125"/>
            <a:ext cx="1569640" cy="117723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0" y="1600201"/>
            <a:ext cx="12192000" cy="4525963"/>
          </a:xfrm>
        </p:spPr>
        <p:txBody>
          <a:bodyPr>
            <a:normAutofit/>
          </a:bodyPr>
          <a:lstStyle/>
          <a:p>
            <a:pPr algn="just"/>
            <a:r>
              <a:rPr lang="hu-HU" sz="2400" b="1" dirty="0"/>
              <a:t>Járvány: </a:t>
            </a:r>
            <a:r>
              <a:rPr lang="hu-HU" sz="2400" dirty="0"/>
              <a:t>Egy adott fertőző betegségnek a vártnál szignifikánsan gyakoribb vagy egy meghatározott küszöbszintet meghaladó előfordulása egy adott egészségügyi intézményben, területen, illetve közösségben, egy meghatározott időtartam alatt, vagy legalább két egymással összefüggő eset, amely összefüggés epidemiológiai, vagy epidemiológiai és mikrobiológiai bizonyítékkal alátámasztható</a:t>
            </a:r>
          </a:p>
          <a:p>
            <a:endParaRPr lang="hu-HU" sz="2400" dirty="0"/>
          </a:p>
          <a:p>
            <a:r>
              <a:rPr lang="hu-HU" sz="2400" b="1" dirty="0"/>
              <a:t>Kórházi járvány (jelentendők!)</a:t>
            </a:r>
          </a:p>
          <a:p>
            <a:pPr lvl="1"/>
            <a:r>
              <a:rPr lang="hu-HU" sz="2400" dirty="0"/>
              <a:t>Kórházi fertőzés legalább 2 vagy annál több megbetegedést okoz – kapcsolat!</a:t>
            </a:r>
          </a:p>
          <a:p>
            <a:pPr lvl="1"/>
            <a:r>
              <a:rPr lang="hu-HU" sz="2400" dirty="0" err="1"/>
              <a:t>Nosocomialis</a:t>
            </a:r>
            <a:r>
              <a:rPr lang="hu-HU" sz="2400" dirty="0"/>
              <a:t> fertőzések kb. 2-4%-a vezet járványhoz</a:t>
            </a:r>
          </a:p>
          <a:p>
            <a:endParaRPr lang="hu-HU" sz="2400" dirty="0"/>
          </a:p>
        </p:txBody>
      </p:sp>
      <p:sp>
        <p:nvSpPr>
          <p:cNvPr id="4" name="Cím 1"/>
          <p:cNvSpPr>
            <a:spLocks noGrp="1"/>
          </p:cNvSpPr>
          <p:nvPr>
            <p:ph type="title"/>
          </p:nvPr>
        </p:nvSpPr>
        <p:spPr>
          <a:xfrm>
            <a:off x="3257549" y="0"/>
            <a:ext cx="6700837" cy="1143000"/>
          </a:xfrm>
          <a:solidFill>
            <a:schemeClr val="bg1"/>
          </a:solidFill>
          <a:ln>
            <a:solidFill>
              <a:schemeClr val="bg1"/>
            </a:solidFill>
          </a:ln>
        </p:spPr>
        <p:style>
          <a:lnRef idx="3">
            <a:schemeClr val="lt1"/>
          </a:lnRef>
          <a:fillRef idx="1">
            <a:schemeClr val="accent4"/>
          </a:fillRef>
          <a:effectRef idx="1">
            <a:schemeClr val="accent4"/>
          </a:effectRef>
          <a:fontRef idx="minor">
            <a:schemeClr val="lt1"/>
          </a:fontRef>
        </p:style>
        <p:txBody>
          <a:bodyPr>
            <a:noAutofit/>
          </a:bodyPr>
          <a:lstStyle/>
          <a:p>
            <a:r>
              <a:rPr lang="hu-HU" sz="3200" b="1" dirty="0"/>
              <a:t>Kórházi fertőzések járványtana</a:t>
            </a:r>
            <a:br>
              <a:rPr lang="hu-HU" sz="3200" b="1" dirty="0"/>
            </a:br>
            <a:r>
              <a:rPr lang="hu-HU" sz="3200" b="1" dirty="0"/>
              <a:t>Alapfogalmak</a:t>
            </a:r>
          </a:p>
        </p:txBody>
      </p:sp>
      <p:pic>
        <p:nvPicPr>
          <p:cNvPr id="5" name="Picture 2" descr="Képtalálat a következőre: „okos”"/>
          <p:cNvPicPr>
            <a:picLocks noChangeAspect="1" noChangeArrowheads="1"/>
          </p:cNvPicPr>
          <p:nvPr/>
        </p:nvPicPr>
        <p:blipFill>
          <a:blip r:embed="rId2" cstate="print"/>
          <a:srcRect/>
          <a:stretch>
            <a:fillRect/>
          </a:stretch>
        </p:blipFill>
        <p:spPr bwMode="auto">
          <a:xfrm>
            <a:off x="10336610" y="3429000"/>
            <a:ext cx="1569640" cy="1177230"/>
          </a:xfrm>
          <a:prstGeom prst="rect">
            <a:avLst/>
          </a:prstGeom>
          <a:noFill/>
        </p:spPr>
      </p:pic>
    </p:spTree>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99392F7E28530D458F1049BCAEC23071" ma:contentTypeVersion="11" ma:contentTypeDescription="Új dokumentum létrehozása." ma:contentTypeScope="" ma:versionID="6e021b8faaadfab4f93be54c3abebaaf">
  <xsd:schema xmlns:xsd="http://www.w3.org/2001/XMLSchema" xmlns:xs="http://www.w3.org/2001/XMLSchema" xmlns:p="http://schemas.microsoft.com/office/2006/metadata/properties" xmlns:ns2="e231ebef-788f-4c9f-acf4-87c4004a6337" xmlns:ns3="de51649e-bc69-41ec-9bf9-1ea60d57d5f8" targetNamespace="http://schemas.microsoft.com/office/2006/metadata/properties" ma:root="true" ma:fieldsID="c0f8cfe6ac91c8ff49c82136801ce2f6" ns2:_="" ns3:_="">
    <xsd:import namespace="e231ebef-788f-4c9f-acf4-87c4004a6337"/>
    <xsd:import namespace="de51649e-bc69-41ec-9bf9-1ea60d57d5f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1ebef-788f-4c9f-acf4-87c4004a6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51649e-bc69-41ec-9bf9-1ea60d57d5f8"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38E90D-657A-4AC4-9F65-D61F2BF9CD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31ebef-788f-4c9f-acf4-87c4004a6337"/>
    <ds:schemaRef ds:uri="de51649e-bc69-41ec-9bf9-1ea60d57d5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A57E00-D905-440C-98C6-3727E58C3D92}">
  <ds:schemaRefs>
    <ds:schemaRef ds:uri="http://schemas.microsoft.com/sharepoint/v3/contenttype/forms"/>
  </ds:schemaRefs>
</ds:datastoreItem>
</file>

<file path=customXml/itemProps3.xml><?xml version="1.0" encoding="utf-8"?>
<ds:datastoreItem xmlns:ds="http://schemas.openxmlformats.org/officeDocument/2006/customXml" ds:itemID="{B9FF4BC0-D7A7-4387-B54E-921BCE70FB70}">
  <ds:schemaRefs>
    <ds:schemaRef ds:uri="http://purl.org/dc/elements/1.1/"/>
    <ds:schemaRef ds:uri="http://purl.org/dc/dcmitype/"/>
    <ds:schemaRef ds:uri="http://schemas.microsoft.com/office/infopath/2007/PartnerControls"/>
    <ds:schemaRef ds:uri="http://schemas.microsoft.com/office/2006/metadata/properties"/>
    <ds:schemaRef ds:uri="http://schemas.microsoft.com/office/2006/documentManagement/types"/>
    <ds:schemaRef ds:uri="de51649e-bc69-41ec-9bf9-1ea60d57d5f8"/>
    <ds:schemaRef ds:uri="http://schemas.openxmlformats.org/package/2006/metadata/core-properties"/>
    <ds:schemaRef ds:uri="e231ebef-788f-4c9f-acf4-87c4004a6337"/>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539</TotalTime>
  <Words>2106</Words>
  <Application>Microsoft Office PowerPoint</Application>
  <PresentationFormat>Szélesvásznú</PresentationFormat>
  <Paragraphs>259</Paragraphs>
  <Slides>27</Slides>
  <Notes>4</Notes>
  <HiddenSlides>0</HiddenSlides>
  <MMClips>1</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27</vt:i4>
      </vt:variant>
    </vt:vector>
  </HeadingPairs>
  <TitlesOfParts>
    <vt:vector size="31" baseType="lpstr">
      <vt:lpstr>Arial</vt:lpstr>
      <vt:lpstr>Calibri</vt:lpstr>
      <vt:lpstr>Calibri Light</vt:lpstr>
      <vt:lpstr>Office-téma</vt:lpstr>
      <vt:lpstr>PowerPoint-bemutató</vt:lpstr>
      <vt:lpstr>PowerPoint-bemutató</vt:lpstr>
      <vt:lpstr>Kórházi fertőzések járványtana</vt:lpstr>
      <vt:lpstr>Kórházi fertőzések járványtana Alapfogalmak</vt:lpstr>
      <vt:lpstr>Kórházi fertőzések járványtana Alapfogalmak</vt:lpstr>
      <vt:lpstr>Kórházi fertőzések járványtana Alapfogalmak</vt:lpstr>
      <vt:lpstr>Kórházi fertőzések járványtana Alapfogalmak</vt:lpstr>
      <vt:lpstr>Kórházi fertőzések járványtana Alapfogalmak </vt:lpstr>
      <vt:lpstr>Kórházi fertőzések járványtana Alapfogalmak</vt:lpstr>
      <vt:lpstr>Kórházi járvány</vt:lpstr>
      <vt:lpstr>Kórházi fertőzések járványtana Alapfogalmak</vt:lpstr>
      <vt:lpstr>Kórházi fertőzések járványtana Alapfogalmak</vt:lpstr>
      <vt:lpstr>Kórházi fertőzések járványtana Nosocomialis infectiok előfordulását elősegítő tényezők I.</vt:lpstr>
      <vt:lpstr>Kórházi fertőzések járványtana Nosocomialis infectiok előfordulását elősegítő tényezők II.</vt:lpstr>
      <vt:lpstr>Kórházi fertőzések járványtana Járványfolyamat mozgatóerői</vt:lpstr>
      <vt:lpstr>Kórházi fertőzések járványtana – Járványfolyamat elsődleges mozgatóerői  Nosocomialis fertőzések terjedési módja I.</vt:lpstr>
      <vt:lpstr>Fertőzésekről általában - Kórházi fertőzések</vt:lpstr>
      <vt:lpstr>PowerPoint-bemutató</vt:lpstr>
      <vt:lpstr>Kórházi fertőzések járványtana Járványfolyamat elsődleges mozgatóerői- Nosocomialis fertőzések terjedési módja II.</vt:lpstr>
      <vt:lpstr>Kórházi fertőzések járványtana Járványfolyamat elsődleges mozgatóerői- Nosocomialis fertőzések terjedési módja III.</vt:lpstr>
      <vt:lpstr>Járványfolyamat elsődleges mozgatóerői Fogékony szervezet </vt:lpstr>
      <vt:lpstr>Kórházi fertőzések járványtana A nosocomialis fertőzések megelőzése – hatósági ellenőrzés szempontjai</vt:lpstr>
      <vt:lpstr>Kórházhigiénés ellenőrzési szempontok fekvőbeteg-ellátó osztályon:</vt:lpstr>
      <vt:lpstr>Kórházhigiénés ellenőrzési szempontok fekvőbeteg-ellátó osztályon:</vt:lpstr>
      <vt:lpstr>Kórházhigiénés ellenőrzési szempontok fekvőbeteg-ellátó osztályon:</vt:lpstr>
      <vt:lpstr>Kórházhigiénés ellenőrzési szempontok fekvőbeteg-ellátó osztályon:</vt:lpstr>
      <vt:lpstr>Köszönöm a figyelmet!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gabor.varga</dc:creator>
  <cp:lastModifiedBy>dr. Wächter Walter</cp:lastModifiedBy>
  <cp:revision>44</cp:revision>
  <dcterms:created xsi:type="dcterms:W3CDTF">2020-03-12T12:44:42Z</dcterms:created>
  <dcterms:modified xsi:type="dcterms:W3CDTF">2022-03-27T21:03:56Z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0x01010099392F7E28530D458F1049BCAEC23071</vt:lpwstr>
  </property>
</Properties>
</file>