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113"/>
  </p:notesMasterIdLst>
  <p:sldIdLst>
    <p:sldId id="256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5" r:id="rId16"/>
    <p:sldId id="276" r:id="rId17"/>
    <p:sldId id="277" r:id="rId18"/>
    <p:sldId id="279" r:id="rId19"/>
    <p:sldId id="280" r:id="rId20"/>
    <p:sldId id="281" r:id="rId21"/>
    <p:sldId id="282" r:id="rId22"/>
    <p:sldId id="283" r:id="rId23"/>
    <p:sldId id="341" r:id="rId24"/>
    <p:sldId id="343" r:id="rId25"/>
    <p:sldId id="344" r:id="rId26"/>
    <p:sldId id="345" r:id="rId27"/>
    <p:sldId id="346" r:id="rId28"/>
    <p:sldId id="347" r:id="rId29"/>
    <p:sldId id="348" r:id="rId30"/>
    <p:sldId id="350" r:id="rId31"/>
    <p:sldId id="349" r:id="rId32"/>
    <p:sldId id="360" r:id="rId33"/>
    <p:sldId id="351" r:id="rId34"/>
    <p:sldId id="361" r:id="rId35"/>
    <p:sldId id="362" r:id="rId36"/>
    <p:sldId id="363" r:id="rId37"/>
    <p:sldId id="364" r:id="rId38"/>
    <p:sldId id="365" r:id="rId39"/>
    <p:sldId id="366" r:id="rId40"/>
    <p:sldId id="367" r:id="rId41"/>
    <p:sldId id="368" r:id="rId42"/>
    <p:sldId id="369" r:id="rId43"/>
    <p:sldId id="370" r:id="rId44"/>
    <p:sldId id="374" r:id="rId45"/>
    <p:sldId id="310" r:id="rId46"/>
    <p:sldId id="311" r:id="rId47"/>
    <p:sldId id="312" r:id="rId48"/>
    <p:sldId id="313" r:id="rId49"/>
    <p:sldId id="314" r:id="rId50"/>
    <p:sldId id="315" r:id="rId51"/>
    <p:sldId id="316" r:id="rId52"/>
    <p:sldId id="317" r:id="rId53"/>
    <p:sldId id="318" r:id="rId54"/>
    <p:sldId id="319" r:id="rId55"/>
    <p:sldId id="320" r:id="rId56"/>
    <p:sldId id="321" r:id="rId57"/>
    <p:sldId id="322" r:id="rId58"/>
    <p:sldId id="323" r:id="rId59"/>
    <p:sldId id="324" r:id="rId60"/>
    <p:sldId id="325" r:id="rId61"/>
    <p:sldId id="326" r:id="rId62"/>
    <p:sldId id="327" r:id="rId63"/>
    <p:sldId id="328" r:id="rId64"/>
    <p:sldId id="329" r:id="rId65"/>
    <p:sldId id="330" r:id="rId66"/>
    <p:sldId id="331" r:id="rId67"/>
    <p:sldId id="332" r:id="rId68"/>
    <p:sldId id="333" r:id="rId69"/>
    <p:sldId id="334" r:id="rId70"/>
    <p:sldId id="335" r:id="rId71"/>
    <p:sldId id="336" r:id="rId72"/>
    <p:sldId id="338" r:id="rId73"/>
    <p:sldId id="339" r:id="rId74"/>
    <p:sldId id="340" r:id="rId75"/>
    <p:sldId id="376" r:id="rId76"/>
    <p:sldId id="377" r:id="rId77"/>
    <p:sldId id="378" r:id="rId78"/>
    <p:sldId id="379" r:id="rId79"/>
    <p:sldId id="380" r:id="rId80"/>
    <p:sldId id="381" r:id="rId81"/>
    <p:sldId id="382" r:id="rId82"/>
    <p:sldId id="383" r:id="rId83"/>
    <p:sldId id="384" r:id="rId84"/>
    <p:sldId id="385" r:id="rId85"/>
    <p:sldId id="386" r:id="rId86"/>
    <p:sldId id="387" r:id="rId87"/>
    <p:sldId id="388" r:id="rId88"/>
    <p:sldId id="389" r:id="rId89"/>
    <p:sldId id="390" r:id="rId90"/>
    <p:sldId id="391" r:id="rId91"/>
    <p:sldId id="392" r:id="rId92"/>
    <p:sldId id="393" r:id="rId93"/>
    <p:sldId id="394" r:id="rId94"/>
    <p:sldId id="284" r:id="rId95"/>
    <p:sldId id="285" r:id="rId96"/>
    <p:sldId id="286" r:id="rId97"/>
    <p:sldId id="287" r:id="rId98"/>
    <p:sldId id="288" r:id="rId99"/>
    <p:sldId id="289" r:id="rId100"/>
    <p:sldId id="290" r:id="rId101"/>
    <p:sldId id="395" r:id="rId102"/>
    <p:sldId id="432" r:id="rId103"/>
    <p:sldId id="433" r:id="rId104"/>
    <p:sldId id="291" r:id="rId105"/>
    <p:sldId id="292" r:id="rId106"/>
    <p:sldId id="294" r:id="rId107"/>
    <p:sldId id="295" r:id="rId108"/>
    <p:sldId id="296" r:id="rId109"/>
    <p:sldId id="297" r:id="rId110"/>
    <p:sldId id="298" r:id="rId111"/>
    <p:sldId id="375" r:id="rId112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1F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117" Type="http://schemas.openxmlformats.org/officeDocument/2006/relationships/tableStyles" Target="tableStyles.xml"/><Relationship Id="rId21" Type="http://schemas.openxmlformats.org/officeDocument/2006/relationships/slide" Target="slides/slide16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84" Type="http://schemas.openxmlformats.org/officeDocument/2006/relationships/slide" Target="slides/slide79.xml"/><Relationship Id="rId89" Type="http://schemas.openxmlformats.org/officeDocument/2006/relationships/slide" Target="slides/slide84.xml"/><Relationship Id="rId112" Type="http://schemas.openxmlformats.org/officeDocument/2006/relationships/slide" Target="slides/slide107.xml"/><Relationship Id="rId16" Type="http://schemas.openxmlformats.org/officeDocument/2006/relationships/slide" Target="slides/slide11.xml"/><Relationship Id="rId107" Type="http://schemas.openxmlformats.org/officeDocument/2006/relationships/slide" Target="slides/slide102.xml"/><Relationship Id="rId11" Type="http://schemas.openxmlformats.org/officeDocument/2006/relationships/slide" Target="slides/slide6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74" Type="http://schemas.openxmlformats.org/officeDocument/2006/relationships/slide" Target="slides/slide69.xml"/><Relationship Id="rId79" Type="http://schemas.openxmlformats.org/officeDocument/2006/relationships/slide" Target="slides/slide74.xml"/><Relationship Id="rId102" Type="http://schemas.openxmlformats.org/officeDocument/2006/relationships/slide" Target="slides/slide97.xml"/><Relationship Id="rId5" Type="http://schemas.openxmlformats.org/officeDocument/2006/relationships/slideMaster" Target="slideMasters/slideMaster2.xml"/><Relationship Id="rId90" Type="http://schemas.openxmlformats.org/officeDocument/2006/relationships/slide" Target="slides/slide85.xml"/><Relationship Id="rId95" Type="http://schemas.openxmlformats.org/officeDocument/2006/relationships/slide" Target="slides/slide90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64" Type="http://schemas.openxmlformats.org/officeDocument/2006/relationships/slide" Target="slides/slide59.xml"/><Relationship Id="rId69" Type="http://schemas.openxmlformats.org/officeDocument/2006/relationships/slide" Target="slides/slide64.xml"/><Relationship Id="rId113" Type="http://schemas.openxmlformats.org/officeDocument/2006/relationships/notesMaster" Target="notesMasters/notesMaster1.xml"/><Relationship Id="rId80" Type="http://schemas.openxmlformats.org/officeDocument/2006/relationships/slide" Target="slides/slide75.xml"/><Relationship Id="rId85" Type="http://schemas.openxmlformats.org/officeDocument/2006/relationships/slide" Target="slides/slide80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59" Type="http://schemas.openxmlformats.org/officeDocument/2006/relationships/slide" Target="slides/slide54.xml"/><Relationship Id="rId103" Type="http://schemas.openxmlformats.org/officeDocument/2006/relationships/slide" Target="slides/slide98.xml"/><Relationship Id="rId108" Type="http://schemas.openxmlformats.org/officeDocument/2006/relationships/slide" Target="slides/slide103.xml"/><Relationship Id="rId54" Type="http://schemas.openxmlformats.org/officeDocument/2006/relationships/slide" Target="slides/slide49.xml"/><Relationship Id="rId70" Type="http://schemas.openxmlformats.org/officeDocument/2006/relationships/slide" Target="slides/slide65.xml"/><Relationship Id="rId75" Type="http://schemas.openxmlformats.org/officeDocument/2006/relationships/slide" Target="slides/slide70.xml"/><Relationship Id="rId91" Type="http://schemas.openxmlformats.org/officeDocument/2006/relationships/slide" Target="slides/slide86.xml"/><Relationship Id="rId96" Type="http://schemas.openxmlformats.org/officeDocument/2006/relationships/slide" Target="slides/slide9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49" Type="http://schemas.openxmlformats.org/officeDocument/2006/relationships/slide" Target="slides/slide44.xml"/><Relationship Id="rId114" Type="http://schemas.openxmlformats.org/officeDocument/2006/relationships/presProps" Target="presProps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slide" Target="slides/slide68.xml"/><Relationship Id="rId78" Type="http://schemas.openxmlformats.org/officeDocument/2006/relationships/slide" Target="slides/slide73.xml"/><Relationship Id="rId81" Type="http://schemas.openxmlformats.org/officeDocument/2006/relationships/slide" Target="slides/slide76.xml"/><Relationship Id="rId86" Type="http://schemas.openxmlformats.org/officeDocument/2006/relationships/slide" Target="slides/slide81.xml"/><Relationship Id="rId94" Type="http://schemas.openxmlformats.org/officeDocument/2006/relationships/slide" Target="slides/slide89.xml"/><Relationship Id="rId99" Type="http://schemas.openxmlformats.org/officeDocument/2006/relationships/slide" Target="slides/slide94.xml"/><Relationship Id="rId101" Type="http://schemas.openxmlformats.org/officeDocument/2006/relationships/slide" Target="slides/slide9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Relationship Id="rId109" Type="http://schemas.openxmlformats.org/officeDocument/2006/relationships/slide" Target="slides/slide104.xml"/><Relationship Id="rId34" Type="http://schemas.openxmlformats.org/officeDocument/2006/relationships/slide" Target="slides/slide29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76" Type="http://schemas.openxmlformats.org/officeDocument/2006/relationships/slide" Target="slides/slide71.xml"/><Relationship Id="rId97" Type="http://schemas.openxmlformats.org/officeDocument/2006/relationships/slide" Target="slides/slide92.xml"/><Relationship Id="rId104" Type="http://schemas.openxmlformats.org/officeDocument/2006/relationships/slide" Target="slides/slide99.xml"/><Relationship Id="rId7" Type="http://schemas.openxmlformats.org/officeDocument/2006/relationships/slide" Target="slides/slide2.xml"/><Relationship Id="rId71" Type="http://schemas.openxmlformats.org/officeDocument/2006/relationships/slide" Target="slides/slide66.xml"/><Relationship Id="rId92" Type="http://schemas.openxmlformats.org/officeDocument/2006/relationships/slide" Target="slides/slide87.xml"/><Relationship Id="rId2" Type="http://schemas.openxmlformats.org/officeDocument/2006/relationships/customXml" Target="../customXml/item2.xml"/><Relationship Id="rId29" Type="http://schemas.openxmlformats.org/officeDocument/2006/relationships/slide" Target="slides/slide24.xml"/><Relationship Id="rId24" Type="http://schemas.openxmlformats.org/officeDocument/2006/relationships/slide" Target="slides/slide19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66" Type="http://schemas.openxmlformats.org/officeDocument/2006/relationships/slide" Target="slides/slide61.xml"/><Relationship Id="rId87" Type="http://schemas.openxmlformats.org/officeDocument/2006/relationships/slide" Target="slides/slide82.xml"/><Relationship Id="rId110" Type="http://schemas.openxmlformats.org/officeDocument/2006/relationships/slide" Target="slides/slide105.xml"/><Relationship Id="rId115" Type="http://schemas.openxmlformats.org/officeDocument/2006/relationships/viewProps" Target="viewProps.xml"/><Relationship Id="rId61" Type="http://schemas.openxmlformats.org/officeDocument/2006/relationships/slide" Target="slides/slide56.xml"/><Relationship Id="rId82" Type="http://schemas.openxmlformats.org/officeDocument/2006/relationships/slide" Target="slides/slide77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56" Type="http://schemas.openxmlformats.org/officeDocument/2006/relationships/slide" Target="slides/slide51.xml"/><Relationship Id="rId77" Type="http://schemas.openxmlformats.org/officeDocument/2006/relationships/slide" Target="slides/slide72.xml"/><Relationship Id="rId100" Type="http://schemas.openxmlformats.org/officeDocument/2006/relationships/slide" Target="slides/slide95.xml"/><Relationship Id="rId105" Type="http://schemas.openxmlformats.org/officeDocument/2006/relationships/slide" Target="slides/slide100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slide" Target="slides/slide67.xml"/><Relationship Id="rId93" Type="http://schemas.openxmlformats.org/officeDocument/2006/relationships/slide" Target="slides/slide88.xml"/><Relationship Id="rId98" Type="http://schemas.openxmlformats.org/officeDocument/2006/relationships/slide" Target="slides/slide93.xml"/><Relationship Id="rId3" Type="http://schemas.openxmlformats.org/officeDocument/2006/relationships/customXml" Target="../customXml/item3.xml"/><Relationship Id="rId25" Type="http://schemas.openxmlformats.org/officeDocument/2006/relationships/slide" Target="slides/slide20.xml"/><Relationship Id="rId46" Type="http://schemas.openxmlformats.org/officeDocument/2006/relationships/slide" Target="slides/slide41.xml"/><Relationship Id="rId67" Type="http://schemas.openxmlformats.org/officeDocument/2006/relationships/slide" Target="slides/slide62.xml"/><Relationship Id="rId116" Type="http://schemas.openxmlformats.org/officeDocument/2006/relationships/theme" Target="theme/theme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62" Type="http://schemas.openxmlformats.org/officeDocument/2006/relationships/slide" Target="slides/slide57.xml"/><Relationship Id="rId83" Type="http://schemas.openxmlformats.org/officeDocument/2006/relationships/slide" Target="slides/slide78.xml"/><Relationship Id="rId88" Type="http://schemas.openxmlformats.org/officeDocument/2006/relationships/slide" Target="slides/slide83.xml"/><Relationship Id="rId111" Type="http://schemas.openxmlformats.org/officeDocument/2006/relationships/slide" Target="slides/slide106.xml"/><Relationship Id="rId15" Type="http://schemas.openxmlformats.org/officeDocument/2006/relationships/slide" Target="slides/slide10.xml"/><Relationship Id="rId36" Type="http://schemas.openxmlformats.org/officeDocument/2006/relationships/slide" Target="slides/slide31.xml"/><Relationship Id="rId57" Type="http://schemas.openxmlformats.org/officeDocument/2006/relationships/slide" Target="slides/slide52.xml"/><Relationship Id="rId106" Type="http://schemas.openxmlformats.org/officeDocument/2006/relationships/slide" Target="slides/slide10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image" Target="../media/image32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92B829-3F1E-4106-BE6B-DA288349A410}" type="datetimeFigureOut">
              <a:rPr lang="hu-HU" smtClean="0"/>
              <a:pPr/>
              <a:t>2022. 02. 03.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F7CDC6-9918-45C5-BF3A-39725102091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57917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/>
              <a:t>1998- amióta kell jelenteni</a:t>
            </a:r>
          </a:p>
          <a:p>
            <a:r>
              <a:rPr lang="hu-HU" dirty="0"/>
              <a:t>10 oltás – folyamatosba- </a:t>
            </a:r>
            <a:r>
              <a:rPr lang="hu-HU" dirty="0" err="1"/>
              <a:t>tuberculosis</a:t>
            </a:r>
            <a:r>
              <a:rPr lang="hu-HU" dirty="0"/>
              <a:t>, </a:t>
            </a:r>
            <a:r>
              <a:rPr lang="hu-HU" dirty="0" err="1"/>
              <a:t>diphteria</a:t>
            </a:r>
            <a:r>
              <a:rPr lang="hu-HU" dirty="0"/>
              <a:t>, pert., </a:t>
            </a:r>
            <a:r>
              <a:rPr lang="hu-HU" dirty="0" err="1"/>
              <a:t>tetanus</a:t>
            </a:r>
            <a:r>
              <a:rPr lang="hu-HU" dirty="0"/>
              <a:t>, </a:t>
            </a:r>
            <a:r>
              <a:rPr lang="hu-HU" dirty="0" err="1"/>
              <a:t>poliomyelitis</a:t>
            </a:r>
            <a:r>
              <a:rPr lang="hu-HU" dirty="0"/>
              <a:t>, </a:t>
            </a:r>
            <a:r>
              <a:rPr lang="hu-HU" dirty="0" err="1"/>
              <a:t>morbilli</a:t>
            </a:r>
            <a:r>
              <a:rPr lang="hu-HU" dirty="0"/>
              <a:t>, rubeola, mumpsz, </a:t>
            </a:r>
            <a:r>
              <a:rPr lang="hu-HU" dirty="0" err="1"/>
              <a:t>haemophylus</a:t>
            </a:r>
            <a:r>
              <a:rPr lang="hu-HU" dirty="0"/>
              <a:t> </a:t>
            </a:r>
            <a:r>
              <a:rPr lang="hu-HU" dirty="0" err="1"/>
              <a:t>influenzae</a:t>
            </a:r>
            <a:r>
              <a:rPr lang="hu-HU" dirty="0"/>
              <a:t>, hepatitis</a:t>
            </a:r>
            <a:r>
              <a:rPr lang="hu-HU" baseline="0" dirty="0"/>
              <a:t> B + 2009 óta </a:t>
            </a:r>
            <a:r>
              <a:rPr lang="hu-HU" baseline="0" dirty="0" err="1"/>
              <a:t>pneumococcus</a:t>
            </a:r>
            <a:r>
              <a:rPr lang="hu-HU" baseline="0" dirty="0"/>
              <a:t> ellen is </a:t>
            </a:r>
          </a:p>
          <a:p>
            <a:r>
              <a:rPr lang="hu-HU" baseline="0" dirty="0"/>
              <a:t>Nemzetközi utazásokkal kapcsolatos oltások! Évente 3.000-en veszik igénybe-sárgaláz, többi önkéntes</a:t>
            </a:r>
          </a:p>
          <a:p>
            <a:endParaRPr lang="hu-HU" baseline="0" dirty="0"/>
          </a:p>
          <a:p>
            <a:r>
              <a:rPr lang="hu-HU" baseline="0" dirty="0"/>
              <a:t>Védőoltás-2019!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A95DB1-70F8-4A33-9F02-912A686B305B}" type="slidenum">
              <a:rPr lang="hu-HU" smtClean="0"/>
              <a:pPr/>
              <a:t>3</a:t>
            </a:fld>
            <a:endParaRPr lang="hu-HU"/>
          </a:p>
        </p:txBody>
      </p:sp>
      <p:sp>
        <p:nvSpPr>
          <p:cNvPr id="5" name="Élőfej helye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hu-HU"/>
              <a:t>Fertőzésekről általában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/>
              <a:t>Forrás: https://www.google.hu/search?q=congenitalis+varicella+szindr%C3%B3ma&amp;source=lnms&amp;tbm=isch&amp;sa=X&amp;ved=0ahUKEwifgLubgYHaAhVkQZoKHUK1CjsQ_AUICigB&amp;biw=1366&amp;bih=623#imgrc=WKQ2h02QJtAEYM: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7367C5-276F-45C8-9CE0-B226DC6750C7}" type="slidenum">
              <a:rPr lang="hu-HU" smtClean="0"/>
              <a:pPr/>
              <a:t>48</a:t>
            </a:fld>
            <a:endParaRPr lang="hu-H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/>
              <a:t>100 fertőzésnek kitett fogékony egyénből hány lesz beteg </a:t>
            </a:r>
          </a:p>
          <a:p>
            <a:r>
              <a:rPr lang="hu-HU" sz="1100" dirty="0">
                <a:cs typeface="Arial" pitchFamily="34" charset="0"/>
              </a:rPr>
              <a:t> </a:t>
            </a:r>
            <a:r>
              <a:rPr lang="hu-HU" sz="1200" dirty="0">
                <a:cs typeface="Arial" pitchFamily="34" charset="0"/>
              </a:rPr>
              <a:t>Védőoltás-2 oltás minimum 6 hét különbséggel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7367C5-276F-45C8-9CE0-B226DC6750C7}" type="slidenum">
              <a:rPr lang="hu-HU" smtClean="0"/>
              <a:pPr/>
              <a:t>50</a:t>
            </a:fld>
            <a:endParaRPr lang="hu-H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/>
              <a:t>Uvula-nyelvcsap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91F9A-913C-4D10-A644-018B57EA4D86}" type="slidenum">
              <a:rPr lang="hu-HU" smtClean="0"/>
              <a:pPr/>
              <a:t>55</a:t>
            </a:fld>
            <a:endParaRPr lang="hu-H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err="1"/>
              <a:t>Inguinalis</a:t>
            </a:r>
            <a:r>
              <a:rPr lang="hu-HU" dirty="0"/>
              <a:t>= lágyéktáji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7367C5-276F-45C8-9CE0-B226DC6750C7}" type="slidenum">
              <a:rPr lang="hu-HU" smtClean="0"/>
              <a:pPr/>
              <a:t>57</a:t>
            </a:fld>
            <a:endParaRPr lang="hu-H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7367C5-276F-45C8-9CE0-B226DC6750C7}" type="slidenum">
              <a:rPr lang="hu-HU" smtClean="0"/>
              <a:pPr/>
              <a:t>59</a:t>
            </a:fld>
            <a:endParaRPr lang="hu-H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/>
              <a:t>Mi ez?</a:t>
            </a:r>
          </a:p>
        </p:txBody>
      </p:sp>
      <p:sp>
        <p:nvSpPr>
          <p:cNvPr id="4" name="Élőfej hely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Fertőzésekről általában</a:t>
            </a: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A95DB1-70F8-4A33-9F02-912A686B305B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71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err="1"/>
              <a:t>Lymphadenopathia-nyirokcsomó</a:t>
            </a:r>
            <a:r>
              <a:rPr lang="hu-HU" baseline="0"/>
              <a:t> gyullad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191F9A-913C-4D10-A644-018B57EA4D86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86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err="1"/>
              <a:t>Dyspnoe-nehézlégzés</a:t>
            </a:r>
            <a:r>
              <a:rPr lang="hu-HU" dirty="0"/>
              <a:t>, légszomj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191F9A-913C-4D10-A644-018B57EA4D86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101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191F9A-913C-4D10-A644-018B57EA4D86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103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err="1"/>
              <a:t>Vulva-női</a:t>
            </a:r>
            <a:r>
              <a:rPr lang="hu-HU" dirty="0"/>
              <a:t> nemi szerv külső része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91F9A-913C-4D10-A644-018B57EA4D86}" type="slidenum">
              <a:rPr lang="hu-HU" smtClean="0"/>
              <a:pPr/>
              <a:t>7</a:t>
            </a:fld>
            <a:endParaRPr lang="hu-H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sz="1200" dirty="0"/>
              <a:t>A kanyaró súlyos betegség, megterheli az immunrendszert, ritka </a:t>
            </a:r>
            <a:r>
              <a:rPr lang="hu-HU" sz="1200" dirty="0" err="1"/>
              <a:t>virális</a:t>
            </a:r>
            <a:r>
              <a:rPr lang="hu-HU" sz="1200" dirty="0"/>
              <a:t> szövődménye az </a:t>
            </a:r>
            <a:r>
              <a:rPr lang="hu-HU" sz="1200" dirty="0" err="1"/>
              <a:t>encephalitis</a:t>
            </a:r>
            <a:r>
              <a:rPr lang="hu-HU" sz="1200" dirty="0"/>
              <a:t> és a vírusos pneumónia, gyakrabban alapoz meg bakteriális szövődményként középfül- és tüdőgyulladást. A kanyaró okozta agyvelőgyulladás következtében életre szóló halláskárosodás és értelmi fogyatékosság maradhat vissza. A betegség természetes úton történő átvészelése élethosszig tartó védettséget biztosít.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7367C5-276F-45C8-9CE0-B226DC6750C7}" type="slidenum">
              <a:rPr lang="hu-HU" smtClean="0"/>
              <a:pPr/>
              <a:t>24</a:t>
            </a:fld>
            <a:endParaRPr lang="hu-H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/>
              <a:t>Elmaradt oltásokat pótolni 2-4 hónap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7367C5-276F-45C8-9CE0-B226DC6750C7}" type="slidenum">
              <a:rPr lang="hu-HU" smtClean="0"/>
              <a:pPr/>
              <a:t>27</a:t>
            </a:fld>
            <a:endParaRPr lang="hu-H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/>
              <a:t>Elmaradt oltásokat pótolni 2-4 hónap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7367C5-276F-45C8-9CE0-B226DC6750C7}" type="slidenum">
              <a:rPr lang="hu-HU" smtClean="0"/>
              <a:pPr/>
              <a:t>29</a:t>
            </a:fld>
            <a:endParaRPr lang="hu-H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/>
              <a:t>* Az oltások végzésénél elsősorban nem az életkor, hanem az iskolai osztályok az irányadóak BCG = Bacillus </a:t>
            </a:r>
            <a:r>
              <a:rPr lang="hu-HU" dirty="0" err="1"/>
              <a:t>Calmette-Guérin</a:t>
            </a:r>
            <a:r>
              <a:rPr lang="hu-HU" dirty="0"/>
              <a:t>/</a:t>
            </a:r>
            <a:r>
              <a:rPr lang="hu-HU" dirty="0" err="1"/>
              <a:t>tuberculosis</a:t>
            </a:r>
            <a:r>
              <a:rPr lang="hu-HU" dirty="0"/>
              <a:t> elleni oltóanyag </a:t>
            </a:r>
            <a:r>
              <a:rPr lang="hu-HU" dirty="0" err="1"/>
              <a:t>DTPa</a:t>
            </a:r>
            <a:r>
              <a:rPr lang="hu-HU" dirty="0"/>
              <a:t> = </a:t>
            </a:r>
            <a:r>
              <a:rPr lang="hu-HU" dirty="0" err="1"/>
              <a:t>diftéria-tetanusz-acelluláris</a:t>
            </a:r>
            <a:r>
              <a:rPr lang="hu-HU" dirty="0"/>
              <a:t> </a:t>
            </a:r>
            <a:r>
              <a:rPr lang="hu-HU" dirty="0" err="1"/>
              <a:t>pertussis</a:t>
            </a:r>
            <a:r>
              <a:rPr lang="hu-HU" dirty="0"/>
              <a:t> komponenseket tartalmazó oltóanyag </a:t>
            </a:r>
            <a:r>
              <a:rPr lang="hu-HU" dirty="0" err="1"/>
              <a:t>Hib</a:t>
            </a:r>
            <a:r>
              <a:rPr lang="hu-HU" dirty="0"/>
              <a:t> = </a:t>
            </a:r>
            <a:r>
              <a:rPr lang="hu-HU" dirty="0" err="1"/>
              <a:t>Haemophilus</a:t>
            </a:r>
            <a:r>
              <a:rPr lang="hu-HU" dirty="0"/>
              <a:t> </a:t>
            </a:r>
            <a:r>
              <a:rPr lang="hu-HU" dirty="0" err="1"/>
              <a:t>influenzae</a:t>
            </a:r>
            <a:r>
              <a:rPr lang="hu-HU" dirty="0"/>
              <a:t> b elleni oltóanyag IPV = </a:t>
            </a:r>
            <a:r>
              <a:rPr lang="hu-HU" dirty="0" err="1"/>
              <a:t>inaktivált</a:t>
            </a:r>
            <a:r>
              <a:rPr lang="hu-HU" dirty="0"/>
              <a:t> </a:t>
            </a:r>
            <a:r>
              <a:rPr lang="hu-HU" dirty="0" err="1"/>
              <a:t>poliovírus</a:t>
            </a:r>
            <a:r>
              <a:rPr lang="hu-HU" dirty="0"/>
              <a:t> vakcina PCV13 = 13-valens konjugált </a:t>
            </a:r>
            <a:r>
              <a:rPr lang="hu-HU" dirty="0" err="1"/>
              <a:t>pneumococcus</a:t>
            </a:r>
            <a:r>
              <a:rPr lang="hu-HU" dirty="0"/>
              <a:t> vakcina MMR = </a:t>
            </a:r>
            <a:r>
              <a:rPr lang="hu-HU" dirty="0" err="1"/>
              <a:t>morbilli-mumpsz-rubeola</a:t>
            </a:r>
            <a:r>
              <a:rPr lang="hu-HU" dirty="0"/>
              <a:t> elleni vakcina </a:t>
            </a:r>
            <a:r>
              <a:rPr lang="hu-HU" dirty="0" err="1"/>
              <a:t>dTap</a:t>
            </a:r>
            <a:r>
              <a:rPr lang="hu-HU" dirty="0"/>
              <a:t> = </a:t>
            </a:r>
            <a:r>
              <a:rPr lang="hu-HU" dirty="0" err="1"/>
              <a:t>diftéria-tetanusz-acelluláris</a:t>
            </a:r>
            <a:r>
              <a:rPr lang="hu-HU" dirty="0"/>
              <a:t> </a:t>
            </a:r>
            <a:r>
              <a:rPr lang="hu-HU" dirty="0" err="1"/>
              <a:t>pertussis</a:t>
            </a:r>
            <a:r>
              <a:rPr lang="hu-HU" dirty="0"/>
              <a:t> komponenseket tartalmazó oltóanyag újraoltás céljára HPV = humán </a:t>
            </a:r>
            <a:r>
              <a:rPr lang="hu-HU" dirty="0" err="1"/>
              <a:t>papillomavírus</a:t>
            </a:r>
            <a:r>
              <a:rPr lang="hu-HU" dirty="0"/>
              <a:t> elleni oltóanyag 6 VI. ÉLETKORHOZ KÖTÖ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7367C5-276F-45C8-9CE0-B226DC6750C7}" type="slidenum">
              <a:rPr lang="hu-HU" smtClean="0"/>
              <a:pPr/>
              <a:t>40</a:t>
            </a:fld>
            <a:endParaRPr lang="hu-H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7367C5-276F-45C8-9CE0-B226DC6750C7}" type="slidenum">
              <a:rPr lang="hu-HU" smtClean="0"/>
              <a:pPr/>
              <a:t>42</a:t>
            </a:fld>
            <a:endParaRPr lang="hu-H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err="1"/>
              <a:t>Impetigo</a:t>
            </a:r>
            <a:r>
              <a:rPr lang="hu-HU" dirty="0"/>
              <a:t> – ótvar</a:t>
            </a:r>
          </a:p>
          <a:p>
            <a:r>
              <a:rPr lang="hu-HU" dirty="0" err="1"/>
              <a:t>Carbunculus-</a:t>
            </a:r>
            <a:r>
              <a:rPr lang="hu-HU" dirty="0"/>
              <a:t> több szőrtüsző gyullad be</a:t>
            </a:r>
          </a:p>
          <a:p>
            <a:r>
              <a:rPr lang="hu-HU" dirty="0" err="1"/>
              <a:t>Furinculus-</a:t>
            </a:r>
            <a:r>
              <a:rPr lang="hu-HU" dirty="0"/>
              <a:t> kelés; </a:t>
            </a:r>
            <a:r>
              <a:rPr lang="hu-HU" dirty="0" err="1"/>
              <a:t>encephalitis-agyvelőgyulladás</a:t>
            </a:r>
            <a:r>
              <a:rPr lang="hu-HU" dirty="0"/>
              <a:t>; 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7367C5-276F-45C8-9CE0-B226DC6750C7}" type="slidenum">
              <a:rPr lang="hu-HU" smtClean="0"/>
              <a:pPr/>
              <a:t>44</a:t>
            </a:fld>
            <a:endParaRPr lang="hu-H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Karbunkulus:  ha csoportosan több szőrtüsző gyullad be egymás mellett</a:t>
            </a:r>
          </a:p>
          <a:p>
            <a:r>
              <a:rPr lang="hu-HU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Impetigo-ótvar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7367C5-276F-45C8-9CE0-B226DC6750C7}" type="slidenum">
              <a:rPr lang="hu-HU" smtClean="0"/>
              <a:pPr/>
              <a:t>45</a:t>
            </a:fld>
            <a:endParaRPr lang="hu-H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F8000-AFA9-4BED-B358-90494899D2ED}" type="datetime1">
              <a:rPr lang="hu-HU" smtClean="0"/>
              <a:pPr/>
              <a:t>2022. 02. 03.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69560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80415-7B39-47C0-91A4-900EBC58FBFC}" type="datetime1">
              <a:rPr lang="hu-HU" smtClean="0"/>
              <a:pPr/>
              <a:t>2022. 02. 03.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44574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3BFDF-C6CF-456B-BFC8-C5D5254C05C9}" type="datetime1">
              <a:rPr lang="hu-HU" smtClean="0"/>
              <a:pPr/>
              <a:t>2022. 02. 03.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428080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71A80-01EA-4FCB-8C2D-FC29101FD617}" type="datetimeFigureOut">
              <a:rPr lang="hu-HU" smtClean="0"/>
              <a:pPr/>
              <a:t>2022. 02. 03.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009D1-72B7-4ADC-B364-E07E5977039C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94737824"/>
      </p:ext>
    </p:extLst>
  </p:cSld>
  <p:clrMapOvr>
    <a:masterClrMapping/>
  </p:clrMapOvr>
  <p:transition spd="slow">
    <p:wedg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71A80-01EA-4FCB-8C2D-FC29101FD617}" type="datetimeFigureOut">
              <a:rPr lang="hu-HU" smtClean="0"/>
              <a:pPr/>
              <a:t>2022. 02. 03.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009D1-72B7-4ADC-B364-E07E5977039C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54178435"/>
      </p:ext>
    </p:extLst>
  </p:cSld>
  <p:clrMapOvr>
    <a:masterClrMapping/>
  </p:clrMapOvr>
  <p:transition spd="slow">
    <p:wedg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71A80-01EA-4FCB-8C2D-FC29101FD617}" type="datetimeFigureOut">
              <a:rPr lang="hu-HU" smtClean="0"/>
              <a:pPr/>
              <a:t>2022. 02. 03.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009D1-72B7-4ADC-B364-E07E5977039C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15787839"/>
      </p:ext>
    </p:extLst>
  </p:cSld>
  <p:clrMapOvr>
    <a:masterClrMapping/>
  </p:clrMapOvr>
  <p:transition spd="slow">
    <p:wedg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71A80-01EA-4FCB-8C2D-FC29101FD617}" type="datetimeFigureOut">
              <a:rPr lang="hu-HU" smtClean="0"/>
              <a:pPr/>
              <a:t>2022. 02. 03.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009D1-72B7-4ADC-B364-E07E5977039C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71872088"/>
      </p:ext>
    </p:extLst>
  </p:cSld>
  <p:clrMapOvr>
    <a:masterClrMapping/>
  </p:clrMapOvr>
  <p:transition spd="slow">
    <p:wedg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71A80-01EA-4FCB-8C2D-FC29101FD617}" type="datetimeFigureOut">
              <a:rPr lang="hu-HU" smtClean="0"/>
              <a:pPr/>
              <a:t>2022. 02. 03.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009D1-72B7-4ADC-B364-E07E5977039C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63048136"/>
      </p:ext>
    </p:extLst>
  </p:cSld>
  <p:clrMapOvr>
    <a:masterClrMapping/>
  </p:clrMapOvr>
  <p:transition spd="slow">
    <p:wedg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71A80-01EA-4FCB-8C2D-FC29101FD617}" type="datetimeFigureOut">
              <a:rPr lang="hu-HU" smtClean="0"/>
              <a:pPr/>
              <a:t>2022. 02. 03.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009D1-72B7-4ADC-B364-E07E5977039C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98699374"/>
      </p:ext>
    </p:extLst>
  </p:cSld>
  <p:clrMapOvr>
    <a:masterClrMapping/>
  </p:clrMapOvr>
  <p:transition spd="slow">
    <p:wedg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71A80-01EA-4FCB-8C2D-FC29101FD617}" type="datetimeFigureOut">
              <a:rPr lang="hu-HU" smtClean="0"/>
              <a:pPr/>
              <a:t>2022. 02. 03.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009D1-72B7-4ADC-B364-E07E5977039C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48391335"/>
      </p:ext>
    </p:extLst>
  </p:cSld>
  <p:clrMapOvr>
    <a:masterClrMapping/>
  </p:clrMapOvr>
  <p:transition spd="slow">
    <p:wedg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71A80-01EA-4FCB-8C2D-FC29101FD617}" type="datetimeFigureOut">
              <a:rPr lang="hu-HU" smtClean="0"/>
              <a:pPr/>
              <a:t>2022. 02. 03.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009D1-72B7-4ADC-B364-E07E5977039C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93412465"/>
      </p:ext>
    </p:extLst>
  </p:cSld>
  <p:clrMapOvr>
    <a:masterClrMapping/>
  </p:clrMapOvr>
  <p:transition spd="slow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974206" y="114870"/>
            <a:ext cx="7979344" cy="866908"/>
          </a:xfrm>
        </p:spPr>
        <p:txBody>
          <a:bodyPr>
            <a:normAutofit/>
          </a:bodyPr>
          <a:lstStyle>
            <a:lvl1pPr algn="ctr">
              <a:defRPr sz="3500" b="1">
                <a:solidFill>
                  <a:schemeClr val="tx1"/>
                </a:solidFill>
              </a:defRPr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21381" y="1232035"/>
            <a:ext cx="11608067" cy="494492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2672B-E127-4547-BD2E-1AAA7655F84A}" type="datetime1">
              <a:rPr lang="hu-HU" smtClean="0"/>
              <a:pPr/>
              <a:t>2022. 02. 03.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907781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71A80-01EA-4FCB-8C2D-FC29101FD617}" type="datetimeFigureOut">
              <a:rPr lang="hu-HU" smtClean="0"/>
              <a:pPr/>
              <a:t>2022. 02. 03.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009D1-72B7-4ADC-B364-E07E5977039C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73241787"/>
      </p:ext>
    </p:extLst>
  </p:cSld>
  <p:clrMapOvr>
    <a:masterClrMapping/>
  </p:clrMapOvr>
  <p:transition spd="slow">
    <p:wedg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71A80-01EA-4FCB-8C2D-FC29101FD617}" type="datetimeFigureOut">
              <a:rPr lang="hu-HU" smtClean="0"/>
              <a:pPr/>
              <a:t>2022. 02. 03.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009D1-72B7-4ADC-B364-E07E5977039C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38760163"/>
      </p:ext>
    </p:extLst>
  </p:cSld>
  <p:clrMapOvr>
    <a:masterClrMapping/>
  </p:clrMapOvr>
  <p:transition spd="slow">
    <p:wedg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71A80-01EA-4FCB-8C2D-FC29101FD617}" type="datetimeFigureOut">
              <a:rPr lang="hu-HU" smtClean="0"/>
              <a:pPr/>
              <a:t>2022. 02. 03.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009D1-72B7-4ADC-B364-E07E5977039C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45433581"/>
      </p:ext>
    </p:extLst>
  </p:cSld>
  <p:clrMapOvr>
    <a:masterClrMapping/>
  </p:clrMapOvr>
  <p:transition spd="slow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7C0EA-DE5C-4186-AED9-DA0D257A3085}" type="datetime1">
              <a:rPr lang="hu-HU" smtClean="0"/>
              <a:pPr/>
              <a:t>2022. 02. 03.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64091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DD9D0-E272-409A-AB17-A882CF1DD8FA}" type="datetime1">
              <a:rPr lang="hu-HU" smtClean="0"/>
              <a:pPr/>
              <a:t>2022. 02. 03.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883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FE4D7-A085-416F-A4A0-1FD0B98103EC}" type="datetime1">
              <a:rPr lang="hu-HU" smtClean="0"/>
              <a:pPr/>
              <a:t>2022. 02. 03.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84977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575B1-5095-41CB-B20E-442F48FFBB6D}" type="datetime1">
              <a:rPr lang="hu-HU" smtClean="0"/>
              <a:pPr/>
              <a:t>2022. 02. 03.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328001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36C10-6AC2-41FE-B19B-5CDC0D9DAF0A}" type="datetime1">
              <a:rPr lang="hu-HU" smtClean="0"/>
              <a:pPr/>
              <a:t>2022. 02. 03.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14673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AEBC5-0ADB-4D2B-B767-56697C3D67BD}" type="datetime1">
              <a:rPr lang="hu-HU" smtClean="0"/>
              <a:pPr/>
              <a:t>2022. 02. 03.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76523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96389-0110-4976-84CC-3300DFE4B9AC}" type="datetime1">
              <a:rPr lang="hu-HU" smtClean="0"/>
              <a:pPr/>
              <a:t>2022. 02. 03.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8522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8EFDD4-4024-461E-ACBD-964883C5309E}" type="datetime1">
              <a:rPr lang="hu-HU" smtClean="0"/>
              <a:pPr/>
              <a:t>2022. 02. 03.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9DC037-E7BD-4C73-8B08-BA96F3CF2969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9223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F71A80-01EA-4FCB-8C2D-FC29101FD617}" type="datetimeFigureOut">
              <a:rPr lang="hu-HU" smtClean="0"/>
              <a:pPr/>
              <a:t>2022. 02. 03.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9009D1-72B7-4ADC-B364-E07E5977039C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46421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edg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png"/><Relationship Id="rId5" Type="http://schemas.openxmlformats.org/officeDocument/2006/relationships/oleObject" Target="../embeddings/oleObject3.bin"/><Relationship Id="rId4" Type="http://schemas.openxmlformats.org/officeDocument/2006/relationships/image" Target="../media/image32.png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5.emf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8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8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1"/>
          <p:cNvSpPr txBox="1">
            <a:spLocks/>
          </p:cNvSpPr>
          <p:nvPr/>
        </p:nvSpPr>
        <p:spPr>
          <a:xfrm>
            <a:off x="838200" y="1308401"/>
            <a:ext cx="10515600" cy="8957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5000" dirty="0">
                <a:solidFill>
                  <a:schemeClr val="bg1"/>
                </a:solidFill>
              </a:rPr>
              <a:t>Közegészségtan járványtan</a:t>
            </a:r>
          </a:p>
        </p:txBody>
      </p:sp>
      <p:sp>
        <p:nvSpPr>
          <p:cNvPr id="8" name="Tartalom helye 2"/>
          <p:cNvSpPr txBox="1">
            <a:spLocks/>
          </p:cNvSpPr>
          <p:nvPr/>
        </p:nvSpPr>
        <p:spPr>
          <a:xfrm>
            <a:off x="838200" y="2425567"/>
            <a:ext cx="10515600" cy="27528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dirty="0">
                <a:solidFill>
                  <a:schemeClr val="bg1"/>
                </a:solidFill>
              </a:rPr>
              <a:t>Légutakon keresztül terjedő fertőzések járványtana</a:t>
            </a:r>
          </a:p>
        </p:txBody>
      </p:sp>
      <p:sp>
        <p:nvSpPr>
          <p:cNvPr id="11" name="Dia számának hely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pPr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592251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553030"/>
            <a:ext cx="12192000" cy="5304970"/>
          </a:xfrm>
        </p:spPr>
        <p:txBody>
          <a:bodyPr/>
          <a:lstStyle/>
          <a:p>
            <a:r>
              <a:rPr lang="hu-HU" sz="2400" dirty="0"/>
              <a:t>Kórokozó:</a:t>
            </a:r>
            <a:r>
              <a:rPr lang="hu-HU" sz="2400" dirty="0">
                <a:solidFill>
                  <a:srgbClr val="003300"/>
                </a:solidFill>
              </a:rPr>
              <a:t> mumpszvírus</a:t>
            </a:r>
          </a:p>
          <a:p>
            <a:r>
              <a:rPr lang="hu-HU" sz="2400" dirty="0" err="1"/>
              <a:t>Patogenezis</a:t>
            </a:r>
            <a:endParaRPr lang="hu-HU" sz="2400" dirty="0"/>
          </a:p>
          <a:p>
            <a:pPr lvl="1"/>
            <a:r>
              <a:rPr lang="hu-HU" dirty="0"/>
              <a:t>A légutak nyálkahártyájában szaporodik</a:t>
            </a:r>
          </a:p>
          <a:p>
            <a:r>
              <a:rPr lang="hu-HU" sz="2400" dirty="0" err="1"/>
              <a:t>Viraemia</a:t>
            </a:r>
            <a:r>
              <a:rPr lang="hu-HU" sz="2400" dirty="0"/>
              <a:t> (vírus a vérbe kerül) útján jut a mirigyes szervekhez (nyálmirigyek, </a:t>
            </a:r>
            <a:r>
              <a:rPr lang="hu-HU" sz="2400" dirty="0" err="1"/>
              <a:t>pancreas</a:t>
            </a:r>
            <a:r>
              <a:rPr lang="hu-HU" sz="2400" dirty="0"/>
              <a:t>, here) és az idegrendszerbe</a:t>
            </a:r>
          </a:p>
          <a:p>
            <a:r>
              <a:rPr lang="hu-HU" altLang="hu-HU" sz="2400" dirty="0"/>
              <a:t>Inkubációs idő:14-25 nap, átlag 18 nap</a:t>
            </a:r>
          </a:p>
          <a:p>
            <a:r>
              <a:rPr lang="hu-HU" altLang="hu-HU" sz="2400" dirty="0"/>
              <a:t>Klinikai tünet nélküli (</a:t>
            </a:r>
            <a:r>
              <a:rPr lang="hu-HU" altLang="hu-HU" sz="2400" dirty="0" err="1"/>
              <a:t>inapparens</a:t>
            </a:r>
            <a:r>
              <a:rPr lang="hu-HU" altLang="hu-HU" sz="2400" dirty="0"/>
              <a:t>) fertőzés                    </a:t>
            </a:r>
          </a:p>
          <a:p>
            <a:r>
              <a:rPr lang="hu-HU" altLang="hu-HU" sz="2400" dirty="0"/>
              <a:t>Enyhe felsőlégúti betegség (láz, </a:t>
            </a:r>
            <a:r>
              <a:rPr lang="hu-HU" altLang="hu-HU" sz="2400" dirty="0" err="1"/>
              <a:t>parotis</a:t>
            </a:r>
            <a:r>
              <a:rPr lang="hu-HU" altLang="hu-HU" sz="2400" dirty="0"/>
              <a:t> duzzanat)         </a:t>
            </a:r>
          </a:p>
          <a:p>
            <a:r>
              <a:rPr lang="hu-HU" altLang="hu-HU" sz="2400" dirty="0"/>
              <a:t>Több szervrendszer érintettsége zajlik</a:t>
            </a:r>
          </a:p>
          <a:p>
            <a:pPr>
              <a:buNone/>
            </a:pPr>
            <a:r>
              <a:rPr lang="hu-HU" altLang="hu-HU" sz="2400" dirty="0"/>
              <a:t>   (hasnyálmirigy, here, ovárium gyulladás, központi idegrendszer-</a:t>
            </a:r>
            <a:r>
              <a:rPr lang="hu-HU" altLang="hu-HU" sz="2400" dirty="0" err="1"/>
              <a:t>meningo</a:t>
            </a:r>
            <a:r>
              <a:rPr lang="hu-HU" altLang="hu-HU" sz="2400" dirty="0"/>
              <a:t>-</a:t>
            </a:r>
            <a:r>
              <a:rPr lang="hu-HU" altLang="hu-HU" sz="2400" dirty="0" err="1"/>
              <a:t>encephalitis</a:t>
            </a:r>
            <a:r>
              <a:rPr lang="hu-HU" altLang="hu-HU" sz="2400" dirty="0"/>
              <a:t>)</a:t>
            </a:r>
          </a:p>
          <a:p>
            <a:pPr>
              <a:buNone/>
            </a:pPr>
            <a:r>
              <a:rPr lang="hu-HU" altLang="hu-HU" sz="2400" dirty="0"/>
              <a:t>    Szövődmény: süketség, sokízületi gyulladás (</a:t>
            </a:r>
            <a:r>
              <a:rPr lang="hu-HU" altLang="hu-HU" sz="2400" dirty="0" err="1"/>
              <a:t>polyarthritis</a:t>
            </a:r>
            <a:r>
              <a:rPr lang="hu-HU" altLang="hu-HU" sz="2400" dirty="0"/>
              <a:t>), </a:t>
            </a:r>
            <a:r>
              <a:rPr lang="hu-HU" altLang="hu-HU" sz="2400" dirty="0" err="1"/>
              <a:t>monoarthritis</a:t>
            </a:r>
            <a:r>
              <a:rPr lang="hu-HU" altLang="hu-HU" sz="2400" dirty="0"/>
              <a:t>, </a:t>
            </a:r>
            <a:r>
              <a:rPr lang="hu-HU" altLang="hu-HU" sz="2400" dirty="0" err="1"/>
              <a:t>arthralgia</a:t>
            </a:r>
            <a:endParaRPr lang="hu-HU" altLang="hu-HU" sz="2400" dirty="0"/>
          </a:p>
          <a:p>
            <a:endParaRPr lang="hu-HU" sz="2400" dirty="0"/>
          </a:p>
          <a:p>
            <a:endParaRPr lang="hu-HU" dirty="0"/>
          </a:p>
        </p:txBody>
      </p:sp>
      <p:sp>
        <p:nvSpPr>
          <p:cNvPr id="4" name="Cím 1"/>
          <p:cNvSpPr txBox="1">
            <a:spLocks noGrp="1"/>
          </p:cNvSpPr>
          <p:nvPr>
            <p:ph type="title"/>
          </p:nvPr>
        </p:nvSpPr>
        <p:spPr>
          <a:xfrm>
            <a:off x="2971800" y="-1"/>
            <a:ext cx="7872413" cy="15430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Légutakon keresztül terjedő fertőző betegségek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3200" b="1" dirty="0" err="1"/>
              <a:t>Parotitis</a:t>
            </a:r>
            <a:r>
              <a:rPr lang="hu-HU" sz="3200" b="1" dirty="0"/>
              <a:t> </a:t>
            </a:r>
            <a:r>
              <a:rPr lang="hu-HU" sz="3200" b="1" dirty="0" err="1"/>
              <a:t>epidemica</a:t>
            </a:r>
            <a:r>
              <a:rPr lang="hu-HU" sz="3200" b="1" dirty="0"/>
              <a:t> (mumpsz, járványos fültőmirigylob) I.</a:t>
            </a:r>
            <a:endParaRPr kumimoji="0" lang="hu-HU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/>
          </p:cNvSpPr>
          <p:nvPr/>
        </p:nvSpPr>
        <p:spPr>
          <a:xfrm>
            <a:off x="2957514" y="27710"/>
            <a:ext cx="7972424" cy="10252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Légutakon keresztül terjedő fertőző betegségek</a:t>
            </a:r>
            <a:br>
              <a:rPr kumimoji="0" lang="hu-H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</a:br>
            <a:r>
              <a:rPr kumimoji="0" lang="hu-HU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Tuberculosis</a:t>
            </a:r>
            <a:r>
              <a:rPr kumimoji="0" lang="hu-H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VII.</a:t>
            </a:r>
          </a:p>
        </p:txBody>
      </p:sp>
      <p:sp>
        <p:nvSpPr>
          <p:cNvPr id="3" name="Szövegdoboz 2"/>
          <p:cNvSpPr txBox="1"/>
          <p:nvPr/>
        </p:nvSpPr>
        <p:spPr>
          <a:xfrm>
            <a:off x="0" y="1857829"/>
            <a:ext cx="1219199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Fertőzés forrása: kórokozókat ürítő beteg ember, fertőzött szarvasmarha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Rizikótényező:</a:t>
            </a:r>
          </a:p>
          <a:p>
            <a:pPr marL="457200" marR="0" lvl="1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 év alatti kor</a:t>
            </a:r>
          </a:p>
          <a:p>
            <a:pPr marL="457200" marR="0" lvl="1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Krónikus betegség (</a:t>
            </a:r>
            <a:r>
              <a:rPr kumimoji="0" lang="hu-H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silicosis</a:t>
            </a: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diabetes)</a:t>
            </a:r>
          </a:p>
          <a:p>
            <a:pPr marL="457200" marR="0" lvl="1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u-H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Immunszupprimált</a:t>
            </a: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állapot</a:t>
            </a:r>
          </a:p>
          <a:p>
            <a:pPr marL="457200" marR="0" lvl="1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Zsúfoltság</a:t>
            </a:r>
          </a:p>
          <a:p>
            <a:pPr marL="457200" marR="0" lvl="1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Rossz szociális helyzet</a:t>
            </a:r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/>
          </p:cNvSpPr>
          <p:nvPr/>
        </p:nvSpPr>
        <p:spPr>
          <a:xfrm>
            <a:off x="3143251" y="-1"/>
            <a:ext cx="7443788" cy="12430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Légutakon keresztül terjedő fertőző betegségek</a:t>
            </a:r>
            <a:br>
              <a:rPr kumimoji="0" lang="hu-H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</a:br>
            <a:r>
              <a:rPr kumimoji="0" lang="hu-HU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Tuberculosis</a:t>
            </a:r>
            <a:r>
              <a:rPr kumimoji="0" lang="hu-H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VIII.</a:t>
            </a:r>
          </a:p>
        </p:txBody>
      </p:sp>
      <p:sp>
        <p:nvSpPr>
          <p:cNvPr id="3" name="Szövegdoboz 2"/>
          <p:cNvSpPr txBox="1"/>
          <p:nvPr/>
        </p:nvSpPr>
        <p:spPr>
          <a:xfrm>
            <a:off x="0" y="1687354"/>
            <a:ext cx="121920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u-H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L.i</a:t>
            </a: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.: primer góc kialakulásáig 4-12 hét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u-H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Letalitás</a:t>
            </a: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kimeneteléért a tüdőfolyamat progressziója vagy a belőle kiinduló </a:t>
            </a:r>
            <a:r>
              <a:rPr kumimoji="0" lang="hu-H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miliaris</a:t>
            </a: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tbc és a  </a:t>
            </a:r>
            <a:r>
              <a:rPr kumimoji="0" lang="hu-H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meningitis</a:t>
            </a: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hu-H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basilaris</a:t>
            </a: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hu-H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tuberculosa</a:t>
            </a: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felelős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 primer komplexus kialakulása nem jár tünetekkel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 folyamat </a:t>
            </a:r>
            <a:r>
              <a:rPr kumimoji="0" lang="hu-H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reaktivizálásakor</a:t>
            </a: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</a:t>
            </a:r>
          </a:p>
          <a:p>
            <a:pPr marL="457200" marR="0" lvl="1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Fáradékonyság</a:t>
            </a:r>
          </a:p>
          <a:p>
            <a:pPr marL="457200" marR="0" lvl="1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u-H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Subfebrilitas</a:t>
            </a: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57200" marR="0" lvl="1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Éjszakai izzadás</a:t>
            </a:r>
          </a:p>
          <a:p>
            <a:pPr marL="457200" marR="0" lvl="1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Köhögés</a:t>
            </a:r>
          </a:p>
          <a:p>
            <a:pPr marL="457200" marR="0" lvl="1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u-H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Haemoptoe</a:t>
            </a: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57200" marR="0" lvl="1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u-H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Fokozodó</a:t>
            </a: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hu-H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dyspnoe</a:t>
            </a: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57200" marR="0" lvl="1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57200" marR="0" lvl="1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815067"/>
            <a:ext cx="10515600" cy="1325563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hu-HU" sz="2400" dirty="0">
                <a:latin typeface="+mn-lt"/>
              </a:rPr>
              <a:t>Járványügyi intézkedések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28775"/>
            <a:ext cx="12191999" cy="4114800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</a:pPr>
            <a:endParaRPr lang="hu-HU" sz="2400" i="1" dirty="0">
              <a:solidFill>
                <a:srgbClr val="CC0000"/>
              </a:solidFill>
            </a:endParaRPr>
          </a:p>
          <a:p>
            <a:pPr algn="just" eaLnBrk="1" hangingPunct="1">
              <a:lnSpc>
                <a:spcPct val="80000"/>
              </a:lnSpc>
            </a:pPr>
            <a:r>
              <a:rPr lang="hu-HU" sz="2400" dirty="0"/>
              <a:t>Aktív tbc-s megbetegedés vagy annak alapos gyanúja esetén a beteget a területileg illetékes tüdőbeteg-gondozóba - fekvőbeteg esetén a pulmonológiai osztályra kell irányítani</a:t>
            </a:r>
          </a:p>
          <a:p>
            <a:pPr algn="just" eaLnBrk="1" hangingPunct="1">
              <a:lnSpc>
                <a:spcPct val="80000"/>
              </a:lnSpc>
            </a:pPr>
            <a:r>
              <a:rPr lang="hu-HU" sz="2400" dirty="0"/>
              <a:t>A </a:t>
            </a:r>
            <a:r>
              <a:rPr lang="hu-HU" sz="2400" b="1" dirty="0"/>
              <a:t>tüdőgondozó</a:t>
            </a:r>
            <a:r>
              <a:rPr lang="hu-HU" sz="2400" dirty="0"/>
              <a:t> az aktív tbc-s beteget nyilvántartásba veszi (törzsregiszter), és haladéktalanul megkezdi a kontaktok felkutatására és gondozásba vételére előírt feladatai végrehajtását (kontaktok szűrése, fertőzőforrás kutatása, </a:t>
            </a:r>
            <a:r>
              <a:rPr lang="hu-HU" sz="2400" dirty="0" err="1"/>
              <a:t>kemoprofilaxis</a:t>
            </a:r>
            <a:r>
              <a:rPr lang="hu-HU" sz="2400" dirty="0"/>
              <a:t> stb.)</a:t>
            </a:r>
          </a:p>
          <a:p>
            <a:pPr algn="just" eaLnBrk="1" hangingPunct="1">
              <a:lnSpc>
                <a:spcPct val="80000"/>
              </a:lnSpc>
            </a:pPr>
            <a:r>
              <a:rPr lang="hu-HU" sz="2400" dirty="0"/>
              <a:t>Bejelentést a tüdőgondozó végzi</a:t>
            </a:r>
          </a:p>
          <a:p>
            <a:pPr algn="just" eaLnBrk="1" hangingPunct="1">
              <a:lnSpc>
                <a:spcPct val="80000"/>
              </a:lnSpc>
            </a:pPr>
            <a:r>
              <a:rPr lang="hu-HU" sz="2400" dirty="0"/>
              <a:t>Fertőtlenítés </a:t>
            </a:r>
            <a:r>
              <a:rPr lang="hu-HU" sz="2400" dirty="0" err="1"/>
              <a:t>tuberculocid</a:t>
            </a:r>
            <a:r>
              <a:rPr lang="hu-HU" sz="2400" dirty="0"/>
              <a:t> szerrel</a:t>
            </a:r>
            <a:endParaRPr lang="hu-HU" sz="2400" i="1" dirty="0"/>
          </a:p>
          <a:p>
            <a:pPr eaLnBrk="1" hangingPunct="1">
              <a:lnSpc>
                <a:spcPct val="80000"/>
              </a:lnSpc>
              <a:buNone/>
            </a:pPr>
            <a:endParaRPr lang="hu-HU" sz="2800" i="1" dirty="0"/>
          </a:p>
        </p:txBody>
      </p:sp>
      <p:sp>
        <p:nvSpPr>
          <p:cNvPr id="4" name="Cím 1"/>
          <p:cNvSpPr txBox="1">
            <a:spLocks/>
          </p:cNvSpPr>
          <p:nvPr/>
        </p:nvSpPr>
        <p:spPr>
          <a:xfrm>
            <a:off x="3186114" y="0"/>
            <a:ext cx="7786686" cy="10252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Légutakon keresztül terjedő fertőző betegségek</a:t>
            </a:r>
            <a:br>
              <a:rPr kumimoji="0" lang="hu-H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</a:br>
            <a:r>
              <a:rPr kumimoji="0" lang="hu-HU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Tuberculosis</a:t>
            </a:r>
            <a:r>
              <a:rPr kumimoji="0" lang="hu-H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IX.</a:t>
            </a:r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522185"/>
            <a:ext cx="12192000" cy="5524500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</a:pPr>
            <a:r>
              <a:rPr lang="hu-HU" sz="2400" dirty="0"/>
              <a:t>A fertőző beteg, valamint a fertőző megbetegedésre gyanús személy környezetében szükséges fertőtlenítési teendők közül legfontosabb a beteg köpetének, </a:t>
            </a:r>
            <a:r>
              <a:rPr lang="hu-HU" sz="2400" dirty="0" err="1"/>
              <a:t>bronchus-</a:t>
            </a:r>
            <a:r>
              <a:rPr lang="hu-HU" sz="2400" dirty="0"/>
              <a:t>, torok- és orrváladékának, indokolt esetben vizeletének fertőtlenítése</a:t>
            </a:r>
          </a:p>
          <a:p>
            <a:pPr algn="just" eaLnBrk="1" hangingPunct="1">
              <a:lnSpc>
                <a:spcPct val="80000"/>
              </a:lnSpc>
            </a:pPr>
            <a:r>
              <a:rPr lang="hu-HU" sz="2400" dirty="0"/>
              <a:t>Ennek során a váladékokon kívül mindazon tárgyat, eszközt, anyagot fertőtleníteni kell, melyek fertőződtek vagy fertőződhettek</a:t>
            </a:r>
          </a:p>
          <a:p>
            <a:pPr algn="just" eaLnBrk="1" hangingPunct="1">
              <a:lnSpc>
                <a:spcPct val="80000"/>
              </a:lnSpc>
            </a:pPr>
            <a:r>
              <a:rPr lang="hu-HU" sz="2400" dirty="0"/>
              <a:t>Mivel a fertőzést okozó </a:t>
            </a:r>
            <a:r>
              <a:rPr lang="hu-HU" sz="2400" dirty="0" err="1"/>
              <a:t>mycobacteriumok</a:t>
            </a:r>
            <a:r>
              <a:rPr lang="hu-HU" sz="2400" dirty="0"/>
              <a:t> </a:t>
            </a:r>
            <a:r>
              <a:rPr lang="hu-HU" sz="2400" dirty="0" err="1"/>
              <a:t>ellenállóképessége</a:t>
            </a:r>
            <a:r>
              <a:rPr lang="hu-HU" sz="2400" dirty="0"/>
              <a:t> mind a fizikai (elsősorban hőhatás), mind pedig a kémiai hatásokkal szemben meghaladja a baktériumok vegetatív formáinak ellenálló-képességét, sőt megközelíti a </a:t>
            </a:r>
            <a:r>
              <a:rPr lang="hu-HU" sz="2400" dirty="0" err="1"/>
              <a:t>baktériumspórák</a:t>
            </a:r>
            <a:r>
              <a:rPr lang="hu-HU" sz="2400" dirty="0"/>
              <a:t> rezisztenciáját: a váladékok, illetve a tárgyak, eszközök, anyagok fertőtlenítésére vagy </a:t>
            </a:r>
            <a:r>
              <a:rPr lang="hu-HU" sz="2400" dirty="0" err="1"/>
              <a:t>tuberkulocid</a:t>
            </a:r>
            <a:r>
              <a:rPr lang="hu-HU" sz="2400" dirty="0"/>
              <a:t> </a:t>
            </a:r>
            <a:r>
              <a:rPr lang="hu-HU" sz="2400" dirty="0" err="1"/>
              <a:t>vagy</a:t>
            </a:r>
            <a:r>
              <a:rPr lang="hu-HU" sz="2400" dirty="0"/>
              <a:t> </a:t>
            </a:r>
            <a:r>
              <a:rPr lang="hu-HU" sz="2400" dirty="0" err="1"/>
              <a:t>sporocid</a:t>
            </a:r>
            <a:r>
              <a:rPr lang="hu-HU" sz="2400" dirty="0"/>
              <a:t> hatású fertőtlenítőszereket kell alkalmazni</a:t>
            </a:r>
          </a:p>
          <a:p>
            <a:pPr algn="just" eaLnBrk="1" hangingPunct="1">
              <a:lnSpc>
                <a:spcPct val="80000"/>
              </a:lnSpc>
            </a:pPr>
            <a:r>
              <a:rPr lang="hu-HU" sz="2400" dirty="0"/>
              <a:t>Ezek hiányában - általában - 2-3-szorosára megnövelt koncentrációjú, lehetőleg klór hatóanyag-tartalmú </a:t>
            </a:r>
            <a:r>
              <a:rPr lang="hu-HU" sz="2400" dirty="0" err="1"/>
              <a:t>dezinficienseket</a:t>
            </a:r>
            <a:r>
              <a:rPr lang="hu-HU" sz="2400" dirty="0"/>
              <a:t> kell alkalmazni, arányosan megnövelt expozíciós idő mellett</a:t>
            </a:r>
          </a:p>
          <a:p>
            <a:pPr eaLnBrk="1" hangingPunct="1">
              <a:lnSpc>
                <a:spcPct val="80000"/>
              </a:lnSpc>
            </a:pPr>
            <a:endParaRPr lang="hu-HU" sz="2000" dirty="0"/>
          </a:p>
        </p:txBody>
      </p:sp>
      <p:sp>
        <p:nvSpPr>
          <p:cNvPr id="4" name="Cím 1"/>
          <p:cNvSpPr txBox="1">
            <a:spLocks/>
          </p:cNvSpPr>
          <p:nvPr/>
        </p:nvSpPr>
        <p:spPr>
          <a:xfrm>
            <a:off x="2957512" y="0"/>
            <a:ext cx="7872413" cy="10252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Légutakon keresztül terjedő fertőző betegségek</a:t>
            </a:r>
            <a:br>
              <a:rPr kumimoji="0" lang="hu-H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</a:br>
            <a:r>
              <a:rPr kumimoji="0" lang="hu-HU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Tuberculosis</a:t>
            </a:r>
            <a:r>
              <a:rPr kumimoji="0" lang="hu-H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X.</a:t>
            </a:r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018268"/>
            <a:ext cx="10515600" cy="1325563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hu-HU" sz="2400" dirty="0">
                <a:latin typeface="+mn-lt"/>
              </a:rPr>
              <a:t>Megelőzés</a:t>
            </a:r>
          </a:p>
        </p:txBody>
      </p:sp>
      <p:sp>
        <p:nvSpPr>
          <p:cNvPr id="5" name="Cím 1"/>
          <p:cNvSpPr txBox="1">
            <a:spLocks/>
          </p:cNvSpPr>
          <p:nvPr/>
        </p:nvSpPr>
        <p:spPr>
          <a:xfrm>
            <a:off x="2971799" y="-1"/>
            <a:ext cx="7386639" cy="13573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Légutakon keresztül terjedő fertőző betegségek</a:t>
            </a:r>
            <a:br>
              <a:rPr kumimoji="0" lang="hu-H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</a:br>
            <a:r>
              <a:rPr kumimoji="0" lang="hu-HU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Tuberculosis</a:t>
            </a:r>
            <a:r>
              <a:rPr kumimoji="0" lang="hu-H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XI.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261257" y="2075543"/>
            <a:ext cx="1193074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Komplex humán- és állategészségügyi feladat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u-H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Ernyőképszűrés</a:t>
            </a: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Korai életkorban BCG </a:t>
            </a:r>
            <a:r>
              <a:rPr kumimoji="0" lang="hu-H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vakcináció</a:t>
            </a: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Kiszűrt egyének szigorúan kontrollált, standardizált </a:t>
            </a:r>
            <a:r>
              <a:rPr kumimoji="0" lang="hu-H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antituberkulotikus</a:t>
            </a: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kezelése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Fertőzött egyének környezetében élők szűrővizsgálata, </a:t>
            </a:r>
            <a:r>
              <a:rPr kumimoji="0" lang="hu-H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kemoprofilaxisban</a:t>
            </a: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részesítése</a:t>
            </a:r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Tartalom helye 2"/>
          <p:cNvSpPr>
            <a:spLocks noGrp="1"/>
          </p:cNvSpPr>
          <p:nvPr>
            <p:ph idx="4294967295"/>
          </p:nvPr>
        </p:nvSpPr>
        <p:spPr>
          <a:xfrm>
            <a:off x="0" y="1775052"/>
            <a:ext cx="12192000" cy="4114800"/>
          </a:xfrm>
        </p:spPr>
        <p:txBody>
          <a:bodyPr/>
          <a:lstStyle/>
          <a:p>
            <a:pPr algn="just"/>
            <a:r>
              <a:rPr lang="hu-HU" sz="2400" dirty="0"/>
              <a:t>Kórokozó: </a:t>
            </a:r>
            <a:r>
              <a:rPr lang="hu-HU" sz="2400" dirty="0" err="1"/>
              <a:t>Streptococcus</a:t>
            </a:r>
            <a:r>
              <a:rPr lang="hu-HU" sz="2400" dirty="0"/>
              <a:t> </a:t>
            </a:r>
            <a:r>
              <a:rPr lang="hu-HU" sz="2400" dirty="0" err="1"/>
              <a:t>pneumoniae</a:t>
            </a:r>
            <a:endParaRPr lang="hu-HU" sz="2400" dirty="0"/>
          </a:p>
          <a:p>
            <a:pPr algn="just"/>
            <a:r>
              <a:rPr lang="hu-HU" sz="2400" dirty="0"/>
              <a:t>Szezonalitás: téli-kora tavaszi</a:t>
            </a:r>
          </a:p>
          <a:p>
            <a:pPr algn="just"/>
            <a:r>
              <a:rPr lang="hu-HU" sz="2400" dirty="0"/>
              <a:t>Fertőző forrás: kórokozó ürítő vagy beteg ember</a:t>
            </a:r>
          </a:p>
          <a:p>
            <a:pPr algn="just"/>
            <a:r>
              <a:rPr lang="hu-HU" sz="2400" dirty="0"/>
              <a:t>Terjedési mód: cseppfertőzés</a:t>
            </a:r>
          </a:p>
          <a:p>
            <a:pPr algn="just"/>
            <a:r>
              <a:rPr lang="hu-HU" sz="2400" dirty="0"/>
              <a:t>Klinikai tünet: 1-3 napos lappangási idő után, hidegrázás, magas láz, hurutos légúti tünetek</a:t>
            </a:r>
          </a:p>
          <a:p>
            <a:pPr algn="just"/>
            <a:r>
              <a:rPr lang="hu-HU" sz="2400" dirty="0"/>
              <a:t>Tüdőgyulladás főleg, </a:t>
            </a:r>
            <a:r>
              <a:rPr lang="hu-HU" sz="2400" dirty="0" err="1"/>
              <a:t>középfülgyull</a:t>
            </a:r>
            <a:r>
              <a:rPr lang="hu-HU" sz="2400" dirty="0"/>
              <a:t>, </a:t>
            </a:r>
            <a:r>
              <a:rPr lang="hu-HU" sz="2400" dirty="0" err="1"/>
              <a:t>arcüreggyull</a:t>
            </a:r>
            <a:r>
              <a:rPr lang="hu-HU" sz="2400" dirty="0"/>
              <a:t>., agyhártyagyulladás</a:t>
            </a:r>
          </a:p>
          <a:p>
            <a:pPr algn="just"/>
            <a:r>
              <a:rPr lang="hu-HU" sz="2400" dirty="0"/>
              <a:t>Időseknél főleg tudatzavar, </a:t>
            </a:r>
            <a:r>
              <a:rPr lang="hu-HU" sz="2400" dirty="0" err="1"/>
              <a:t>shockos</a:t>
            </a:r>
            <a:r>
              <a:rPr lang="hu-HU" sz="2400" dirty="0"/>
              <a:t> állapot</a:t>
            </a:r>
          </a:p>
          <a:p>
            <a:pPr algn="just"/>
            <a:r>
              <a:rPr lang="hu-HU" sz="2400" dirty="0"/>
              <a:t>Rizikófaktor: légúti krónikus betegség, egyéb krónikus betegség</a:t>
            </a:r>
          </a:p>
          <a:p>
            <a:endParaRPr lang="hu-HU" sz="2400" dirty="0"/>
          </a:p>
        </p:txBody>
      </p:sp>
      <p:sp>
        <p:nvSpPr>
          <p:cNvPr id="4" name="Cím 1"/>
          <p:cNvSpPr txBox="1">
            <a:spLocks/>
          </p:cNvSpPr>
          <p:nvPr/>
        </p:nvSpPr>
        <p:spPr>
          <a:xfrm>
            <a:off x="3057525" y="0"/>
            <a:ext cx="7829550" cy="10252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Légutakon keresztül terjedő fertőző betegségek</a:t>
            </a:r>
            <a:br>
              <a:rPr kumimoji="0" lang="hu-H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</a:br>
            <a:r>
              <a:rPr kumimoji="0" lang="hu-HU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Streptococcus</a:t>
            </a:r>
            <a:r>
              <a:rPr kumimoji="0" lang="hu-H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fertőzés I.</a:t>
            </a:r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Tartalom helye 2"/>
          <p:cNvSpPr>
            <a:spLocks noGrp="1"/>
          </p:cNvSpPr>
          <p:nvPr>
            <p:ph idx="4294967295"/>
          </p:nvPr>
        </p:nvSpPr>
        <p:spPr>
          <a:xfrm>
            <a:off x="0" y="1643064"/>
            <a:ext cx="12192000" cy="4452937"/>
          </a:xfrm>
        </p:spPr>
        <p:txBody>
          <a:bodyPr>
            <a:normAutofit/>
          </a:bodyPr>
          <a:lstStyle/>
          <a:p>
            <a:r>
              <a:rPr lang="hu-HU" sz="2400" dirty="0"/>
              <a:t>Szövődmény: tüdőtályog, gennyes gócok a szervezetben</a:t>
            </a:r>
          </a:p>
          <a:p>
            <a:r>
              <a:rPr lang="hu-HU" sz="2400" dirty="0"/>
              <a:t>Nem bejelentendő, kivéve ha </a:t>
            </a:r>
            <a:r>
              <a:rPr lang="hu-HU" sz="2400" dirty="0" err="1"/>
              <a:t>meningitis</a:t>
            </a:r>
            <a:r>
              <a:rPr lang="hu-HU" sz="2400" dirty="0"/>
              <a:t> alakul ki</a:t>
            </a:r>
          </a:p>
          <a:p>
            <a:r>
              <a:rPr lang="hu-HU" sz="2400" dirty="0"/>
              <a:t>Diagnózis: </a:t>
            </a:r>
            <a:r>
              <a:rPr lang="hu-HU" sz="2400" dirty="0" err="1"/>
              <a:t>mrtg</a:t>
            </a:r>
            <a:r>
              <a:rPr lang="hu-HU" sz="2400" dirty="0"/>
              <a:t>, köpet leoltás, </a:t>
            </a:r>
            <a:r>
              <a:rPr lang="hu-HU" sz="2400" dirty="0" err="1"/>
              <a:t>haemokultúra</a:t>
            </a:r>
            <a:endParaRPr lang="hu-HU" sz="2400" dirty="0"/>
          </a:p>
          <a:p>
            <a:r>
              <a:rPr lang="hu-HU" sz="2400" dirty="0"/>
              <a:t>Fertőtlenítés</a:t>
            </a:r>
          </a:p>
        </p:txBody>
      </p:sp>
      <p:sp>
        <p:nvSpPr>
          <p:cNvPr id="4" name="Cím 1"/>
          <p:cNvSpPr txBox="1">
            <a:spLocks/>
          </p:cNvSpPr>
          <p:nvPr/>
        </p:nvSpPr>
        <p:spPr>
          <a:xfrm>
            <a:off x="3300413" y="-1"/>
            <a:ext cx="7672387" cy="13001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Légutakon keresztül terjedő fertőző betegségek</a:t>
            </a:r>
            <a:br>
              <a:rPr kumimoji="0" lang="hu-H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</a:br>
            <a:r>
              <a:rPr kumimoji="0" lang="hu-HU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Streptococcus</a:t>
            </a:r>
            <a:r>
              <a:rPr kumimoji="0" lang="hu-H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fertőzés II.</a:t>
            </a:r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116956" y="2486595"/>
            <a:ext cx="7979344" cy="866908"/>
          </a:xfrm>
        </p:spPr>
        <p:txBody>
          <a:bodyPr/>
          <a:lstStyle/>
          <a:p>
            <a:r>
              <a:rPr lang="hu-HU" dirty="0"/>
              <a:t>Köszönöm a figyelmet!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pPr/>
              <a:t>107</a:t>
            </a:fld>
            <a:endParaRPr lang="hu-H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825625"/>
            <a:ext cx="12192000" cy="435133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hu-HU" altLang="hu-HU" sz="2400" dirty="0"/>
              <a:t>Fertőzés forrása a beteg ember vagy kórokozó ürítő ember. Betegség kialakulása előtt 2 nappal a legfertőzőbb</a:t>
            </a:r>
          </a:p>
          <a:p>
            <a:pPr>
              <a:lnSpc>
                <a:spcPct val="90000"/>
              </a:lnSpc>
            </a:pPr>
            <a:r>
              <a:rPr lang="hu-HU" altLang="hu-HU" sz="2400" dirty="0"/>
              <a:t>Terjedési mód: közvetlen kontaktus, cseppinfekció</a:t>
            </a:r>
          </a:p>
          <a:p>
            <a:pPr>
              <a:lnSpc>
                <a:spcPct val="90000"/>
              </a:lnSpc>
            </a:pPr>
            <a:r>
              <a:rPr lang="hu-HU" altLang="hu-HU" sz="2400" dirty="0"/>
              <a:t>A betegség iránti fogékonyság általános, életre szóló immunitás marad vissza</a:t>
            </a:r>
          </a:p>
          <a:p>
            <a:pPr>
              <a:lnSpc>
                <a:spcPct val="90000"/>
              </a:lnSpc>
            </a:pPr>
            <a:r>
              <a:rPr lang="hu-HU" altLang="hu-HU" sz="2400" dirty="0"/>
              <a:t>Téli – tavaszi szezonalitású </a:t>
            </a:r>
          </a:p>
        </p:txBody>
      </p:sp>
      <p:sp>
        <p:nvSpPr>
          <p:cNvPr id="5" name="Cím 1"/>
          <p:cNvSpPr txBox="1">
            <a:spLocks/>
          </p:cNvSpPr>
          <p:nvPr/>
        </p:nvSpPr>
        <p:spPr>
          <a:xfrm>
            <a:off x="2971800" y="0"/>
            <a:ext cx="8115300" cy="16716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hu-HU" sz="3200" b="1" dirty="0"/>
              <a:t>Légutakon keresztül terjedő fertőző betegségek</a:t>
            </a:r>
          </a:p>
          <a:p>
            <a:pPr algn="ctr">
              <a:defRPr/>
            </a:pPr>
            <a:r>
              <a:rPr lang="hu-HU" sz="3200" b="1" dirty="0" err="1"/>
              <a:t>Parotitis</a:t>
            </a:r>
            <a:r>
              <a:rPr lang="hu-HU" sz="3200" b="1" dirty="0"/>
              <a:t> </a:t>
            </a:r>
            <a:r>
              <a:rPr lang="hu-HU" sz="3200" b="1" dirty="0" err="1"/>
              <a:t>epidemica</a:t>
            </a:r>
            <a:r>
              <a:rPr lang="hu-HU" sz="3200" b="1" dirty="0"/>
              <a:t> (mumpsz, járványos fültőmirigylob) II.</a:t>
            </a:r>
          </a:p>
        </p:txBody>
      </p:sp>
    </p:spTree>
    <p:extLst>
      <p:ext uri="{BB962C8B-B14F-4D97-AF65-F5344CB8AC3E}">
        <p14:creationId xmlns:p14="http://schemas.microsoft.com/office/powerpoint/2010/main" val="18644344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341438"/>
            <a:ext cx="12192000" cy="475456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endParaRPr lang="hu-HU" altLang="hu-HU" sz="2400" dirty="0"/>
          </a:p>
          <a:p>
            <a:pPr>
              <a:lnSpc>
                <a:spcPct val="90000"/>
              </a:lnSpc>
            </a:pPr>
            <a:r>
              <a:rPr lang="hu-HU" altLang="hu-HU" sz="2400" dirty="0"/>
              <a:t>Jelentés: bejelentésre kötelezett</a:t>
            </a:r>
          </a:p>
          <a:p>
            <a:pPr>
              <a:lnSpc>
                <a:spcPct val="90000"/>
              </a:lnSpc>
            </a:pPr>
            <a:r>
              <a:rPr lang="hu-HU" altLang="hu-HU" sz="2400" dirty="0"/>
              <a:t>Elkülönítés: a beteget a klinikai tünetek teljes megszűnéséig el kell különíteni</a:t>
            </a:r>
          </a:p>
          <a:p>
            <a:pPr>
              <a:lnSpc>
                <a:spcPct val="90000"/>
              </a:lnSpc>
            </a:pPr>
            <a:r>
              <a:rPr lang="hu-HU" altLang="hu-HU" sz="2400" dirty="0"/>
              <a:t>Járványügyi laboratóriumi vizsgálat: Mumpsz elleni oltás ellenére megbetegedett gyermekeknél kötelező</a:t>
            </a:r>
          </a:p>
          <a:p>
            <a:pPr>
              <a:lnSpc>
                <a:spcPct val="90000"/>
              </a:lnSpc>
            </a:pPr>
            <a:r>
              <a:rPr lang="hu-HU" altLang="hu-HU" sz="2400" dirty="0"/>
              <a:t>Az első vérmintát a betegség korai szakában, a másodikat két hét múlva kell </a:t>
            </a:r>
            <a:r>
              <a:rPr lang="hu-HU" altLang="hu-HU" sz="2400" dirty="0" err="1"/>
              <a:t>beküldeni-savópár</a:t>
            </a:r>
            <a:r>
              <a:rPr lang="hu-HU" altLang="hu-HU" sz="2400" dirty="0"/>
              <a:t>!</a:t>
            </a:r>
          </a:p>
          <a:p>
            <a:pPr>
              <a:lnSpc>
                <a:spcPct val="90000"/>
              </a:lnSpc>
            </a:pPr>
            <a:r>
              <a:rPr lang="hu-HU" altLang="hu-HU" sz="2400" dirty="0"/>
              <a:t>Fertőtlenítés a beteg környezetében</a:t>
            </a:r>
          </a:p>
          <a:p>
            <a:pPr>
              <a:lnSpc>
                <a:spcPct val="90000"/>
              </a:lnSpc>
            </a:pPr>
            <a:r>
              <a:rPr lang="hu-HU" altLang="hu-HU" sz="2400" dirty="0"/>
              <a:t>Védőoltás</a:t>
            </a:r>
          </a:p>
        </p:txBody>
      </p:sp>
      <p:sp>
        <p:nvSpPr>
          <p:cNvPr id="4" name="Cím 1"/>
          <p:cNvSpPr txBox="1">
            <a:spLocks/>
          </p:cNvSpPr>
          <p:nvPr/>
        </p:nvSpPr>
        <p:spPr>
          <a:xfrm>
            <a:off x="2986088" y="0"/>
            <a:ext cx="8015287" cy="13715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hu-HU" sz="3200" b="1" dirty="0"/>
              <a:t>Légutakon keresztül terjedő fertőző betegségek</a:t>
            </a:r>
          </a:p>
          <a:p>
            <a:pPr algn="ctr">
              <a:defRPr/>
            </a:pPr>
            <a:r>
              <a:rPr lang="hu-HU" sz="3200" b="1" dirty="0" err="1"/>
              <a:t>Parotitis</a:t>
            </a:r>
            <a:r>
              <a:rPr lang="hu-HU" sz="3200" b="1" dirty="0"/>
              <a:t> </a:t>
            </a:r>
            <a:r>
              <a:rPr lang="hu-HU" sz="3200" b="1" dirty="0" err="1"/>
              <a:t>epidemica</a:t>
            </a:r>
            <a:r>
              <a:rPr lang="hu-HU" sz="3200" b="1" dirty="0"/>
              <a:t> (mumpsz, járványos fültőmirigylob) III.</a:t>
            </a:r>
          </a:p>
        </p:txBody>
      </p:sp>
    </p:spTree>
    <p:extLst>
      <p:ext uri="{BB962C8B-B14F-4D97-AF65-F5344CB8AC3E}">
        <p14:creationId xmlns:p14="http://schemas.microsoft.com/office/powerpoint/2010/main" val="22118354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 txBox="1">
            <a:spLocks/>
          </p:cNvSpPr>
          <p:nvPr/>
        </p:nvSpPr>
        <p:spPr>
          <a:xfrm>
            <a:off x="3071813" y="1"/>
            <a:ext cx="7958138" cy="9415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hu-HU" sz="3200" b="1" dirty="0"/>
              <a:t>Légutakon keresztül terjedő fertőző betegségek</a:t>
            </a:r>
          </a:p>
          <a:p>
            <a:pPr algn="ctr">
              <a:defRPr/>
            </a:pPr>
            <a:r>
              <a:rPr lang="hu-HU" sz="3200" b="1" dirty="0"/>
              <a:t>Rubeola I.</a:t>
            </a:r>
          </a:p>
        </p:txBody>
      </p:sp>
      <p:sp>
        <p:nvSpPr>
          <p:cNvPr id="2" name="Téglalap 1"/>
          <p:cNvSpPr/>
          <p:nvPr/>
        </p:nvSpPr>
        <p:spPr>
          <a:xfrm>
            <a:off x="0" y="1898073"/>
            <a:ext cx="121920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hu-HU" altLang="hu-HU" sz="2400" dirty="0"/>
              <a:t>Enyhe, akut gyermekkori kiütéses vírus betegség</a:t>
            </a:r>
          </a:p>
          <a:p>
            <a:pPr>
              <a:buFont typeface="Arial" pitchFamily="34" charset="0"/>
              <a:buChar char="•"/>
            </a:pPr>
            <a:endParaRPr lang="hu-HU" altLang="hu-HU" sz="2400" dirty="0"/>
          </a:p>
          <a:p>
            <a:endParaRPr lang="hu-HU" altLang="hu-HU" sz="2400" dirty="0"/>
          </a:p>
          <a:p>
            <a:pPr>
              <a:buFont typeface="Arial" pitchFamily="34" charset="0"/>
              <a:buChar char="•"/>
            </a:pPr>
            <a:r>
              <a:rPr lang="hu-HU" altLang="hu-HU" sz="2400" dirty="0" err="1"/>
              <a:t>Kórokozó:Togaviridae</a:t>
            </a:r>
            <a:r>
              <a:rPr lang="hu-HU" altLang="hu-HU" sz="2400" dirty="0"/>
              <a:t> család </a:t>
            </a:r>
            <a:r>
              <a:rPr lang="hu-HU" altLang="hu-HU" sz="2400" dirty="0" err="1"/>
              <a:t>Rubivirus</a:t>
            </a:r>
            <a:r>
              <a:rPr lang="hu-HU" altLang="hu-HU" sz="2400" dirty="0"/>
              <a:t>-genus egyetlen ismert tagja</a:t>
            </a:r>
          </a:p>
          <a:p>
            <a:pPr>
              <a:buFont typeface="Arial" pitchFamily="34" charset="0"/>
              <a:buChar char="•"/>
            </a:pPr>
            <a:r>
              <a:rPr lang="hu-HU" altLang="hu-HU" sz="2400" dirty="0" err="1"/>
              <a:t>Patomechanizmus</a:t>
            </a:r>
            <a:r>
              <a:rPr lang="hu-HU" altLang="hu-HU" sz="2400" dirty="0"/>
              <a:t>:</a:t>
            </a:r>
          </a:p>
          <a:p>
            <a:r>
              <a:rPr lang="hu-HU" altLang="hu-HU" sz="2400" dirty="0"/>
              <a:t>A légutak nyálkahártyáján jut be a szervezetbe        a hámsejtekben, majd a nyirokcsomókban szaporodik        </a:t>
            </a:r>
            <a:r>
              <a:rPr lang="hu-HU" altLang="hu-HU" sz="2400" dirty="0" err="1"/>
              <a:t>viraemia</a:t>
            </a:r>
            <a:endParaRPr lang="hu-HU" altLang="hu-HU" sz="2400" dirty="0"/>
          </a:p>
          <a:p>
            <a:r>
              <a:rPr lang="hu-HU" altLang="hu-HU" sz="2400" dirty="0"/>
              <a:t>24-48 óra múlva vírus neutralizáló ellenanyagok         eltűnik a vérből        kiütések</a:t>
            </a:r>
          </a:p>
          <a:p>
            <a:r>
              <a:rPr lang="hu-HU" altLang="hu-HU" sz="2400" dirty="0"/>
              <a:t>Orr- és garatváladékban a kiütés előtt 7 naptól a kiütések megjelenése után 2 hétig kimutatható</a:t>
            </a:r>
          </a:p>
          <a:p>
            <a:pPr>
              <a:buFont typeface="Arial" pitchFamily="34" charset="0"/>
              <a:buChar char="•"/>
            </a:pPr>
            <a:endParaRPr lang="hu-HU" altLang="hu-HU" sz="2400" dirty="0"/>
          </a:p>
          <a:p>
            <a:pPr>
              <a:buFont typeface="Arial" pitchFamily="34" charset="0"/>
              <a:buChar char="•"/>
            </a:pPr>
            <a:endParaRPr lang="hu-HU" altLang="hu-HU" sz="2400" dirty="0"/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3DE8ECC7-0EA4-40E7-A2B5-B2D2D96D11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1325" y="3810000"/>
            <a:ext cx="445047" cy="347502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619DC806-9218-46E8-861E-0FA7912E5E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3848" y="4525496"/>
            <a:ext cx="445047" cy="347502"/>
          </a:xfrm>
          <a:prstGeom prst="rect">
            <a:avLst/>
          </a:prstGeom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1DE2AB8E-B8C1-4E24-9AEE-04015B379D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7006" y="4157502"/>
            <a:ext cx="445047" cy="347502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89E422E3-2D5C-4314-88A1-D8F711C499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0294" y="4525496"/>
            <a:ext cx="445047" cy="347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6165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316182"/>
            <a:ext cx="12192000" cy="499254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hu-HU" altLang="hu-HU" sz="2400" dirty="0"/>
              <a:t>Áthalad a placentán és bejut a magzatba, az esetek 2/3-ban csak a placenta fertőződik meg, 1/3 arányban a magzat is</a:t>
            </a:r>
          </a:p>
          <a:p>
            <a:pPr>
              <a:lnSpc>
                <a:spcPct val="90000"/>
              </a:lnSpc>
            </a:pPr>
            <a:endParaRPr lang="hu-HU" altLang="hu-HU" sz="2400" dirty="0"/>
          </a:p>
          <a:p>
            <a:pPr>
              <a:lnSpc>
                <a:spcPct val="90000"/>
              </a:lnSpc>
            </a:pPr>
            <a:r>
              <a:rPr lang="hu-HU" altLang="hu-HU" sz="2400" dirty="0"/>
              <a:t>A magzat szerveiben a vírus elszaporodik, a magzat fejlődése lelassul</a:t>
            </a:r>
          </a:p>
          <a:p>
            <a:pPr>
              <a:lnSpc>
                <a:spcPct val="90000"/>
              </a:lnSpc>
            </a:pPr>
            <a:endParaRPr lang="hu-HU" altLang="hu-HU" sz="2400" dirty="0"/>
          </a:p>
          <a:p>
            <a:pPr>
              <a:lnSpc>
                <a:spcPct val="90000"/>
              </a:lnSpc>
            </a:pPr>
            <a:r>
              <a:rPr lang="hu-HU" altLang="hu-HU" sz="2400" dirty="0"/>
              <a:t> Magzati ártalmak:</a:t>
            </a:r>
          </a:p>
          <a:p>
            <a:pPr lvl="1">
              <a:lnSpc>
                <a:spcPct val="90000"/>
              </a:lnSpc>
            </a:pPr>
            <a:r>
              <a:rPr lang="hu-HU" altLang="hu-HU" dirty="0"/>
              <a:t>Spontán </a:t>
            </a:r>
            <a:r>
              <a:rPr lang="hu-HU" altLang="hu-HU" dirty="0" err="1"/>
              <a:t>abortus</a:t>
            </a:r>
            <a:endParaRPr lang="hu-HU" altLang="hu-HU" dirty="0"/>
          </a:p>
          <a:p>
            <a:pPr lvl="1">
              <a:lnSpc>
                <a:spcPct val="90000"/>
              </a:lnSpc>
            </a:pPr>
            <a:r>
              <a:rPr lang="hu-HU" altLang="hu-HU" dirty="0"/>
              <a:t>Magzatelhalás</a:t>
            </a:r>
          </a:p>
          <a:p>
            <a:pPr lvl="1">
              <a:lnSpc>
                <a:spcPct val="90000"/>
              </a:lnSpc>
            </a:pPr>
            <a:r>
              <a:rPr lang="hu-HU" altLang="hu-HU" dirty="0"/>
              <a:t>Magzati rubeola fertőzés</a:t>
            </a:r>
          </a:p>
          <a:p>
            <a:pPr lvl="1">
              <a:lnSpc>
                <a:spcPct val="90000"/>
              </a:lnSpc>
            </a:pPr>
            <a:r>
              <a:rPr lang="hu-HU" altLang="hu-HU" dirty="0" err="1"/>
              <a:t>Congenitalis</a:t>
            </a:r>
            <a:r>
              <a:rPr lang="hu-HU" altLang="hu-HU" dirty="0"/>
              <a:t> fejlődési rendellenességek</a:t>
            </a:r>
          </a:p>
          <a:p>
            <a:pPr lvl="1">
              <a:lnSpc>
                <a:spcPct val="90000"/>
              </a:lnSpc>
            </a:pPr>
            <a:r>
              <a:rPr lang="hu-HU" altLang="hu-HU" dirty="0"/>
              <a:t>Újszülött maradandó károsodása (</a:t>
            </a:r>
            <a:r>
              <a:rPr lang="hu-HU" altLang="hu-HU" dirty="0" err="1"/>
              <a:t>mentalis</a:t>
            </a:r>
            <a:r>
              <a:rPr lang="hu-HU" altLang="hu-HU" dirty="0"/>
              <a:t> </a:t>
            </a:r>
            <a:r>
              <a:rPr lang="hu-HU" altLang="hu-HU" dirty="0" err="1"/>
              <a:t>retardatio</a:t>
            </a:r>
            <a:r>
              <a:rPr lang="hu-HU" altLang="hu-HU" dirty="0"/>
              <a:t>) </a:t>
            </a:r>
          </a:p>
          <a:p>
            <a:pPr lvl="1">
              <a:lnSpc>
                <a:spcPct val="90000"/>
              </a:lnSpc>
            </a:pPr>
            <a:endParaRPr lang="hu-HU" altLang="hu-HU" dirty="0"/>
          </a:p>
        </p:txBody>
      </p:sp>
      <p:sp>
        <p:nvSpPr>
          <p:cNvPr id="4" name="Cím 1"/>
          <p:cNvSpPr txBox="1">
            <a:spLocks/>
          </p:cNvSpPr>
          <p:nvPr/>
        </p:nvSpPr>
        <p:spPr>
          <a:xfrm>
            <a:off x="2986088" y="1"/>
            <a:ext cx="8001000" cy="9415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hu-HU" sz="3200" b="1" dirty="0"/>
              <a:t>Légutakon keresztül terjedő fertőző betegségek</a:t>
            </a:r>
          </a:p>
          <a:p>
            <a:pPr algn="ctr">
              <a:defRPr/>
            </a:pPr>
            <a:r>
              <a:rPr lang="hu-HU" sz="3200" b="1" dirty="0"/>
              <a:t>Rubeola II.</a:t>
            </a:r>
          </a:p>
        </p:txBody>
      </p:sp>
    </p:spTree>
    <p:extLst>
      <p:ext uri="{BB962C8B-B14F-4D97-AF65-F5344CB8AC3E}">
        <p14:creationId xmlns:p14="http://schemas.microsoft.com/office/powerpoint/2010/main" val="37485482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905452"/>
            <a:ext cx="10515600" cy="1325563"/>
          </a:xfrm>
        </p:spPr>
        <p:txBody>
          <a:bodyPr>
            <a:normAutofit/>
          </a:bodyPr>
          <a:lstStyle/>
          <a:p>
            <a:r>
              <a:rPr lang="hu-HU" altLang="hu-HU" sz="2400" b="1" dirty="0"/>
              <a:t>Klinikai tünetek</a:t>
            </a:r>
            <a:br>
              <a:rPr lang="hu-HU" altLang="hu-HU" sz="2400" b="1" dirty="0"/>
            </a:br>
            <a:endParaRPr lang="hu-HU" altLang="hu-HU" sz="2400" b="1" dirty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784061"/>
            <a:ext cx="10515600" cy="435133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hu-HU" altLang="hu-HU" sz="2400" dirty="0"/>
              <a:t>Inkubációs idő: 14-23 nap, általában 18 nap</a:t>
            </a:r>
          </a:p>
          <a:p>
            <a:pPr>
              <a:lnSpc>
                <a:spcPct val="90000"/>
              </a:lnSpc>
            </a:pPr>
            <a:r>
              <a:rPr lang="hu-HU" altLang="hu-HU" sz="2400" dirty="0"/>
              <a:t>A kiütések előtt 1-5 nappal bevezető (</a:t>
            </a:r>
            <a:r>
              <a:rPr lang="hu-HU" altLang="hu-HU" sz="2400" dirty="0" err="1"/>
              <a:t>prodromális</a:t>
            </a:r>
            <a:r>
              <a:rPr lang="hu-HU" altLang="hu-HU" sz="2400" dirty="0"/>
              <a:t>) tünetek</a:t>
            </a:r>
          </a:p>
          <a:p>
            <a:pPr>
              <a:lnSpc>
                <a:spcPct val="90000"/>
              </a:lnSpc>
            </a:pPr>
            <a:r>
              <a:rPr lang="hu-HU" altLang="hu-HU" sz="2400" dirty="0"/>
              <a:t>A kiütések előtt 1-4 nappal </a:t>
            </a:r>
            <a:r>
              <a:rPr lang="hu-HU" altLang="hu-HU" sz="2400" dirty="0" err="1"/>
              <a:t>nycs</a:t>
            </a:r>
            <a:r>
              <a:rPr lang="hu-HU" altLang="hu-HU" sz="2400" dirty="0"/>
              <a:t>. megnagyobbodás, főleg a fül mögött</a:t>
            </a:r>
          </a:p>
          <a:p>
            <a:pPr>
              <a:lnSpc>
                <a:spcPct val="90000"/>
              </a:lnSpc>
            </a:pPr>
            <a:r>
              <a:rPr lang="hu-HU" altLang="hu-HU" sz="2400" dirty="0"/>
              <a:t>Bőrkiütés: arc – törzs – végtagok, átlag 3 nap alatt megszűnik</a:t>
            </a:r>
          </a:p>
          <a:p>
            <a:pPr>
              <a:lnSpc>
                <a:spcPct val="90000"/>
              </a:lnSpc>
            </a:pPr>
            <a:r>
              <a:rPr lang="hu-HU" altLang="hu-HU" sz="2400" dirty="0"/>
              <a:t>Ritka szövődmény: agyi működészavar (</a:t>
            </a:r>
            <a:r>
              <a:rPr lang="hu-HU" altLang="hu-HU" sz="2400" dirty="0" err="1"/>
              <a:t>encephalopathia</a:t>
            </a:r>
            <a:r>
              <a:rPr lang="hu-HU" altLang="hu-HU" sz="2400" dirty="0"/>
              <a:t>)</a:t>
            </a:r>
          </a:p>
        </p:txBody>
      </p:sp>
      <p:sp>
        <p:nvSpPr>
          <p:cNvPr id="4" name="Cím 1"/>
          <p:cNvSpPr txBox="1">
            <a:spLocks/>
          </p:cNvSpPr>
          <p:nvPr/>
        </p:nvSpPr>
        <p:spPr>
          <a:xfrm>
            <a:off x="2943224" y="1"/>
            <a:ext cx="8115301" cy="9415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hu-HU" sz="3200" b="1" dirty="0"/>
              <a:t>Légutakon keresztül terjedő fertőző betegségek</a:t>
            </a:r>
          </a:p>
          <a:p>
            <a:pPr algn="ctr">
              <a:defRPr/>
            </a:pPr>
            <a:r>
              <a:rPr lang="hu-HU" sz="3200" b="1" dirty="0"/>
              <a:t>Rubeola III.</a:t>
            </a:r>
          </a:p>
        </p:txBody>
      </p:sp>
    </p:spTree>
    <p:extLst>
      <p:ext uri="{BB962C8B-B14F-4D97-AF65-F5344CB8AC3E}">
        <p14:creationId xmlns:p14="http://schemas.microsoft.com/office/powerpoint/2010/main" val="30596991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905452"/>
            <a:ext cx="10515600" cy="1325563"/>
          </a:xfrm>
        </p:spPr>
        <p:txBody>
          <a:bodyPr>
            <a:normAutofit/>
          </a:bodyPr>
          <a:lstStyle/>
          <a:p>
            <a:r>
              <a:rPr lang="hu-HU" altLang="hu-HU" sz="2400" dirty="0" err="1">
                <a:latin typeface="+mn-lt"/>
              </a:rPr>
              <a:t>Kongenitális</a:t>
            </a:r>
            <a:r>
              <a:rPr lang="hu-HU" altLang="hu-HU" sz="2400" dirty="0">
                <a:latin typeface="+mn-lt"/>
              </a:rPr>
              <a:t> rubeola szindróma (CRS)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839480"/>
            <a:ext cx="12192000" cy="4351338"/>
          </a:xfrm>
        </p:spPr>
        <p:txBody>
          <a:bodyPr>
            <a:normAutofit/>
          </a:bodyPr>
          <a:lstStyle/>
          <a:p>
            <a:r>
              <a:rPr lang="hu-HU" altLang="hu-HU" sz="2400" dirty="0" err="1"/>
              <a:t>Szürkehályog</a:t>
            </a:r>
            <a:r>
              <a:rPr lang="hu-HU" altLang="hu-HU" sz="2400" dirty="0"/>
              <a:t> (</a:t>
            </a:r>
            <a:r>
              <a:rPr lang="hu-HU" altLang="hu-HU" sz="2400" dirty="0" err="1"/>
              <a:t>cataracta</a:t>
            </a:r>
            <a:r>
              <a:rPr lang="hu-HU" altLang="hu-HU" sz="2400" dirty="0"/>
              <a:t>), veleszületett szívhiba, süketség, koponyaméret csökkenés (</a:t>
            </a:r>
            <a:r>
              <a:rPr lang="hu-HU" altLang="hu-HU" sz="2400" dirty="0" err="1"/>
              <a:t>microcephalia</a:t>
            </a:r>
            <a:r>
              <a:rPr lang="hu-HU" altLang="hu-HU" sz="2400" dirty="0"/>
              <a:t>)</a:t>
            </a:r>
          </a:p>
        </p:txBody>
      </p:sp>
      <p:pic>
        <p:nvPicPr>
          <p:cNvPr id="38916" name="Picture 4" descr="1725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4632" y="2830946"/>
            <a:ext cx="4535487" cy="362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ím 1"/>
          <p:cNvSpPr txBox="1">
            <a:spLocks/>
          </p:cNvSpPr>
          <p:nvPr/>
        </p:nvSpPr>
        <p:spPr>
          <a:xfrm>
            <a:off x="3071813" y="1"/>
            <a:ext cx="7843838" cy="9415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hu-HU" sz="3200" b="1" dirty="0"/>
              <a:t>Légutakon keresztül terjedő fertőző betegségek</a:t>
            </a:r>
          </a:p>
          <a:p>
            <a:pPr algn="ctr">
              <a:defRPr/>
            </a:pPr>
            <a:r>
              <a:rPr lang="hu-HU" sz="3200" b="1" dirty="0"/>
              <a:t>Rubeola IV.</a:t>
            </a:r>
          </a:p>
        </p:txBody>
      </p:sp>
    </p:spTree>
    <p:extLst>
      <p:ext uri="{BB962C8B-B14F-4D97-AF65-F5344CB8AC3E}">
        <p14:creationId xmlns:p14="http://schemas.microsoft.com/office/powerpoint/2010/main" val="30914346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431234"/>
            <a:ext cx="12192000" cy="5426765"/>
          </a:xfrm>
        </p:spPr>
        <p:txBody>
          <a:bodyPr>
            <a:normAutofit/>
          </a:bodyPr>
          <a:lstStyle/>
          <a:p>
            <a:r>
              <a:rPr lang="hu-HU" altLang="hu-HU" sz="2400" dirty="0"/>
              <a:t>Fertőző forrás: beteg ember</a:t>
            </a:r>
          </a:p>
          <a:p>
            <a:r>
              <a:rPr lang="hu-HU" altLang="hu-HU" sz="2400" dirty="0"/>
              <a:t>Terjedési mód: cseppinfekcióval tartós együttélés kapcsán</a:t>
            </a:r>
          </a:p>
          <a:p>
            <a:r>
              <a:rPr lang="hu-HU" altLang="hu-HU" sz="2400" dirty="0"/>
              <a:t>Lehet enyhe tünetes infekció</a:t>
            </a:r>
          </a:p>
          <a:p>
            <a:r>
              <a:rPr lang="hu-HU" altLang="hu-HU" sz="2400" dirty="0"/>
              <a:t>Fogékonyság általános</a:t>
            </a:r>
          </a:p>
          <a:p>
            <a:r>
              <a:rPr lang="hu-HU" altLang="hu-HU" sz="2400" dirty="0"/>
              <a:t>Életre szóló immunitás </a:t>
            </a:r>
          </a:p>
          <a:p>
            <a:r>
              <a:rPr lang="hu-HU" altLang="hu-HU" sz="2400" dirty="0"/>
              <a:t>Téli-tavaszi szezonalitású</a:t>
            </a:r>
          </a:p>
        </p:txBody>
      </p:sp>
      <p:sp>
        <p:nvSpPr>
          <p:cNvPr id="4" name="Cím 1"/>
          <p:cNvSpPr txBox="1">
            <a:spLocks/>
          </p:cNvSpPr>
          <p:nvPr/>
        </p:nvSpPr>
        <p:spPr>
          <a:xfrm>
            <a:off x="3143250" y="1"/>
            <a:ext cx="7758113" cy="9415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hu-HU" sz="3200" b="1" dirty="0"/>
              <a:t>Légutakon keresztül terjedő fertőző betegségek</a:t>
            </a:r>
          </a:p>
          <a:p>
            <a:pPr algn="ctr">
              <a:defRPr/>
            </a:pPr>
            <a:r>
              <a:rPr lang="hu-HU" sz="3200" b="1" dirty="0"/>
              <a:t>Rubeola V.</a:t>
            </a:r>
          </a:p>
        </p:txBody>
      </p:sp>
    </p:spTree>
    <p:extLst>
      <p:ext uri="{BB962C8B-B14F-4D97-AF65-F5344CB8AC3E}">
        <p14:creationId xmlns:p14="http://schemas.microsoft.com/office/powerpoint/2010/main" val="10219292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972458"/>
            <a:ext cx="7772400" cy="819150"/>
          </a:xfrm>
        </p:spPr>
        <p:txBody>
          <a:bodyPr>
            <a:normAutofit/>
          </a:bodyPr>
          <a:lstStyle/>
          <a:p>
            <a:r>
              <a:rPr lang="en-US" altLang="hu-HU" sz="2400" dirty="0" err="1">
                <a:latin typeface="+mn-lt"/>
              </a:rPr>
              <a:t>Teend</a:t>
            </a:r>
            <a:r>
              <a:rPr lang="hu-HU" altLang="hu-HU" sz="2400" dirty="0">
                <a:latin typeface="+mn-lt"/>
              </a:rPr>
              <a:t>ő</a:t>
            </a:r>
            <a:r>
              <a:rPr lang="en-US" altLang="hu-HU" sz="2400" dirty="0">
                <a:latin typeface="+mn-lt"/>
              </a:rPr>
              <a:t>k a </a:t>
            </a:r>
            <a:r>
              <a:rPr lang="en-US" altLang="hu-HU" sz="2400" dirty="0" err="1">
                <a:latin typeface="+mn-lt"/>
              </a:rPr>
              <a:t>beteg</a:t>
            </a:r>
            <a:r>
              <a:rPr lang="en-US" altLang="hu-HU" sz="2400" dirty="0">
                <a:latin typeface="+mn-lt"/>
              </a:rPr>
              <a:t> </a:t>
            </a:r>
            <a:r>
              <a:rPr lang="en-US" altLang="hu-HU" sz="2400" dirty="0" err="1">
                <a:latin typeface="+mn-lt"/>
              </a:rPr>
              <a:t>környez</a:t>
            </a:r>
            <a:r>
              <a:rPr lang="hu-HU" altLang="hu-HU" sz="2400" dirty="0">
                <a:latin typeface="+mn-lt"/>
              </a:rPr>
              <a:t>e</a:t>
            </a:r>
            <a:r>
              <a:rPr lang="en-US" altLang="hu-HU" sz="2400" dirty="0" err="1">
                <a:latin typeface="+mn-lt"/>
              </a:rPr>
              <a:t>tében</a:t>
            </a:r>
            <a:r>
              <a:rPr lang="hu-HU" altLang="hu-HU" sz="2400" dirty="0">
                <a:latin typeface="+mn-lt"/>
              </a:rPr>
              <a:t>:</a:t>
            </a:r>
          </a:p>
        </p:txBody>
      </p:sp>
      <p:sp>
        <p:nvSpPr>
          <p:cNvPr id="40964" name="Rectangle 6"/>
          <p:cNvSpPr>
            <a:spLocks noChangeArrowheads="1"/>
          </p:cNvSpPr>
          <p:nvPr/>
        </p:nvSpPr>
        <p:spPr bwMode="auto">
          <a:xfrm>
            <a:off x="0" y="2135809"/>
            <a:ext cx="121920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just" eaLnBrk="1" hangingPunct="1">
              <a:buFontTx/>
              <a:buChar char="•"/>
            </a:pPr>
            <a:r>
              <a:rPr lang="en-US" altLang="hu-HU" dirty="0">
                <a:latin typeface="+mn-lt"/>
              </a:rPr>
              <a:t>A </a:t>
            </a:r>
            <a:r>
              <a:rPr lang="en-US" altLang="hu-HU" dirty="0" err="1">
                <a:latin typeface="+mn-lt"/>
              </a:rPr>
              <a:t>betegekkel</a:t>
            </a:r>
            <a:r>
              <a:rPr lang="en-US" altLang="hu-HU" dirty="0">
                <a:latin typeface="+mn-lt"/>
              </a:rPr>
              <a:t> </a:t>
            </a:r>
            <a:r>
              <a:rPr lang="en-US" altLang="hu-HU" dirty="0" err="1">
                <a:latin typeface="+mn-lt"/>
              </a:rPr>
              <a:t>érintkezett</a:t>
            </a:r>
            <a:r>
              <a:rPr lang="en-US" altLang="hu-HU" dirty="0">
                <a:latin typeface="+mn-lt"/>
              </a:rPr>
              <a:t> </a:t>
            </a:r>
            <a:r>
              <a:rPr lang="en-US" altLang="hu-HU" dirty="0" err="1">
                <a:latin typeface="+mn-lt"/>
              </a:rPr>
              <a:t>terhes</a:t>
            </a:r>
            <a:r>
              <a:rPr lang="en-US" altLang="hu-HU" dirty="0">
                <a:latin typeface="+mn-lt"/>
              </a:rPr>
              <a:t> n</a:t>
            </a:r>
            <a:r>
              <a:rPr lang="hu-HU" altLang="hu-HU" dirty="0">
                <a:latin typeface="+mn-lt"/>
              </a:rPr>
              <a:t>ő</a:t>
            </a:r>
            <a:r>
              <a:rPr lang="en-US" altLang="hu-HU" dirty="0">
                <a:latin typeface="+mn-lt"/>
              </a:rPr>
              <a:t>k</a:t>
            </a:r>
            <a:r>
              <a:rPr lang="hu-HU" altLang="hu-HU" dirty="0">
                <a:latin typeface="+mn-lt"/>
              </a:rPr>
              <a:t>  f</a:t>
            </a:r>
            <a:r>
              <a:rPr lang="en-US" altLang="hu-HU" dirty="0" err="1">
                <a:latin typeface="+mn-lt"/>
              </a:rPr>
              <a:t>elderítése</a:t>
            </a:r>
            <a:r>
              <a:rPr lang="en-US" altLang="hu-HU" dirty="0">
                <a:latin typeface="+mn-lt"/>
              </a:rPr>
              <a:t> </a:t>
            </a:r>
            <a:endParaRPr lang="hu-HU" altLang="hu-HU" dirty="0">
              <a:latin typeface="+mn-lt"/>
            </a:endParaRPr>
          </a:p>
          <a:p>
            <a:pPr algn="just" eaLnBrk="1" hangingPunct="1">
              <a:buFontTx/>
              <a:buChar char="•"/>
            </a:pPr>
            <a:endParaRPr lang="hu-HU" altLang="hu-HU" dirty="0">
              <a:latin typeface="+mn-lt"/>
            </a:endParaRPr>
          </a:p>
          <a:p>
            <a:pPr algn="just" eaLnBrk="1" hangingPunct="1">
              <a:buFontTx/>
              <a:buChar char="•"/>
            </a:pPr>
            <a:r>
              <a:rPr lang="en-US" altLang="hu-HU" dirty="0">
                <a:latin typeface="+mn-lt"/>
              </a:rPr>
              <a:t>A </a:t>
            </a:r>
            <a:r>
              <a:rPr lang="en-US" altLang="hu-HU" dirty="0" err="1">
                <a:latin typeface="+mn-lt"/>
              </a:rPr>
              <a:t>terhességük</a:t>
            </a:r>
            <a:r>
              <a:rPr lang="en-US" altLang="hu-HU" dirty="0">
                <a:latin typeface="+mn-lt"/>
              </a:rPr>
              <a:t> </a:t>
            </a:r>
            <a:r>
              <a:rPr lang="en-US" altLang="hu-HU" dirty="0" err="1">
                <a:latin typeface="+mn-lt"/>
              </a:rPr>
              <a:t>els</a:t>
            </a:r>
            <a:r>
              <a:rPr lang="hu-HU" altLang="hu-HU" dirty="0">
                <a:latin typeface="+mn-lt"/>
              </a:rPr>
              <a:t>ő</a:t>
            </a:r>
            <a:r>
              <a:rPr lang="en-US" altLang="hu-HU" dirty="0">
                <a:latin typeface="+mn-lt"/>
              </a:rPr>
              <a:t> 3 </a:t>
            </a:r>
            <a:r>
              <a:rPr lang="en-US" altLang="hu-HU" dirty="0" err="1">
                <a:latin typeface="+mn-lt"/>
              </a:rPr>
              <a:t>hónapjában</a:t>
            </a:r>
            <a:r>
              <a:rPr lang="en-US" altLang="hu-HU" dirty="0">
                <a:latin typeface="+mn-lt"/>
              </a:rPr>
              <a:t> </a:t>
            </a:r>
            <a:r>
              <a:rPr lang="en-US" altLang="hu-HU" dirty="0" err="1">
                <a:latin typeface="+mn-lt"/>
              </a:rPr>
              <a:t>lév</a:t>
            </a:r>
            <a:r>
              <a:rPr lang="hu-HU" altLang="hu-HU" dirty="0">
                <a:latin typeface="+mn-lt"/>
              </a:rPr>
              <a:t>ő</a:t>
            </a:r>
            <a:r>
              <a:rPr lang="en-US" altLang="hu-HU" dirty="0">
                <a:latin typeface="+mn-lt"/>
              </a:rPr>
              <a:t> </a:t>
            </a:r>
            <a:r>
              <a:rPr lang="en-US" altLang="hu-HU" dirty="0" err="1">
                <a:latin typeface="+mn-lt"/>
              </a:rPr>
              <a:t>expozíciónak</a:t>
            </a:r>
            <a:r>
              <a:rPr lang="en-US" altLang="hu-HU" dirty="0">
                <a:latin typeface="+mn-lt"/>
              </a:rPr>
              <a:t> </a:t>
            </a:r>
            <a:r>
              <a:rPr lang="en-US" altLang="hu-HU" dirty="0" err="1">
                <a:latin typeface="+mn-lt"/>
              </a:rPr>
              <a:t>kitett</a:t>
            </a:r>
            <a:r>
              <a:rPr lang="en-US" altLang="hu-HU" dirty="0">
                <a:latin typeface="+mn-lt"/>
              </a:rPr>
              <a:t> </a:t>
            </a:r>
            <a:r>
              <a:rPr lang="en-US" altLang="hu-HU" dirty="0" err="1">
                <a:latin typeface="+mn-lt"/>
              </a:rPr>
              <a:t>gravidák</a:t>
            </a:r>
            <a:r>
              <a:rPr lang="en-US" altLang="hu-HU" dirty="0">
                <a:latin typeface="+mn-lt"/>
              </a:rPr>
              <a:t> </a:t>
            </a:r>
            <a:r>
              <a:rPr lang="en-US" altLang="hu-HU" dirty="0" err="1">
                <a:latin typeface="+mn-lt"/>
              </a:rPr>
              <a:t>fogékonyságát</a:t>
            </a:r>
            <a:r>
              <a:rPr lang="en-US" altLang="hu-HU" dirty="0">
                <a:latin typeface="+mn-lt"/>
              </a:rPr>
              <a:t>, </a:t>
            </a:r>
            <a:r>
              <a:rPr lang="en-US" altLang="hu-HU" dirty="0" err="1">
                <a:latin typeface="+mn-lt"/>
              </a:rPr>
              <a:t>illetve</a:t>
            </a:r>
            <a:r>
              <a:rPr lang="en-US" altLang="hu-HU" dirty="0">
                <a:latin typeface="+mn-lt"/>
              </a:rPr>
              <a:t> </a:t>
            </a:r>
            <a:r>
              <a:rPr lang="en-US" altLang="hu-HU" dirty="0" err="1">
                <a:latin typeface="+mn-lt"/>
              </a:rPr>
              <a:t>esetleges</a:t>
            </a:r>
            <a:r>
              <a:rPr lang="en-US" altLang="hu-HU" dirty="0">
                <a:latin typeface="+mn-lt"/>
              </a:rPr>
              <a:t> </a:t>
            </a:r>
            <a:r>
              <a:rPr lang="en-US" altLang="hu-HU" dirty="0" err="1">
                <a:latin typeface="+mn-lt"/>
              </a:rPr>
              <a:t>fert</a:t>
            </a:r>
            <a:r>
              <a:rPr lang="hu-HU" altLang="hu-HU" dirty="0">
                <a:latin typeface="+mn-lt"/>
              </a:rPr>
              <a:t>ő</a:t>
            </a:r>
            <a:r>
              <a:rPr lang="en-US" altLang="hu-HU" dirty="0">
                <a:latin typeface="+mn-lt"/>
              </a:rPr>
              <a:t>z</a:t>
            </a:r>
            <a:r>
              <a:rPr lang="hu-HU" altLang="hu-HU" dirty="0">
                <a:latin typeface="+mn-lt"/>
              </a:rPr>
              <a:t>ő</a:t>
            </a:r>
            <a:r>
              <a:rPr lang="en-US" altLang="hu-HU" dirty="0" err="1">
                <a:latin typeface="+mn-lt"/>
              </a:rPr>
              <a:t>dését</a:t>
            </a:r>
            <a:r>
              <a:rPr lang="en-US" altLang="hu-HU" dirty="0">
                <a:latin typeface="+mn-lt"/>
              </a:rPr>
              <a:t> </a:t>
            </a:r>
            <a:r>
              <a:rPr lang="en-US" altLang="hu-HU" dirty="0" err="1">
                <a:latin typeface="+mn-lt"/>
              </a:rPr>
              <a:t>vírusszerológiai</a:t>
            </a:r>
            <a:r>
              <a:rPr lang="en-US" altLang="hu-HU" dirty="0">
                <a:latin typeface="+mn-lt"/>
              </a:rPr>
              <a:t> </a:t>
            </a:r>
            <a:r>
              <a:rPr lang="en-US" altLang="hu-HU" dirty="0" err="1">
                <a:latin typeface="+mn-lt"/>
              </a:rPr>
              <a:t>vizsgálattal</a:t>
            </a:r>
            <a:r>
              <a:rPr lang="en-US" altLang="hu-HU" dirty="0">
                <a:latin typeface="+mn-lt"/>
              </a:rPr>
              <a:t> </a:t>
            </a:r>
            <a:r>
              <a:rPr lang="en-US" altLang="hu-HU" dirty="0" err="1">
                <a:latin typeface="+mn-lt"/>
              </a:rPr>
              <a:t>kell</a:t>
            </a:r>
            <a:r>
              <a:rPr lang="en-US" altLang="hu-HU" dirty="0">
                <a:latin typeface="+mn-lt"/>
              </a:rPr>
              <a:t> </a:t>
            </a:r>
            <a:r>
              <a:rPr lang="en-US" altLang="hu-HU" dirty="0" err="1">
                <a:latin typeface="+mn-lt"/>
              </a:rPr>
              <a:t>ellen</a:t>
            </a:r>
            <a:r>
              <a:rPr lang="hu-HU" altLang="hu-HU" dirty="0">
                <a:latin typeface="+mn-lt"/>
              </a:rPr>
              <a:t>ő</a:t>
            </a:r>
            <a:r>
              <a:rPr lang="en-US" altLang="hu-HU" dirty="0" err="1">
                <a:latin typeface="+mn-lt"/>
              </a:rPr>
              <a:t>rizni</a:t>
            </a:r>
            <a:endParaRPr lang="hu-HU" altLang="hu-HU" dirty="0">
              <a:latin typeface="+mn-lt"/>
            </a:endParaRPr>
          </a:p>
          <a:p>
            <a:pPr algn="just" eaLnBrk="1" hangingPunct="1">
              <a:buFontTx/>
              <a:buChar char="•"/>
            </a:pPr>
            <a:endParaRPr lang="hu-HU" altLang="hu-HU" dirty="0">
              <a:latin typeface="+mn-lt"/>
            </a:endParaRPr>
          </a:p>
          <a:p>
            <a:pPr algn="just" eaLnBrk="1" hangingPunct="1">
              <a:buFontTx/>
              <a:buChar char="•"/>
            </a:pPr>
            <a:r>
              <a:rPr lang="hu-HU" altLang="hu-HU" dirty="0">
                <a:latin typeface="+mn-lt"/>
              </a:rPr>
              <a:t>Megelőzés: védőoltás!</a:t>
            </a:r>
            <a:endParaRPr lang="en-US" altLang="hu-HU" dirty="0">
              <a:latin typeface="+mn-lt"/>
            </a:endParaRPr>
          </a:p>
        </p:txBody>
      </p:sp>
      <p:sp>
        <p:nvSpPr>
          <p:cNvPr id="5" name="Cím 1"/>
          <p:cNvSpPr txBox="1">
            <a:spLocks/>
          </p:cNvSpPr>
          <p:nvPr/>
        </p:nvSpPr>
        <p:spPr>
          <a:xfrm>
            <a:off x="3157538" y="1"/>
            <a:ext cx="7843837" cy="9415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hu-HU" sz="3200" b="1" dirty="0"/>
              <a:t>Légutakon keresztül terjedő fertőző betegségek</a:t>
            </a:r>
          </a:p>
          <a:p>
            <a:pPr algn="ctr">
              <a:defRPr/>
            </a:pPr>
            <a:r>
              <a:rPr lang="hu-HU" sz="3200" b="1" dirty="0"/>
              <a:t>Rubeola VI.</a:t>
            </a:r>
          </a:p>
        </p:txBody>
      </p:sp>
    </p:spTree>
    <p:extLst>
      <p:ext uri="{BB962C8B-B14F-4D97-AF65-F5344CB8AC3E}">
        <p14:creationId xmlns:p14="http://schemas.microsoft.com/office/powerpoint/2010/main" val="30386366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0" y="2065650"/>
            <a:ext cx="11664619" cy="30543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  <a:buFont typeface="Arial" pitchFamily="34" charset="0"/>
              <a:buChar char="•"/>
            </a:pPr>
            <a:r>
              <a:rPr lang="hu-HU" sz="2400" dirty="0"/>
              <a:t>Kórokozó:  </a:t>
            </a:r>
            <a:r>
              <a:rPr lang="hu-HU" sz="2400" dirty="0" err="1"/>
              <a:t>Morbillivírus</a:t>
            </a:r>
            <a:r>
              <a:rPr lang="hu-HU" sz="2400" dirty="0"/>
              <a:t> </a:t>
            </a:r>
          </a:p>
          <a:p>
            <a:pPr algn="just">
              <a:lnSpc>
                <a:spcPct val="80000"/>
              </a:lnSpc>
              <a:buFont typeface="Arial" pitchFamily="34" charset="0"/>
              <a:buChar char="•"/>
            </a:pPr>
            <a:endParaRPr lang="hu-HU" sz="2400" dirty="0"/>
          </a:p>
          <a:p>
            <a:pPr algn="just">
              <a:lnSpc>
                <a:spcPct val="80000"/>
              </a:lnSpc>
              <a:buFont typeface="Arial" pitchFamily="34" charset="0"/>
              <a:buChar char="•"/>
            </a:pPr>
            <a:endParaRPr lang="hu-HU" sz="2400" dirty="0"/>
          </a:p>
          <a:p>
            <a:pPr algn="just">
              <a:lnSpc>
                <a:spcPct val="80000"/>
              </a:lnSpc>
              <a:buFont typeface="Arial" pitchFamily="34" charset="0"/>
              <a:buChar char="•"/>
            </a:pPr>
            <a:r>
              <a:rPr lang="hu-HU" sz="2400" dirty="0"/>
              <a:t>Cseppfertőzés útján terjed</a:t>
            </a:r>
          </a:p>
          <a:p>
            <a:pPr algn="just">
              <a:lnSpc>
                <a:spcPct val="80000"/>
              </a:lnSpc>
              <a:buFont typeface="Arial" pitchFamily="34" charset="0"/>
              <a:buChar char="•"/>
            </a:pPr>
            <a:endParaRPr lang="hu-HU" sz="2400" dirty="0"/>
          </a:p>
          <a:p>
            <a:pPr algn="just">
              <a:lnSpc>
                <a:spcPct val="80000"/>
              </a:lnSpc>
              <a:buFont typeface="Arial" pitchFamily="34" charset="0"/>
              <a:buChar char="•"/>
            </a:pPr>
            <a:r>
              <a:rPr lang="hu-HU" sz="2400" dirty="0"/>
              <a:t>Első szaporodási helye a </a:t>
            </a:r>
            <a:r>
              <a:rPr lang="hu-HU" sz="2400" dirty="0" err="1"/>
              <a:t>légzőhám</a:t>
            </a:r>
            <a:r>
              <a:rPr lang="hu-HU" sz="2400" dirty="0"/>
              <a:t> -&gt;nyirokrendszeren keresztül jut a nyirokcsomókba -&gt;tovább szaporodik és a nyirokrendszeren keresztül a véráramba jut, a </a:t>
            </a:r>
            <a:r>
              <a:rPr lang="hu-HU" sz="2400" dirty="0" err="1"/>
              <a:t>makrofágokban</a:t>
            </a:r>
            <a:r>
              <a:rPr lang="hu-HU" sz="2400" dirty="0"/>
              <a:t> és a fehérvérsejtekben szaporodik tovább </a:t>
            </a:r>
          </a:p>
          <a:p>
            <a:pPr algn="just">
              <a:lnSpc>
                <a:spcPct val="80000"/>
              </a:lnSpc>
            </a:pPr>
            <a:r>
              <a:rPr lang="hu-HU" sz="2400" dirty="0"/>
              <a:t>Másodlagos </a:t>
            </a:r>
            <a:r>
              <a:rPr lang="hu-HU" sz="2400" dirty="0" err="1"/>
              <a:t>viraemia</a:t>
            </a:r>
            <a:r>
              <a:rPr lang="hu-HU" sz="2400" dirty="0"/>
              <a:t> -&gt; bőrtünetek</a:t>
            </a:r>
          </a:p>
          <a:p>
            <a:pPr algn="just">
              <a:lnSpc>
                <a:spcPct val="80000"/>
              </a:lnSpc>
            </a:pPr>
            <a:endParaRPr lang="hu-HU" sz="2400" dirty="0"/>
          </a:p>
        </p:txBody>
      </p:sp>
      <p:sp>
        <p:nvSpPr>
          <p:cNvPr id="5" name="Szövegdoboz 4"/>
          <p:cNvSpPr txBox="1"/>
          <p:nvPr/>
        </p:nvSpPr>
        <p:spPr>
          <a:xfrm>
            <a:off x="4559829" y="188641"/>
            <a:ext cx="17448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600" b="1" dirty="0"/>
              <a:t>Kanyaró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872836"/>
            <a:ext cx="12192000" cy="997527"/>
          </a:xfrm>
        </p:spPr>
        <p:txBody>
          <a:bodyPr>
            <a:normAutofit/>
          </a:bodyPr>
          <a:lstStyle/>
          <a:p>
            <a:br>
              <a:rPr lang="hu-HU" sz="3200" dirty="0"/>
            </a:br>
            <a:endParaRPr lang="hu-HU" sz="3200" dirty="0"/>
          </a:p>
        </p:txBody>
      </p:sp>
      <p:sp>
        <p:nvSpPr>
          <p:cNvPr id="4" name="Tartalom helye 2"/>
          <p:cNvSpPr>
            <a:spLocks noGrp="1"/>
          </p:cNvSpPr>
          <p:nvPr>
            <p:ph idx="1"/>
          </p:nvPr>
        </p:nvSpPr>
        <p:spPr>
          <a:xfrm>
            <a:off x="0" y="1121652"/>
            <a:ext cx="12192000" cy="4800600"/>
          </a:xfrm>
        </p:spPr>
        <p:txBody>
          <a:bodyPr>
            <a:normAutofit/>
          </a:bodyPr>
          <a:lstStyle/>
          <a:p>
            <a:pPr algn="just"/>
            <a:r>
              <a:rPr lang="hu-HU" sz="2400" dirty="0">
                <a:solidFill>
                  <a:srgbClr val="00B050"/>
                </a:solidFill>
              </a:rPr>
              <a:t>Légúti fertőzés</a:t>
            </a:r>
            <a:r>
              <a:rPr lang="hu-HU" sz="2400" dirty="0"/>
              <a:t>ről beszélünk minden olyan esetben, amelyben a kórokozó kilégzéskor (köhögés, tüsszentés, beszéd) elhagyja a szervezetet és levegővel belégzéskor kerül a másik ember légútjaiba (cseppfertőzés)</a:t>
            </a:r>
          </a:p>
          <a:p>
            <a:endParaRPr lang="hu-HU" sz="2400" dirty="0"/>
          </a:p>
          <a:p>
            <a:r>
              <a:rPr lang="hu-HU" sz="2400" dirty="0"/>
              <a:t>A fertőzés könnyen</a:t>
            </a:r>
          </a:p>
          <a:p>
            <a:pPr>
              <a:buNone/>
            </a:pPr>
            <a:r>
              <a:rPr lang="hu-HU" sz="2400" dirty="0"/>
              <a:t>   terjed</a:t>
            </a:r>
          </a:p>
          <a:p>
            <a:endParaRPr lang="hu-HU" sz="2400" dirty="0"/>
          </a:p>
          <a:p>
            <a:r>
              <a:rPr lang="hu-HU" sz="2400" dirty="0"/>
              <a:t>Gyakoriak</a:t>
            </a: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4821752" y="3429000"/>
          <a:ext cx="7370248" cy="342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Bitkép" r:id="rId3" imgW="3809524" imgH="3228571" progId="PBrush">
                  <p:embed/>
                </p:oleObj>
              </mc:Choice>
              <mc:Fallback>
                <p:oleObj name="Bitkép" r:id="rId3" imgW="3809524" imgH="3228571" progId="PBrush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1752" y="3429000"/>
                        <a:ext cx="7370248" cy="342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ím 1"/>
          <p:cNvSpPr txBox="1">
            <a:spLocks/>
          </p:cNvSpPr>
          <p:nvPr/>
        </p:nvSpPr>
        <p:spPr>
          <a:xfrm>
            <a:off x="3057525" y="0"/>
            <a:ext cx="7858126" cy="7033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sz="3200" b="1" dirty="0"/>
              <a:t>Légutakon keresztül terjedő fertőző betegségek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0" y="1124744"/>
            <a:ext cx="11568608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buFont typeface="Arial" pitchFamily="34" charset="0"/>
              <a:buChar char="•"/>
            </a:pPr>
            <a:r>
              <a:rPr lang="hu-HU" sz="2400" b="1" dirty="0"/>
              <a:t>Lappangási idő 9-10 nap</a:t>
            </a:r>
          </a:p>
          <a:p>
            <a:pPr algn="just">
              <a:lnSpc>
                <a:spcPct val="90000"/>
              </a:lnSpc>
              <a:buFont typeface="Arial" pitchFamily="34" charset="0"/>
              <a:buChar char="•"/>
            </a:pPr>
            <a:endParaRPr lang="hu-HU" sz="2400" b="1" dirty="0"/>
          </a:p>
          <a:p>
            <a:pPr algn="just">
              <a:lnSpc>
                <a:spcPct val="90000"/>
              </a:lnSpc>
              <a:buFont typeface="Arial" pitchFamily="34" charset="0"/>
              <a:buChar char="•"/>
            </a:pPr>
            <a:r>
              <a:rPr lang="hu-HU" sz="2400" b="1" dirty="0" err="1"/>
              <a:t>Prodromális</a:t>
            </a:r>
            <a:r>
              <a:rPr lang="hu-HU" sz="2400" b="1" dirty="0"/>
              <a:t> (bevezető) vagy hurutos szak</a:t>
            </a:r>
            <a:endParaRPr lang="hu-HU" sz="2400" dirty="0"/>
          </a:p>
          <a:p>
            <a:pPr lvl="1" algn="just">
              <a:lnSpc>
                <a:spcPct val="90000"/>
              </a:lnSpc>
              <a:buFont typeface="Arial" pitchFamily="34" charset="0"/>
              <a:buChar char="•"/>
            </a:pPr>
            <a:r>
              <a:rPr lang="hu-HU" sz="2400" dirty="0"/>
              <a:t>Láz, nátha, kötőhártyagyulladás (</a:t>
            </a:r>
            <a:r>
              <a:rPr lang="hu-HU" sz="2400" dirty="0" err="1"/>
              <a:t>conjuctivitis</a:t>
            </a:r>
            <a:r>
              <a:rPr lang="hu-HU" sz="2400" dirty="0"/>
              <a:t>) köhögés</a:t>
            </a:r>
          </a:p>
          <a:p>
            <a:pPr lvl="1" algn="just">
              <a:lnSpc>
                <a:spcPct val="90000"/>
              </a:lnSpc>
              <a:buFont typeface="Arial" pitchFamily="34" charset="0"/>
              <a:buChar char="•"/>
            </a:pPr>
            <a:r>
              <a:rPr lang="hu-HU" sz="2400" i="1" dirty="0" err="1"/>
              <a:t>Koplik</a:t>
            </a:r>
            <a:r>
              <a:rPr lang="hu-HU" sz="2400" i="1" dirty="0"/>
              <a:t> foltok- </a:t>
            </a:r>
            <a:r>
              <a:rPr lang="hu-HU" sz="2400" dirty="0"/>
              <a:t>száj nyálkahártyán piros foltok, nagyőrlő magasságában</a:t>
            </a:r>
          </a:p>
          <a:p>
            <a:pPr algn="just">
              <a:lnSpc>
                <a:spcPct val="90000"/>
              </a:lnSpc>
              <a:buFont typeface="Arial" pitchFamily="34" charset="0"/>
              <a:buChar char="•"/>
            </a:pPr>
            <a:r>
              <a:rPr lang="hu-HU" sz="2400" b="1" dirty="0"/>
              <a:t>Kiütéses szak</a:t>
            </a:r>
          </a:p>
          <a:p>
            <a:pPr lvl="1" algn="just">
              <a:lnSpc>
                <a:spcPct val="90000"/>
              </a:lnSpc>
              <a:buFont typeface="Arial" pitchFamily="34" charset="0"/>
              <a:buChar char="•"/>
            </a:pPr>
            <a:r>
              <a:rPr lang="hu-HU" sz="2400" dirty="0" err="1"/>
              <a:t>Exanthemák</a:t>
            </a:r>
            <a:r>
              <a:rPr lang="hu-HU" sz="2400" dirty="0"/>
              <a:t>: piros, kissé kiemelkedő kiütés az arcon, a mellen, majd a törzsön és a végtagokon</a:t>
            </a:r>
          </a:p>
          <a:p>
            <a:pPr lvl="1" algn="just">
              <a:lnSpc>
                <a:spcPct val="90000"/>
              </a:lnSpc>
              <a:buFont typeface="Arial" pitchFamily="34" charset="0"/>
              <a:buChar char="•"/>
            </a:pPr>
            <a:r>
              <a:rPr lang="hu-HU" sz="2400" dirty="0"/>
              <a:t>Súlyos nagybeteg benyomását kelti a gyermek</a:t>
            </a:r>
          </a:p>
          <a:p>
            <a:pPr algn="just">
              <a:lnSpc>
                <a:spcPct val="90000"/>
              </a:lnSpc>
              <a:buFont typeface="Arial" pitchFamily="34" charset="0"/>
              <a:buChar char="•"/>
            </a:pPr>
            <a:r>
              <a:rPr lang="hu-HU" sz="2400" b="1" dirty="0"/>
              <a:t>Lábadozás</a:t>
            </a:r>
          </a:p>
          <a:p>
            <a:pPr lvl="1" algn="just">
              <a:lnSpc>
                <a:spcPct val="90000"/>
              </a:lnSpc>
              <a:buFont typeface="Arial" pitchFamily="34" charset="0"/>
              <a:buChar char="•"/>
            </a:pPr>
            <a:r>
              <a:rPr lang="hu-HU" sz="2400" dirty="0" err="1"/>
              <a:t>Korpádzó</a:t>
            </a:r>
            <a:r>
              <a:rPr lang="hu-HU" sz="2400" dirty="0"/>
              <a:t> hámlás, </a:t>
            </a:r>
            <a:r>
              <a:rPr lang="hu-HU" sz="2400" dirty="0" err="1"/>
              <a:t>barnás</a:t>
            </a:r>
            <a:r>
              <a:rPr lang="hu-HU" sz="2400" dirty="0"/>
              <a:t> pigmentáció</a:t>
            </a:r>
          </a:p>
          <a:p>
            <a:pPr lvl="1" algn="just">
              <a:lnSpc>
                <a:spcPct val="90000"/>
              </a:lnSpc>
              <a:buFont typeface="Arial" pitchFamily="34" charset="0"/>
              <a:buChar char="•"/>
            </a:pPr>
            <a:endParaRPr lang="hu-HU" sz="2400" dirty="0"/>
          </a:p>
          <a:p>
            <a:pPr>
              <a:buFont typeface="Arial" pitchFamily="34" charset="0"/>
              <a:buChar char="•"/>
            </a:pPr>
            <a:r>
              <a:rPr lang="hu-HU" sz="2400" b="1" dirty="0"/>
              <a:t>Különleges lefolyású </a:t>
            </a:r>
            <a:r>
              <a:rPr lang="hu-HU" sz="2400" b="1" dirty="0" err="1"/>
              <a:t>morbillik</a:t>
            </a:r>
            <a:endParaRPr lang="hu-HU" sz="2400" b="1" dirty="0"/>
          </a:p>
          <a:p>
            <a:pPr lvl="1">
              <a:buFont typeface="Arial" pitchFamily="34" charset="0"/>
              <a:buChar char="•"/>
            </a:pPr>
            <a:r>
              <a:rPr lang="hu-HU" sz="2400" dirty="0" err="1"/>
              <a:t>Mitigált</a:t>
            </a:r>
            <a:r>
              <a:rPr lang="hu-HU" sz="2400" dirty="0"/>
              <a:t> pl.: védőoltást egy alkalommal kapott-enyhe nem típusos </a:t>
            </a:r>
            <a:r>
              <a:rPr lang="hu-HU" sz="2400" dirty="0" err="1"/>
              <a:t>tünetek-DE</a:t>
            </a:r>
            <a:r>
              <a:rPr lang="hu-HU" sz="2400" dirty="0"/>
              <a:t> fertőző forrás</a:t>
            </a:r>
          </a:p>
          <a:p>
            <a:pPr lvl="1">
              <a:buFont typeface="Arial" pitchFamily="34" charset="0"/>
              <a:buChar char="•"/>
            </a:pPr>
            <a:r>
              <a:rPr lang="hu-HU" sz="2400" dirty="0"/>
              <a:t>Toxikus</a:t>
            </a:r>
          </a:p>
          <a:p>
            <a:pPr algn="just">
              <a:lnSpc>
                <a:spcPct val="90000"/>
              </a:lnSpc>
              <a:buFont typeface="Arial" pitchFamily="34" charset="0"/>
              <a:buChar char="•"/>
            </a:pPr>
            <a:endParaRPr lang="hu-HU" sz="2400" dirty="0"/>
          </a:p>
          <a:p>
            <a:pPr algn="just">
              <a:lnSpc>
                <a:spcPct val="90000"/>
              </a:lnSpc>
              <a:buFont typeface="Arial" pitchFamily="34" charset="0"/>
              <a:buChar char="•"/>
            </a:pPr>
            <a:endParaRPr lang="hu-HU" sz="2400" dirty="0"/>
          </a:p>
          <a:p>
            <a:pPr algn="just">
              <a:lnSpc>
                <a:spcPct val="90000"/>
              </a:lnSpc>
            </a:pPr>
            <a:endParaRPr lang="hu-HU" sz="2400" dirty="0"/>
          </a:p>
        </p:txBody>
      </p:sp>
      <p:sp>
        <p:nvSpPr>
          <p:cNvPr id="5" name="Szövegdoboz 4"/>
          <p:cNvSpPr txBox="1"/>
          <p:nvPr/>
        </p:nvSpPr>
        <p:spPr>
          <a:xfrm>
            <a:off x="4559829" y="188641"/>
            <a:ext cx="17448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600" b="1" dirty="0"/>
              <a:t>Kanyaró</a:t>
            </a: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kanyaró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5467" y="1052737"/>
            <a:ext cx="9513628" cy="538882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Szövegdoboz 2"/>
          <p:cNvSpPr txBox="1"/>
          <p:nvPr/>
        </p:nvSpPr>
        <p:spPr>
          <a:xfrm>
            <a:off x="4559829" y="188641"/>
            <a:ext cx="17448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600" b="1" dirty="0"/>
              <a:t>Kanyaró</a:t>
            </a: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9643" t="32110" r="20586" b="11782"/>
          <a:stretch>
            <a:fillRect/>
          </a:stretch>
        </p:blipFill>
        <p:spPr bwMode="auto">
          <a:xfrm>
            <a:off x="815413" y="1124744"/>
            <a:ext cx="10369152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zövegdoboz 2"/>
          <p:cNvSpPr txBox="1"/>
          <p:nvPr/>
        </p:nvSpPr>
        <p:spPr>
          <a:xfrm>
            <a:off x="4559829" y="188641"/>
            <a:ext cx="17448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600" b="1" dirty="0"/>
              <a:t>Kanyaró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8592277" y="6334780"/>
            <a:ext cx="27890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/>
              <a:t>Forrás: dr. Nemes</a:t>
            </a: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0" y="1124744"/>
            <a:ext cx="1166461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hu-HU" sz="2400" b="1" dirty="0"/>
              <a:t>Szövődmények</a:t>
            </a:r>
          </a:p>
          <a:p>
            <a:pPr>
              <a:buFont typeface="Arial" pitchFamily="34" charset="0"/>
              <a:buChar char="•"/>
            </a:pPr>
            <a:endParaRPr lang="hu-HU" sz="2400" dirty="0"/>
          </a:p>
          <a:p>
            <a:pPr lvl="1" algn="just">
              <a:buFont typeface="Arial" pitchFamily="34" charset="0"/>
              <a:buChar char="•"/>
            </a:pPr>
            <a:r>
              <a:rPr lang="hu-HU" sz="2400" dirty="0" err="1"/>
              <a:t>Pneumonia</a:t>
            </a:r>
            <a:endParaRPr lang="hu-HU" sz="2400" dirty="0"/>
          </a:p>
          <a:p>
            <a:pPr lvl="1" algn="just">
              <a:buFont typeface="Arial" pitchFamily="34" charset="0"/>
              <a:buChar char="•"/>
            </a:pPr>
            <a:endParaRPr lang="hu-HU" sz="2400" dirty="0"/>
          </a:p>
          <a:p>
            <a:pPr lvl="1" algn="just">
              <a:buFont typeface="Arial" pitchFamily="34" charset="0"/>
              <a:buChar char="•"/>
            </a:pPr>
            <a:r>
              <a:rPr lang="hu-HU" sz="2400" dirty="0"/>
              <a:t>Bakteriális felülfertőződés miatt </a:t>
            </a:r>
            <a:r>
              <a:rPr lang="hu-HU" sz="2400" dirty="0" err="1"/>
              <a:t>bronchopneumonia</a:t>
            </a:r>
            <a:endParaRPr lang="hu-HU" sz="2400" dirty="0"/>
          </a:p>
          <a:p>
            <a:pPr lvl="1" algn="just">
              <a:buFont typeface="Arial" pitchFamily="34" charset="0"/>
              <a:buChar char="•"/>
            </a:pPr>
            <a:endParaRPr lang="hu-HU" sz="2400" dirty="0"/>
          </a:p>
          <a:p>
            <a:pPr lvl="1" algn="just">
              <a:buFont typeface="Arial" pitchFamily="34" charset="0"/>
              <a:buChar char="•"/>
            </a:pPr>
            <a:r>
              <a:rPr lang="hu-HU" sz="2400" dirty="0"/>
              <a:t>Szövődmények egy része </a:t>
            </a:r>
            <a:r>
              <a:rPr lang="hu-HU" sz="2400" dirty="0" err="1"/>
              <a:t>letalis</a:t>
            </a:r>
            <a:r>
              <a:rPr lang="hu-HU" sz="2400" dirty="0"/>
              <a:t> kimenetelű is lehet</a:t>
            </a:r>
          </a:p>
          <a:p>
            <a:pPr lvl="1" algn="just"/>
            <a:endParaRPr lang="hu-HU" sz="2800" dirty="0"/>
          </a:p>
          <a:p>
            <a:pPr lvl="1" algn="just">
              <a:buFont typeface="Arial" pitchFamily="34" charset="0"/>
              <a:buChar char="•"/>
            </a:pPr>
            <a:endParaRPr lang="hu-HU" sz="2800" dirty="0"/>
          </a:p>
        </p:txBody>
      </p:sp>
      <p:sp>
        <p:nvSpPr>
          <p:cNvPr id="5" name="Szövegdoboz 4"/>
          <p:cNvSpPr txBox="1"/>
          <p:nvPr/>
        </p:nvSpPr>
        <p:spPr>
          <a:xfrm>
            <a:off x="4559829" y="188641"/>
            <a:ext cx="17448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600" b="1" dirty="0"/>
              <a:t>Kanyaró</a:t>
            </a:r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0" y="1173402"/>
            <a:ext cx="11568608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hu-HU" sz="2400" dirty="0"/>
              <a:t>A kanyaró iránti fogékonyság általános</a:t>
            </a:r>
          </a:p>
          <a:p>
            <a:pPr algn="just"/>
            <a:endParaRPr lang="hu-HU" sz="2400" dirty="0"/>
          </a:p>
          <a:p>
            <a:pPr algn="just">
              <a:buFont typeface="Arial" pitchFamily="34" charset="0"/>
              <a:buChar char="•"/>
            </a:pPr>
            <a:r>
              <a:rPr lang="hu-HU" sz="2400" dirty="0" err="1"/>
              <a:t>Kontagiozitás</a:t>
            </a:r>
            <a:r>
              <a:rPr lang="hu-HU" sz="2400" dirty="0"/>
              <a:t> indexe csaknem 100%-os</a:t>
            </a:r>
          </a:p>
          <a:p>
            <a:pPr algn="just">
              <a:buFont typeface="Arial" pitchFamily="34" charset="0"/>
              <a:buChar char="•"/>
            </a:pPr>
            <a:endParaRPr lang="hu-HU" sz="2400" dirty="0"/>
          </a:p>
          <a:p>
            <a:pPr lvl="1" algn="just">
              <a:buFont typeface="Arial" pitchFamily="34" charset="0"/>
              <a:buChar char="•"/>
            </a:pPr>
            <a:r>
              <a:rPr lang="hu-HU" sz="2400" dirty="0"/>
              <a:t> Az egyik legragályosabb betegség,</a:t>
            </a:r>
          </a:p>
          <a:p>
            <a:pPr lvl="2" algn="just">
              <a:buFont typeface="Arial" pitchFamily="34" charset="0"/>
              <a:buChar char="•"/>
            </a:pPr>
            <a:r>
              <a:rPr lang="hu-HU" sz="2400" dirty="0"/>
              <a:t>Teljesen fogékonyak körében egy beteg akár 18 embert is képes megbetegíteni</a:t>
            </a:r>
          </a:p>
          <a:p>
            <a:pPr algn="just">
              <a:buFont typeface="Arial" pitchFamily="34" charset="0"/>
              <a:buChar char="•"/>
            </a:pPr>
            <a:endParaRPr lang="hu-HU" sz="2400" dirty="0"/>
          </a:p>
          <a:p>
            <a:pPr algn="just">
              <a:buFont typeface="Arial" pitchFamily="34" charset="0"/>
              <a:buChar char="•"/>
            </a:pPr>
            <a:r>
              <a:rPr lang="hu-HU" sz="2400" dirty="0"/>
              <a:t>A fertőzés forrása kizárólag a beteg</a:t>
            </a:r>
          </a:p>
          <a:p>
            <a:pPr algn="just">
              <a:buFont typeface="Arial" pitchFamily="34" charset="0"/>
              <a:buChar char="•"/>
            </a:pPr>
            <a:endParaRPr lang="hu-HU" sz="2400" dirty="0"/>
          </a:p>
          <a:p>
            <a:pPr algn="just">
              <a:buFont typeface="Arial" pitchFamily="34" charset="0"/>
              <a:buChar char="•"/>
            </a:pPr>
            <a:r>
              <a:rPr lang="hu-HU" sz="2400" dirty="0"/>
              <a:t>A vírus a beteg orr-, szájváladékaival kerül a külvilágba, a fertőzés cseppfertőzés útján terjed</a:t>
            </a:r>
          </a:p>
          <a:p>
            <a:pPr algn="just">
              <a:buFont typeface="Arial" pitchFamily="34" charset="0"/>
              <a:buChar char="•"/>
            </a:pPr>
            <a:endParaRPr lang="hu-HU" sz="2800" dirty="0"/>
          </a:p>
        </p:txBody>
      </p:sp>
      <p:sp>
        <p:nvSpPr>
          <p:cNvPr id="4" name="Szövegdoboz 3"/>
          <p:cNvSpPr txBox="1"/>
          <p:nvPr/>
        </p:nvSpPr>
        <p:spPr>
          <a:xfrm>
            <a:off x="4847861" y="1"/>
            <a:ext cx="2888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600" b="1" dirty="0"/>
              <a:t> 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4559829" y="188641"/>
            <a:ext cx="17448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600" b="1" dirty="0"/>
              <a:t>Kanyaró</a:t>
            </a:r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0" y="1484784"/>
            <a:ext cx="11568608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hu-HU" sz="2400" dirty="0"/>
              <a:t>Kanyaró gyanú előfordulása esetén járványügyi vizsgálatot kell végezni, gyanú esetén is indokolt a széleskörű oltás</a:t>
            </a:r>
          </a:p>
          <a:p>
            <a:pPr algn="just">
              <a:buFont typeface="Arial" pitchFamily="34" charset="0"/>
              <a:buChar char="•"/>
            </a:pPr>
            <a:endParaRPr lang="hu-HU" sz="2400" dirty="0"/>
          </a:p>
          <a:p>
            <a:pPr algn="just">
              <a:buFont typeface="Arial" pitchFamily="34" charset="0"/>
              <a:buChar char="•"/>
            </a:pPr>
            <a:r>
              <a:rPr lang="hu-HU" sz="2400" dirty="0"/>
              <a:t>A betegség kiállása egész életre szóló immunitást ad – de „immunamnéziát” okoz az egyéb betegségekkel szemben!</a:t>
            </a:r>
          </a:p>
          <a:p>
            <a:pPr algn="just">
              <a:buFont typeface="Arial" pitchFamily="34" charset="0"/>
              <a:buChar char="•"/>
            </a:pPr>
            <a:endParaRPr lang="hu-HU" sz="2400" dirty="0"/>
          </a:p>
          <a:p>
            <a:pPr algn="just">
              <a:buFont typeface="Arial" pitchFamily="34" charset="0"/>
              <a:buChar char="•"/>
            </a:pPr>
            <a:r>
              <a:rPr lang="hu-HU" sz="2400" dirty="0"/>
              <a:t>Immunis anyák gyermekei 6-9 hónapig tartó, és fokozatosan csökkenő védettséggel rendelkeznek</a:t>
            </a:r>
          </a:p>
          <a:p>
            <a:pPr algn="just">
              <a:buFont typeface="Arial" pitchFamily="34" charset="0"/>
              <a:buChar char="•"/>
            </a:pPr>
            <a:endParaRPr lang="hu-HU" sz="2400" dirty="0"/>
          </a:p>
          <a:p>
            <a:pPr algn="just">
              <a:buFont typeface="Arial" pitchFamily="34" charset="0"/>
              <a:buChar char="•"/>
            </a:pPr>
            <a:endParaRPr lang="hu-HU" sz="2400" dirty="0"/>
          </a:p>
          <a:p>
            <a:pPr algn="just">
              <a:buFont typeface="Arial" pitchFamily="34" charset="0"/>
              <a:buChar char="•"/>
            </a:pPr>
            <a:r>
              <a:rPr lang="hu-HU" sz="2400" dirty="0"/>
              <a:t>Fertőzési veszély esetén elsősorban a kisgyermekek védelme indokolt, miután az anyai eredetű immunitás 1 éves kor körül általában megszűnik, az első oltásra pedig 15 hónapos korban kerül sor</a:t>
            </a:r>
          </a:p>
          <a:p>
            <a:pPr algn="just">
              <a:buFont typeface="Arial" pitchFamily="34" charset="0"/>
              <a:buChar char="•"/>
            </a:pPr>
            <a:endParaRPr lang="hu-HU" sz="2000" dirty="0"/>
          </a:p>
          <a:p>
            <a:pPr algn="just">
              <a:buFont typeface="Arial" pitchFamily="34" charset="0"/>
              <a:buChar char="•"/>
            </a:pPr>
            <a:endParaRPr lang="hu-HU" dirty="0"/>
          </a:p>
        </p:txBody>
      </p:sp>
      <p:sp>
        <p:nvSpPr>
          <p:cNvPr id="3" name="Szövegdoboz 2"/>
          <p:cNvSpPr txBox="1"/>
          <p:nvPr/>
        </p:nvSpPr>
        <p:spPr>
          <a:xfrm>
            <a:off x="4559829" y="188641"/>
            <a:ext cx="17448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600" b="1" dirty="0"/>
              <a:t>Kanyaró</a:t>
            </a:r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19090" t="41953" r="27227" b="37376"/>
          <a:stretch>
            <a:fillRect/>
          </a:stretch>
        </p:blipFill>
        <p:spPr bwMode="auto">
          <a:xfrm>
            <a:off x="0" y="1844824"/>
            <a:ext cx="11568608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zövegdoboz 2"/>
          <p:cNvSpPr txBox="1"/>
          <p:nvPr/>
        </p:nvSpPr>
        <p:spPr>
          <a:xfrm>
            <a:off x="4943872" y="404664"/>
            <a:ext cx="17448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600" b="1" dirty="0"/>
              <a:t>Kanyaró</a:t>
            </a:r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268760"/>
            <a:ext cx="11664619" cy="5400599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just">
              <a:lnSpc>
                <a:spcPct val="90000"/>
              </a:lnSpc>
              <a:buNone/>
            </a:pPr>
            <a:endParaRPr lang="hu-HU" sz="2400" dirty="0"/>
          </a:p>
          <a:p>
            <a:pPr algn="just">
              <a:lnSpc>
                <a:spcPct val="90000"/>
              </a:lnSpc>
            </a:pPr>
            <a:r>
              <a:rPr lang="hu-HU" sz="2400" dirty="0"/>
              <a:t>Magyarországon behurcolt esetek vannak (magas átoltottság)</a:t>
            </a:r>
          </a:p>
          <a:p>
            <a:pPr algn="just">
              <a:lnSpc>
                <a:spcPct val="90000"/>
              </a:lnSpc>
            </a:pPr>
            <a:r>
              <a:rPr lang="hu-HU" sz="2400" dirty="0"/>
              <a:t>Európán belül Romániában van járvány, több halálesetet is jelentettek, illetve  Ukrajnában is rohamosan terjed a betegség. Az Európai Unión belül Olaszországban, Belgiumban, Franciaországban, Németországban, Lengyelországban terjed még </a:t>
            </a:r>
            <a:r>
              <a:rPr lang="hu-HU" sz="2400" dirty="0" err="1"/>
              <a:t>járványszerűen</a:t>
            </a:r>
            <a:r>
              <a:rPr lang="hu-HU" sz="2400" dirty="0"/>
              <a:t> a kanyaró.</a:t>
            </a:r>
          </a:p>
          <a:p>
            <a:pPr algn="just"/>
            <a:r>
              <a:rPr lang="hu-HU" sz="2400" dirty="0"/>
              <a:t>Kongói Demokratikus Köztársaság kanyaró járvány 2019. óta 6000 halott</a:t>
            </a:r>
          </a:p>
          <a:p>
            <a:pPr algn="just"/>
            <a:r>
              <a:rPr lang="hu-HU" sz="2400" dirty="0"/>
              <a:t>2018. 140 ezer halott a világban</a:t>
            </a:r>
          </a:p>
          <a:p>
            <a:pPr algn="just"/>
            <a:endParaRPr lang="hu-HU" sz="3600" dirty="0"/>
          </a:p>
        </p:txBody>
      </p:sp>
      <p:sp>
        <p:nvSpPr>
          <p:cNvPr id="6" name="Szövegdoboz 5"/>
          <p:cNvSpPr txBox="1"/>
          <p:nvPr/>
        </p:nvSpPr>
        <p:spPr>
          <a:xfrm>
            <a:off x="4559829" y="188641"/>
            <a:ext cx="17448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600" b="1" dirty="0"/>
              <a:t>Kanyaró</a:t>
            </a:r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t="8974" r="7304" b="2923"/>
          <a:stretch>
            <a:fillRect/>
          </a:stretch>
        </p:blipFill>
        <p:spPr bwMode="auto">
          <a:xfrm>
            <a:off x="0" y="1071563"/>
            <a:ext cx="12192000" cy="6029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828675"/>
            <a:ext cx="11664619" cy="5408637"/>
          </a:xfrm>
          <a:solidFill>
            <a:schemeClr val="bg1"/>
          </a:solidFill>
        </p:spPr>
        <p:txBody>
          <a:bodyPr>
            <a:normAutofit fontScale="70000" lnSpcReduction="20000"/>
          </a:bodyPr>
          <a:lstStyle/>
          <a:p>
            <a:pPr algn="just">
              <a:buNone/>
            </a:pPr>
            <a:endParaRPr lang="hu-HU" sz="3600" dirty="0"/>
          </a:p>
          <a:p>
            <a:pPr algn="just"/>
            <a:r>
              <a:rPr lang="hu-HU" sz="4000" dirty="0"/>
              <a:t>Abban az esetben, ha a fogékonyak egyenletesen oszlanak el a népességben, a népesség igen erőteljes védett tömege a fogékonyak számára is biztosítja a védettséget (</a:t>
            </a:r>
            <a:r>
              <a:rPr lang="hu-HU" sz="4000" dirty="0" err="1"/>
              <a:t>herd</a:t>
            </a:r>
            <a:r>
              <a:rPr lang="hu-HU" sz="4000" dirty="0"/>
              <a:t> </a:t>
            </a:r>
            <a:r>
              <a:rPr lang="hu-HU" sz="4000" dirty="0" err="1"/>
              <a:t>immunity</a:t>
            </a:r>
            <a:r>
              <a:rPr lang="hu-HU" sz="4000" dirty="0"/>
              <a:t>, „</a:t>
            </a:r>
            <a:r>
              <a:rPr lang="hu-HU" sz="4000" b="1" dirty="0"/>
              <a:t>nyáj-immunitás”)</a:t>
            </a:r>
            <a:r>
              <a:rPr lang="hu-HU" sz="4000" dirty="0"/>
              <a:t> azzal, hogy a fogékonyak egymással való kapcsolata esetlegessé, minimálissá válik</a:t>
            </a:r>
          </a:p>
          <a:p>
            <a:pPr algn="just"/>
            <a:endParaRPr lang="hu-HU" sz="3600" dirty="0"/>
          </a:p>
          <a:p>
            <a:pPr algn="just"/>
            <a:endParaRPr lang="hu-HU" sz="3600" dirty="0"/>
          </a:p>
          <a:p>
            <a:pPr algn="just"/>
            <a:endParaRPr lang="hu-HU" sz="3600" dirty="0"/>
          </a:p>
          <a:p>
            <a:pPr algn="just"/>
            <a:endParaRPr lang="hu-HU" sz="3600" dirty="0"/>
          </a:p>
          <a:p>
            <a:pPr algn="just"/>
            <a:endParaRPr lang="hu-HU" sz="3600" dirty="0"/>
          </a:p>
          <a:p>
            <a:pPr algn="just"/>
            <a:r>
              <a:rPr lang="hu-HU" sz="4000" dirty="0"/>
              <a:t>Abban az esetben azonban, ha a fogékony egyének meghatározott területen, vagy egymással szoros kapcsolatban levő népesség-csoportokban (fiatalok zárt közössége, etnikai csoportok) élnek, a </a:t>
            </a:r>
            <a:r>
              <a:rPr lang="hu-HU" sz="4000" dirty="0" err="1"/>
              <a:t>víruscirkuláció</a:t>
            </a:r>
            <a:r>
              <a:rPr lang="hu-HU" sz="4000" dirty="0"/>
              <a:t> lehetősége adott, esethalmozódás, vagy járvány alakulhat ki -&gt;szigorú védőoltási fegyelem megőrzése</a:t>
            </a:r>
          </a:p>
          <a:p>
            <a:pPr algn="just"/>
            <a:endParaRPr lang="hu-HU" sz="3000" dirty="0"/>
          </a:p>
        </p:txBody>
      </p:sp>
      <p:sp>
        <p:nvSpPr>
          <p:cNvPr id="6" name="Szövegdoboz 5"/>
          <p:cNvSpPr txBox="1"/>
          <p:nvPr/>
        </p:nvSpPr>
        <p:spPr>
          <a:xfrm>
            <a:off x="4559829" y="188641"/>
            <a:ext cx="17448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600" b="1" dirty="0"/>
              <a:t>Kanyaró</a:t>
            </a:r>
          </a:p>
        </p:txBody>
      </p:sp>
      <p:sp>
        <p:nvSpPr>
          <p:cNvPr id="2050" name="AutoShape 2" descr="KÃ©ptalÃ¡lat a kÃ¶vetkezÅre: ânyÃ¡jimmunitÃ¡sâ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2052" name="AutoShape 4" descr="KÃ©ptalÃ¡lat a kÃ¶vetkezÅre: ânyÃ¡jimmunitÃ¡sâ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2054" name="AutoShape 6" descr="KÃ©ptalÃ¡lat a kÃ¶vetkezÅre: ânyÃ¡jimmunitÃ¡sâ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 cstate="print"/>
          <a:srcRect l="53956" t="16360" r="3983" b="58047"/>
          <a:stretch>
            <a:fillRect/>
          </a:stretch>
        </p:blipFill>
        <p:spPr bwMode="auto">
          <a:xfrm>
            <a:off x="2255573" y="2477467"/>
            <a:ext cx="7296811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844824"/>
            <a:ext cx="12192000" cy="4325112"/>
          </a:xfrm>
        </p:spPr>
        <p:txBody>
          <a:bodyPr/>
          <a:lstStyle/>
          <a:p>
            <a:endParaRPr lang="hu-HU" sz="2400" dirty="0"/>
          </a:p>
          <a:p>
            <a:r>
              <a:rPr lang="hu-HU" sz="2400" dirty="0"/>
              <a:t>Ezen fertőzéseknél az </a:t>
            </a:r>
            <a:r>
              <a:rPr lang="hu-HU" sz="2400" dirty="0" err="1"/>
              <a:t>aspecifikus</a:t>
            </a:r>
            <a:r>
              <a:rPr lang="hu-HU" sz="2400" dirty="0"/>
              <a:t> védekezési módok minimális eredménnyel kecsegtetnek, ezért a megelőzések leghatékonyabb módja a védőoltások alkalmazása</a:t>
            </a:r>
          </a:p>
          <a:p>
            <a:endParaRPr lang="hu-HU" sz="2400" dirty="0"/>
          </a:p>
          <a:p>
            <a:pPr lvl="1"/>
            <a:r>
              <a:rPr lang="hu-HU" sz="2400" dirty="0">
                <a:solidFill>
                  <a:schemeClr val="tx1"/>
                </a:solidFill>
              </a:rPr>
              <a:t>Oltási rendszerünk európai viszonylatban is élenjáró </a:t>
            </a:r>
          </a:p>
          <a:p>
            <a:pPr lvl="1"/>
            <a:endParaRPr lang="hu-HU" sz="2400" dirty="0">
              <a:solidFill>
                <a:schemeClr val="tx1"/>
              </a:solidFill>
            </a:endParaRPr>
          </a:p>
          <a:p>
            <a:pPr lvl="1"/>
            <a:r>
              <a:rPr lang="hu-HU" sz="2400" dirty="0">
                <a:solidFill>
                  <a:schemeClr val="tx1"/>
                </a:solidFill>
              </a:rPr>
              <a:t>Életkorhoz kötött oltásoknak kiemelt jelentősége van </a:t>
            </a:r>
          </a:p>
          <a:p>
            <a:pPr lvl="1">
              <a:buNone/>
            </a:pPr>
            <a:endParaRPr lang="hu-HU" sz="2200" dirty="0"/>
          </a:p>
          <a:p>
            <a:endParaRPr lang="hu-HU" sz="2400" dirty="0"/>
          </a:p>
          <a:p>
            <a:endParaRPr lang="hu-HU" dirty="0"/>
          </a:p>
        </p:txBody>
      </p:sp>
      <p:sp>
        <p:nvSpPr>
          <p:cNvPr id="5" name="Cím 1"/>
          <p:cNvSpPr txBox="1">
            <a:spLocks noGrp="1"/>
          </p:cNvSpPr>
          <p:nvPr>
            <p:ph type="title"/>
          </p:nvPr>
        </p:nvSpPr>
        <p:spPr>
          <a:xfrm>
            <a:off x="3071813" y="-1"/>
            <a:ext cx="7758112" cy="10945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sz="3200" b="1" dirty="0"/>
              <a:t>Légutakon keresztül terjedő fertőző betegségek</a:t>
            </a:r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/>
          <p:cNvSpPr/>
          <p:nvPr/>
        </p:nvSpPr>
        <p:spPr>
          <a:xfrm>
            <a:off x="0" y="539347"/>
            <a:ext cx="121920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endParaRPr lang="hu-HU" sz="2800" dirty="0"/>
          </a:p>
          <a:p>
            <a:pPr>
              <a:lnSpc>
                <a:spcPct val="80000"/>
              </a:lnSpc>
            </a:pPr>
            <a:endParaRPr lang="hu-HU" sz="2400" dirty="0"/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hu-HU" sz="2400" dirty="0"/>
              <a:t>Rohamokban jelentkező, görcsös köhögés jellemz</a:t>
            </a:r>
            <a:r>
              <a:rPr lang="hu-HU" sz="3200" dirty="0"/>
              <a:t>i</a:t>
            </a:r>
          </a:p>
          <a:p>
            <a:pPr>
              <a:lnSpc>
                <a:spcPct val="80000"/>
              </a:lnSpc>
            </a:pPr>
            <a:endParaRPr lang="hu-HU" sz="3200" dirty="0"/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hu-HU" sz="2400" dirty="0"/>
              <a:t>Kórokozó </a:t>
            </a:r>
          </a:p>
          <a:p>
            <a:pPr lvl="1">
              <a:lnSpc>
                <a:spcPct val="80000"/>
              </a:lnSpc>
              <a:buFont typeface="Arial" pitchFamily="34" charset="0"/>
              <a:buChar char="•"/>
            </a:pPr>
            <a:r>
              <a:rPr lang="hu-HU" sz="2400" dirty="0" err="1"/>
              <a:t>Bordetella</a:t>
            </a:r>
            <a:r>
              <a:rPr lang="hu-HU" sz="2400" dirty="0"/>
              <a:t> </a:t>
            </a:r>
            <a:r>
              <a:rPr lang="hu-HU" sz="2400" dirty="0" err="1"/>
              <a:t>pertussis</a:t>
            </a:r>
            <a:endParaRPr lang="hu-HU" sz="2400" dirty="0"/>
          </a:p>
          <a:p>
            <a:pPr lvl="1">
              <a:lnSpc>
                <a:spcPct val="80000"/>
              </a:lnSpc>
              <a:buFont typeface="Arial" pitchFamily="34" charset="0"/>
              <a:buChar char="•"/>
            </a:pPr>
            <a:r>
              <a:rPr lang="hu-HU" sz="2400" dirty="0" err="1"/>
              <a:t>Gram-negatív</a:t>
            </a:r>
            <a:r>
              <a:rPr lang="hu-HU" sz="2400" dirty="0"/>
              <a:t> </a:t>
            </a:r>
            <a:r>
              <a:rPr lang="hu-HU" sz="2400" dirty="0" err="1"/>
              <a:t>coccobacillus</a:t>
            </a:r>
            <a:endParaRPr lang="hu-HU" sz="2400" dirty="0"/>
          </a:p>
          <a:p>
            <a:pPr lvl="1">
              <a:lnSpc>
                <a:spcPct val="80000"/>
              </a:lnSpc>
              <a:buFont typeface="Arial" pitchFamily="34" charset="0"/>
              <a:buChar char="•"/>
            </a:pPr>
            <a:r>
              <a:rPr lang="hu-HU" sz="2400" dirty="0"/>
              <a:t>Érzékeny, kis ellenállású baktérium</a:t>
            </a:r>
          </a:p>
          <a:p>
            <a:pPr lvl="1">
              <a:lnSpc>
                <a:spcPct val="80000"/>
              </a:lnSpc>
              <a:buFont typeface="Arial" pitchFamily="34" charset="0"/>
              <a:buChar char="•"/>
            </a:pPr>
            <a:r>
              <a:rPr lang="hu-HU" sz="2400" dirty="0"/>
              <a:t>Közönséges fertőtlenítőszerek gyorsan elpusztítják</a:t>
            </a:r>
          </a:p>
          <a:p>
            <a:pPr lvl="1">
              <a:lnSpc>
                <a:spcPct val="80000"/>
              </a:lnSpc>
              <a:buFont typeface="Arial" pitchFamily="34" charset="0"/>
              <a:buChar char="•"/>
            </a:pPr>
            <a:r>
              <a:rPr lang="hu-HU" sz="2400" dirty="0"/>
              <a:t>Direkt napfény 1 órán belül elöli</a:t>
            </a:r>
          </a:p>
          <a:p>
            <a:pPr lvl="1">
              <a:lnSpc>
                <a:spcPct val="80000"/>
              </a:lnSpc>
              <a:buFont typeface="Arial" pitchFamily="34" charset="0"/>
              <a:buChar char="•"/>
            </a:pPr>
            <a:r>
              <a:rPr lang="hu-HU" sz="2400" dirty="0"/>
              <a:t>Köpetben beszáradva hamar tönkremegy</a:t>
            </a:r>
          </a:p>
          <a:p>
            <a:pPr lvl="1">
              <a:lnSpc>
                <a:spcPct val="80000"/>
              </a:lnSpc>
              <a:buFont typeface="Arial" pitchFamily="34" charset="0"/>
              <a:buChar char="•"/>
            </a:pPr>
            <a:r>
              <a:rPr lang="hu-HU" sz="2400" dirty="0"/>
              <a:t>Penicillinre rezisztens</a:t>
            </a:r>
          </a:p>
          <a:p>
            <a:pPr lvl="1">
              <a:lnSpc>
                <a:spcPct val="80000"/>
              </a:lnSpc>
              <a:buFont typeface="Arial" pitchFamily="34" charset="0"/>
              <a:buChar char="•"/>
            </a:pPr>
            <a:r>
              <a:rPr lang="hu-HU" sz="2400" dirty="0" err="1"/>
              <a:t>Streptomycinre</a:t>
            </a:r>
            <a:r>
              <a:rPr lang="hu-HU" sz="2400" dirty="0"/>
              <a:t>, </a:t>
            </a:r>
            <a:r>
              <a:rPr lang="hu-HU" sz="2400" dirty="0" err="1"/>
              <a:t>chloramfenicolra</a:t>
            </a:r>
            <a:r>
              <a:rPr lang="hu-HU" sz="2400" dirty="0"/>
              <a:t> és </a:t>
            </a:r>
            <a:r>
              <a:rPr lang="hu-HU" sz="2400" dirty="0" err="1"/>
              <a:t>tetracyclinre</a:t>
            </a:r>
            <a:r>
              <a:rPr lang="hu-HU" sz="2400" dirty="0"/>
              <a:t> érzékeny</a:t>
            </a:r>
          </a:p>
          <a:p>
            <a:pPr lvl="1">
              <a:lnSpc>
                <a:spcPct val="80000"/>
              </a:lnSpc>
              <a:buFont typeface="Arial" pitchFamily="34" charset="0"/>
              <a:buChar char="•"/>
            </a:pPr>
            <a:r>
              <a:rPr lang="hu-HU" sz="2400" dirty="0" err="1"/>
              <a:t>Endo-</a:t>
            </a:r>
            <a:r>
              <a:rPr lang="hu-HU" sz="2400" dirty="0"/>
              <a:t> és </a:t>
            </a:r>
            <a:r>
              <a:rPr lang="hu-HU" sz="2400" dirty="0" err="1"/>
              <a:t>exotoxint</a:t>
            </a:r>
            <a:r>
              <a:rPr lang="hu-HU" sz="2400" dirty="0"/>
              <a:t> termel</a:t>
            </a:r>
          </a:p>
          <a:p>
            <a:pPr lvl="1">
              <a:lnSpc>
                <a:spcPct val="80000"/>
              </a:lnSpc>
              <a:buFont typeface="Arial" pitchFamily="34" charset="0"/>
              <a:buChar char="•"/>
            </a:pPr>
            <a:r>
              <a:rPr lang="hu-HU" sz="2400" dirty="0"/>
              <a:t>A törzsek 4 szerológiai típusba sorolhatók, B. </a:t>
            </a:r>
            <a:r>
              <a:rPr lang="hu-HU" sz="2400" dirty="0" err="1"/>
              <a:t>pertussis</a:t>
            </a:r>
            <a:r>
              <a:rPr lang="hu-HU" sz="2400" dirty="0"/>
              <a:t> kizárólag emberre patogén</a:t>
            </a:r>
          </a:p>
          <a:p>
            <a:pPr lvl="1">
              <a:lnSpc>
                <a:spcPct val="80000"/>
              </a:lnSpc>
            </a:pPr>
            <a:endParaRPr lang="hu-HU" sz="2800" dirty="0"/>
          </a:p>
          <a:p>
            <a:pPr lvl="1">
              <a:lnSpc>
                <a:spcPct val="80000"/>
              </a:lnSpc>
            </a:pPr>
            <a:endParaRPr lang="hu-HU" sz="2800" dirty="0"/>
          </a:p>
        </p:txBody>
      </p:sp>
      <p:sp>
        <p:nvSpPr>
          <p:cNvPr id="6" name="Szövegdoboz 5"/>
          <p:cNvSpPr txBox="1"/>
          <p:nvPr/>
        </p:nvSpPr>
        <p:spPr>
          <a:xfrm>
            <a:off x="4559830" y="98072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hu-HU" dirty="0"/>
          </a:p>
        </p:txBody>
      </p:sp>
      <p:sp>
        <p:nvSpPr>
          <p:cNvPr id="7" name="Cím 1"/>
          <p:cNvSpPr txBox="1">
            <a:spLocks/>
          </p:cNvSpPr>
          <p:nvPr/>
        </p:nvSpPr>
        <p:spPr>
          <a:xfrm>
            <a:off x="3214688" y="0"/>
            <a:ext cx="7072312" cy="94156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hu-HU" sz="3200" b="1" dirty="0" err="1"/>
              <a:t>Pertussis</a:t>
            </a:r>
            <a:r>
              <a:rPr lang="hu-HU" sz="3200" b="1" dirty="0"/>
              <a:t> (szamárköhögés) </a:t>
            </a:r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38200" y="1825625"/>
            <a:ext cx="11353800" cy="435133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hu-HU" dirty="0"/>
          </a:p>
          <a:p>
            <a:pPr eaLnBrk="1" hangingPunct="1">
              <a:lnSpc>
                <a:spcPct val="80000"/>
              </a:lnSpc>
            </a:pPr>
            <a:endParaRPr lang="hu-HU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u-HU" sz="2800" dirty="0"/>
              <a:t> </a:t>
            </a:r>
          </a:p>
          <a:p>
            <a:pPr eaLnBrk="1" hangingPunct="1">
              <a:lnSpc>
                <a:spcPct val="80000"/>
              </a:lnSpc>
            </a:pPr>
            <a:endParaRPr lang="hu-HU" sz="2800" dirty="0"/>
          </a:p>
        </p:txBody>
      </p:sp>
      <p:sp>
        <p:nvSpPr>
          <p:cNvPr id="4" name="Cím 1"/>
          <p:cNvSpPr txBox="1">
            <a:spLocks noGrp="1"/>
          </p:cNvSpPr>
          <p:nvPr>
            <p:ph type="title" idx="4294967295"/>
          </p:nvPr>
        </p:nvSpPr>
        <p:spPr>
          <a:xfrm>
            <a:off x="2971800" y="0"/>
            <a:ext cx="7272338" cy="110807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hu-HU" sz="3200" b="1" cap="none" dirty="0" err="1"/>
              <a:t>Pertussis</a:t>
            </a:r>
            <a:r>
              <a:rPr lang="hu-HU" sz="3200" b="1" cap="none" dirty="0"/>
              <a:t> (szamárköhögés) </a:t>
            </a:r>
          </a:p>
        </p:txBody>
      </p:sp>
      <p:sp>
        <p:nvSpPr>
          <p:cNvPr id="5" name="Téglalap 4"/>
          <p:cNvSpPr/>
          <p:nvPr/>
        </p:nvSpPr>
        <p:spPr>
          <a:xfrm>
            <a:off x="0" y="2009999"/>
            <a:ext cx="11568608" cy="30543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  <a:buFont typeface="Arial" pitchFamily="34" charset="0"/>
              <a:buChar char="•"/>
            </a:pPr>
            <a:r>
              <a:rPr lang="hu-HU" sz="2400" dirty="0"/>
              <a:t>A</a:t>
            </a:r>
            <a:r>
              <a:rPr lang="hu-HU" sz="2400" dirty="0">
                <a:solidFill>
                  <a:schemeClr val="bg1"/>
                </a:solidFill>
              </a:rPr>
              <a:t> </a:t>
            </a:r>
            <a:r>
              <a:rPr lang="hu-HU" sz="2400" dirty="0"/>
              <a:t>kórokozó a szervezetbe belégzéssel jut-&gt;alsó légutak nyálkahártyáján megtelepszenek-&gt;gyorsan szaporodnak</a:t>
            </a:r>
          </a:p>
          <a:p>
            <a:pPr algn="just">
              <a:lnSpc>
                <a:spcPct val="80000"/>
              </a:lnSpc>
              <a:buFont typeface="Arial" pitchFamily="34" charset="0"/>
              <a:buChar char="•"/>
            </a:pPr>
            <a:endParaRPr lang="hu-HU" sz="2400" dirty="0"/>
          </a:p>
          <a:p>
            <a:pPr algn="just">
              <a:lnSpc>
                <a:spcPct val="80000"/>
              </a:lnSpc>
              <a:buFont typeface="Arial" pitchFamily="34" charset="0"/>
              <a:buChar char="•"/>
            </a:pPr>
            <a:r>
              <a:rPr lang="hu-HU" sz="2400" dirty="0"/>
              <a:t>A termelődő toxikus hatású anyagok károsítják a hámsejteket, gyulladásos, </a:t>
            </a:r>
            <a:r>
              <a:rPr lang="hu-HU" sz="2400" dirty="0" err="1"/>
              <a:t>necroticus</a:t>
            </a:r>
            <a:r>
              <a:rPr lang="hu-HU" sz="2400" dirty="0"/>
              <a:t> folyamat jön létre-&gt; hörgő hámsejtjeinek gyulladása illetve a tüdő gyulladása</a:t>
            </a:r>
          </a:p>
          <a:p>
            <a:pPr algn="just">
              <a:lnSpc>
                <a:spcPct val="80000"/>
              </a:lnSpc>
            </a:pPr>
            <a:endParaRPr lang="hu-HU" sz="2400" dirty="0"/>
          </a:p>
          <a:p>
            <a:pPr algn="just">
              <a:lnSpc>
                <a:spcPct val="80000"/>
              </a:lnSpc>
              <a:buFont typeface="Arial" pitchFamily="34" charset="0"/>
              <a:buChar char="•"/>
            </a:pPr>
            <a:r>
              <a:rPr lang="hu-HU" sz="2400" dirty="0"/>
              <a:t>A nyálkahártya lobos duzzanata és a nyúlós-tapadós nyák részlegesen vagy teljesen eltömítheti a kisebb légutakat következményes </a:t>
            </a:r>
            <a:r>
              <a:rPr lang="hu-HU" sz="2400" dirty="0" err="1"/>
              <a:t>légtelen</a:t>
            </a:r>
            <a:r>
              <a:rPr lang="hu-HU" sz="2400" dirty="0"/>
              <a:t> tüdőrészeket  okozva</a:t>
            </a:r>
          </a:p>
          <a:p>
            <a:pPr algn="just">
              <a:lnSpc>
                <a:spcPct val="80000"/>
              </a:lnSpc>
              <a:buFont typeface="Arial" pitchFamily="34" charset="0"/>
              <a:buChar char="•"/>
            </a:pPr>
            <a:endParaRPr lang="hu-HU" sz="2400" dirty="0"/>
          </a:p>
          <a:p>
            <a:pPr algn="just">
              <a:lnSpc>
                <a:spcPct val="80000"/>
              </a:lnSpc>
              <a:buFont typeface="Arial" pitchFamily="34" charset="0"/>
              <a:buChar char="•"/>
            </a:pPr>
            <a:r>
              <a:rPr lang="hu-HU" sz="2400" dirty="0"/>
              <a:t>Az agyban </a:t>
            </a:r>
            <a:r>
              <a:rPr lang="hu-HU" sz="2400" dirty="0" err="1"/>
              <a:t>oedema</a:t>
            </a:r>
            <a:r>
              <a:rPr lang="hu-HU" sz="2400" dirty="0"/>
              <a:t>, pontszerű vérzés, esetenként kiterjedtebb vérzés is észlelhető</a:t>
            </a:r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10972800" cy="1143000"/>
          </a:xfrm>
        </p:spPr>
        <p:txBody>
          <a:bodyPr/>
          <a:lstStyle/>
          <a:p>
            <a:pPr eaLnBrk="1" hangingPunct="1"/>
            <a:r>
              <a:rPr lang="hu-HU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24745"/>
            <a:ext cx="12192000" cy="4638675"/>
          </a:xfrm>
        </p:spPr>
        <p:txBody>
          <a:bodyPr>
            <a:normAutofit/>
          </a:bodyPr>
          <a:lstStyle/>
          <a:p>
            <a:r>
              <a:rPr lang="hu-HU" sz="2400" dirty="0"/>
              <a:t>A betegség lappangási ideje általában 7-10 nap</a:t>
            </a:r>
          </a:p>
          <a:p>
            <a:endParaRPr lang="hu-HU" sz="2400" dirty="0"/>
          </a:p>
          <a:p>
            <a:r>
              <a:rPr lang="hu-HU" sz="2400" dirty="0"/>
              <a:t>A betegség lefolyása három szakaszra bontható fel</a:t>
            </a:r>
          </a:p>
          <a:p>
            <a:endParaRPr lang="hu-HU" sz="2400" dirty="0"/>
          </a:p>
          <a:p>
            <a:pPr lvl="1"/>
            <a:r>
              <a:rPr lang="hu-HU" dirty="0"/>
              <a:t>1. a hurutos szakasz (</a:t>
            </a:r>
            <a:r>
              <a:rPr lang="hu-HU" dirty="0" err="1"/>
              <a:t>stadium</a:t>
            </a:r>
            <a:r>
              <a:rPr lang="hu-HU" dirty="0"/>
              <a:t> </a:t>
            </a:r>
            <a:r>
              <a:rPr lang="hu-HU" dirty="0" err="1"/>
              <a:t>catarrhale</a:t>
            </a:r>
            <a:r>
              <a:rPr lang="hu-HU" dirty="0"/>
              <a:t>),</a:t>
            </a:r>
          </a:p>
          <a:p>
            <a:pPr lvl="1"/>
            <a:r>
              <a:rPr lang="hu-HU" dirty="0"/>
              <a:t>2. a görcsös köhögési szakasz (</a:t>
            </a:r>
            <a:r>
              <a:rPr lang="hu-HU" dirty="0" err="1"/>
              <a:t>stadium</a:t>
            </a:r>
            <a:r>
              <a:rPr lang="hu-HU" dirty="0"/>
              <a:t> </a:t>
            </a:r>
            <a:r>
              <a:rPr lang="hu-HU" dirty="0" err="1"/>
              <a:t>convulsivum</a:t>
            </a:r>
            <a:r>
              <a:rPr lang="hu-HU" dirty="0"/>
              <a:t>), </a:t>
            </a:r>
          </a:p>
          <a:p>
            <a:pPr lvl="1"/>
            <a:r>
              <a:rPr lang="hu-HU" dirty="0"/>
              <a:t>3. a köhögés oldódásának szakasza (</a:t>
            </a:r>
            <a:r>
              <a:rPr lang="hu-HU" dirty="0" err="1"/>
              <a:t>stadium</a:t>
            </a:r>
            <a:r>
              <a:rPr lang="hu-HU" dirty="0"/>
              <a:t> </a:t>
            </a:r>
            <a:r>
              <a:rPr lang="hu-HU" dirty="0" err="1"/>
              <a:t>decrementi</a:t>
            </a:r>
            <a:r>
              <a:rPr lang="hu-HU" dirty="0"/>
              <a:t>)</a:t>
            </a:r>
          </a:p>
          <a:p>
            <a:pPr eaLnBrk="1" hangingPunct="1"/>
            <a:endParaRPr lang="hu-HU" dirty="0"/>
          </a:p>
        </p:txBody>
      </p:sp>
      <p:sp>
        <p:nvSpPr>
          <p:cNvPr id="4" name="Cím 1"/>
          <p:cNvSpPr txBox="1">
            <a:spLocks/>
          </p:cNvSpPr>
          <p:nvPr/>
        </p:nvSpPr>
        <p:spPr>
          <a:xfrm>
            <a:off x="2971801" y="0"/>
            <a:ext cx="7672388" cy="110836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Pertussis</a:t>
            </a:r>
            <a:r>
              <a:rPr kumimoji="0" lang="hu-HU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(szamárköhögés) </a:t>
            </a:r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980729"/>
            <a:ext cx="10515600" cy="922337"/>
          </a:xfrm>
        </p:spPr>
        <p:txBody>
          <a:bodyPr>
            <a:normAutofit/>
          </a:bodyPr>
          <a:lstStyle/>
          <a:p>
            <a:pPr eaLnBrk="1" hangingPunct="1"/>
            <a:r>
              <a:rPr lang="hu-HU" sz="2400" b="1" cap="none" dirty="0">
                <a:solidFill>
                  <a:schemeClr val="tx1"/>
                </a:solidFill>
                <a:latin typeface="+mn-lt"/>
              </a:rPr>
              <a:t>Hurutos szak (</a:t>
            </a:r>
            <a:r>
              <a:rPr lang="hu-HU" sz="2400" b="1" cap="none" dirty="0" err="1">
                <a:solidFill>
                  <a:schemeClr val="tx1"/>
                </a:solidFill>
                <a:latin typeface="+mn-lt"/>
              </a:rPr>
              <a:t>stadium</a:t>
            </a:r>
            <a:r>
              <a:rPr lang="hu-HU" sz="2400" b="1" cap="none" dirty="0">
                <a:solidFill>
                  <a:schemeClr val="tx1"/>
                </a:solidFill>
                <a:latin typeface="+mn-lt"/>
              </a:rPr>
              <a:t> </a:t>
            </a:r>
            <a:r>
              <a:rPr lang="hu-HU" sz="2400" b="1" cap="none" dirty="0" err="1">
                <a:solidFill>
                  <a:schemeClr val="tx1"/>
                </a:solidFill>
                <a:latin typeface="+mn-lt"/>
              </a:rPr>
              <a:t>cattarhale</a:t>
            </a:r>
            <a:r>
              <a:rPr lang="hu-HU" sz="2400" b="1" cap="none" dirty="0">
                <a:solidFill>
                  <a:schemeClr val="tx1"/>
                </a:solidFill>
                <a:latin typeface="+mn-lt"/>
              </a:rPr>
              <a:t>)</a:t>
            </a:r>
            <a:br>
              <a:rPr lang="hu-HU" sz="2400" b="1" cap="none" dirty="0">
                <a:solidFill>
                  <a:schemeClr val="tx1"/>
                </a:solidFill>
                <a:latin typeface="+mn-lt"/>
              </a:rPr>
            </a:br>
            <a:endParaRPr lang="hu-HU" sz="2400" b="1" cap="none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825625"/>
            <a:ext cx="12192000" cy="4351338"/>
          </a:xfrm>
        </p:spPr>
        <p:txBody>
          <a:bodyPr>
            <a:normAutofit/>
          </a:bodyPr>
          <a:lstStyle/>
          <a:p>
            <a:pPr eaLnBrk="1" hangingPunct="1"/>
            <a:r>
              <a:rPr lang="hu-HU" sz="2400" dirty="0"/>
              <a:t>1-2 hétig tartó láztalan hurut </a:t>
            </a:r>
          </a:p>
          <a:p>
            <a:pPr eaLnBrk="1" hangingPunct="1"/>
            <a:endParaRPr lang="hu-HU" sz="2400" dirty="0"/>
          </a:p>
          <a:p>
            <a:pPr eaLnBrk="1" hangingPunct="1"/>
            <a:r>
              <a:rPr lang="hu-HU" sz="2400" dirty="0"/>
              <a:t>Nem különbözik az egyéb felső légúti hurutoktól</a:t>
            </a:r>
          </a:p>
          <a:p>
            <a:pPr eaLnBrk="1" hangingPunct="1"/>
            <a:endParaRPr lang="hu-HU" sz="2400" dirty="0"/>
          </a:p>
          <a:p>
            <a:pPr eaLnBrk="1" hangingPunct="1"/>
            <a:r>
              <a:rPr lang="hu-HU" sz="2400" dirty="0"/>
              <a:t>A tünetek az alkalmazott kezelés ellenére sem enyhülnek, sőt fokozódnak</a:t>
            </a:r>
          </a:p>
          <a:p>
            <a:pPr eaLnBrk="1" hangingPunct="1">
              <a:buNone/>
            </a:pPr>
            <a:endParaRPr lang="hu-HU" sz="2400" dirty="0"/>
          </a:p>
          <a:p>
            <a:pPr eaLnBrk="1" hangingPunct="1"/>
            <a:r>
              <a:rPr lang="hu-HU" sz="2400" dirty="0"/>
              <a:t>A köhögés egyre makacsabb, sőt éjjel mind gyakoribbá és mind izgatottabbá vá</a:t>
            </a:r>
            <a:r>
              <a:rPr lang="hu-HU" sz="2800" dirty="0"/>
              <a:t>lik</a:t>
            </a:r>
          </a:p>
        </p:txBody>
      </p:sp>
      <p:sp>
        <p:nvSpPr>
          <p:cNvPr id="4" name="Cím 1"/>
          <p:cNvSpPr txBox="1">
            <a:spLocks/>
          </p:cNvSpPr>
          <p:nvPr/>
        </p:nvSpPr>
        <p:spPr>
          <a:xfrm>
            <a:off x="3186112" y="0"/>
            <a:ext cx="6672263" cy="110836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Pertussis</a:t>
            </a:r>
            <a:r>
              <a:rPr kumimoji="0" lang="hu-HU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(szamárköhögés)</a:t>
            </a:r>
          </a:p>
        </p:txBody>
      </p:sp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991022"/>
            <a:ext cx="10363200" cy="698500"/>
          </a:xfrm>
        </p:spPr>
        <p:txBody>
          <a:bodyPr>
            <a:normAutofit/>
          </a:bodyPr>
          <a:lstStyle/>
          <a:p>
            <a:pPr eaLnBrk="1" hangingPunct="1"/>
            <a:r>
              <a:rPr lang="hu-HU" sz="2400" b="1" cap="none" dirty="0">
                <a:solidFill>
                  <a:schemeClr val="tx1"/>
                </a:solidFill>
                <a:latin typeface="+mn-lt"/>
              </a:rPr>
              <a:t>Görcsös köhögési szak (</a:t>
            </a:r>
            <a:r>
              <a:rPr lang="hu-HU" sz="2400" b="1" cap="none" dirty="0" err="1">
                <a:solidFill>
                  <a:schemeClr val="tx1"/>
                </a:solidFill>
                <a:latin typeface="+mn-lt"/>
              </a:rPr>
              <a:t>stadium</a:t>
            </a:r>
            <a:r>
              <a:rPr lang="hu-HU" sz="2400" b="1" cap="none" dirty="0">
                <a:solidFill>
                  <a:schemeClr val="tx1"/>
                </a:solidFill>
                <a:latin typeface="+mn-lt"/>
              </a:rPr>
              <a:t> </a:t>
            </a:r>
            <a:r>
              <a:rPr lang="hu-HU" sz="2400" b="1" cap="none" dirty="0" err="1">
                <a:solidFill>
                  <a:schemeClr val="tx1"/>
                </a:solidFill>
                <a:latin typeface="+mn-lt"/>
              </a:rPr>
              <a:t>convulsium</a:t>
            </a:r>
            <a:r>
              <a:rPr lang="hu-HU" sz="2400" b="1" cap="none" dirty="0">
                <a:solidFill>
                  <a:schemeClr val="tx1"/>
                </a:solidFill>
                <a:latin typeface="+mn-lt"/>
              </a:rPr>
              <a:t>)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720850"/>
            <a:ext cx="11568608" cy="4779962"/>
          </a:xfrm>
        </p:spPr>
        <p:txBody>
          <a:bodyPr>
            <a:noAutofit/>
          </a:bodyPr>
          <a:lstStyle/>
          <a:p>
            <a:pPr algn="just" eaLnBrk="1" hangingPunct="1">
              <a:lnSpc>
                <a:spcPct val="80000"/>
              </a:lnSpc>
            </a:pPr>
            <a:r>
              <a:rPr lang="hu-HU" sz="2400" dirty="0"/>
              <a:t>Az átmenet fokozatos amely 4-6 héten át is fennállhat</a:t>
            </a:r>
          </a:p>
          <a:p>
            <a:pPr algn="just" eaLnBrk="1" hangingPunct="1">
              <a:lnSpc>
                <a:spcPct val="80000"/>
              </a:lnSpc>
            </a:pPr>
            <a:r>
              <a:rPr lang="hu-HU" sz="2400" dirty="0"/>
              <a:t>A típusos roham sorozatos köhögésekből áll, melynek végén a gyermek nem tud levegőt venni, cianotikus lesz, nyelvét kiölti, majd hirtelen szamárordításhoz hasonló hangon belégzés, „húzás” hallható</a:t>
            </a:r>
          </a:p>
          <a:p>
            <a:pPr algn="just" eaLnBrk="1" hangingPunct="1">
              <a:lnSpc>
                <a:spcPct val="80000"/>
              </a:lnSpc>
            </a:pPr>
            <a:r>
              <a:rPr lang="hu-HU" sz="2400" dirty="0"/>
              <a:t>Ez többször ismétlődik, és a rohamok végén hányás is bekövetkezhet</a:t>
            </a:r>
          </a:p>
          <a:p>
            <a:pPr algn="just" eaLnBrk="1" hangingPunct="1">
              <a:lnSpc>
                <a:spcPct val="80000"/>
              </a:lnSpc>
            </a:pPr>
            <a:r>
              <a:rPr lang="hu-HU" sz="2400" dirty="0"/>
              <a:t>A betegség tetőpontján nem ritka a napi 30-40 roham sem</a:t>
            </a:r>
          </a:p>
          <a:p>
            <a:pPr algn="just" eaLnBrk="1" hangingPunct="1">
              <a:lnSpc>
                <a:spcPct val="80000"/>
              </a:lnSpc>
            </a:pPr>
            <a:r>
              <a:rPr lang="hu-HU" sz="2400" dirty="0"/>
              <a:t>Mindez a gyermeket legyengíti, kimeríti, és nyűgössé teszi</a:t>
            </a:r>
          </a:p>
          <a:p>
            <a:pPr algn="just" eaLnBrk="1" hangingPunct="1">
              <a:lnSpc>
                <a:spcPct val="80000"/>
              </a:lnSpc>
            </a:pPr>
            <a:r>
              <a:rPr lang="hu-HU" sz="2400" dirty="0"/>
              <a:t>Jellegzetes az ún. „</a:t>
            </a:r>
            <a:r>
              <a:rPr lang="hu-HU" sz="2400" dirty="0" err="1"/>
              <a:t>pertussis-arc</a:t>
            </a:r>
            <a:r>
              <a:rPr lang="hu-HU" sz="2400" dirty="0"/>
              <a:t>”, melyre a duzzadt arc, és a duzzadt kötőhártyák a jellemzőek</a:t>
            </a:r>
          </a:p>
          <a:p>
            <a:pPr algn="just" eaLnBrk="1" hangingPunct="1">
              <a:lnSpc>
                <a:spcPct val="80000"/>
              </a:lnSpc>
            </a:pPr>
            <a:r>
              <a:rPr lang="hu-HU" sz="2400" dirty="0"/>
              <a:t>Fiatal csecsemők betegsége legtöbbször igen súlyos formában zajlik le: </a:t>
            </a:r>
            <a:r>
              <a:rPr lang="hu-HU" sz="2400" dirty="0" err="1"/>
              <a:t>apnoes</a:t>
            </a:r>
            <a:r>
              <a:rPr lang="hu-HU" sz="2400" dirty="0"/>
              <a:t> rohamok támadhatnak és az agyi </a:t>
            </a:r>
            <a:r>
              <a:rPr lang="hu-HU" sz="2400" dirty="0" err="1"/>
              <a:t>hypoxia</a:t>
            </a:r>
            <a:r>
              <a:rPr lang="hu-HU" sz="2400" dirty="0"/>
              <a:t> következményeként görcsroham jöhet létre</a:t>
            </a:r>
          </a:p>
          <a:p>
            <a:pPr algn="just" eaLnBrk="1" hangingPunct="1">
              <a:lnSpc>
                <a:spcPct val="80000"/>
              </a:lnSpc>
            </a:pPr>
            <a:r>
              <a:rPr lang="hu-HU" sz="2400" dirty="0"/>
              <a:t>Felnőtteken e stádiumra az izgatott köhögés jellemző, húzó belégzés általában nincs</a:t>
            </a:r>
          </a:p>
          <a:p>
            <a:pPr algn="just" eaLnBrk="1" hangingPunct="1">
              <a:lnSpc>
                <a:spcPct val="80000"/>
              </a:lnSpc>
            </a:pPr>
            <a:r>
              <a:rPr lang="hu-HU" sz="2400" dirty="0"/>
              <a:t>Különösen nehéz felismerni az oltottak enyhe betegségét</a:t>
            </a:r>
          </a:p>
        </p:txBody>
      </p:sp>
      <p:sp>
        <p:nvSpPr>
          <p:cNvPr id="4" name="Cím 1"/>
          <p:cNvSpPr txBox="1">
            <a:spLocks/>
          </p:cNvSpPr>
          <p:nvPr/>
        </p:nvSpPr>
        <p:spPr>
          <a:xfrm>
            <a:off x="3171825" y="0"/>
            <a:ext cx="6986588" cy="69269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Pertussis</a:t>
            </a:r>
            <a:r>
              <a:rPr kumimoji="0" lang="hu-HU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(szamárköhögés)</a:t>
            </a:r>
          </a:p>
        </p:txBody>
      </p:sp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6" name="Picture 2" descr="SzamÃ¡rkÃ¶hÃ¶gÃ©s jÃ¡rvÃ¡ny Pest megyÃ©b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1584" y="1556792"/>
            <a:ext cx="7620000" cy="3810000"/>
          </a:xfrm>
          <a:prstGeom prst="rect">
            <a:avLst/>
          </a:prstGeom>
          <a:noFill/>
        </p:spPr>
      </p:pic>
      <p:sp>
        <p:nvSpPr>
          <p:cNvPr id="3" name="Cím 1"/>
          <p:cNvSpPr txBox="1">
            <a:spLocks/>
          </p:cNvSpPr>
          <p:nvPr/>
        </p:nvSpPr>
        <p:spPr>
          <a:xfrm>
            <a:off x="3429000" y="0"/>
            <a:ext cx="7358063" cy="110836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Pertussis</a:t>
            </a:r>
            <a:r>
              <a:rPr kumimoji="0" lang="hu-HU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(szamárköhögés)</a:t>
            </a:r>
          </a:p>
        </p:txBody>
      </p:sp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268760"/>
            <a:ext cx="10515600" cy="887412"/>
          </a:xfrm>
        </p:spPr>
        <p:txBody>
          <a:bodyPr>
            <a:normAutofit/>
          </a:bodyPr>
          <a:lstStyle/>
          <a:p>
            <a:pPr eaLnBrk="1" hangingPunct="1"/>
            <a:r>
              <a:rPr lang="hu-HU" sz="2400" b="1" cap="none" dirty="0">
                <a:solidFill>
                  <a:schemeClr val="tx1"/>
                </a:solidFill>
                <a:latin typeface="+mn-lt"/>
              </a:rPr>
              <a:t>Enyhülési szak (</a:t>
            </a:r>
            <a:r>
              <a:rPr lang="hu-HU" sz="2400" b="1" cap="none" dirty="0" err="1">
                <a:solidFill>
                  <a:schemeClr val="tx1"/>
                </a:solidFill>
                <a:latin typeface="+mn-lt"/>
              </a:rPr>
              <a:t>stadium</a:t>
            </a:r>
            <a:r>
              <a:rPr lang="hu-HU" sz="2400" b="1" cap="none" dirty="0">
                <a:solidFill>
                  <a:schemeClr val="tx1"/>
                </a:solidFill>
                <a:latin typeface="+mn-lt"/>
              </a:rPr>
              <a:t> </a:t>
            </a:r>
            <a:r>
              <a:rPr lang="hu-HU" sz="2400" b="1" cap="none" dirty="0" err="1">
                <a:solidFill>
                  <a:schemeClr val="tx1"/>
                </a:solidFill>
                <a:latin typeface="+mn-lt"/>
              </a:rPr>
              <a:t>decrementi</a:t>
            </a:r>
            <a:r>
              <a:rPr lang="hu-HU" sz="2400" b="1" cap="none" dirty="0">
                <a:solidFill>
                  <a:schemeClr val="tx1"/>
                </a:solidFill>
                <a:latin typeface="+mn-lt"/>
              </a:rPr>
              <a:t>)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2204865"/>
            <a:ext cx="12192000" cy="4351337"/>
          </a:xfrm>
        </p:spPr>
        <p:txBody>
          <a:bodyPr>
            <a:normAutofit/>
          </a:bodyPr>
          <a:lstStyle/>
          <a:p>
            <a:pPr eaLnBrk="1" hangingPunct="1"/>
            <a:r>
              <a:rPr lang="hu-HU" sz="2400" dirty="0"/>
              <a:t>Köhögési rohamok enyhébbé és ritkábbá válnak, a hányás is megszűnik</a:t>
            </a:r>
          </a:p>
          <a:p>
            <a:pPr eaLnBrk="1" hangingPunct="1"/>
            <a:endParaRPr lang="hu-HU" sz="2400" dirty="0"/>
          </a:p>
          <a:p>
            <a:pPr eaLnBrk="1" hangingPunct="1"/>
            <a:r>
              <a:rPr lang="hu-HU" sz="2400" dirty="0"/>
              <a:t>A gyógyulás általában 2-3 hét alatt zajlik le</a:t>
            </a:r>
          </a:p>
        </p:txBody>
      </p:sp>
      <p:sp>
        <p:nvSpPr>
          <p:cNvPr id="4" name="Cím 1"/>
          <p:cNvSpPr txBox="1">
            <a:spLocks/>
          </p:cNvSpPr>
          <p:nvPr/>
        </p:nvSpPr>
        <p:spPr>
          <a:xfrm>
            <a:off x="3429000" y="0"/>
            <a:ext cx="7659555" cy="7037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Pertussis</a:t>
            </a:r>
            <a:r>
              <a:rPr kumimoji="0" lang="hu-HU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(szamárköhögés) </a:t>
            </a:r>
          </a:p>
        </p:txBody>
      </p:sp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980728"/>
            <a:ext cx="10515600" cy="950912"/>
          </a:xfrm>
        </p:spPr>
        <p:txBody>
          <a:bodyPr>
            <a:normAutofit/>
          </a:bodyPr>
          <a:lstStyle/>
          <a:p>
            <a:pPr eaLnBrk="1" hangingPunct="1"/>
            <a:r>
              <a:rPr lang="hu-HU" sz="3200" b="1" cap="none" dirty="0">
                <a:solidFill>
                  <a:schemeClr val="tx1"/>
                </a:solidFill>
                <a:latin typeface="+mn-lt"/>
              </a:rPr>
              <a:t>Szövődmények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2060848"/>
            <a:ext cx="11760629" cy="4351338"/>
          </a:xfrm>
        </p:spPr>
        <p:txBody>
          <a:bodyPr>
            <a:noAutofit/>
          </a:bodyPr>
          <a:lstStyle/>
          <a:p>
            <a:pPr algn="just" eaLnBrk="1" hangingPunct="1"/>
            <a:r>
              <a:rPr lang="hu-HU" sz="2400" dirty="0"/>
              <a:t>Elsősorban csecsemőkben gyakoriak</a:t>
            </a:r>
          </a:p>
          <a:p>
            <a:pPr algn="just" eaLnBrk="1" hangingPunct="1"/>
            <a:endParaRPr lang="hu-HU" sz="2400" dirty="0"/>
          </a:p>
          <a:p>
            <a:pPr algn="just" eaLnBrk="1" hangingPunct="1"/>
            <a:r>
              <a:rPr lang="hu-HU" sz="2400" dirty="0"/>
              <a:t>Súlyos </a:t>
            </a:r>
            <a:r>
              <a:rPr lang="hu-HU" sz="2400" dirty="0" err="1"/>
              <a:t>pneumonia</a:t>
            </a:r>
            <a:r>
              <a:rPr lang="hu-HU" sz="2400" dirty="0"/>
              <a:t>, </a:t>
            </a:r>
            <a:r>
              <a:rPr lang="hu-HU" sz="2400" dirty="0" err="1"/>
              <a:t>bronchopneumonia</a:t>
            </a:r>
            <a:r>
              <a:rPr lang="hu-HU" sz="2400" dirty="0"/>
              <a:t>, </a:t>
            </a:r>
            <a:r>
              <a:rPr lang="hu-HU" sz="2400" dirty="0" err="1"/>
              <a:t>subarachnoidealis</a:t>
            </a:r>
            <a:r>
              <a:rPr lang="hu-HU" sz="2400" dirty="0"/>
              <a:t> vérzés, latens </a:t>
            </a:r>
            <a:r>
              <a:rPr lang="hu-HU" sz="2400" dirty="0" err="1"/>
              <a:t>tuberculosis</a:t>
            </a:r>
            <a:r>
              <a:rPr lang="hu-HU" sz="2400" dirty="0"/>
              <a:t> fellobbanása stb. – csecsemőknél (4-5%), kisgyermekeknél (1-1,5%) </a:t>
            </a:r>
            <a:r>
              <a:rPr lang="hu-HU" sz="2400" dirty="0" err="1"/>
              <a:t>letalis</a:t>
            </a:r>
            <a:r>
              <a:rPr lang="hu-HU" sz="2400" dirty="0"/>
              <a:t> is lehet</a:t>
            </a:r>
          </a:p>
          <a:p>
            <a:pPr algn="just" eaLnBrk="1" hangingPunct="1"/>
            <a:endParaRPr lang="hu-HU" sz="2400" dirty="0"/>
          </a:p>
          <a:p>
            <a:pPr algn="just" eaLnBrk="1" hangingPunct="1"/>
            <a:r>
              <a:rPr lang="hu-HU" sz="2400" dirty="0"/>
              <a:t>Nem mindig tisztázható, hogy a B. </a:t>
            </a:r>
            <a:r>
              <a:rPr lang="hu-HU" sz="2400" dirty="0" err="1"/>
              <a:t>pertussis</a:t>
            </a:r>
            <a:r>
              <a:rPr lang="hu-HU" sz="2400" dirty="0"/>
              <a:t> okozza-e vagy bakteriális szuperinfekció következménye</a:t>
            </a:r>
          </a:p>
          <a:p>
            <a:pPr algn="just" eaLnBrk="1" hangingPunct="1"/>
            <a:endParaRPr lang="hu-HU" sz="2400" dirty="0"/>
          </a:p>
          <a:p>
            <a:pPr algn="just" eaLnBrk="1" hangingPunct="1"/>
            <a:r>
              <a:rPr lang="hu-HU" sz="2400" dirty="0"/>
              <a:t>Középfülgyulladás ( </a:t>
            </a:r>
            <a:r>
              <a:rPr lang="hu-HU" sz="2400" dirty="0" err="1"/>
              <a:t>otitis</a:t>
            </a:r>
            <a:r>
              <a:rPr lang="hu-HU" sz="2400" dirty="0"/>
              <a:t> </a:t>
            </a:r>
            <a:r>
              <a:rPr lang="hu-HU" sz="2400" dirty="0" err="1"/>
              <a:t>media</a:t>
            </a:r>
            <a:r>
              <a:rPr lang="hu-HU" sz="2400" dirty="0"/>
              <a:t>)-csecsemőkorban gyakori szövődmény</a:t>
            </a:r>
          </a:p>
        </p:txBody>
      </p:sp>
      <p:sp>
        <p:nvSpPr>
          <p:cNvPr id="4" name="Cím 1"/>
          <p:cNvSpPr txBox="1">
            <a:spLocks/>
          </p:cNvSpPr>
          <p:nvPr/>
        </p:nvSpPr>
        <p:spPr>
          <a:xfrm>
            <a:off x="3343275" y="0"/>
            <a:ext cx="7072313" cy="110836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Pertussis</a:t>
            </a:r>
            <a:r>
              <a:rPr kumimoji="0" lang="hu-HU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(szamárköhögés)</a:t>
            </a:r>
          </a:p>
        </p:txBody>
      </p:sp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052736"/>
            <a:ext cx="11568608" cy="5805264"/>
          </a:xfrm>
        </p:spPr>
        <p:txBody>
          <a:bodyPr>
            <a:normAutofit fontScale="92500"/>
          </a:bodyPr>
          <a:lstStyle/>
          <a:p>
            <a:pPr algn="just" eaLnBrk="1" hangingPunct="1">
              <a:lnSpc>
                <a:spcPct val="80000"/>
              </a:lnSpc>
            </a:pPr>
            <a:r>
              <a:rPr lang="hu-HU" sz="2800" dirty="0"/>
              <a:t>A fogékonyság általános, újszülöttek nem rendelkeznek </a:t>
            </a:r>
            <a:r>
              <a:rPr lang="hu-HU" sz="2800" dirty="0" err="1"/>
              <a:t>maternalis</a:t>
            </a:r>
            <a:r>
              <a:rPr lang="hu-HU" sz="2800" dirty="0"/>
              <a:t> immunitással</a:t>
            </a:r>
          </a:p>
          <a:p>
            <a:pPr algn="just" eaLnBrk="1" hangingPunct="1">
              <a:lnSpc>
                <a:spcPct val="80000"/>
              </a:lnSpc>
            </a:pPr>
            <a:endParaRPr lang="hu-HU" sz="2800" dirty="0"/>
          </a:p>
          <a:p>
            <a:pPr algn="just" eaLnBrk="1" hangingPunct="1">
              <a:lnSpc>
                <a:spcPct val="80000"/>
              </a:lnSpc>
            </a:pPr>
            <a:r>
              <a:rPr lang="hu-HU" sz="2800" dirty="0" err="1"/>
              <a:t>Kontagiozitási</a:t>
            </a:r>
            <a:r>
              <a:rPr lang="hu-HU" sz="2800" dirty="0"/>
              <a:t> index (megbetegedés): 60-80%</a:t>
            </a:r>
          </a:p>
          <a:p>
            <a:pPr algn="just" eaLnBrk="1" hangingPunct="1">
              <a:lnSpc>
                <a:spcPct val="80000"/>
              </a:lnSpc>
            </a:pPr>
            <a:endParaRPr lang="hu-HU" sz="2800" dirty="0"/>
          </a:p>
          <a:p>
            <a:pPr algn="just" eaLnBrk="1" hangingPunct="1">
              <a:lnSpc>
                <a:spcPct val="80000"/>
              </a:lnSpc>
            </a:pPr>
            <a:r>
              <a:rPr lang="hu-HU" sz="2800" dirty="0"/>
              <a:t>Gyakorlatilag csak cseppfertőzéssel terjed</a:t>
            </a:r>
          </a:p>
          <a:p>
            <a:pPr algn="just" eaLnBrk="1" hangingPunct="1">
              <a:lnSpc>
                <a:spcPct val="80000"/>
              </a:lnSpc>
            </a:pPr>
            <a:endParaRPr lang="hu-HU" sz="2800" dirty="0"/>
          </a:p>
          <a:p>
            <a:pPr algn="just" eaLnBrk="1" hangingPunct="1">
              <a:lnSpc>
                <a:spcPct val="80000"/>
              </a:lnSpc>
            </a:pPr>
            <a:r>
              <a:rPr lang="hu-HU" sz="2800" dirty="0"/>
              <a:t>A fertőzőképesség a hurutos szakaszban a legnagyobb</a:t>
            </a:r>
          </a:p>
          <a:p>
            <a:pPr algn="just" eaLnBrk="1" hangingPunct="1">
              <a:lnSpc>
                <a:spcPct val="80000"/>
              </a:lnSpc>
            </a:pPr>
            <a:endParaRPr lang="hu-HU" sz="2800" dirty="0"/>
          </a:p>
          <a:p>
            <a:pPr algn="just" eaLnBrk="1" hangingPunct="1">
              <a:lnSpc>
                <a:spcPct val="80000"/>
              </a:lnSpc>
            </a:pPr>
            <a:r>
              <a:rPr lang="hu-HU" sz="2800" dirty="0"/>
              <a:t>Antibiotikummal kezelt esetekben a fertőzőképesség öt nap után megszűnik</a:t>
            </a:r>
          </a:p>
          <a:p>
            <a:pPr algn="just" eaLnBrk="1" hangingPunct="1">
              <a:lnSpc>
                <a:spcPct val="80000"/>
              </a:lnSpc>
            </a:pPr>
            <a:endParaRPr lang="hu-HU" sz="2800" dirty="0"/>
          </a:p>
          <a:p>
            <a:pPr algn="just" eaLnBrk="1" hangingPunct="1">
              <a:lnSpc>
                <a:spcPct val="80000"/>
              </a:lnSpc>
            </a:pPr>
            <a:r>
              <a:rPr lang="hu-HU" sz="2800" dirty="0"/>
              <a:t>A betegség átvészelését követően tartós, de nem életre szóló immunitás alakul ki</a:t>
            </a:r>
          </a:p>
          <a:p>
            <a:pPr algn="just" eaLnBrk="1" hangingPunct="1">
              <a:lnSpc>
                <a:spcPct val="80000"/>
              </a:lnSpc>
            </a:pPr>
            <a:r>
              <a:rPr lang="hu-HU" sz="2800" dirty="0"/>
              <a:t>A felnőttkori atípusos megbetegedések a természetes, vagy mesterséges immunitás elvesztésének, gyengülésének talaján jöhetnek létre</a:t>
            </a:r>
          </a:p>
        </p:txBody>
      </p:sp>
      <p:sp>
        <p:nvSpPr>
          <p:cNvPr id="4" name="Cím 1"/>
          <p:cNvSpPr txBox="1">
            <a:spLocks noGrp="1"/>
          </p:cNvSpPr>
          <p:nvPr>
            <p:ph type="title" idx="4294967295"/>
          </p:nvPr>
        </p:nvSpPr>
        <p:spPr>
          <a:xfrm>
            <a:off x="3729038" y="0"/>
            <a:ext cx="6600825" cy="10033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Pertussis</a:t>
            </a:r>
            <a:r>
              <a:rPr kumimoji="0" lang="hu-HU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(szamárköhögés) </a:t>
            </a:r>
          </a:p>
        </p:txBody>
      </p:sp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Rectangle 4"/>
          <p:cNvSpPr>
            <a:spLocks noChangeArrowheads="1"/>
          </p:cNvSpPr>
          <p:nvPr/>
        </p:nvSpPr>
        <p:spPr bwMode="auto">
          <a:xfrm>
            <a:off x="0" y="1535887"/>
            <a:ext cx="11664619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>
              <a:buFontTx/>
              <a:buChar char="•"/>
              <a:tabLst>
                <a:tab pos="5759450" algn="l"/>
              </a:tabLst>
            </a:pPr>
            <a:r>
              <a:rPr lang="hu-HU" sz="2400" dirty="0">
                <a:cs typeface="Arial" pitchFamily="34" charset="0"/>
              </a:rPr>
              <a:t>Életkorhoz </a:t>
            </a:r>
            <a:r>
              <a:rPr lang="en-US" sz="2400" dirty="0" err="1">
                <a:cs typeface="Arial" pitchFamily="34" charset="0"/>
              </a:rPr>
              <a:t>kötött</a:t>
            </a:r>
            <a:r>
              <a:rPr lang="en-US" sz="2400" dirty="0">
                <a:cs typeface="Arial" pitchFamily="34" charset="0"/>
              </a:rPr>
              <a:t> </a:t>
            </a:r>
            <a:r>
              <a:rPr lang="en-US" sz="2400" dirty="0" err="1">
                <a:cs typeface="Arial" pitchFamily="34" charset="0"/>
              </a:rPr>
              <a:t>kötelező</a:t>
            </a:r>
            <a:r>
              <a:rPr lang="en-US" sz="2400" dirty="0">
                <a:cs typeface="Arial" pitchFamily="34" charset="0"/>
              </a:rPr>
              <a:t> </a:t>
            </a:r>
            <a:r>
              <a:rPr lang="en-US" sz="2400" dirty="0" err="1">
                <a:cs typeface="Arial" pitchFamily="34" charset="0"/>
              </a:rPr>
              <a:t>védőoltás</a:t>
            </a:r>
            <a:endParaRPr lang="hu-HU" sz="2400" dirty="0">
              <a:cs typeface="Arial" pitchFamily="34" charset="0"/>
            </a:endParaRPr>
          </a:p>
          <a:p>
            <a:pPr algn="just">
              <a:buFontTx/>
              <a:buChar char="•"/>
              <a:tabLst>
                <a:tab pos="5759450" algn="l"/>
              </a:tabLst>
            </a:pPr>
            <a:endParaRPr lang="hu-HU" sz="2400" dirty="0">
              <a:cs typeface="Arial" pitchFamily="34" charset="0"/>
            </a:endParaRPr>
          </a:p>
          <a:p>
            <a:pPr algn="just">
              <a:buFontTx/>
              <a:buChar char="•"/>
              <a:tabLst>
                <a:tab pos="5759450" algn="l"/>
              </a:tabLst>
            </a:pPr>
            <a:r>
              <a:rPr lang="hu-HU" sz="2400" dirty="0">
                <a:cs typeface="Arial" pitchFamily="34" charset="0"/>
              </a:rPr>
              <a:t>2009 óta az ismételten növekvő esetek miatt  a 11 évesek kampányoltásában a </a:t>
            </a:r>
            <a:r>
              <a:rPr lang="hu-HU" sz="2400" dirty="0" err="1">
                <a:cs typeface="Arial" pitchFamily="34" charset="0"/>
              </a:rPr>
              <a:t>diftéria-tetanusz-pertusszisz</a:t>
            </a:r>
            <a:r>
              <a:rPr lang="hu-HU" sz="2400" dirty="0">
                <a:cs typeface="Arial" pitchFamily="34" charset="0"/>
              </a:rPr>
              <a:t> szerepel</a:t>
            </a:r>
            <a:endParaRPr lang="en-US" sz="2400" dirty="0">
              <a:cs typeface="Arial" pitchFamily="34" charset="0"/>
            </a:endParaRPr>
          </a:p>
          <a:p>
            <a:pPr>
              <a:buFontTx/>
              <a:buChar char="•"/>
              <a:tabLst>
                <a:tab pos="5759450" algn="l"/>
              </a:tabLst>
            </a:pPr>
            <a:endParaRPr lang="hu-HU" sz="2800" dirty="0">
              <a:latin typeface="Times New Roman" pitchFamily="18" charset="0"/>
              <a:cs typeface="Arial" pitchFamily="34" charset="0"/>
            </a:endParaRPr>
          </a:p>
          <a:p>
            <a:pPr>
              <a:tabLst>
                <a:tab pos="5759450" algn="l"/>
              </a:tabLst>
            </a:pPr>
            <a:endParaRPr lang="hu-HU" sz="2800" dirty="0">
              <a:latin typeface="Times New Roman" pitchFamily="18" charset="0"/>
              <a:cs typeface="Arial" pitchFamily="34" charset="0"/>
            </a:endParaRPr>
          </a:p>
          <a:p>
            <a:pPr>
              <a:tabLst>
                <a:tab pos="5759450" algn="l"/>
              </a:tabLst>
            </a:pPr>
            <a:endParaRPr lang="hu-HU" sz="2800" dirty="0"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4" name="Cím 1"/>
          <p:cNvSpPr txBox="1">
            <a:spLocks noGrp="1"/>
          </p:cNvSpPr>
          <p:nvPr>
            <p:ph type="title" idx="4294967295"/>
          </p:nvPr>
        </p:nvSpPr>
        <p:spPr>
          <a:xfrm>
            <a:off x="3486149" y="0"/>
            <a:ext cx="7410383" cy="105251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Pertussis</a:t>
            </a:r>
            <a:r>
              <a:rPr kumimoji="0" lang="hu-HU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(szamárköhögés) 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168174"/>
            <a:ext cx="12192000" cy="5689826"/>
          </a:xfrm>
        </p:spPr>
        <p:txBody>
          <a:bodyPr>
            <a:normAutofit fontScale="92500" lnSpcReduction="20000"/>
          </a:bodyPr>
          <a:lstStyle/>
          <a:p>
            <a:endParaRPr lang="hu-HU" sz="2400" dirty="0"/>
          </a:p>
          <a:p>
            <a:r>
              <a:rPr lang="hu-HU" sz="2400" dirty="0"/>
              <a:t>Bakteriális fertőzések</a:t>
            </a:r>
          </a:p>
          <a:p>
            <a:pPr lvl="1"/>
            <a:r>
              <a:rPr lang="hu-HU" dirty="0"/>
              <a:t>Diftéria</a:t>
            </a:r>
          </a:p>
          <a:p>
            <a:pPr lvl="1"/>
            <a:r>
              <a:rPr lang="hu-HU" dirty="0" err="1"/>
              <a:t>Haemophilus</a:t>
            </a:r>
            <a:r>
              <a:rPr lang="hu-HU" dirty="0"/>
              <a:t> </a:t>
            </a:r>
            <a:r>
              <a:rPr lang="hu-HU" dirty="0" err="1"/>
              <a:t>influanzae</a:t>
            </a:r>
            <a:r>
              <a:rPr lang="hu-HU" dirty="0"/>
              <a:t> </a:t>
            </a:r>
            <a:r>
              <a:rPr lang="hu-HU" dirty="0" err="1"/>
              <a:t>meningitis</a:t>
            </a:r>
            <a:endParaRPr lang="hu-HU" dirty="0"/>
          </a:p>
          <a:p>
            <a:pPr lvl="1"/>
            <a:r>
              <a:rPr lang="hu-HU" dirty="0" err="1"/>
              <a:t>Pertussis</a:t>
            </a:r>
            <a:endParaRPr lang="hu-HU" dirty="0"/>
          </a:p>
          <a:p>
            <a:pPr lvl="1"/>
            <a:r>
              <a:rPr lang="hu-HU" dirty="0" err="1"/>
              <a:t>Tuberculosis</a:t>
            </a:r>
            <a:endParaRPr lang="hu-HU" dirty="0"/>
          </a:p>
          <a:p>
            <a:pPr lvl="1"/>
            <a:r>
              <a:rPr lang="hu-HU" dirty="0" err="1"/>
              <a:t>Scarlatina</a:t>
            </a:r>
            <a:endParaRPr lang="hu-HU" dirty="0"/>
          </a:p>
          <a:p>
            <a:pPr lvl="1"/>
            <a:r>
              <a:rPr lang="hu-HU" dirty="0" err="1"/>
              <a:t>Legionellosis</a:t>
            </a:r>
            <a:endParaRPr lang="hu-HU" dirty="0"/>
          </a:p>
          <a:p>
            <a:pPr lvl="1"/>
            <a:r>
              <a:rPr lang="hu-HU" dirty="0" err="1"/>
              <a:t>Meningitis</a:t>
            </a:r>
            <a:r>
              <a:rPr lang="hu-HU" dirty="0"/>
              <a:t> </a:t>
            </a:r>
            <a:r>
              <a:rPr lang="hu-HU" dirty="0" err="1"/>
              <a:t>epidemica</a:t>
            </a:r>
            <a:endParaRPr lang="hu-HU" dirty="0"/>
          </a:p>
          <a:p>
            <a:pPr lvl="1"/>
            <a:r>
              <a:rPr lang="hu-HU" dirty="0" err="1"/>
              <a:t>Streptococcus</a:t>
            </a:r>
            <a:r>
              <a:rPr lang="hu-HU" dirty="0"/>
              <a:t> </a:t>
            </a:r>
            <a:r>
              <a:rPr lang="hu-HU" dirty="0" err="1"/>
              <a:t>pneumoniák</a:t>
            </a:r>
            <a:endParaRPr lang="hu-HU" dirty="0"/>
          </a:p>
          <a:p>
            <a:pPr lvl="1"/>
            <a:r>
              <a:rPr lang="hu-HU" dirty="0"/>
              <a:t>(Lepra)</a:t>
            </a:r>
          </a:p>
          <a:p>
            <a:r>
              <a:rPr lang="hu-HU" sz="2400" dirty="0"/>
              <a:t>Vírusfertőzések</a:t>
            </a:r>
          </a:p>
          <a:p>
            <a:pPr lvl="1"/>
            <a:r>
              <a:rPr lang="hu-HU" dirty="0"/>
              <a:t>Influenza</a:t>
            </a:r>
          </a:p>
          <a:p>
            <a:pPr lvl="1"/>
            <a:r>
              <a:rPr lang="hu-HU" dirty="0"/>
              <a:t>Madárinfluenza</a:t>
            </a:r>
          </a:p>
          <a:p>
            <a:pPr lvl="1"/>
            <a:r>
              <a:rPr lang="hu-HU" dirty="0" err="1"/>
              <a:t>Varicella</a:t>
            </a:r>
            <a:endParaRPr lang="hu-HU" dirty="0"/>
          </a:p>
          <a:p>
            <a:pPr lvl="1"/>
            <a:r>
              <a:rPr lang="hu-HU" dirty="0" err="1"/>
              <a:t>Mononucleosis</a:t>
            </a:r>
            <a:r>
              <a:rPr lang="hu-HU" dirty="0"/>
              <a:t> </a:t>
            </a:r>
            <a:r>
              <a:rPr lang="hu-HU" dirty="0" err="1"/>
              <a:t>infectiosa</a:t>
            </a:r>
            <a:endParaRPr lang="hu-HU" dirty="0"/>
          </a:p>
          <a:p>
            <a:pPr lvl="1"/>
            <a:r>
              <a:rPr lang="hu-HU" dirty="0"/>
              <a:t>Légúti óriássejtes vírus (RSV)</a:t>
            </a:r>
          </a:p>
          <a:p>
            <a:pPr lvl="1"/>
            <a:r>
              <a:rPr lang="hu-HU" dirty="0" err="1"/>
              <a:t>Coronavírus</a:t>
            </a:r>
            <a:r>
              <a:rPr lang="hu-HU" dirty="0"/>
              <a:t> (</a:t>
            </a:r>
            <a:r>
              <a:rPr lang="hu-HU" dirty="0" err="1"/>
              <a:t>SARS-coronavírus</a:t>
            </a:r>
            <a:r>
              <a:rPr lang="hu-HU" dirty="0"/>
              <a:t>)</a:t>
            </a:r>
          </a:p>
          <a:p>
            <a:pPr lvl="1"/>
            <a:endParaRPr lang="hu-HU" dirty="0"/>
          </a:p>
          <a:p>
            <a:pPr lvl="1"/>
            <a:endParaRPr lang="hu-HU" dirty="0"/>
          </a:p>
          <a:p>
            <a:pPr marL="457200" lvl="1" indent="0">
              <a:buNone/>
            </a:pPr>
            <a:endParaRPr lang="hu-HU" dirty="0"/>
          </a:p>
        </p:txBody>
      </p:sp>
      <p:sp>
        <p:nvSpPr>
          <p:cNvPr id="4" name="Cím 1"/>
          <p:cNvSpPr txBox="1">
            <a:spLocks noGrp="1"/>
          </p:cNvSpPr>
          <p:nvPr>
            <p:ph type="title"/>
          </p:nvPr>
        </p:nvSpPr>
        <p:spPr>
          <a:xfrm>
            <a:off x="3400425" y="0"/>
            <a:ext cx="7458076" cy="11681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sz="3200" b="1" dirty="0"/>
              <a:t>Légutakon keresztül terjedő fertőző betegségek</a:t>
            </a:r>
            <a:br>
              <a:rPr lang="hu-HU" sz="3200" b="1" dirty="0"/>
            </a:br>
            <a:r>
              <a:rPr lang="hu-HU" sz="3200" b="1" dirty="0"/>
              <a:t>Fontosabb légúti fertőző betegségek</a:t>
            </a:r>
          </a:p>
        </p:txBody>
      </p:sp>
    </p:spTree>
    <p:extLst>
      <p:ext uri="{BB962C8B-B14F-4D97-AF65-F5344CB8AC3E}">
        <p14:creationId xmlns:p14="http://schemas.microsoft.com/office/powerpoint/2010/main" val="306330727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722" name="Picture 2"/>
          <p:cNvPicPr>
            <a:picLocks noChangeAspect="1" noChangeArrowheads="1"/>
          </p:cNvPicPr>
          <p:nvPr/>
        </p:nvPicPr>
        <p:blipFill>
          <a:blip r:embed="rId3" cstate="print"/>
          <a:srcRect l="26838" t="20297" r="31655" b="3908"/>
          <a:stretch>
            <a:fillRect/>
          </a:stretch>
        </p:blipFill>
        <p:spPr bwMode="auto">
          <a:xfrm>
            <a:off x="1295467" y="957263"/>
            <a:ext cx="9409045" cy="5712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924945"/>
            <a:ext cx="10515600" cy="558205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hu-HU" sz="2800" b="1" cap="none" dirty="0">
                <a:latin typeface="+mn-lt"/>
              </a:rPr>
              <a:t>Klinikai tünetek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2996952"/>
            <a:ext cx="12192000" cy="4639370"/>
          </a:xfrm>
        </p:spPr>
        <p:txBody>
          <a:bodyPr>
            <a:normAutofit/>
          </a:bodyPr>
          <a:lstStyle/>
          <a:p>
            <a:endParaRPr lang="hu-HU" sz="2800" dirty="0"/>
          </a:p>
          <a:p>
            <a:r>
              <a:rPr lang="hu-HU" sz="2800" dirty="0"/>
              <a:t>Lappangási idő: 14-21 nap</a:t>
            </a:r>
          </a:p>
          <a:p>
            <a:endParaRPr lang="hu-HU" sz="2800" dirty="0"/>
          </a:p>
          <a:p>
            <a:r>
              <a:rPr lang="hu-HU" sz="2800" dirty="0"/>
              <a:t>Láz, hólyagos kiütések, melyek a hajas fejbőrön is vannak, majd zavarossá </a:t>
            </a:r>
          </a:p>
          <a:p>
            <a:pPr>
              <a:buNone/>
            </a:pPr>
            <a:r>
              <a:rPr lang="hu-HU" sz="2800" dirty="0"/>
              <a:t>      válik a </a:t>
            </a:r>
            <a:r>
              <a:rPr lang="hu-HU" sz="2800" dirty="0" err="1"/>
              <a:t>hólyagbennék</a:t>
            </a:r>
            <a:r>
              <a:rPr lang="hu-HU" sz="2800" dirty="0"/>
              <a:t> és beszárad</a:t>
            </a:r>
          </a:p>
          <a:p>
            <a:r>
              <a:rPr lang="hu-HU" sz="2800" dirty="0" err="1"/>
              <a:t>Macula</a:t>
            </a:r>
            <a:r>
              <a:rPr lang="hu-HU" sz="2800" dirty="0"/>
              <a:t> – </a:t>
            </a:r>
            <a:r>
              <a:rPr lang="hu-HU" sz="2800" dirty="0" err="1"/>
              <a:t>papula</a:t>
            </a:r>
            <a:r>
              <a:rPr lang="hu-HU" sz="2800" dirty="0"/>
              <a:t> – </a:t>
            </a:r>
            <a:r>
              <a:rPr lang="hu-HU" sz="2800" dirty="0" err="1"/>
              <a:t>vesicula</a:t>
            </a:r>
            <a:r>
              <a:rPr lang="hu-HU" sz="2800" dirty="0"/>
              <a:t> – </a:t>
            </a:r>
            <a:r>
              <a:rPr lang="hu-HU" sz="2800" dirty="0" err="1"/>
              <a:t>pustula</a:t>
            </a:r>
            <a:r>
              <a:rPr lang="hu-HU" sz="2800" dirty="0"/>
              <a:t> - pörk</a:t>
            </a:r>
          </a:p>
          <a:p>
            <a:r>
              <a:rPr lang="hu-HU" sz="2800" dirty="0"/>
              <a:t>Pörk leesik -&gt;megszűnik a fertőzőképesség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4943872" y="1"/>
            <a:ext cx="19225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600" b="1" dirty="0" err="1"/>
              <a:t>Varicella</a:t>
            </a:r>
            <a:r>
              <a:rPr lang="hu-HU" sz="3600" b="1" dirty="0"/>
              <a:t> </a:t>
            </a:r>
          </a:p>
        </p:txBody>
      </p:sp>
      <p:sp>
        <p:nvSpPr>
          <p:cNvPr id="7" name="Téglalap 6"/>
          <p:cNvSpPr/>
          <p:nvPr/>
        </p:nvSpPr>
        <p:spPr>
          <a:xfrm>
            <a:off x="0" y="1124745"/>
            <a:ext cx="1152128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hu-HU" sz="2800" dirty="0" err="1"/>
              <a:t>Varicella-zoster</a:t>
            </a:r>
            <a:r>
              <a:rPr lang="hu-HU" sz="2800" dirty="0"/>
              <a:t> vírus</a:t>
            </a:r>
          </a:p>
          <a:p>
            <a:pPr algn="just"/>
            <a:endParaRPr lang="hu-HU" sz="2800" dirty="0"/>
          </a:p>
          <a:p>
            <a:pPr algn="just"/>
            <a:r>
              <a:rPr lang="hu-HU" sz="2800" dirty="0"/>
              <a:t> Hólyagos kiütéssel járó, általában jóindulatú fertőző betegség  </a:t>
            </a:r>
          </a:p>
        </p:txBody>
      </p:sp>
    </p:spTree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vari1.png"/>
          <p:cNvPicPr>
            <a:picLocks noChangeAspect="1"/>
          </p:cNvPicPr>
          <p:nvPr/>
        </p:nvPicPr>
        <p:blipFill>
          <a:blip r:embed="rId3" cstate="print"/>
          <a:srcRect l="1299" t="28308"/>
          <a:stretch>
            <a:fillRect/>
          </a:stretch>
        </p:blipFill>
        <p:spPr>
          <a:xfrm>
            <a:off x="431371" y="1268760"/>
            <a:ext cx="10764044" cy="4176464"/>
          </a:xfrm>
          <a:prstGeom prst="rect">
            <a:avLst/>
          </a:prstGeom>
          <a:ln>
            <a:solidFill>
              <a:srgbClr val="00B0F0"/>
            </a:solidFill>
          </a:ln>
        </p:spPr>
      </p:pic>
      <p:sp>
        <p:nvSpPr>
          <p:cNvPr id="3" name="Szövegdoboz 2"/>
          <p:cNvSpPr txBox="1"/>
          <p:nvPr/>
        </p:nvSpPr>
        <p:spPr>
          <a:xfrm>
            <a:off x="4943872" y="1"/>
            <a:ext cx="19225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600" b="1" dirty="0" err="1"/>
              <a:t>Varicella</a:t>
            </a:r>
            <a:r>
              <a:rPr lang="hu-HU" sz="3600" b="1" dirty="0"/>
              <a:t> </a:t>
            </a:r>
          </a:p>
        </p:txBody>
      </p:sp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4" name="Picture 5" descr="shingles-2"/>
          <p:cNvPicPr>
            <a:picLocks noGrp="1" noChangeAspect="1" noChangeArrowheads="1"/>
          </p:cNvPicPr>
          <p:nvPr>
            <p:ph type="title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096001" y="1772816"/>
            <a:ext cx="5567428" cy="3421062"/>
          </a:xfrm>
          <a:noFill/>
        </p:spPr>
      </p:pic>
      <p:sp>
        <p:nvSpPr>
          <p:cNvPr id="71685" name="Text Box 6"/>
          <p:cNvSpPr txBox="1">
            <a:spLocks noChangeArrowheads="1"/>
          </p:cNvSpPr>
          <p:nvPr/>
        </p:nvSpPr>
        <p:spPr bwMode="auto">
          <a:xfrm>
            <a:off x="0" y="1772816"/>
            <a:ext cx="5694219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hu-HU" sz="2800" dirty="0"/>
              <a:t>Övsömör kialakulása</a:t>
            </a:r>
          </a:p>
          <a:p>
            <a:pPr algn="just"/>
            <a:endParaRPr lang="hu-HU" sz="2800" dirty="0"/>
          </a:p>
          <a:p>
            <a:pPr algn="just">
              <a:buFont typeface="Arial" pitchFamily="34" charset="0"/>
              <a:buChar char="•"/>
            </a:pPr>
            <a:r>
              <a:rPr lang="hu-HU" sz="2800" dirty="0"/>
              <a:t>Elsődleges fertőzés után  a vírus megbújik az idegek mentén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4847862" y="1"/>
            <a:ext cx="19779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600" b="1" cap="small" dirty="0" err="1"/>
              <a:t>Varicella</a:t>
            </a:r>
            <a:r>
              <a:rPr lang="hu-HU" sz="3600" b="1" cap="small" dirty="0"/>
              <a:t> </a:t>
            </a:r>
          </a:p>
        </p:txBody>
      </p:sp>
    </p:spTree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vari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6242" y="1122462"/>
            <a:ext cx="10273141" cy="5294124"/>
          </a:xfrm>
          <a:prstGeom prst="rect">
            <a:avLst/>
          </a:prstGeom>
          <a:ln>
            <a:solidFill>
              <a:srgbClr val="00B0F0"/>
            </a:solidFill>
          </a:ln>
        </p:spPr>
      </p:pic>
      <p:sp>
        <p:nvSpPr>
          <p:cNvPr id="3" name="Szövegdoboz 2"/>
          <p:cNvSpPr txBox="1"/>
          <p:nvPr/>
        </p:nvSpPr>
        <p:spPr>
          <a:xfrm>
            <a:off x="4847862" y="1"/>
            <a:ext cx="19779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600" b="1" cap="small" dirty="0" err="1"/>
              <a:t>Varicella</a:t>
            </a:r>
            <a:r>
              <a:rPr lang="hu-HU" sz="3600" b="1" cap="small" dirty="0"/>
              <a:t> </a:t>
            </a:r>
          </a:p>
        </p:txBody>
      </p:sp>
    </p:spTree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4847862" y="1"/>
            <a:ext cx="19779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600" b="1" cap="small" dirty="0" err="1"/>
              <a:t>Varicella</a:t>
            </a:r>
            <a:r>
              <a:rPr lang="hu-HU" sz="3600" b="1" cap="small" dirty="0"/>
              <a:t> </a:t>
            </a:r>
          </a:p>
        </p:txBody>
      </p:sp>
      <p:sp>
        <p:nvSpPr>
          <p:cNvPr id="3" name="Szövegdoboz 2"/>
          <p:cNvSpPr txBox="1"/>
          <p:nvPr/>
        </p:nvSpPr>
        <p:spPr>
          <a:xfrm>
            <a:off x="527382" y="980729"/>
            <a:ext cx="241264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/>
              <a:t>Szövődmények</a:t>
            </a:r>
          </a:p>
          <a:p>
            <a:endParaRPr lang="hu-HU" sz="2800" b="1" dirty="0"/>
          </a:p>
        </p:txBody>
      </p:sp>
      <p:pic>
        <p:nvPicPr>
          <p:cNvPr id="93186" name="Picture 2" descr="KÃ©ptalÃ¡lat a kÃ¶vetkezÅre: âimpetigoâ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7435" y="1772816"/>
            <a:ext cx="4064000" cy="2028826"/>
          </a:xfrm>
          <a:prstGeom prst="rect">
            <a:avLst/>
          </a:prstGeom>
          <a:noFill/>
        </p:spPr>
      </p:pic>
      <p:sp>
        <p:nvSpPr>
          <p:cNvPr id="5" name="Szövegdoboz 4"/>
          <p:cNvSpPr txBox="1"/>
          <p:nvPr/>
        </p:nvSpPr>
        <p:spPr>
          <a:xfrm>
            <a:off x="1967542" y="3933056"/>
            <a:ext cx="14755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 err="1"/>
              <a:t>impetigo</a:t>
            </a:r>
            <a:endParaRPr lang="hu-HU" sz="2800" dirty="0"/>
          </a:p>
        </p:txBody>
      </p:sp>
      <p:pic>
        <p:nvPicPr>
          <p:cNvPr id="93188" name="Picture 4" descr="KÃ©ptalÃ¡lat a kÃ¶vetkezÅre: âcarbunculus jelentÃ©seâ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72064" y="1772817"/>
            <a:ext cx="4294155" cy="2113530"/>
          </a:xfrm>
          <a:prstGeom prst="rect">
            <a:avLst/>
          </a:prstGeom>
          <a:noFill/>
        </p:spPr>
      </p:pic>
      <p:sp>
        <p:nvSpPr>
          <p:cNvPr id="8" name="Szövegdoboz 7"/>
          <p:cNvSpPr txBox="1"/>
          <p:nvPr/>
        </p:nvSpPr>
        <p:spPr>
          <a:xfrm>
            <a:off x="7728181" y="4005064"/>
            <a:ext cx="19514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 err="1"/>
              <a:t>carbunculus</a:t>
            </a:r>
            <a:endParaRPr lang="hu-HU" sz="2800" dirty="0"/>
          </a:p>
        </p:txBody>
      </p:sp>
    </p:spTree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8198" y="1064742"/>
            <a:ext cx="5184576" cy="882650"/>
          </a:xfrm>
        </p:spPr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hu-HU" sz="2800" b="1" cap="none" dirty="0">
                <a:solidFill>
                  <a:schemeClr val="tx1"/>
                </a:solidFill>
                <a:latin typeface="+mn-lt"/>
              </a:rPr>
              <a:t>Szövődmények</a:t>
            </a:r>
            <a:br>
              <a:rPr lang="hu-HU" sz="2800" dirty="0">
                <a:solidFill>
                  <a:schemeClr val="tx1"/>
                </a:solidFill>
                <a:latin typeface="+mn-lt"/>
              </a:rPr>
            </a:br>
            <a:r>
              <a:rPr lang="hu-HU" sz="2800" cap="none" dirty="0">
                <a:solidFill>
                  <a:schemeClr val="tx1"/>
                </a:solidFill>
                <a:latin typeface="+mn-lt"/>
              </a:rPr>
              <a:t>Vírus okozta tüdőgyulladás</a:t>
            </a:r>
          </a:p>
        </p:txBody>
      </p:sp>
      <p:pic>
        <p:nvPicPr>
          <p:cNvPr id="72708" name="Picture 5" descr="varicell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68945" y="1844824"/>
            <a:ext cx="5328356" cy="424847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6" name="Szövegdoboz 5"/>
          <p:cNvSpPr txBox="1"/>
          <p:nvPr/>
        </p:nvSpPr>
        <p:spPr>
          <a:xfrm>
            <a:off x="4847862" y="1"/>
            <a:ext cx="19225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600" b="1" dirty="0" err="1"/>
              <a:t>Varicella</a:t>
            </a:r>
            <a:r>
              <a:rPr lang="hu-HU" sz="3600" b="1" dirty="0"/>
              <a:t> </a:t>
            </a:r>
          </a:p>
        </p:txBody>
      </p:sp>
    </p:spTree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764705"/>
            <a:ext cx="10515600" cy="637629"/>
          </a:xfrm>
        </p:spPr>
        <p:txBody>
          <a:bodyPr>
            <a:normAutofit fontScale="90000"/>
          </a:bodyPr>
          <a:lstStyle/>
          <a:p>
            <a:pPr>
              <a:buFont typeface="Arial" pitchFamily="34" charset="0"/>
              <a:buChar char="•"/>
            </a:pPr>
            <a:r>
              <a:rPr lang="hu-HU" sz="2800" b="1" cap="none" dirty="0">
                <a:latin typeface="+mn-lt"/>
              </a:rPr>
              <a:t>Terhesség</a:t>
            </a:r>
            <a:r>
              <a:rPr lang="hu-HU" dirty="0"/>
              <a:t> 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340768"/>
            <a:ext cx="11664619" cy="4555703"/>
          </a:xfrm>
        </p:spPr>
        <p:txBody>
          <a:bodyPr>
            <a:normAutofit/>
          </a:bodyPr>
          <a:lstStyle/>
          <a:p>
            <a:pPr algn="just">
              <a:lnSpc>
                <a:spcPct val="90000"/>
              </a:lnSpc>
            </a:pPr>
            <a:r>
              <a:rPr lang="hu-HU" sz="2800" dirty="0" err="1"/>
              <a:t>Congenitalis</a:t>
            </a:r>
            <a:r>
              <a:rPr lang="hu-HU" sz="2800" dirty="0"/>
              <a:t> </a:t>
            </a:r>
            <a:r>
              <a:rPr lang="hu-HU" sz="2800" dirty="0" err="1"/>
              <a:t>varicella</a:t>
            </a:r>
            <a:r>
              <a:rPr lang="hu-HU" sz="2800" dirty="0"/>
              <a:t> </a:t>
            </a:r>
            <a:r>
              <a:rPr lang="hu-HU" sz="2800" dirty="0" err="1"/>
              <a:t>syndroma</a:t>
            </a:r>
            <a:r>
              <a:rPr lang="hu-HU" sz="2800" dirty="0"/>
              <a:t>:</a:t>
            </a:r>
          </a:p>
          <a:p>
            <a:pPr lvl="1" algn="just">
              <a:lnSpc>
                <a:spcPct val="90000"/>
              </a:lnSpc>
            </a:pPr>
            <a:r>
              <a:rPr lang="hu-HU" sz="2800" dirty="0"/>
              <a:t>Alacsony születési súly</a:t>
            </a:r>
          </a:p>
          <a:p>
            <a:pPr lvl="1" algn="just">
              <a:lnSpc>
                <a:spcPct val="90000"/>
              </a:lnSpc>
            </a:pPr>
            <a:r>
              <a:rPr lang="hu-HU" sz="2800" dirty="0" err="1"/>
              <a:t>Depigmentált</a:t>
            </a:r>
            <a:r>
              <a:rPr lang="hu-HU" sz="2800" dirty="0"/>
              <a:t> bőrhegek</a:t>
            </a:r>
          </a:p>
          <a:p>
            <a:pPr lvl="1" algn="just">
              <a:lnSpc>
                <a:spcPct val="90000"/>
              </a:lnSpc>
            </a:pPr>
            <a:r>
              <a:rPr lang="hu-HU" sz="2800" dirty="0"/>
              <a:t>Végtagok csökevényesek (</a:t>
            </a:r>
            <a:r>
              <a:rPr lang="hu-HU" sz="2800" dirty="0" err="1"/>
              <a:t>hypoplasia</a:t>
            </a:r>
            <a:r>
              <a:rPr lang="hu-HU" sz="2800" dirty="0"/>
              <a:t>)</a:t>
            </a:r>
          </a:p>
          <a:p>
            <a:pPr lvl="1" algn="just">
              <a:lnSpc>
                <a:spcPct val="90000"/>
              </a:lnSpc>
            </a:pPr>
            <a:r>
              <a:rPr lang="hu-HU" sz="2800" dirty="0"/>
              <a:t>Központi idegrendszeri tünetek</a:t>
            </a:r>
          </a:p>
          <a:p>
            <a:pPr lvl="1" algn="just">
              <a:lnSpc>
                <a:spcPct val="90000"/>
              </a:lnSpc>
            </a:pPr>
            <a:r>
              <a:rPr lang="hu-HU" sz="2800" dirty="0"/>
              <a:t>Szemtünetek</a:t>
            </a:r>
          </a:p>
          <a:p>
            <a:pPr lvl="1" algn="just">
              <a:lnSpc>
                <a:spcPct val="90000"/>
              </a:lnSpc>
            </a:pPr>
            <a:endParaRPr lang="hu-HU" sz="2800" dirty="0"/>
          </a:p>
          <a:p>
            <a:pPr algn="just">
              <a:lnSpc>
                <a:spcPct val="90000"/>
              </a:lnSpc>
            </a:pPr>
            <a:r>
              <a:rPr lang="hu-HU" sz="2800" dirty="0"/>
              <a:t>Azon anyák újszülöttjeinek, akiknél a </a:t>
            </a:r>
            <a:r>
              <a:rPr lang="hu-HU" sz="2800" dirty="0" err="1"/>
              <a:t>varicella</a:t>
            </a:r>
            <a:r>
              <a:rPr lang="hu-HU" sz="2800" dirty="0"/>
              <a:t> klinikai tünetei a szülést megelőzően 5 nappal vagy a szülés után 48 órával jelentkeznek, </a:t>
            </a:r>
            <a:r>
              <a:rPr lang="hu-HU" sz="2800" dirty="0" err="1"/>
              <a:t>varicella-zoster</a:t>
            </a:r>
            <a:r>
              <a:rPr lang="hu-HU" sz="2800" dirty="0"/>
              <a:t> immun-globulin adása javasolt</a:t>
            </a:r>
          </a:p>
          <a:p>
            <a:pPr lvl="1">
              <a:lnSpc>
                <a:spcPct val="90000"/>
              </a:lnSpc>
            </a:pPr>
            <a:endParaRPr lang="hu-HU" sz="2400" dirty="0"/>
          </a:p>
          <a:p>
            <a:pPr lvl="1">
              <a:lnSpc>
                <a:spcPct val="90000"/>
              </a:lnSpc>
            </a:pPr>
            <a:endParaRPr lang="hu-HU" sz="2400" dirty="0"/>
          </a:p>
        </p:txBody>
      </p:sp>
      <p:sp>
        <p:nvSpPr>
          <p:cNvPr id="5" name="Szövegdoboz 4"/>
          <p:cNvSpPr txBox="1"/>
          <p:nvPr/>
        </p:nvSpPr>
        <p:spPr>
          <a:xfrm>
            <a:off x="4847862" y="1"/>
            <a:ext cx="19225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600" b="1" dirty="0" err="1"/>
              <a:t>Varicella</a:t>
            </a:r>
            <a:r>
              <a:rPr lang="hu-HU" sz="3600" b="1" dirty="0"/>
              <a:t> </a:t>
            </a:r>
          </a:p>
        </p:txBody>
      </p:sp>
    </p:spTree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KÃ©ptalÃ¡lat a kÃ¶vetkezÅre: âcongenitalis varicella szindrÃ³maâ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36712"/>
            <a:ext cx="11856640" cy="6021288"/>
          </a:xfrm>
          <a:prstGeom prst="rect">
            <a:avLst/>
          </a:prstGeom>
          <a:noFill/>
        </p:spPr>
      </p:pic>
      <p:sp>
        <p:nvSpPr>
          <p:cNvPr id="3" name="Szövegdoboz 2"/>
          <p:cNvSpPr txBox="1"/>
          <p:nvPr/>
        </p:nvSpPr>
        <p:spPr>
          <a:xfrm>
            <a:off x="4559830" y="260648"/>
            <a:ext cx="19225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600" b="1" dirty="0" err="1"/>
              <a:t>Varicella</a:t>
            </a:r>
            <a:r>
              <a:rPr lang="hu-HU" sz="3600" b="1" dirty="0"/>
              <a:t> </a:t>
            </a:r>
          </a:p>
        </p:txBody>
      </p:sp>
    </p:spTree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962685"/>
            <a:ext cx="10515600" cy="762099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hu-HU" sz="2800" b="1" cap="none" dirty="0">
                <a:latin typeface="+mn-lt"/>
              </a:rPr>
              <a:t>Terápia</a:t>
            </a:r>
            <a:r>
              <a:rPr lang="hu-HU" sz="2800" b="1" cap="none" dirty="0"/>
              <a:t> 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772816"/>
            <a:ext cx="11664619" cy="4351338"/>
          </a:xfrm>
        </p:spPr>
        <p:txBody>
          <a:bodyPr>
            <a:normAutofit/>
          </a:bodyPr>
          <a:lstStyle/>
          <a:p>
            <a:pPr algn="just"/>
            <a:r>
              <a:rPr lang="hu-HU" sz="2800" dirty="0"/>
              <a:t>Csak szövődményes esetben vagy az újszülöttek, ill. immunhiányos betegek esetében szükséges</a:t>
            </a:r>
          </a:p>
          <a:p>
            <a:pPr algn="just"/>
            <a:endParaRPr lang="hu-HU" sz="2800" dirty="0"/>
          </a:p>
          <a:p>
            <a:pPr algn="just"/>
            <a:r>
              <a:rPr lang="hu-HU" sz="2800" dirty="0" err="1"/>
              <a:t>Antivirális</a:t>
            </a:r>
            <a:r>
              <a:rPr lang="hu-HU" sz="2800" dirty="0"/>
              <a:t> szerek alkalmazása</a:t>
            </a:r>
          </a:p>
          <a:p>
            <a:pPr algn="just"/>
            <a:endParaRPr lang="hu-HU" sz="2800" dirty="0"/>
          </a:p>
          <a:p>
            <a:pPr algn="just"/>
            <a:r>
              <a:rPr lang="hu-HU" sz="2800" dirty="0" err="1"/>
              <a:t>Hyperimmun</a:t>
            </a:r>
            <a:r>
              <a:rPr lang="hu-HU" sz="2800" dirty="0"/>
              <a:t> globulin adása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4847862" y="1"/>
            <a:ext cx="19225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600" b="1" dirty="0" err="1"/>
              <a:t>Varicella</a:t>
            </a:r>
            <a:r>
              <a:rPr lang="hu-HU" sz="3600" b="1" dirty="0"/>
              <a:t> 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2408429"/>
            <a:ext cx="12192000" cy="4351338"/>
          </a:xfrm>
        </p:spPr>
        <p:txBody>
          <a:bodyPr/>
          <a:lstStyle/>
          <a:p>
            <a:pPr>
              <a:defRPr/>
            </a:pPr>
            <a:r>
              <a:rPr lang="hu-HU" sz="24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Világszerte súlyos, magas </a:t>
            </a:r>
            <a:r>
              <a:rPr lang="hu-HU" sz="2400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letalitással</a:t>
            </a:r>
            <a:r>
              <a:rPr lang="hu-HU" sz="24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járó rettegett gyermekbetegség a XIX-XX. században</a:t>
            </a:r>
          </a:p>
          <a:p>
            <a:pPr marL="0" indent="0">
              <a:buNone/>
              <a:defRPr/>
            </a:pPr>
            <a:endParaRPr lang="hu-HU" sz="240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defRPr/>
            </a:pPr>
            <a:r>
              <a:rPr lang="hu-HU" sz="24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Utolsó hazai megbetegedés 1990-ben, laboratóriumi fertőzés volt</a:t>
            </a:r>
          </a:p>
          <a:p>
            <a:pPr>
              <a:defRPr/>
            </a:pPr>
            <a:endParaRPr lang="hu-HU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0" indent="0">
              <a:buNone/>
            </a:pPr>
            <a:endParaRPr lang="hu-HU" dirty="0"/>
          </a:p>
        </p:txBody>
      </p:sp>
      <p:sp>
        <p:nvSpPr>
          <p:cNvPr id="4" name="Cím 1"/>
          <p:cNvSpPr txBox="1">
            <a:spLocks/>
          </p:cNvSpPr>
          <p:nvPr/>
        </p:nvSpPr>
        <p:spPr>
          <a:xfrm>
            <a:off x="3114674" y="0"/>
            <a:ext cx="7772401" cy="10048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sz="3200" b="1" dirty="0"/>
              <a:t>Légutakon keresztül terjedő fertőző betegségek</a:t>
            </a:r>
          </a:p>
          <a:p>
            <a:pPr algn="ctr"/>
            <a:r>
              <a:rPr lang="hu-HU" sz="3200" b="1" dirty="0" err="1"/>
              <a:t>Diphteria</a:t>
            </a:r>
            <a:r>
              <a:rPr lang="hu-HU" sz="3200" b="1" dirty="0"/>
              <a:t> (diftéria, torokgyík) I.</a:t>
            </a:r>
          </a:p>
        </p:txBody>
      </p:sp>
    </p:spTree>
    <p:extLst>
      <p:ext uri="{BB962C8B-B14F-4D97-AF65-F5344CB8AC3E}">
        <p14:creationId xmlns:p14="http://schemas.microsoft.com/office/powerpoint/2010/main" val="172734598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008163"/>
            <a:ext cx="11664619" cy="5340251"/>
          </a:xfrm>
        </p:spPr>
        <p:txBody>
          <a:bodyPr>
            <a:normAutofit fontScale="92500"/>
          </a:bodyPr>
          <a:lstStyle/>
          <a:p>
            <a:pPr algn="just"/>
            <a:r>
              <a:rPr lang="hu-HU" sz="2800" dirty="0"/>
              <a:t>Fertőző forrás: kizárólag a beteg ember</a:t>
            </a:r>
          </a:p>
          <a:p>
            <a:pPr algn="just">
              <a:buNone/>
            </a:pPr>
            <a:endParaRPr lang="hu-HU" sz="2800" dirty="0"/>
          </a:p>
          <a:p>
            <a:pPr algn="just"/>
            <a:r>
              <a:rPr lang="hu-HU" sz="2800" dirty="0"/>
              <a:t>Terjedési mód: cseppinfekcióval, közvetlen érintkezéssel, szennyezett tárgyakkal</a:t>
            </a:r>
          </a:p>
          <a:p>
            <a:pPr algn="just"/>
            <a:endParaRPr lang="hu-HU" sz="2800" dirty="0"/>
          </a:p>
          <a:p>
            <a:pPr algn="just"/>
            <a:r>
              <a:rPr lang="hu-HU" sz="2800" dirty="0"/>
              <a:t>Fogékonyság általános</a:t>
            </a:r>
          </a:p>
          <a:p>
            <a:pPr algn="just"/>
            <a:endParaRPr lang="hu-HU" sz="2800" dirty="0"/>
          </a:p>
          <a:p>
            <a:pPr algn="just"/>
            <a:r>
              <a:rPr lang="hu-HU" sz="2800" dirty="0"/>
              <a:t>KI: 90-95 %</a:t>
            </a:r>
          </a:p>
          <a:p>
            <a:pPr algn="just">
              <a:buNone/>
            </a:pPr>
            <a:endParaRPr lang="hu-HU" sz="2800" dirty="0"/>
          </a:p>
          <a:p>
            <a:pPr algn="just"/>
            <a:r>
              <a:rPr lang="hu-HU" sz="2800" dirty="0"/>
              <a:t>Lehet enyhe tünetekkel- pl.: egy oltást kapott gyereknél-áttöréses </a:t>
            </a:r>
            <a:r>
              <a:rPr lang="hu-HU" sz="2800" dirty="0" err="1"/>
              <a:t>varicella</a:t>
            </a:r>
            <a:endParaRPr lang="hu-HU" sz="2800" dirty="0"/>
          </a:p>
          <a:p>
            <a:pPr algn="just"/>
            <a:endParaRPr lang="hu-HU" sz="2800" dirty="0"/>
          </a:p>
          <a:p>
            <a:pPr algn="just"/>
            <a:r>
              <a:rPr lang="hu-HU" dirty="0"/>
              <a:t>Védőoltás: 13 és 16 hónapos korban</a:t>
            </a:r>
            <a:endParaRPr lang="hu-HU" sz="2800" dirty="0"/>
          </a:p>
          <a:p>
            <a:pPr>
              <a:buFontTx/>
              <a:buNone/>
            </a:pPr>
            <a:endParaRPr lang="hu-HU" sz="2800" dirty="0"/>
          </a:p>
        </p:txBody>
      </p:sp>
      <p:sp>
        <p:nvSpPr>
          <p:cNvPr id="5" name="Szövegdoboz 4"/>
          <p:cNvSpPr txBox="1"/>
          <p:nvPr/>
        </p:nvSpPr>
        <p:spPr>
          <a:xfrm>
            <a:off x="4847862" y="1"/>
            <a:ext cx="19225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600" b="1" dirty="0" err="1"/>
              <a:t>Varicella</a:t>
            </a:r>
            <a:r>
              <a:rPr lang="hu-HU" sz="3600" b="1" dirty="0"/>
              <a:t> </a:t>
            </a:r>
          </a:p>
        </p:txBody>
      </p:sp>
    </p:spTree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églalap 5"/>
          <p:cNvSpPr/>
          <p:nvPr/>
        </p:nvSpPr>
        <p:spPr>
          <a:xfrm>
            <a:off x="0" y="1057275"/>
            <a:ext cx="11760629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hu-HU" sz="2400" dirty="0" err="1">
                <a:solidFill>
                  <a:srgbClr val="FF0000"/>
                </a:solidFill>
              </a:rPr>
              <a:t>Streptococcus</a:t>
            </a:r>
            <a:r>
              <a:rPr lang="hu-HU" sz="2400" dirty="0">
                <a:solidFill>
                  <a:srgbClr val="FF0000"/>
                </a:solidFill>
              </a:rPr>
              <a:t> </a:t>
            </a:r>
            <a:r>
              <a:rPr lang="hu-HU" sz="2400" dirty="0" err="1">
                <a:solidFill>
                  <a:srgbClr val="FF0000"/>
                </a:solidFill>
              </a:rPr>
              <a:t>pyogenes</a:t>
            </a:r>
            <a:r>
              <a:rPr lang="hu-HU" sz="2400" dirty="0">
                <a:solidFill>
                  <a:srgbClr val="FF0000"/>
                </a:solidFill>
              </a:rPr>
              <a:t> </a:t>
            </a:r>
            <a:r>
              <a:rPr lang="hu-HU" sz="2400" dirty="0"/>
              <a:t>okozta heveny, kiütésekkel járó fertőző betegség </a:t>
            </a:r>
          </a:p>
          <a:p>
            <a:pPr algn="just">
              <a:buFont typeface="Arial" pitchFamily="34" charset="0"/>
              <a:buChar char="•"/>
            </a:pPr>
            <a:endParaRPr lang="hu-HU" sz="2400" dirty="0"/>
          </a:p>
          <a:p>
            <a:pPr algn="just">
              <a:buFont typeface="Arial" pitchFamily="34" charset="0"/>
              <a:buChar char="•"/>
            </a:pPr>
            <a:r>
              <a:rPr lang="hu-HU" sz="2400" dirty="0"/>
              <a:t>Utóbbi évtizedekben enyhe betegséggé szelídült köszönhetően a kevésbé virulens törzsek megjelenésének </a:t>
            </a:r>
          </a:p>
          <a:p>
            <a:pPr algn="just">
              <a:buFont typeface="Arial" pitchFamily="34" charset="0"/>
              <a:buChar char="•"/>
            </a:pPr>
            <a:endParaRPr lang="hu-HU" sz="2400" dirty="0"/>
          </a:p>
          <a:p>
            <a:pPr algn="just">
              <a:buFont typeface="Arial" pitchFamily="34" charset="0"/>
              <a:buChar char="•"/>
            </a:pPr>
            <a:r>
              <a:rPr lang="hu-HU" sz="2400" dirty="0" err="1"/>
              <a:t>Gram-pozitív</a:t>
            </a:r>
            <a:r>
              <a:rPr lang="hu-HU" sz="2400" dirty="0"/>
              <a:t> </a:t>
            </a:r>
            <a:r>
              <a:rPr lang="hu-HU" sz="2400" dirty="0" err="1"/>
              <a:t>coccus</a:t>
            </a:r>
            <a:endParaRPr lang="hu-HU" sz="2400" dirty="0"/>
          </a:p>
          <a:p>
            <a:pPr algn="just">
              <a:buFont typeface="Arial" pitchFamily="34" charset="0"/>
              <a:buChar char="•"/>
            </a:pPr>
            <a:endParaRPr lang="hu-HU" sz="2400" dirty="0"/>
          </a:p>
          <a:p>
            <a:pPr algn="just">
              <a:buFont typeface="Arial" pitchFamily="34" charset="0"/>
              <a:buChar char="•"/>
            </a:pPr>
            <a:r>
              <a:rPr lang="hu-HU" sz="2400" dirty="0"/>
              <a:t>Beszáradást jól tűri</a:t>
            </a:r>
          </a:p>
          <a:p>
            <a:pPr algn="just">
              <a:buFont typeface="Arial" pitchFamily="34" charset="0"/>
              <a:buChar char="•"/>
            </a:pPr>
            <a:endParaRPr lang="hu-HU" sz="2400" dirty="0"/>
          </a:p>
          <a:p>
            <a:pPr algn="just">
              <a:buFont typeface="Arial" pitchFamily="34" charset="0"/>
              <a:buChar char="•"/>
            </a:pPr>
            <a:r>
              <a:rPr lang="hu-HU" sz="2400" dirty="0"/>
              <a:t>Váladékokban, porban hetekig életképes marad</a:t>
            </a:r>
          </a:p>
          <a:p>
            <a:pPr algn="just">
              <a:buFont typeface="Arial" pitchFamily="34" charset="0"/>
              <a:buChar char="•"/>
            </a:pPr>
            <a:endParaRPr lang="hu-HU" sz="2400" dirty="0"/>
          </a:p>
          <a:p>
            <a:pPr algn="just">
              <a:buFont typeface="Arial" pitchFamily="34" charset="0"/>
              <a:buChar char="•"/>
            </a:pPr>
            <a:r>
              <a:rPr lang="hu-HU" sz="2400" dirty="0"/>
              <a:t>60</a:t>
            </a:r>
            <a:r>
              <a:rPr lang="hu-HU" sz="2400" dirty="0">
                <a:sym typeface="Symbol" pitchFamily="18" charset="2"/>
              </a:rPr>
              <a:t></a:t>
            </a:r>
            <a:r>
              <a:rPr lang="hu-HU" sz="2400" dirty="0"/>
              <a:t>C feletti hőmérsékleten elpusztul</a:t>
            </a:r>
          </a:p>
          <a:p>
            <a:pPr algn="just">
              <a:buFont typeface="Arial" pitchFamily="34" charset="0"/>
              <a:buChar char="•"/>
            </a:pPr>
            <a:endParaRPr lang="hu-HU" sz="2400" dirty="0"/>
          </a:p>
          <a:p>
            <a:pPr algn="just">
              <a:buFont typeface="Arial" pitchFamily="34" charset="0"/>
              <a:buChar char="•"/>
            </a:pPr>
            <a:r>
              <a:rPr lang="hu-HU" sz="2400" dirty="0"/>
              <a:t>Antibiotikumok iránt érzékeny, a penicillin és származékai ma is a leghatásosabb gyógyszerek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4847862" y="1"/>
            <a:ext cx="35016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600" b="1" dirty="0"/>
              <a:t>Skarlát (Vörheny)</a:t>
            </a:r>
          </a:p>
        </p:txBody>
      </p:sp>
    </p:spTree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skarlát 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5361" y="3645025"/>
            <a:ext cx="11012823" cy="1706337"/>
          </a:xfrm>
          <a:prstGeom prst="rect">
            <a:avLst/>
          </a:prstGeom>
        </p:spPr>
      </p:pic>
      <p:pic>
        <p:nvPicPr>
          <p:cNvPr id="3" name="Kép 2" descr="skarlát 2.png"/>
          <p:cNvPicPr>
            <a:picLocks noChangeAspect="1"/>
          </p:cNvPicPr>
          <p:nvPr/>
        </p:nvPicPr>
        <p:blipFill>
          <a:blip r:embed="rId3" cstate="print"/>
          <a:srcRect l="4384" r="4724" b="9746"/>
          <a:stretch>
            <a:fillRect/>
          </a:stretch>
        </p:blipFill>
        <p:spPr>
          <a:xfrm>
            <a:off x="335360" y="1268760"/>
            <a:ext cx="11041227" cy="2160240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4847862" y="260648"/>
            <a:ext cx="15068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600" b="1" dirty="0"/>
              <a:t>Skarlát</a:t>
            </a:r>
          </a:p>
        </p:txBody>
      </p:sp>
    </p:spTree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39349" y="692696"/>
            <a:ext cx="10515600" cy="850874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hu-HU" sz="2800" b="1" cap="none" dirty="0">
                <a:latin typeface="+mn-lt"/>
              </a:rPr>
              <a:t>Kórokozó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34951" y="1628801"/>
            <a:ext cx="11957049" cy="5229200"/>
          </a:xfrm>
        </p:spPr>
        <p:txBody>
          <a:bodyPr>
            <a:normAutofit/>
          </a:bodyPr>
          <a:lstStyle/>
          <a:p>
            <a:pPr algn="just"/>
            <a:r>
              <a:rPr lang="hu-HU" sz="2800" dirty="0"/>
              <a:t>A-csoportú </a:t>
            </a:r>
            <a:r>
              <a:rPr lang="hu-HU" sz="2800" dirty="0" err="1"/>
              <a:t>Streptococcus</a:t>
            </a:r>
            <a:r>
              <a:rPr lang="hu-HU" sz="2800" dirty="0"/>
              <a:t> </a:t>
            </a:r>
            <a:r>
              <a:rPr lang="hu-HU" sz="2800" dirty="0" err="1"/>
              <a:t>pyogenes</a:t>
            </a:r>
            <a:r>
              <a:rPr lang="hu-HU" sz="2800" dirty="0"/>
              <a:t> </a:t>
            </a:r>
            <a:r>
              <a:rPr lang="hu-HU" sz="2800" dirty="0" err="1"/>
              <a:t>erythrogen</a:t>
            </a:r>
            <a:r>
              <a:rPr lang="hu-HU" sz="2800" dirty="0"/>
              <a:t> toxint termelő törzse</a:t>
            </a:r>
          </a:p>
          <a:p>
            <a:pPr algn="just"/>
            <a:endParaRPr lang="hu-HU" sz="2800" dirty="0"/>
          </a:p>
          <a:p>
            <a:pPr algn="just"/>
            <a:endParaRPr lang="hu-HU" sz="2800" dirty="0"/>
          </a:p>
          <a:p>
            <a:pPr algn="just"/>
            <a:endParaRPr lang="hu-HU" sz="2800" dirty="0"/>
          </a:p>
          <a:p>
            <a:pPr algn="just">
              <a:buNone/>
            </a:pPr>
            <a:endParaRPr lang="hu-HU" sz="2800" dirty="0"/>
          </a:p>
          <a:p>
            <a:pPr algn="just">
              <a:buNone/>
            </a:pPr>
            <a:endParaRPr lang="hu-HU" sz="2800" dirty="0"/>
          </a:p>
          <a:p>
            <a:pPr algn="just">
              <a:lnSpc>
                <a:spcPct val="90000"/>
              </a:lnSpc>
            </a:pPr>
            <a:r>
              <a:rPr lang="hu-HU" sz="2800" dirty="0"/>
              <a:t>Ellentétben a többi valódi toxinnal, </a:t>
            </a:r>
            <a:r>
              <a:rPr lang="hu-HU" sz="2800" dirty="0" err="1"/>
              <a:t>toxoiddá</a:t>
            </a:r>
            <a:r>
              <a:rPr lang="hu-HU" sz="2800" dirty="0"/>
              <a:t> nem alakítható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4847862" y="1"/>
            <a:ext cx="15068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600" b="1" dirty="0"/>
              <a:t>Skarlát</a:t>
            </a:r>
          </a:p>
        </p:txBody>
      </p:sp>
      <p:pic>
        <p:nvPicPr>
          <p:cNvPr id="28674" name="Picture 2" descr="KÃ©ptalÃ¡lat a kÃ¶vetkezÅre: âstreptococcus pyogenesâ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07701" y="2348881"/>
            <a:ext cx="4445000" cy="2095501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</p:pic>
    </p:spTree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980728"/>
            <a:ext cx="10363200" cy="629196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hu-HU" sz="2800" b="1" cap="none" dirty="0" err="1">
                <a:latin typeface="+mn-lt"/>
              </a:rPr>
              <a:t>Patomechanizmus</a:t>
            </a:r>
            <a:endParaRPr lang="hu-HU" sz="2800" b="1" cap="none" dirty="0">
              <a:latin typeface="+mn-lt"/>
            </a:endParaRP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2325688"/>
            <a:ext cx="11664619" cy="4114800"/>
          </a:xfrm>
        </p:spPr>
        <p:txBody>
          <a:bodyPr>
            <a:normAutofit/>
          </a:bodyPr>
          <a:lstStyle/>
          <a:p>
            <a:pPr lvl="1" algn="just"/>
            <a:r>
              <a:rPr lang="hu-HU" sz="2800" dirty="0"/>
              <a:t>A </a:t>
            </a:r>
            <a:r>
              <a:rPr lang="hu-HU" sz="2800" dirty="0" err="1"/>
              <a:t>streptococcusok</a:t>
            </a:r>
            <a:r>
              <a:rPr lang="hu-HU" sz="2800" dirty="0"/>
              <a:t> </a:t>
            </a:r>
            <a:r>
              <a:rPr lang="hu-HU" sz="2800" dirty="0" err="1"/>
              <a:t>a</a:t>
            </a:r>
            <a:r>
              <a:rPr lang="hu-HU" sz="2800" dirty="0"/>
              <a:t> szervezet különböző helyein kelthetnek akut gyulladással, gyakran gennyképződéssel is járó folyamatokat</a:t>
            </a:r>
          </a:p>
          <a:p>
            <a:pPr lvl="1" algn="just"/>
            <a:endParaRPr lang="hu-HU" sz="2800" dirty="0"/>
          </a:p>
          <a:p>
            <a:pPr lvl="1" algn="just"/>
            <a:r>
              <a:rPr lang="hu-HU" sz="2800" dirty="0"/>
              <a:t>Ha a kórokozó megfelelő mennyiségű </a:t>
            </a:r>
            <a:r>
              <a:rPr lang="hu-HU" sz="2800" dirty="0" err="1"/>
              <a:t>streptococcus</a:t>
            </a:r>
            <a:r>
              <a:rPr lang="hu-HU" sz="2800" dirty="0"/>
              <a:t> </a:t>
            </a:r>
            <a:r>
              <a:rPr lang="hu-HU" sz="2800" dirty="0" err="1"/>
              <a:t>pyrogen</a:t>
            </a:r>
            <a:r>
              <a:rPr lang="hu-HU" sz="2800" dirty="0"/>
              <a:t> </a:t>
            </a:r>
            <a:r>
              <a:rPr lang="hu-HU" sz="2800" dirty="0" err="1"/>
              <a:t>exotoxint</a:t>
            </a:r>
            <a:r>
              <a:rPr lang="hu-HU" sz="2800" dirty="0"/>
              <a:t> termel, és a szervezetnek a szóban forgó típussal szemben nincs </a:t>
            </a:r>
            <a:r>
              <a:rPr lang="hu-HU" sz="2800" dirty="0" err="1"/>
              <a:t>antitoxikus</a:t>
            </a:r>
            <a:r>
              <a:rPr lang="hu-HU" sz="2800" dirty="0"/>
              <a:t> immunitása-&gt;betegség 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4847862" y="1"/>
            <a:ext cx="15068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600" b="1" dirty="0"/>
              <a:t>Skarlát</a:t>
            </a:r>
          </a:p>
        </p:txBody>
      </p:sp>
    </p:spTree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10363200" cy="604838"/>
          </a:xfrm>
        </p:spPr>
        <p:txBody>
          <a:bodyPr>
            <a:normAutofit/>
          </a:bodyPr>
          <a:lstStyle/>
          <a:p>
            <a:endParaRPr lang="hu-HU" sz="2800" dirty="0">
              <a:latin typeface="+mn-lt"/>
            </a:endParaRP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14424"/>
            <a:ext cx="11488935" cy="4190207"/>
          </a:xfrm>
        </p:spPr>
        <p:txBody>
          <a:bodyPr>
            <a:noAutofit/>
          </a:bodyPr>
          <a:lstStyle/>
          <a:p>
            <a:pPr algn="just">
              <a:lnSpc>
                <a:spcPct val="80000"/>
              </a:lnSpc>
            </a:pPr>
            <a:r>
              <a:rPr lang="hu-HU" sz="2400" dirty="0" err="1"/>
              <a:t>L.i</a:t>
            </a:r>
            <a:r>
              <a:rPr lang="hu-HU" sz="2400" dirty="0"/>
              <a:t>.: 1-3 nap, ritkán </a:t>
            </a:r>
            <a:r>
              <a:rPr lang="hu-HU" sz="2400" dirty="0" err="1"/>
              <a:t>max</a:t>
            </a:r>
            <a:r>
              <a:rPr lang="hu-HU" sz="2400" dirty="0"/>
              <a:t>. 8 nap</a:t>
            </a:r>
          </a:p>
          <a:p>
            <a:pPr algn="just">
              <a:lnSpc>
                <a:spcPct val="80000"/>
              </a:lnSpc>
            </a:pPr>
            <a:endParaRPr lang="hu-HU" sz="2400" dirty="0"/>
          </a:p>
          <a:p>
            <a:pPr algn="just">
              <a:lnSpc>
                <a:spcPct val="80000"/>
              </a:lnSpc>
            </a:pPr>
            <a:r>
              <a:rPr lang="hu-HU" sz="2400" dirty="0"/>
              <a:t>A tünetmentes inkubációs szak után a betegség hirtelen kezdődik lázzal, hányással, hasi fájdalmakkal, amihez rövidesen torokfájás és nyelési fájdalom csatlakozik</a:t>
            </a:r>
          </a:p>
          <a:p>
            <a:pPr algn="just">
              <a:lnSpc>
                <a:spcPct val="80000"/>
              </a:lnSpc>
            </a:pPr>
            <a:endParaRPr lang="hu-HU" sz="2400" dirty="0"/>
          </a:p>
          <a:p>
            <a:pPr algn="just">
              <a:lnSpc>
                <a:spcPct val="80000"/>
              </a:lnSpc>
            </a:pPr>
            <a:r>
              <a:rPr lang="hu-HU" sz="2400" dirty="0"/>
              <a:t>A torokképletek erősen belövelltek („skarlátvörös”) és a </a:t>
            </a:r>
            <a:r>
              <a:rPr lang="hu-HU" sz="2400" dirty="0" err="1"/>
              <a:t>tonzillákon</a:t>
            </a:r>
            <a:r>
              <a:rPr lang="hu-HU" sz="2400" dirty="0"/>
              <a:t> </a:t>
            </a:r>
            <a:r>
              <a:rPr lang="hu-HU" sz="2400" dirty="0" err="1"/>
              <a:t>folliculusok</a:t>
            </a:r>
            <a:r>
              <a:rPr lang="hu-HU" sz="2400" dirty="0"/>
              <a:t> fejlődnek ki</a:t>
            </a:r>
          </a:p>
          <a:p>
            <a:pPr algn="just">
              <a:lnSpc>
                <a:spcPct val="80000"/>
              </a:lnSpc>
            </a:pPr>
            <a:endParaRPr lang="hu-HU" sz="2400" dirty="0"/>
          </a:p>
          <a:p>
            <a:pPr algn="just">
              <a:lnSpc>
                <a:spcPct val="80000"/>
              </a:lnSpc>
            </a:pPr>
            <a:r>
              <a:rPr lang="hu-HU" sz="2400" dirty="0"/>
              <a:t>A lágy szájpadon, az uvulán, a garatfalon pontozott pír látható, mely a kemény szájpad felé élesen elhatárolt</a:t>
            </a:r>
          </a:p>
          <a:p>
            <a:pPr algn="just">
              <a:lnSpc>
                <a:spcPct val="80000"/>
              </a:lnSpc>
            </a:pPr>
            <a:endParaRPr lang="hu-HU" sz="2400" dirty="0"/>
          </a:p>
          <a:p>
            <a:pPr algn="just">
              <a:lnSpc>
                <a:spcPct val="80000"/>
              </a:lnSpc>
            </a:pPr>
            <a:r>
              <a:rPr lang="hu-HU" sz="2400" dirty="0"/>
              <a:t>A nyelv kezdetben vastagon bevont, szélein áttűnnek a duzzadt vörös papillák -&gt;Néhány nap múlva a lepedék letisztul és előtűnik a duzzadt papillákkal borított vörös nyelv = </a:t>
            </a:r>
            <a:r>
              <a:rPr lang="hu-HU" sz="2400" dirty="0">
                <a:solidFill>
                  <a:srgbClr val="C00000"/>
                </a:solidFill>
              </a:rPr>
              <a:t>„málnanyelv”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4847862" y="1"/>
            <a:ext cx="15068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600" b="1" dirty="0"/>
              <a:t>Skarlát</a:t>
            </a:r>
          </a:p>
        </p:txBody>
      </p:sp>
    </p:spTree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AutoShape 2" descr="KapcsolÃ³dÃ³ kÃ©p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92164" name="AutoShape 4" descr="KapcsolÃ³dÃ³ kÃ©p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92166" name="AutoShape 6" descr="KapcsolÃ³dÃ³ kÃ©p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5" name="Kép 4" descr="skarlá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9402" y="1844824"/>
            <a:ext cx="4213059" cy="3159794"/>
          </a:xfrm>
          <a:prstGeom prst="rect">
            <a:avLst/>
          </a:prstGeom>
          <a:ln>
            <a:solidFill>
              <a:srgbClr val="00B0F0"/>
            </a:solidFill>
          </a:ln>
        </p:spPr>
      </p:pic>
      <p:sp>
        <p:nvSpPr>
          <p:cNvPr id="6" name="Szövegdoboz 5"/>
          <p:cNvSpPr txBox="1"/>
          <p:nvPr/>
        </p:nvSpPr>
        <p:spPr>
          <a:xfrm>
            <a:off x="4271798" y="1"/>
            <a:ext cx="15068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600" b="1" dirty="0"/>
              <a:t>Skarlát</a:t>
            </a:r>
          </a:p>
        </p:txBody>
      </p:sp>
      <p:pic>
        <p:nvPicPr>
          <p:cNvPr id="7" name="Kép 6" descr="skarlát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03979" y="1844824"/>
            <a:ext cx="4608512" cy="3217944"/>
          </a:xfrm>
          <a:prstGeom prst="rect">
            <a:avLst/>
          </a:prstGeom>
          <a:ln>
            <a:solidFill>
              <a:srgbClr val="00B0F0"/>
            </a:solidFill>
          </a:ln>
        </p:spPr>
      </p:pic>
    </p:spTree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9" name="Tartalom helye 2"/>
          <p:cNvSpPr>
            <a:spLocks noGrp="1"/>
          </p:cNvSpPr>
          <p:nvPr>
            <p:ph idx="4294967295"/>
          </p:nvPr>
        </p:nvSpPr>
        <p:spPr>
          <a:xfrm>
            <a:off x="0" y="1247304"/>
            <a:ext cx="11856640" cy="6093296"/>
          </a:xfrm>
        </p:spPr>
        <p:txBody>
          <a:bodyPr>
            <a:noAutofit/>
          </a:bodyPr>
          <a:lstStyle/>
          <a:p>
            <a:pPr algn="just">
              <a:lnSpc>
                <a:spcPct val="80000"/>
              </a:lnSpc>
            </a:pPr>
            <a:r>
              <a:rPr lang="hu-HU" sz="2400" dirty="0"/>
              <a:t>A kezdet után 12-24 óra múlva, de legkésőbb 3 napon belül megjelenik az </a:t>
            </a:r>
            <a:r>
              <a:rPr lang="hu-HU" sz="2400" dirty="0" err="1"/>
              <a:t>exanthema</a:t>
            </a:r>
            <a:r>
              <a:rPr lang="hu-HU" sz="2400" dirty="0"/>
              <a:t>, a finom, sűrű pontozott pír, mely távolról nézve összefolyó, „skarlátvörös” színt ad a bőrnek</a:t>
            </a:r>
          </a:p>
          <a:p>
            <a:pPr algn="just">
              <a:lnSpc>
                <a:spcPct val="80000"/>
              </a:lnSpc>
            </a:pPr>
            <a:r>
              <a:rPr lang="hu-HU" sz="2400" dirty="0"/>
              <a:t>Az arcon diffúz pír látható száj körüli sápadtsággal</a:t>
            </a:r>
          </a:p>
          <a:p>
            <a:pPr algn="just">
              <a:lnSpc>
                <a:spcPct val="80000"/>
              </a:lnSpc>
            </a:pPr>
            <a:r>
              <a:rPr lang="hu-HU" sz="2400" dirty="0"/>
              <a:t> Az </a:t>
            </a:r>
            <a:r>
              <a:rPr lang="hu-HU" sz="2400" dirty="0" err="1"/>
              <a:t>exanthema</a:t>
            </a:r>
            <a:r>
              <a:rPr lang="hu-HU" sz="2400" dirty="0"/>
              <a:t> a könyök és az </a:t>
            </a:r>
            <a:r>
              <a:rPr lang="hu-HU" sz="2400" dirty="0" err="1"/>
              <a:t>inguinalis</a:t>
            </a:r>
            <a:r>
              <a:rPr lang="hu-HU" sz="2400" dirty="0"/>
              <a:t> hajlatokban, az alhas bőrén a bőr ráncaiban sötétvörös</a:t>
            </a:r>
          </a:p>
          <a:p>
            <a:pPr algn="just">
              <a:lnSpc>
                <a:spcPct val="80000"/>
              </a:lnSpc>
            </a:pPr>
            <a:r>
              <a:rPr lang="hu-HU" sz="2400" dirty="0"/>
              <a:t>A kiütés halványodása 3-4 nap múlva indul meg, maradványai az összefüggő bőrterületeken láthatók a legtovább</a:t>
            </a:r>
          </a:p>
          <a:p>
            <a:pPr algn="just">
              <a:lnSpc>
                <a:spcPct val="80000"/>
              </a:lnSpc>
            </a:pPr>
            <a:r>
              <a:rPr lang="hu-HU" sz="2400" dirty="0"/>
              <a:t>A jellegzetes „lemezes” hámlás a 2. héten kezdődik és 4-5 hétig is látható a tenyereken és a talpakon</a:t>
            </a:r>
          </a:p>
          <a:p>
            <a:pPr algn="just">
              <a:lnSpc>
                <a:spcPct val="80000"/>
              </a:lnSpc>
            </a:pPr>
            <a:r>
              <a:rPr lang="hu-HU" sz="2400" dirty="0">
                <a:solidFill>
                  <a:srgbClr val="FF0000"/>
                </a:solidFill>
              </a:rPr>
              <a:t>Szövődmények</a:t>
            </a:r>
            <a:r>
              <a:rPr lang="hu-HU" sz="2400" dirty="0"/>
              <a:t> előfordulása, illetve </a:t>
            </a:r>
            <a:r>
              <a:rPr lang="hu-HU" sz="2400" dirty="0" err="1"/>
              <a:t>streptococcus</a:t>
            </a:r>
            <a:r>
              <a:rPr lang="hu-HU" sz="2400" dirty="0"/>
              <a:t> utóbetegségek a penicillinkezelés mellett igen ritkán tapasztalhatók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4847862" y="1"/>
            <a:ext cx="15068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600" b="1" dirty="0"/>
              <a:t>Skarlát</a:t>
            </a:r>
          </a:p>
        </p:txBody>
      </p:sp>
    </p:spTree>
  </p:cSld>
  <p:clrMapOvr>
    <a:masterClrMapping/>
  </p:clrMapOvr>
  <p:transition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Ã©ptalÃ¡lat a kÃ¶vetkezÅre: âskarlÃ¡tâ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47595" y="1916832"/>
            <a:ext cx="6769100" cy="3371851"/>
          </a:xfrm>
          <a:prstGeom prst="rect">
            <a:avLst/>
          </a:prstGeom>
          <a:noFill/>
        </p:spPr>
      </p:pic>
      <p:sp>
        <p:nvSpPr>
          <p:cNvPr id="3" name="Szövegdoboz 2"/>
          <p:cNvSpPr txBox="1"/>
          <p:nvPr/>
        </p:nvSpPr>
        <p:spPr>
          <a:xfrm>
            <a:off x="4559830" y="260648"/>
            <a:ext cx="15068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600" b="1" dirty="0"/>
              <a:t>Skarlát</a:t>
            </a:r>
          </a:p>
        </p:txBody>
      </p:sp>
    </p:spTree>
  </p:cSld>
  <p:clrMapOvr>
    <a:masterClrMapping/>
  </p:clrMapOvr>
  <p:transition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63690" y="1071263"/>
            <a:ext cx="11664619" cy="6237311"/>
          </a:xfrm>
        </p:spPr>
        <p:txBody>
          <a:bodyPr>
            <a:noAutofit/>
          </a:bodyPr>
          <a:lstStyle/>
          <a:p>
            <a:pPr algn="just">
              <a:lnSpc>
                <a:spcPct val="80000"/>
              </a:lnSpc>
            </a:pPr>
            <a:r>
              <a:rPr lang="hu-HU" sz="2400" dirty="0"/>
              <a:t>A fertőzés forrása: megbetegedett ember, illetve a </a:t>
            </a:r>
            <a:r>
              <a:rPr lang="hu-HU" sz="2400" dirty="0" err="1"/>
              <a:t>rekonvaleszcens</a:t>
            </a:r>
            <a:r>
              <a:rPr lang="hu-HU" sz="2400" dirty="0"/>
              <a:t> és egészséges kórokozó-hordozó</a:t>
            </a:r>
          </a:p>
          <a:p>
            <a:pPr algn="just">
              <a:lnSpc>
                <a:spcPct val="80000"/>
              </a:lnSpc>
            </a:pPr>
            <a:r>
              <a:rPr lang="hu-HU" sz="2400" dirty="0"/>
              <a:t>Hordozó aránya az egészségesnek tekintett lakosság körében 5-10 %, járványos időben kb. 25%</a:t>
            </a:r>
          </a:p>
          <a:p>
            <a:pPr algn="just">
              <a:lnSpc>
                <a:spcPct val="80000"/>
              </a:lnSpc>
            </a:pPr>
            <a:r>
              <a:rPr lang="hu-HU" sz="2400" dirty="0"/>
              <a:t>Cseppfertőzés útján terjed </a:t>
            </a:r>
          </a:p>
          <a:p>
            <a:pPr algn="just">
              <a:lnSpc>
                <a:spcPct val="80000"/>
              </a:lnSpc>
            </a:pPr>
            <a:r>
              <a:rPr lang="hu-HU" sz="2400" dirty="0"/>
              <a:t>A beteg vagy a hordozó </a:t>
            </a:r>
            <a:r>
              <a:rPr lang="hu-HU" sz="2400" dirty="0">
                <a:solidFill>
                  <a:srgbClr val="FF0000"/>
                </a:solidFill>
              </a:rPr>
              <a:t>használati eszközei, játékai, környezetében levő tárgyak is terjeszthetik a fertőzést</a:t>
            </a:r>
          </a:p>
          <a:p>
            <a:pPr algn="just">
              <a:lnSpc>
                <a:spcPct val="80000"/>
              </a:lnSpc>
            </a:pPr>
            <a:r>
              <a:rPr lang="hu-HU" sz="2400" dirty="0"/>
              <a:t>A terápiában nem részesített beteg 10-21 napig, a penicillinnel kezelt beteg 1-2 napig fertőzőképes</a:t>
            </a:r>
          </a:p>
          <a:p>
            <a:pPr algn="just">
              <a:lnSpc>
                <a:spcPct val="80000"/>
              </a:lnSpc>
            </a:pPr>
            <a:r>
              <a:rPr lang="hu-HU" sz="2400" dirty="0"/>
              <a:t>A kezelés hatására a tünetek néhány nap alatt elmúlnak, 24-48 óra múlva </a:t>
            </a:r>
            <a:r>
              <a:rPr lang="hu-HU" sz="2400" dirty="0" err="1"/>
              <a:t>Streptococcus</a:t>
            </a:r>
            <a:r>
              <a:rPr lang="hu-HU" sz="2400" dirty="0"/>
              <a:t> mentessé válik a beteg</a:t>
            </a:r>
          </a:p>
          <a:p>
            <a:pPr algn="just">
              <a:lnSpc>
                <a:spcPct val="80000"/>
              </a:lnSpc>
            </a:pPr>
            <a:r>
              <a:rPr lang="hu-HU" sz="2400" dirty="0"/>
              <a:t>Kellő immunitás nem feltétlenül alakul ki, ennek megfelelően ismételt megbetegedések előfordulhatnak</a:t>
            </a:r>
          </a:p>
          <a:p>
            <a:pPr algn="just">
              <a:lnSpc>
                <a:spcPct val="80000"/>
              </a:lnSpc>
            </a:pPr>
            <a:r>
              <a:rPr lang="hu-HU" sz="2400" dirty="0" err="1"/>
              <a:t>Kontagiozitási</a:t>
            </a:r>
            <a:r>
              <a:rPr lang="hu-HU" sz="2400" dirty="0"/>
              <a:t> indexe 30-40%</a:t>
            </a:r>
          </a:p>
          <a:p>
            <a:pPr algn="just">
              <a:lnSpc>
                <a:spcPct val="80000"/>
              </a:lnSpc>
            </a:pPr>
            <a:r>
              <a:rPr lang="hu-HU" sz="2400" dirty="0"/>
              <a:t>Hazánkban a betegség endémiás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4847862" y="1"/>
            <a:ext cx="15068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600" b="1" dirty="0"/>
              <a:t>Skarlát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825625"/>
            <a:ext cx="12192000" cy="435133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hu-HU" sz="24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Kórokozó</a:t>
            </a:r>
          </a:p>
          <a:p>
            <a:pPr lvl="1">
              <a:defRPr/>
            </a:pPr>
            <a:r>
              <a:rPr lang="hu-HU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Corynebacterium</a:t>
            </a:r>
            <a:r>
              <a:rPr lang="hu-HU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hu-HU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diphteriae</a:t>
            </a:r>
            <a:endParaRPr lang="hu-HU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lvl="1">
              <a:defRPr/>
            </a:pPr>
            <a:r>
              <a:rPr lang="hu-HU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Külső behatásokra nagymértékben rezisztens</a:t>
            </a:r>
          </a:p>
          <a:p>
            <a:pPr lvl="1">
              <a:defRPr/>
            </a:pPr>
            <a:r>
              <a:rPr lang="hu-HU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Szokásos fertőtlenítőszerekkel, penicillin szemben érzékeny</a:t>
            </a:r>
          </a:p>
          <a:p>
            <a:pPr lvl="1">
              <a:defRPr/>
            </a:pPr>
            <a:r>
              <a:rPr lang="hu-HU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A patogén törzsek igen erősen mérgező hőérzékeny </a:t>
            </a:r>
            <a:r>
              <a:rPr lang="hu-HU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exotoxint</a:t>
            </a:r>
            <a:r>
              <a:rPr lang="hu-HU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termelnek</a:t>
            </a:r>
          </a:p>
          <a:p>
            <a:pPr lvl="1">
              <a:defRPr/>
            </a:pPr>
            <a:r>
              <a:rPr lang="hu-HU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A toxin hővel és formalinnal </a:t>
            </a:r>
            <a:r>
              <a:rPr lang="hu-HU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toxoiddá</a:t>
            </a:r>
            <a:r>
              <a:rPr lang="hu-HU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alakítható</a:t>
            </a:r>
          </a:p>
          <a:p>
            <a:pPr lvl="1">
              <a:defRPr/>
            </a:pPr>
            <a:r>
              <a:rPr lang="hu-HU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Megbetegítő képessége csak a toxintermelő törzseknek van</a:t>
            </a:r>
          </a:p>
          <a:p>
            <a:endParaRPr lang="hu-HU" sz="2400" dirty="0"/>
          </a:p>
        </p:txBody>
      </p:sp>
      <p:sp>
        <p:nvSpPr>
          <p:cNvPr id="4" name="Cím 1"/>
          <p:cNvSpPr txBox="1">
            <a:spLocks/>
          </p:cNvSpPr>
          <p:nvPr/>
        </p:nvSpPr>
        <p:spPr>
          <a:xfrm>
            <a:off x="3600450" y="0"/>
            <a:ext cx="6929438" cy="10048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sz="3200" b="1" dirty="0"/>
              <a:t>Légutakon keresztül terjedő fertőző betegségek</a:t>
            </a:r>
          </a:p>
          <a:p>
            <a:pPr algn="ctr"/>
            <a:r>
              <a:rPr lang="hu-HU" sz="3200" b="1" dirty="0" err="1"/>
              <a:t>Diphteria</a:t>
            </a:r>
            <a:r>
              <a:rPr lang="hu-HU" sz="3200" b="1" dirty="0"/>
              <a:t> (diftéria, torokgyík) II.</a:t>
            </a:r>
          </a:p>
        </p:txBody>
      </p:sp>
    </p:spTree>
    <p:extLst>
      <p:ext uri="{BB962C8B-B14F-4D97-AF65-F5344CB8AC3E}">
        <p14:creationId xmlns:p14="http://schemas.microsoft.com/office/powerpoint/2010/main" val="357717289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10972800" cy="1143000"/>
          </a:xfrm>
        </p:spPr>
        <p:txBody>
          <a:bodyPr/>
          <a:lstStyle/>
          <a:p>
            <a:r>
              <a:rPr lang="hu-HU" dirty="0"/>
              <a:t> 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340768"/>
            <a:ext cx="11664619" cy="4783385"/>
          </a:xfrm>
        </p:spPr>
        <p:txBody>
          <a:bodyPr>
            <a:normAutofit/>
          </a:bodyPr>
          <a:lstStyle/>
          <a:p>
            <a:pPr algn="just">
              <a:lnSpc>
                <a:spcPct val="80000"/>
              </a:lnSpc>
            </a:pPr>
            <a:r>
              <a:rPr lang="hu-HU" sz="2400" dirty="0"/>
              <a:t>Bejelentésre kötelezett a gyanús vagy a valószínűsíthető eset</a:t>
            </a:r>
          </a:p>
          <a:p>
            <a:pPr algn="just">
              <a:lnSpc>
                <a:spcPct val="80000"/>
              </a:lnSpc>
            </a:pPr>
            <a:endParaRPr lang="hu-HU" sz="2400" dirty="0"/>
          </a:p>
          <a:p>
            <a:pPr algn="just">
              <a:lnSpc>
                <a:spcPct val="80000"/>
              </a:lnSpc>
            </a:pPr>
            <a:r>
              <a:rPr lang="hu-HU" sz="2400" dirty="0"/>
              <a:t>A beteget otthonában vagy kórházban (fertőző osztályon) kell elkülöníteni 6 napig</a:t>
            </a:r>
          </a:p>
          <a:p>
            <a:pPr algn="just">
              <a:lnSpc>
                <a:spcPct val="80000"/>
              </a:lnSpc>
            </a:pPr>
            <a:endParaRPr lang="hu-HU" sz="2400" i="1" dirty="0"/>
          </a:p>
          <a:p>
            <a:pPr algn="just">
              <a:lnSpc>
                <a:spcPct val="80000"/>
              </a:lnSpc>
            </a:pPr>
            <a:r>
              <a:rPr lang="hu-HU" sz="2400" dirty="0"/>
              <a:t>Folyamatos és </a:t>
            </a:r>
            <a:r>
              <a:rPr lang="hu-HU" sz="2400" dirty="0" err="1"/>
              <a:t>zárófertőtlenítés</a:t>
            </a:r>
            <a:r>
              <a:rPr lang="hu-HU" sz="2400" dirty="0"/>
              <a:t> szükséges</a:t>
            </a:r>
          </a:p>
          <a:p>
            <a:pPr algn="just">
              <a:lnSpc>
                <a:spcPct val="80000"/>
              </a:lnSpc>
            </a:pPr>
            <a:endParaRPr lang="hu-HU" sz="2400" dirty="0"/>
          </a:p>
          <a:p>
            <a:pPr algn="just">
              <a:lnSpc>
                <a:spcPct val="80000"/>
              </a:lnSpc>
            </a:pPr>
            <a:r>
              <a:rPr lang="hu-HU" sz="2400" dirty="0" err="1"/>
              <a:t>Postexpoziciós</a:t>
            </a:r>
            <a:r>
              <a:rPr lang="hu-HU" sz="2400" dirty="0"/>
              <a:t> profilaxis nem szükséges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4847862" y="1"/>
            <a:ext cx="15068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600" b="1" dirty="0"/>
              <a:t>Skarlát</a:t>
            </a:r>
          </a:p>
        </p:txBody>
      </p:sp>
    </p:spTree>
  </p:cSld>
  <p:clrMapOvr>
    <a:masterClrMapping/>
  </p:clrMapOvr>
  <p:transition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1"/>
          <p:cNvSpPr txBox="1">
            <a:spLocks/>
          </p:cNvSpPr>
          <p:nvPr/>
        </p:nvSpPr>
        <p:spPr>
          <a:xfrm>
            <a:off x="3143249" y="0"/>
            <a:ext cx="7686675" cy="1714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Légutakon keresztül terjedő fertőző betegségek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3200" b="1" dirty="0" err="1"/>
              <a:t>Meningitis</a:t>
            </a:r>
            <a:r>
              <a:rPr lang="hu-HU" sz="3200" b="1" dirty="0"/>
              <a:t> </a:t>
            </a:r>
            <a:r>
              <a:rPr lang="hu-HU" sz="3200" b="1" dirty="0" err="1"/>
              <a:t>epidemica</a:t>
            </a:r>
            <a:r>
              <a:rPr lang="hu-HU" sz="3200" b="1" dirty="0"/>
              <a:t> (járványos agyhártyagyulladás) </a:t>
            </a:r>
            <a:r>
              <a:rPr kumimoji="0" lang="hu-HU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I.</a:t>
            </a:r>
          </a:p>
        </p:txBody>
      </p:sp>
      <p:sp>
        <p:nvSpPr>
          <p:cNvPr id="6" name="Téglalap 5"/>
          <p:cNvSpPr/>
          <p:nvPr/>
        </p:nvSpPr>
        <p:spPr>
          <a:xfrm>
            <a:off x="0" y="1482436"/>
            <a:ext cx="12192000" cy="4745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buFont typeface="Arial" pitchFamily="34" charset="0"/>
              <a:buChar char="•"/>
            </a:pPr>
            <a:r>
              <a:rPr lang="hu-HU" sz="2400" dirty="0" err="1"/>
              <a:t>Etiológia</a:t>
            </a:r>
            <a:endParaRPr lang="hu-HU" sz="2400" dirty="0"/>
          </a:p>
          <a:p>
            <a:pPr algn="just">
              <a:lnSpc>
                <a:spcPct val="90000"/>
              </a:lnSpc>
            </a:pPr>
            <a:endParaRPr lang="hu-HU" sz="2400" dirty="0"/>
          </a:p>
          <a:p>
            <a:pPr lvl="1" algn="just">
              <a:lnSpc>
                <a:spcPct val="90000"/>
              </a:lnSpc>
              <a:buFont typeface="Arial" pitchFamily="34" charset="0"/>
              <a:buChar char="•"/>
            </a:pPr>
            <a:r>
              <a:rPr lang="hu-HU" sz="2400" dirty="0" err="1"/>
              <a:t>Gram-negatív</a:t>
            </a:r>
            <a:r>
              <a:rPr lang="hu-HU" sz="2400" dirty="0"/>
              <a:t> </a:t>
            </a:r>
            <a:r>
              <a:rPr lang="hu-HU" sz="2400" dirty="0" err="1"/>
              <a:t>diplococcus</a:t>
            </a:r>
            <a:endParaRPr lang="hu-HU" sz="2400" dirty="0"/>
          </a:p>
          <a:p>
            <a:pPr lvl="1" algn="just">
              <a:lnSpc>
                <a:spcPct val="90000"/>
              </a:lnSpc>
              <a:buFont typeface="Arial" pitchFamily="34" charset="0"/>
              <a:buChar char="•"/>
            </a:pPr>
            <a:endParaRPr lang="hu-HU" sz="2400" dirty="0"/>
          </a:p>
          <a:p>
            <a:pPr lvl="1" algn="just">
              <a:lnSpc>
                <a:spcPct val="90000"/>
              </a:lnSpc>
              <a:buFont typeface="Arial" pitchFamily="34" charset="0"/>
              <a:buChar char="•"/>
            </a:pPr>
            <a:r>
              <a:rPr lang="hu-HU" sz="2400" dirty="0"/>
              <a:t>A törzsek </a:t>
            </a:r>
            <a:r>
              <a:rPr lang="hu-HU" sz="2400" dirty="0" err="1"/>
              <a:t>antigénszerkezetük</a:t>
            </a:r>
            <a:r>
              <a:rPr lang="hu-HU" sz="2400" dirty="0"/>
              <a:t> szerint 12 szerológiai csoportba sorolhatók, leggyakoribb az A,  B, C,    D, Y, W-135 előfordulása</a:t>
            </a:r>
          </a:p>
          <a:p>
            <a:pPr lvl="1" algn="just">
              <a:lnSpc>
                <a:spcPct val="90000"/>
              </a:lnSpc>
              <a:buFont typeface="Arial" pitchFamily="34" charset="0"/>
              <a:buChar char="•"/>
            </a:pPr>
            <a:endParaRPr lang="hu-HU" sz="2400" dirty="0"/>
          </a:p>
          <a:p>
            <a:pPr lvl="1" algn="just">
              <a:lnSpc>
                <a:spcPct val="90000"/>
              </a:lnSpc>
              <a:buFont typeface="Arial" pitchFamily="34" charset="0"/>
              <a:buChar char="•"/>
            </a:pPr>
            <a:r>
              <a:rPr lang="hu-HU" sz="2400" dirty="0" err="1"/>
              <a:t>Meningitis</a:t>
            </a:r>
            <a:r>
              <a:rPr lang="hu-HU" sz="2400" dirty="0"/>
              <a:t> övezet Afrikában</a:t>
            </a:r>
          </a:p>
          <a:p>
            <a:pPr lvl="1" algn="just">
              <a:lnSpc>
                <a:spcPct val="90000"/>
              </a:lnSpc>
              <a:buFont typeface="Arial" pitchFamily="34" charset="0"/>
              <a:buChar char="•"/>
            </a:pPr>
            <a:endParaRPr lang="hu-HU" sz="2400" dirty="0"/>
          </a:p>
          <a:p>
            <a:pPr lvl="1" algn="just">
              <a:lnSpc>
                <a:spcPct val="90000"/>
              </a:lnSpc>
              <a:buFont typeface="Arial" pitchFamily="34" charset="0"/>
              <a:buChar char="•"/>
            </a:pPr>
            <a:r>
              <a:rPr lang="hu-HU" sz="2400" dirty="0"/>
              <a:t>Az utóbbi években Európában – és így hazánkban is – a B és a C-törzsek a megbetegedések fő okozói</a:t>
            </a:r>
          </a:p>
          <a:p>
            <a:pPr lvl="1" algn="just">
              <a:lnSpc>
                <a:spcPct val="90000"/>
              </a:lnSpc>
              <a:buFont typeface="Arial" pitchFamily="34" charset="0"/>
              <a:buChar char="•"/>
            </a:pPr>
            <a:endParaRPr lang="hu-HU" sz="2400" dirty="0"/>
          </a:p>
          <a:p>
            <a:pPr lvl="1" algn="just">
              <a:lnSpc>
                <a:spcPct val="90000"/>
              </a:lnSpc>
            </a:pPr>
            <a:endParaRPr lang="hu-HU" sz="2400" dirty="0"/>
          </a:p>
          <a:p>
            <a:pPr lvl="1" algn="just">
              <a:lnSpc>
                <a:spcPct val="90000"/>
              </a:lnSpc>
              <a:buFont typeface="Arial" pitchFamily="34" charset="0"/>
              <a:buChar char="•"/>
            </a:pPr>
            <a:r>
              <a:rPr lang="hu-HU" sz="2400" dirty="0" err="1"/>
              <a:t>Ellenállóképessége</a:t>
            </a:r>
            <a:r>
              <a:rPr lang="hu-HU" sz="2400" dirty="0"/>
              <a:t> igen csekély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528909"/>
            <a:ext cx="10515600" cy="687819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hu-HU" sz="2400" dirty="0" err="1">
                <a:latin typeface="+mn-lt"/>
              </a:rPr>
              <a:t>Patomechanizmus</a:t>
            </a:r>
            <a:endParaRPr lang="hu-HU" sz="2400" dirty="0">
              <a:latin typeface="+mn-lt"/>
            </a:endParaRP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63235" y="2333625"/>
            <a:ext cx="11928765" cy="4524375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hu-HU" sz="2400" dirty="0"/>
              <a:t>Természetes előfordulási helye a garat, innen jut a vérbe és az agyhártyákra</a:t>
            </a:r>
          </a:p>
          <a:p>
            <a:pPr algn="just">
              <a:lnSpc>
                <a:spcPct val="90000"/>
              </a:lnSpc>
            </a:pPr>
            <a:r>
              <a:rPr lang="hu-HU" sz="2400" dirty="0"/>
              <a:t>Átmenetileg a felső légutakat betegíti meg, majd ezután gyógyul, ami után az ember kórokozó-hordozóvá válhat, vagy megtörténik az invázió, </a:t>
            </a:r>
            <a:r>
              <a:rPr lang="hu-HU" sz="2400" dirty="0" err="1"/>
              <a:t>septicaemia</a:t>
            </a:r>
            <a:r>
              <a:rPr lang="hu-HU" sz="2400" dirty="0"/>
              <a:t> keletkezik, amelyben a beteg még az agyhártyagyulladás (</a:t>
            </a:r>
            <a:r>
              <a:rPr lang="hu-HU" sz="2400" dirty="0" err="1"/>
              <a:t>meningitis</a:t>
            </a:r>
            <a:r>
              <a:rPr lang="hu-HU" sz="2400" dirty="0"/>
              <a:t>) kifejlődése előtt meghalhat</a:t>
            </a:r>
          </a:p>
          <a:p>
            <a:pPr algn="just">
              <a:lnSpc>
                <a:spcPct val="90000"/>
              </a:lnSpc>
            </a:pPr>
            <a:r>
              <a:rPr lang="hu-HU" sz="2400" dirty="0"/>
              <a:t>Lehetséges, hogy a </a:t>
            </a:r>
            <a:r>
              <a:rPr lang="hu-HU" sz="2400" dirty="0" err="1"/>
              <a:t>meningococcusok</a:t>
            </a:r>
            <a:r>
              <a:rPr lang="hu-HU" sz="2400" dirty="0"/>
              <a:t> </a:t>
            </a:r>
            <a:r>
              <a:rPr lang="hu-HU" sz="2400" dirty="0" err="1"/>
              <a:t>a</a:t>
            </a:r>
            <a:r>
              <a:rPr lang="hu-HU" sz="2400" dirty="0"/>
              <a:t> </a:t>
            </a:r>
            <a:r>
              <a:rPr lang="hu-HU" sz="2400" dirty="0" err="1"/>
              <a:t>nasopharynxból</a:t>
            </a:r>
            <a:r>
              <a:rPr lang="hu-HU" sz="2400" dirty="0"/>
              <a:t> </a:t>
            </a:r>
            <a:r>
              <a:rPr lang="hu-HU" sz="2400" dirty="0" err="1"/>
              <a:t>a</a:t>
            </a:r>
            <a:r>
              <a:rPr lang="hu-HU" sz="2400" dirty="0"/>
              <a:t> </a:t>
            </a:r>
            <a:r>
              <a:rPr lang="hu-HU" sz="2400" dirty="0" err="1"/>
              <a:t>nyirokutak</a:t>
            </a:r>
            <a:r>
              <a:rPr lang="hu-HU" sz="2400" dirty="0"/>
              <a:t> mentén is eljutnak az agyhártyára</a:t>
            </a:r>
          </a:p>
          <a:p>
            <a:pPr>
              <a:lnSpc>
                <a:spcPct val="90000"/>
              </a:lnSpc>
              <a:buNone/>
            </a:pPr>
            <a:endParaRPr lang="hu-HU" sz="2800" dirty="0"/>
          </a:p>
        </p:txBody>
      </p:sp>
      <p:sp>
        <p:nvSpPr>
          <p:cNvPr id="4" name="Cím 1"/>
          <p:cNvSpPr txBox="1">
            <a:spLocks/>
          </p:cNvSpPr>
          <p:nvPr/>
        </p:nvSpPr>
        <p:spPr>
          <a:xfrm>
            <a:off x="3014663" y="0"/>
            <a:ext cx="7843837" cy="16716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Légutakon keresztül terjedő fertőző betegségek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3200" b="1" dirty="0" err="1"/>
              <a:t>Meningitis</a:t>
            </a:r>
            <a:r>
              <a:rPr lang="hu-HU" sz="3200" b="1" dirty="0"/>
              <a:t> </a:t>
            </a:r>
            <a:r>
              <a:rPr lang="hu-HU" sz="3200" b="1" dirty="0" err="1"/>
              <a:t>epidemica</a:t>
            </a:r>
            <a:r>
              <a:rPr lang="hu-HU" sz="3200" b="1" dirty="0"/>
              <a:t> (járványos agyhártyagyulladás) </a:t>
            </a:r>
            <a:r>
              <a:rPr kumimoji="0" lang="hu-HU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II.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085561"/>
            <a:ext cx="10515600" cy="1325563"/>
          </a:xfrm>
        </p:spPr>
        <p:txBody>
          <a:bodyPr>
            <a:normAutofit/>
          </a:bodyPr>
          <a:lstStyle/>
          <a:p>
            <a:r>
              <a:rPr lang="hu-HU" sz="2400" dirty="0">
                <a:latin typeface="+mn-lt"/>
              </a:rPr>
              <a:t>Klinikai kép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991879"/>
            <a:ext cx="12192000" cy="3522230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hu-HU" sz="2400" dirty="0"/>
              <a:t>Lappangási ideje 2-10 nap, leggyakrabban 3-4 nap</a:t>
            </a:r>
          </a:p>
          <a:p>
            <a:pPr algn="just">
              <a:lnSpc>
                <a:spcPct val="90000"/>
              </a:lnSpc>
            </a:pPr>
            <a:r>
              <a:rPr lang="hu-HU" sz="2400" dirty="0"/>
              <a:t>Hirtelen kezdet, rendszerint hidegrázás, fejfájás, magas láz, hányás, elesettség, igen súlyos </a:t>
            </a:r>
            <a:r>
              <a:rPr lang="hu-HU" sz="2400" dirty="0" err="1"/>
              <a:t>meningeális</a:t>
            </a:r>
            <a:r>
              <a:rPr lang="hu-HU" sz="2400" dirty="0"/>
              <a:t> izgalmi tünetek, eszméletlenségig fokozódó tudatzavar</a:t>
            </a:r>
          </a:p>
          <a:p>
            <a:pPr algn="just">
              <a:lnSpc>
                <a:spcPct val="90000"/>
              </a:lnSpc>
            </a:pPr>
            <a:r>
              <a:rPr lang="hu-HU" sz="2400" dirty="0"/>
              <a:t>Ritkán gyors lezajlású, végzetes </a:t>
            </a:r>
            <a:r>
              <a:rPr lang="hu-HU" sz="2400" dirty="0" err="1"/>
              <a:t>sepsis</a:t>
            </a:r>
            <a:r>
              <a:rPr lang="hu-HU" sz="2400" dirty="0"/>
              <a:t> képében zajlik le a fertőzés, bőrvérzések, mellékvesevérzés, </a:t>
            </a:r>
            <a:r>
              <a:rPr lang="hu-HU" sz="2400" dirty="0" err="1"/>
              <a:t>collapsus</a:t>
            </a:r>
            <a:r>
              <a:rPr lang="hu-HU" sz="2400" dirty="0"/>
              <a:t> is előfordulhat (</a:t>
            </a:r>
            <a:r>
              <a:rPr lang="hu-HU" sz="2400" dirty="0" err="1"/>
              <a:t>Waterhouse-Friderichsen</a:t>
            </a:r>
            <a:r>
              <a:rPr lang="hu-HU" sz="2400" dirty="0"/>
              <a:t> szindróma) a </a:t>
            </a:r>
            <a:r>
              <a:rPr lang="hu-HU" sz="2400" dirty="0" err="1"/>
              <a:t>meningeális</a:t>
            </a:r>
            <a:r>
              <a:rPr lang="hu-HU" sz="2400" dirty="0"/>
              <a:t> tünetek megjelenése előtt</a:t>
            </a:r>
          </a:p>
          <a:p>
            <a:pPr algn="just">
              <a:lnSpc>
                <a:spcPct val="90000"/>
              </a:lnSpc>
            </a:pPr>
            <a:r>
              <a:rPr lang="hu-HU" sz="2400" dirty="0"/>
              <a:t>Idős egyéneknél a láz hiányozhat, csak az eszméletzavar kifejezett, a </a:t>
            </a:r>
            <a:r>
              <a:rPr lang="hu-HU" sz="2400" dirty="0" err="1"/>
              <a:t>meningeális</a:t>
            </a:r>
            <a:r>
              <a:rPr lang="hu-HU" sz="2400" dirty="0"/>
              <a:t> tünetek elmosódottak lehetnek</a:t>
            </a:r>
          </a:p>
          <a:p>
            <a:pPr>
              <a:lnSpc>
                <a:spcPct val="90000"/>
              </a:lnSpc>
              <a:buNone/>
            </a:pPr>
            <a:endParaRPr lang="hu-HU" sz="2400" dirty="0"/>
          </a:p>
        </p:txBody>
      </p:sp>
      <p:sp>
        <p:nvSpPr>
          <p:cNvPr id="4" name="Cím 1"/>
          <p:cNvSpPr txBox="1">
            <a:spLocks/>
          </p:cNvSpPr>
          <p:nvPr/>
        </p:nvSpPr>
        <p:spPr>
          <a:xfrm>
            <a:off x="3228975" y="0"/>
            <a:ext cx="7800976" cy="18002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Légutakon keresztül terjedő fertőző betegségek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3200" b="1" dirty="0" err="1"/>
              <a:t>Meningitis</a:t>
            </a:r>
            <a:r>
              <a:rPr lang="hu-HU" sz="3200" b="1" dirty="0"/>
              <a:t> </a:t>
            </a:r>
            <a:r>
              <a:rPr lang="hu-HU" sz="3200" b="1" dirty="0" err="1"/>
              <a:t>epidemica</a:t>
            </a:r>
            <a:r>
              <a:rPr lang="hu-HU" sz="3200" b="1" dirty="0"/>
              <a:t> (járványos agyhártyagyulladás) </a:t>
            </a:r>
            <a:r>
              <a:rPr kumimoji="0" lang="hu-HU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III.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232189"/>
            <a:ext cx="10363200" cy="1143000"/>
          </a:xfrm>
        </p:spPr>
        <p:txBody>
          <a:bodyPr>
            <a:normAutofit/>
          </a:bodyPr>
          <a:lstStyle/>
          <a:p>
            <a:pPr>
              <a:tabLst>
                <a:tab pos="1428750" algn="l"/>
              </a:tabLst>
            </a:pPr>
            <a:r>
              <a:rPr lang="hu-HU" sz="2400" dirty="0">
                <a:latin typeface="+mn-lt"/>
              </a:rPr>
              <a:t>Kimenetel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2333625"/>
            <a:ext cx="12192000" cy="4524375"/>
          </a:xfrm>
        </p:spPr>
        <p:txBody>
          <a:bodyPr>
            <a:normAutofit/>
          </a:bodyPr>
          <a:lstStyle/>
          <a:p>
            <a:pPr algn="just"/>
            <a:r>
              <a:rPr lang="hu-HU" sz="2400" dirty="0"/>
              <a:t>Rossz prognózisú – még megfelelő terápia mellett is – az újszülöttek </a:t>
            </a:r>
            <a:r>
              <a:rPr lang="hu-HU" sz="2400" dirty="0" err="1"/>
              <a:t>meningitise</a:t>
            </a:r>
            <a:r>
              <a:rPr lang="hu-HU" sz="2400" dirty="0"/>
              <a:t> (40-100% halálozás), de a gyógyult esetek felében is maradványtünetekkel lehet számolni</a:t>
            </a:r>
          </a:p>
          <a:p>
            <a:pPr algn="just"/>
            <a:r>
              <a:rPr lang="hu-HU" sz="2400" dirty="0"/>
              <a:t> Ugyancsak súlyosabb az idősebbek megbetegedésének kórjóslata</a:t>
            </a:r>
          </a:p>
          <a:p>
            <a:pPr algn="just"/>
            <a:r>
              <a:rPr lang="hu-HU" sz="2400" dirty="0"/>
              <a:t>A 40 éven felüliek </a:t>
            </a:r>
            <a:r>
              <a:rPr lang="hu-HU" sz="2400" dirty="0" err="1"/>
              <a:t>letalitását</a:t>
            </a:r>
            <a:r>
              <a:rPr lang="hu-HU" sz="2400" dirty="0"/>
              <a:t> 25-50%-ra becsülik</a:t>
            </a:r>
          </a:p>
          <a:p>
            <a:pPr algn="just"/>
            <a:r>
              <a:rPr lang="hu-HU" sz="2400" dirty="0"/>
              <a:t>Korán kezdett, megfelelő terápia esetén is 5-10% a </a:t>
            </a:r>
            <a:r>
              <a:rPr lang="hu-HU" sz="2400" dirty="0" err="1"/>
              <a:t>meningococcus-meningitisek</a:t>
            </a:r>
            <a:r>
              <a:rPr lang="hu-HU" sz="2400" dirty="0"/>
              <a:t> </a:t>
            </a:r>
            <a:r>
              <a:rPr lang="hu-HU" sz="2400" dirty="0" err="1"/>
              <a:t>letalitása</a:t>
            </a:r>
            <a:endParaRPr lang="hu-HU" sz="2400" dirty="0"/>
          </a:p>
        </p:txBody>
      </p:sp>
      <p:sp>
        <p:nvSpPr>
          <p:cNvPr id="4" name="Cím 1"/>
          <p:cNvSpPr txBox="1">
            <a:spLocks/>
          </p:cNvSpPr>
          <p:nvPr/>
        </p:nvSpPr>
        <p:spPr>
          <a:xfrm>
            <a:off x="3300413" y="0"/>
            <a:ext cx="7558088" cy="18513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Légutakon keresztül terjedő fertőző betegségek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3200" b="1" dirty="0" err="1"/>
              <a:t>Meningitis</a:t>
            </a:r>
            <a:r>
              <a:rPr lang="hu-HU" sz="3200" b="1" dirty="0"/>
              <a:t> </a:t>
            </a:r>
            <a:r>
              <a:rPr lang="hu-HU" sz="3200" b="1" dirty="0" err="1"/>
              <a:t>epidemica</a:t>
            </a:r>
            <a:r>
              <a:rPr lang="hu-HU" sz="3200" b="1" dirty="0"/>
              <a:t> (járványos agyhártyagyulladás) </a:t>
            </a:r>
            <a:r>
              <a:rPr kumimoji="0" lang="hu-HU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IV.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850034"/>
            <a:ext cx="10515600" cy="1325563"/>
          </a:xfrm>
        </p:spPr>
        <p:txBody>
          <a:bodyPr>
            <a:normAutofit/>
          </a:bodyPr>
          <a:lstStyle/>
          <a:p>
            <a:r>
              <a:rPr lang="hu-HU" sz="2400" dirty="0">
                <a:latin typeface="+mn-lt"/>
              </a:rPr>
              <a:t>Terápia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991879"/>
            <a:ext cx="12192000" cy="4351338"/>
          </a:xfrm>
        </p:spPr>
        <p:txBody>
          <a:bodyPr>
            <a:normAutofit/>
          </a:bodyPr>
          <a:lstStyle/>
          <a:p>
            <a:pPr algn="just"/>
            <a:r>
              <a:rPr lang="hu-HU" sz="2400" dirty="0"/>
              <a:t>A kezelést sürgősen, a diagnózis gyanújának felmerülésekor el kell kezdeni</a:t>
            </a:r>
          </a:p>
          <a:p>
            <a:pPr algn="just"/>
            <a:endParaRPr lang="hu-HU" sz="2400" dirty="0"/>
          </a:p>
          <a:p>
            <a:pPr algn="just"/>
            <a:r>
              <a:rPr lang="hu-HU" sz="2400" dirty="0"/>
              <a:t>A mentőszállítást megelőzően adott antibiotikum a beteg életét mentheti meg</a:t>
            </a:r>
          </a:p>
          <a:p>
            <a:pPr algn="just"/>
            <a:endParaRPr lang="hu-HU" sz="2400" dirty="0"/>
          </a:p>
          <a:p>
            <a:pPr algn="just"/>
            <a:r>
              <a:rPr lang="hu-HU" sz="2400" dirty="0"/>
              <a:t>Megelőzés: védőoltás B, C </a:t>
            </a:r>
            <a:r>
              <a:rPr lang="hu-HU" sz="2400" dirty="0" err="1"/>
              <a:t>szerotípus</a:t>
            </a:r>
            <a:r>
              <a:rPr lang="hu-HU" sz="2400" dirty="0"/>
              <a:t> ellen</a:t>
            </a:r>
          </a:p>
          <a:p>
            <a:pPr algn="just"/>
            <a:endParaRPr lang="hu-HU" sz="2400" dirty="0"/>
          </a:p>
          <a:p>
            <a:pPr algn="just"/>
            <a:r>
              <a:rPr lang="hu-HU" sz="2400" dirty="0" err="1"/>
              <a:t>Kemoprofilaxis</a:t>
            </a:r>
            <a:r>
              <a:rPr lang="hu-HU" sz="2400" dirty="0"/>
              <a:t> a környezet számára (</a:t>
            </a:r>
            <a:r>
              <a:rPr lang="hu-HU" sz="2400" dirty="0" err="1"/>
              <a:t>Rifamed</a:t>
            </a:r>
            <a:r>
              <a:rPr lang="hu-HU" sz="2400" dirty="0"/>
              <a:t>, </a:t>
            </a:r>
            <a:r>
              <a:rPr lang="hu-HU" sz="2400" dirty="0" err="1"/>
              <a:t>Ciprofloxacin</a:t>
            </a:r>
            <a:r>
              <a:rPr lang="hu-HU" sz="2400" dirty="0"/>
              <a:t>)</a:t>
            </a:r>
          </a:p>
        </p:txBody>
      </p:sp>
      <p:sp>
        <p:nvSpPr>
          <p:cNvPr id="4" name="Cím 1"/>
          <p:cNvSpPr txBox="1">
            <a:spLocks/>
          </p:cNvSpPr>
          <p:nvPr/>
        </p:nvSpPr>
        <p:spPr>
          <a:xfrm>
            <a:off x="3014662" y="0"/>
            <a:ext cx="7929563" cy="15798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Légutakon keresztül terjedő fertőző betegségek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3200" b="1" dirty="0" err="1"/>
              <a:t>Meningitis</a:t>
            </a:r>
            <a:r>
              <a:rPr lang="hu-HU" sz="3200" b="1" dirty="0"/>
              <a:t> </a:t>
            </a:r>
            <a:r>
              <a:rPr lang="hu-HU" sz="3200" b="1" dirty="0" err="1"/>
              <a:t>epidemica</a:t>
            </a:r>
            <a:r>
              <a:rPr lang="hu-HU" sz="3200" b="1" dirty="0"/>
              <a:t> (járványos agyhártyagyulladás) </a:t>
            </a:r>
            <a:r>
              <a:rPr kumimoji="0" lang="hu-HU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V.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2171988"/>
            <a:ext cx="12192000" cy="4351338"/>
          </a:xfrm>
        </p:spPr>
        <p:txBody>
          <a:bodyPr>
            <a:normAutofit/>
          </a:bodyPr>
          <a:lstStyle/>
          <a:p>
            <a:r>
              <a:rPr lang="hu-HU" sz="2400" dirty="0"/>
              <a:t>A fertőző forrás a beteg ember, a kórokozó-hordozó</a:t>
            </a:r>
          </a:p>
          <a:p>
            <a:r>
              <a:rPr lang="hu-HU" sz="2400" dirty="0"/>
              <a:t>A fertőzőképesség a lappangási szak végén kezdődik, a betegség akut szakában a legnagyobb: a klinikai gyógyulás után 2-5 hétig tarthat</a:t>
            </a:r>
          </a:p>
          <a:p>
            <a:r>
              <a:rPr lang="hu-HU" sz="2400" dirty="0"/>
              <a:t>A kórokozó az orr-, torokváladékkal ürül</a:t>
            </a:r>
          </a:p>
          <a:p>
            <a:r>
              <a:rPr lang="hu-HU" sz="2400" dirty="0"/>
              <a:t>Az adekvát kezelés megkezdését követő 24 óra múlva az orr-garatüregből eltűnnek a kórokozók</a:t>
            </a:r>
          </a:p>
        </p:txBody>
      </p:sp>
      <p:sp>
        <p:nvSpPr>
          <p:cNvPr id="4" name="Cím 1"/>
          <p:cNvSpPr txBox="1">
            <a:spLocks noGrp="1"/>
          </p:cNvSpPr>
          <p:nvPr>
            <p:ph type="title" idx="4294967295"/>
          </p:nvPr>
        </p:nvSpPr>
        <p:spPr>
          <a:xfrm>
            <a:off x="3643312" y="0"/>
            <a:ext cx="7015163" cy="17287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Légutakon keresztül terjedő fertőző betegségek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3200" b="1" dirty="0" err="1"/>
              <a:t>Meningitis</a:t>
            </a:r>
            <a:r>
              <a:rPr lang="hu-HU" sz="3200" b="1" dirty="0"/>
              <a:t> </a:t>
            </a:r>
            <a:r>
              <a:rPr lang="hu-HU" sz="3200" b="1" dirty="0" err="1"/>
              <a:t>epidemica</a:t>
            </a:r>
            <a:r>
              <a:rPr lang="hu-HU" sz="3200" b="1" dirty="0"/>
              <a:t> (járványos agyhártyagyulladás) </a:t>
            </a:r>
            <a:r>
              <a:rPr kumimoji="0" lang="hu-HU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VI.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938338"/>
            <a:ext cx="12192000" cy="4310062"/>
          </a:xfrm>
        </p:spPr>
        <p:txBody>
          <a:bodyPr>
            <a:normAutofit/>
          </a:bodyPr>
          <a:lstStyle/>
          <a:p>
            <a:pPr algn="just">
              <a:lnSpc>
                <a:spcPct val="80000"/>
              </a:lnSpc>
            </a:pPr>
            <a:r>
              <a:rPr lang="hu-HU" sz="2400" dirty="0"/>
              <a:t>Cseppfertőzés útján terjed</a:t>
            </a:r>
          </a:p>
          <a:p>
            <a:pPr algn="just">
              <a:lnSpc>
                <a:spcPct val="80000"/>
              </a:lnSpc>
            </a:pPr>
            <a:r>
              <a:rPr lang="hu-HU" sz="2400" dirty="0"/>
              <a:t>A megbetegedés iránti fogékonyság (</a:t>
            </a:r>
            <a:r>
              <a:rPr lang="hu-HU" sz="2400" dirty="0" err="1"/>
              <a:t>kontagiozitási</a:t>
            </a:r>
            <a:r>
              <a:rPr lang="hu-HU" sz="2400" dirty="0"/>
              <a:t> index) alacsony: 0,1-0,5%, a csecsemők és a gyermekek fogékonysága nagyobb</a:t>
            </a:r>
          </a:p>
          <a:p>
            <a:pPr algn="just">
              <a:lnSpc>
                <a:spcPct val="80000"/>
              </a:lnSpc>
            </a:pPr>
            <a:r>
              <a:rPr lang="hu-HU" sz="2400" dirty="0"/>
              <a:t>A fertőzés legnagyobb gyakorisággal a téli és tavaszi hónapokban fordul elő, a járványok megjelenésében nincsenek szabályos ciklusok</a:t>
            </a:r>
          </a:p>
          <a:p>
            <a:pPr algn="just">
              <a:lnSpc>
                <a:spcPct val="80000"/>
              </a:lnSpc>
            </a:pPr>
            <a:r>
              <a:rPr lang="hu-HU" sz="2400" dirty="0"/>
              <a:t>Járvány kialakulásának kedvez, ha zsúfolt körülmények között, szoros kontaktusban élnek, körükben a kórokozó intenzíven képes cirkulálni (pl. katonaság, kollégium)</a:t>
            </a:r>
          </a:p>
          <a:p>
            <a:pPr algn="just">
              <a:lnSpc>
                <a:spcPct val="80000"/>
              </a:lnSpc>
            </a:pPr>
            <a:r>
              <a:rPr lang="hu-HU" sz="2400" dirty="0"/>
              <a:t>A populációban előforduló egyéb légúti fertőzések (</a:t>
            </a:r>
            <a:r>
              <a:rPr lang="hu-HU" sz="2400" dirty="0" err="1"/>
              <a:t>mycoplasma</a:t>
            </a:r>
            <a:r>
              <a:rPr lang="hu-HU" sz="2400" dirty="0"/>
              <a:t>, </a:t>
            </a:r>
            <a:r>
              <a:rPr lang="hu-HU" sz="2400" dirty="0" err="1"/>
              <a:t>adenovírus</a:t>
            </a:r>
            <a:r>
              <a:rPr lang="hu-HU" sz="2400" dirty="0"/>
              <a:t>, </a:t>
            </a:r>
            <a:r>
              <a:rPr lang="hu-HU" sz="2400" dirty="0" err="1"/>
              <a:t>parainfluenza</a:t>
            </a:r>
            <a:r>
              <a:rPr lang="hu-HU" sz="2400" dirty="0"/>
              <a:t> vírus, </a:t>
            </a:r>
            <a:r>
              <a:rPr lang="hu-HU" sz="2400" dirty="0" err="1"/>
              <a:t>rhinovírus</a:t>
            </a:r>
            <a:r>
              <a:rPr lang="hu-HU" sz="2400" dirty="0"/>
              <a:t> és RSV) elősegítik a </a:t>
            </a:r>
            <a:r>
              <a:rPr lang="hu-HU" sz="2400" dirty="0" err="1"/>
              <a:t>meningococcus</a:t>
            </a:r>
            <a:r>
              <a:rPr lang="hu-HU" sz="2400" dirty="0"/>
              <a:t> fertőzést</a:t>
            </a:r>
          </a:p>
        </p:txBody>
      </p:sp>
      <p:sp>
        <p:nvSpPr>
          <p:cNvPr id="4" name="Cím 1"/>
          <p:cNvSpPr txBox="1">
            <a:spLocks noGrp="1"/>
          </p:cNvSpPr>
          <p:nvPr>
            <p:ph type="title" idx="4294967295"/>
          </p:nvPr>
        </p:nvSpPr>
        <p:spPr>
          <a:xfrm>
            <a:off x="3314701" y="0"/>
            <a:ext cx="7543800" cy="18716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Légutakon keresztül terjedő fertőző betegségek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3200" b="1" dirty="0" err="1"/>
              <a:t>Meningitis</a:t>
            </a:r>
            <a:r>
              <a:rPr lang="hu-HU" sz="3200" b="1" dirty="0"/>
              <a:t> </a:t>
            </a:r>
            <a:r>
              <a:rPr lang="hu-HU" sz="3200" b="1" dirty="0" err="1"/>
              <a:t>epidemica</a:t>
            </a:r>
            <a:r>
              <a:rPr lang="hu-HU" sz="3200" b="1" dirty="0"/>
              <a:t> (járványos agyhártyagyulladás) </a:t>
            </a:r>
            <a:r>
              <a:rPr kumimoji="0" lang="hu-HU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VII.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6" name="Picture 2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93964" y="1686503"/>
            <a:ext cx="11457709" cy="4543425"/>
          </a:xfrm>
        </p:spPr>
      </p:pic>
      <p:sp>
        <p:nvSpPr>
          <p:cNvPr id="6" name="Cím 1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1094509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Légutakon keresztül terjedő fertőző betegségek</a:t>
            </a:r>
            <a:br>
              <a:rPr kumimoji="0" lang="hu-HU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hu-HU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Haemophylus</a:t>
            </a:r>
            <a:r>
              <a:rPr kumimoji="0" lang="hu-HU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hu-HU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influenzae</a:t>
            </a:r>
            <a:r>
              <a:rPr kumimoji="0" lang="hu-HU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okozta agyhártyagyulladás I.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268970"/>
            <a:ext cx="12192000" cy="4351338"/>
          </a:xfrm>
        </p:spPr>
        <p:txBody>
          <a:bodyPr>
            <a:normAutofit/>
          </a:bodyPr>
          <a:lstStyle/>
          <a:p>
            <a:r>
              <a:rPr lang="hu-HU" sz="2400" dirty="0"/>
              <a:t>Kórokozó: </a:t>
            </a:r>
            <a:r>
              <a:rPr lang="hu-HU" sz="2400" dirty="0" err="1"/>
              <a:t>Gram</a:t>
            </a:r>
            <a:r>
              <a:rPr lang="hu-HU" sz="2400" dirty="0"/>
              <a:t> negatív </a:t>
            </a:r>
            <a:r>
              <a:rPr lang="hu-HU" sz="2400" dirty="0" err="1"/>
              <a:t>bacillus</a:t>
            </a:r>
            <a:endParaRPr lang="hu-HU" sz="2400" dirty="0"/>
          </a:p>
          <a:p>
            <a:r>
              <a:rPr lang="hu-HU" sz="2400" dirty="0"/>
              <a:t>Terjedés: cseppfertőzés</a:t>
            </a:r>
          </a:p>
          <a:p>
            <a:r>
              <a:rPr lang="hu-HU" sz="2400" dirty="0"/>
              <a:t>Megelőzés: VÉDŐOLTÁS! Kötelező védőoltási rend!</a:t>
            </a:r>
          </a:p>
        </p:txBody>
      </p:sp>
      <p:sp>
        <p:nvSpPr>
          <p:cNvPr id="4" name="Cím 1"/>
          <p:cNvSpPr txBox="1">
            <a:spLocks/>
          </p:cNvSpPr>
          <p:nvPr/>
        </p:nvSpPr>
        <p:spPr>
          <a:xfrm>
            <a:off x="0" y="0"/>
            <a:ext cx="12192000" cy="1094509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Légutakon keresztül terjedő fertőző betegségek</a:t>
            </a:r>
            <a:br>
              <a:rPr kumimoji="0" lang="hu-HU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hu-HU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Haemophylus</a:t>
            </a:r>
            <a:r>
              <a:rPr kumimoji="0" lang="hu-HU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hu-HU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influenzae</a:t>
            </a:r>
            <a:r>
              <a:rPr kumimoji="0" lang="hu-HU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okozta agyhártyagyulladás II.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825625"/>
            <a:ext cx="12192000" cy="4351338"/>
          </a:xfrm>
        </p:spPr>
        <p:txBody>
          <a:bodyPr/>
          <a:lstStyle/>
          <a:p>
            <a:pPr algn="just"/>
            <a:r>
              <a:rPr lang="hu-HU" sz="24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Betegség kialakulása, </a:t>
            </a:r>
            <a:r>
              <a:rPr lang="hu-HU" sz="2400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patogenezis</a:t>
            </a:r>
            <a:endParaRPr lang="hu-HU" sz="240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just">
              <a:buNone/>
            </a:pPr>
            <a:endParaRPr lang="hu-HU" sz="240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lvl="1" algn="just"/>
            <a:r>
              <a:rPr lang="hu-HU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Nyálkahártyákon (orr, torok, gége, </a:t>
            </a:r>
            <a:r>
              <a:rPr lang="hu-HU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conjunctiva</a:t>
            </a:r>
            <a:r>
              <a:rPr lang="hu-HU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, </a:t>
            </a:r>
            <a:r>
              <a:rPr lang="hu-HU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vulva</a:t>
            </a:r>
            <a:r>
              <a:rPr lang="hu-HU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), ritkábban a bőr sérülésein keresztül jut a szervezetbe  </a:t>
            </a:r>
            <a:r>
              <a:rPr lang="hu-HU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localisan</a:t>
            </a:r>
            <a:r>
              <a:rPr lang="hu-HU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elszaporodik, a toxin </a:t>
            </a:r>
            <a:r>
              <a:rPr lang="hu-HU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fibrinosus</a:t>
            </a:r>
            <a:r>
              <a:rPr lang="hu-HU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gyulladást, sejtelhalást okoz, amely álhártyaképződéshez vezet. A toxin felszívódik, a vérárammal és a nyirokkal jut a különböző szervekhez (szív, </a:t>
            </a:r>
            <a:r>
              <a:rPr lang="hu-HU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közp</a:t>
            </a:r>
            <a:r>
              <a:rPr lang="hu-HU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. idegrendszer, máj, vese, mellékvese) és súlyos elváltozásokat okoz</a:t>
            </a:r>
          </a:p>
          <a:p>
            <a:endParaRPr lang="hu-HU" dirty="0"/>
          </a:p>
        </p:txBody>
      </p:sp>
      <p:sp>
        <p:nvSpPr>
          <p:cNvPr id="4" name="Cím 1"/>
          <p:cNvSpPr txBox="1">
            <a:spLocks noGrp="1"/>
          </p:cNvSpPr>
          <p:nvPr>
            <p:ph type="title"/>
          </p:nvPr>
        </p:nvSpPr>
        <p:spPr>
          <a:xfrm>
            <a:off x="3328988" y="1"/>
            <a:ext cx="7258050" cy="15859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sz="3200" b="1" dirty="0"/>
              <a:t>Légutakon keresztül terjedő fertőző betegségek</a:t>
            </a:r>
          </a:p>
          <a:p>
            <a:pPr algn="ctr"/>
            <a:r>
              <a:rPr lang="hu-HU" sz="3200" b="1" dirty="0" err="1"/>
              <a:t>Diphteria</a:t>
            </a:r>
            <a:r>
              <a:rPr lang="hu-HU" sz="3200" b="1" dirty="0"/>
              <a:t> (diftéria, torokgyík) III.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19403" y="1340768"/>
            <a:ext cx="10972800" cy="1066800"/>
          </a:xfrm>
        </p:spPr>
        <p:txBody>
          <a:bodyPr>
            <a:normAutofit fontScale="90000"/>
          </a:bodyPr>
          <a:lstStyle/>
          <a:p>
            <a:pPr algn="ctr"/>
            <a:br>
              <a:rPr lang="hu-HU" dirty="0"/>
            </a:br>
            <a:r>
              <a:rPr lang="hu-HU" dirty="0"/>
              <a:t> </a:t>
            </a:r>
            <a:r>
              <a:rPr lang="hu-HU" sz="3600" b="1" dirty="0"/>
              <a:t>Bejelentett fertőző megbetegedések Magyarországon 2013-2017</a:t>
            </a:r>
            <a:endParaRPr lang="hu-HU" sz="3600" dirty="0"/>
          </a:p>
        </p:txBody>
      </p:sp>
      <p:pic>
        <p:nvPicPr>
          <p:cNvPr id="4" name="Tartalom helye 3" descr="légúti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35360" y="2708920"/>
            <a:ext cx="11531707" cy="3456384"/>
          </a:xfrm>
        </p:spPr>
      </p:pic>
      <p:sp>
        <p:nvSpPr>
          <p:cNvPr id="7" name="Cím 1"/>
          <p:cNvSpPr txBox="1">
            <a:spLocks/>
          </p:cNvSpPr>
          <p:nvPr/>
        </p:nvSpPr>
        <p:spPr>
          <a:xfrm>
            <a:off x="3957638" y="0"/>
            <a:ext cx="8234362" cy="1174328"/>
          </a:xfrm>
          <a:prstGeom prst="rect">
            <a:avLst/>
          </a:prstGeom>
        </p:spPr>
        <p:txBody>
          <a:bodyPr vert="horz" anchor="ctr">
            <a:normAutofit fontScale="5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hu-HU" sz="6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hu-HU" sz="6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Légúti fertőző betegségek</a:t>
            </a:r>
            <a:br>
              <a:rPr kumimoji="0" lang="hu-HU" sz="32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hu-HU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11887200" y="4929188"/>
            <a:ext cx="304800" cy="2143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ransition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114674" y="0"/>
            <a:ext cx="7400925" cy="885825"/>
          </a:xfrm>
        </p:spPr>
        <p:txBody>
          <a:bodyPr/>
          <a:lstStyle/>
          <a:p>
            <a:r>
              <a:rPr lang="hu-HU" dirty="0"/>
              <a:t>Légúti fertőző betegségek - Influenza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96753"/>
            <a:ext cx="12192000" cy="5661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988840"/>
            <a:ext cx="12192000" cy="4585696"/>
          </a:xfrm>
        </p:spPr>
        <p:txBody>
          <a:bodyPr/>
          <a:lstStyle/>
          <a:p>
            <a:r>
              <a:rPr lang="hu-HU" sz="2400" dirty="0"/>
              <a:t>Kórokozó</a:t>
            </a:r>
          </a:p>
          <a:p>
            <a:pPr lvl="1"/>
            <a:r>
              <a:rPr lang="hu-HU" dirty="0"/>
              <a:t>Influenza vírusa</a:t>
            </a:r>
          </a:p>
          <a:p>
            <a:pPr lvl="1"/>
            <a:r>
              <a:rPr lang="hu-HU" dirty="0"/>
              <a:t>„</a:t>
            </a:r>
            <a:r>
              <a:rPr lang="hu-HU" b="1" dirty="0">
                <a:solidFill>
                  <a:srgbClr val="009900"/>
                </a:solidFill>
              </a:rPr>
              <a:t>A</a:t>
            </a:r>
            <a:r>
              <a:rPr lang="hu-HU" dirty="0"/>
              <a:t>” típus – emberben, különböző állatokban (sertés, ló, szárnyasok) fordul elő, országos és világjárványt képes okozni</a:t>
            </a:r>
          </a:p>
          <a:p>
            <a:pPr lvl="1"/>
            <a:r>
              <a:rPr lang="hu-HU" dirty="0"/>
              <a:t>„</a:t>
            </a:r>
            <a:r>
              <a:rPr lang="hu-HU" b="1" dirty="0">
                <a:solidFill>
                  <a:srgbClr val="009900"/>
                </a:solidFill>
              </a:rPr>
              <a:t>B</a:t>
            </a:r>
            <a:r>
              <a:rPr lang="hu-HU" dirty="0"/>
              <a:t>” típus – emberben fordul elő, főleg helyi járványokat okoz</a:t>
            </a:r>
          </a:p>
          <a:p>
            <a:pPr lvl="1"/>
            <a:r>
              <a:rPr lang="hu-HU" dirty="0"/>
              <a:t>„</a:t>
            </a:r>
            <a:r>
              <a:rPr lang="hu-HU" b="1" dirty="0">
                <a:solidFill>
                  <a:srgbClr val="009900"/>
                </a:solidFill>
              </a:rPr>
              <a:t>C</a:t>
            </a:r>
            <a:r>
              <a:rPr lang="hu-HU" dirty="0"/>
              <a:t>” típus – emberben fordul elő, gyermekek egyedi megbetegedését okozza</a:t>
            </a:r>
          </a:p>
          <a:p>
            <a:endParaRPr lang="hu-HU" dirty="0"/>
          </a:p>
        </p:txBody>
      </p:sp>
      <p:sp>
        <p:nvSpPr>
          <p:cNvPr id="4" name="Cím 1"/>
          <p:cNvSpPr>
            <a:spLocks noGrp="1"/>
          </p:cNvSpPr>
          <p:nvPr>
            <p:ph type="title"/>
          </p:nvPr>
        </p:nvSpPr>
        <p:spPr>
          <a:xfrm>
            <a:off x="200025" y="0"/>
            <a:ext cx="10972800" cy="1066800"/>
          </a:xfrm>
        </p:spPr>
        <p:txBody>
          <a:bodyPr>
            <a:normAutofit fontScale="90000"/>
          </a:bodyPr>
          <a:lstStyle/>
          <a:p>
            <a:br>
              <a:rPr lang="hu-HU" sz="3600" dirty="0"/>
            </a:br>
            <a:r>
              <a:rPr lang="hu-HU" sz="3600" dirty="0"/>
              <a:t>        Légúti fertőző betegségek</a:t>
            </a:r>
            <a:br>
              <a:rPr lang="hu-HU" sz="3600" dirty="0"/>
            </a:br>
            <a:r>
              <a:rPr lang="hu-HU" sz="3600" dirty="0"/>
              <a:t>Influenza</a:t>
            </a:r>
          </a:p>
        </p:txBody>
      </p:sp>
    </p:spTree>
  </p:cSld>
  <p:clrMapOvr>
    <a:masterClrMapping/>
  </p:clrMapOvr>
  <p:transition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344757"/>
            <a:ext cx="10363200" cy="774988"/>
          </a:xfrm>
        </p:spPr>
        <p:txBody>
          <a:bodyPr>
            <a:normAutofit/>
          </a:bodyPr>
          <a:lstStyle/>
          <a:p>
            <a:r>
              <a:rPr lang="hu-HU" sz="2400" dirty="0">
                <a:latin typeface="+mn-lt"/>
              </a:rPr>
              <a:t>T</a:t>
            </a:r>
            <a:r>
              <a:rPr lang="hu-HU" sz="2400" dirty="0">
                <a:solidFill>
                  <a:schemeClr val="tx1"/>
                </a:solidFill>
                <a:latin typeface="+mn-lt"/>
              </a:rPr>
              <a:t>ünetek</a:t>
            </a:r>
          </a:p>
        </p:txBody>
      </p:sp>
      <p:sp>
        <p:nvSpPr>
          <p:cNvPr id="109571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1995055"/>
            <a:ext cx="10363200" cy="4253344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endParaRPr lang="hu-HU" sz="2400" dirty="0"/>
          </a:p>
          <a:p>
            <a:pPr lvl="1">
              <a:lnSpc>
                <a:spcPct val="90000"/>
              </a:lnSpc>
            </a:pPr>
            <a:r>
              <a:rPr lang="hu-HU" dirty="0"/>
              <a:t> Hirtelen kezdet</a:t>
            </a:r>
          </a:p>
          <a:p>
            <a:pPr lvl="1">
              <a:lnSpc>
                <a:spcPct val="90000"/>
              </a:lnSpc>
            </a:pPr>
            <a:r>
              <a:rPr lang="hu-HU" dirty="0"/>
              <a:t> Hidegrázás, rossz közérzet</a:t>
            </a:r>
          </a:p>
          <a:p>
            <a:pPr lvl="1">
              <a:lnSpc>
                <a:spcPct val="90000"/>
              </a:lnSpc>
            </a:pPr>
            <a:r>
              <a:rPr lang="hu-HU" dirty="0"/>
              <a:t> Több napig fennálló magas láz vagy hőemelkedés</a:t>
            </a:r>
          </a:p>
          <a:p>
            <a:pPr lvl="1">
              <a:lnSpc>
                <a:spcPct val="90000"/>
              </a:lnSpc>
            </a:pPr>
            <a:r>
              <a:rPr lang="hu-HU" dirty="0"/>
              <a:t> Izomfájdalom</a:t>
            </a:r>
          </a:p>
          <a:p>
            <a:pPr lvl="1">
              <a:lnSpc>
                <a:spcPct val="90000"/>
              </a:lnSpc>
            </a:pPr>
            <a:r>
              <a:rPr lang="hu-HU" dirty="0"/>
              <a:t>Fejfájás</a:t>
            </a:r>
          </a:p>
          <a:p>
            <a:pPr lvl="1">
              <a:lnSpc>
                <a:spcPct val="90000"/>
              </a:lnSpc>
            </a:pPr>
            <a:r>
              <a:rPr lang="hu-HU" dirty="0"/>
              <a:t>Égő kaparó érzés a torokban</a:t>
            </a:r>
          </a:p>
          <a:p>
            <a:pPr lvl="1">
              <a:lnSpc>
                <a:spcPct val="90000"/>
              </a:lnSpc>
            </a:pPr>
            <a:r>
              <a:rPr lang="hu-HU" dirty="0"/>
              <a:t>Száraz köhögés</a:t>
            </a:r>
          </a:p>
          <a:p>
            <a:pPr lvl="1">
              <a:lnSpc>
                <a:spcPct val="90000"/>
              </a:lnSpc>
            </a:pPr>
            <a:r>
              <a:rPr lang="hu-HU" dirty="0"/>
              <a:t>Enyhe orrfolyás</a:t>
            </a:r>
          </a:p>
          <a:p>
            <a:pPr lvl="1">
              <a:lnSpc>
                <a:spcPct val="90000"/>
              </a:lnSpc>
            </a:pPr>
            <a:r>
              <a:rPr lang="hu-HU" dirty="0"/>
              <a:t>Étvágytalanság</a:t>
            </a:r>
          </a:p>
          <a:p>
            <a:pPr lvl="1">
              <a:lnSpc>
                <a:spcPct val="90000"/>
              </a:lnSpc>
            </a:pPr>
            <a:r>
              <a:rPr lang="hu-HU" dirty="0"/>
              <a:t>Hányinger, hányás-főleg gyermekeknél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endParaRPr lang="hu-HU" sz="2400" dirty="0"/>
          </a:p>
          <a:p>
            <a:pPr>
              <a:lnSpc>
                <a:spcPct val="90000"/>
              </a:lnSpc>
            </a:pPr>
            <a:endParaRPr lang="hu-HU" sz="2800" dirty="0"/>
          </a:p>
        </p:txBody>
      </p:sp>
      <p:sp>
        <p:nvSpPr>
          <p:cNvPr id="6" name="Cím 1"/>
          <p:cNvSpPr txBox="1">
            <a:spLocks/>
          </p:cNvSpPr>
          <p:nvPr/>
        </p:nvSpPr>
        <p:spPr>
          <a:xfrm>
            <a:off x="3128962" y="0"/>
            <a:ext cx="7888083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hu-HU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</a:br>
            <a:r>
              <a:rPr kumimoji="0" lang="hu-HU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Légúti fertőző betegségek</a:t>
            </a:r>
            <a:br>
              <a:rPr kumimoji="0" lang="hu-HU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</a:br>
            <a:r>
              <a:rPr kumimoji="0" lang="hu-HU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Influenza</a:t>
            </a: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" y="1488065"/>
            <a:ext cx="12192000" cy="4220007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hu-HU" sz="2400" dirty="0"/>
              <a:t>Lappangási idő:1-3 nap</a:t>
            </a:r>
          </a:p>
          <a:p>
            <a:pPr>
              <a:lnSpc>
                <a:spcPct val="80000"/>
              </a:lnSpc>
            </a:pPr>
            <a:r>
              <a:rPr lang="hu-HU" sz="2400" dirty="0"/>
              <a:t>Fertőző forrás:</a:t>
            </a:r>
            <a:r>
              <a:rPr lang="hu-HU" sz="2400" dirty="0">
                <a:solidFill>
                  <a:srgbClr val="FFC000"/>
                </a:solidFill>
              </a:rPr>
              <a:t> </a:t>
            </a:r>
            <a:r>
              <a:rPr lang="hu-HU" sz="2400" dirty="0"/>
              <a:t>beteg vagy kórokozó hordozó ember</a:t>
            </a:r>
          </a:p>
          <a:p>
            <a:pPr>
              <a:lnSpc>
                <a:spcPct val="80000"/>
              </a:lnSpc>
            </a:pPr>
            <a:r>
              <a:rPr lang="hu-HU" sz="2400" dirty="0"/>
              <a:t>Terjedés: cseppfertőzés</a:t>
            </a:r>
            <a:r>
              <a:rPr lang="hu-HU" sz="2400" dirty="0">
                <a:cs typeface="Arial" pitchFamily="34" charset="0"/>
              </a:rPr>
              <a:t> (köhögés, tüsszentés)</a:t>
            </a:r>
          </a:p>
          <a:p>
            <a:pPr>
              <a:lnSpc>
                <a:spcPct val="80000"/>
              </a:lnSpc>
            </a:pPr>
            <a:r>
              <a:rPr lang="hu-HU" sz="2400" dirty="0">
                <a:cs typeface="Arial" pitchFamily="34" charset="0"/>
              </a:rPr>
              <a:t>Meddig fertőz?</a:t>
            </a:r>
            <a:r>
              <a:rPr lang="hu-HU" sz="2400" dirty="0">
                <a:solidFill>
                  <a:srgbClr val="FFC000"/>
                </a:solidFill>
                <a:cs typeface="Arial" pitchFamily="34" charset="0"/>
              </a:rPr>
              <a:t>  </a:t>
            </a:r>
            <a:r>
              <a:rPr lang="hu-HU" sz="2400" dirty="0">
                <a:cs typeface="Arial" pitchFamily="34" charset="0"/>
              </a:rPr>
              <a:t>klinikai tünetek előtti naptól kb. 7 napig</a:t>
            </a:r>
          </a:p>
          <a:p>
            <a:pPr>
              <a:lnSpc>
                <a:spcPct val="80000"/>
              </a:lnSpc>
            </a:pPr>
            <a:r>
              <a:rPr lang="hu-HU" sz="2400" dirty="0">
                <a:cs typeface="Arial" pitchFamily="34" charset="0"/>
              </a:rPr>
              <a:t>Elkülönítés: heveny tünetek alatt</a:t>
            </a:r>
          </a:p>
          <a:p>
            <a:pPr>
              <a:lnSpc>
                <a:spcPct val="80000"/>
              </a:lnSpc>
            </a:pPr>
            <a:r>
              <a:rPr lang="hu-HU" sz="2400" dirty="0">
                <a:cs typeface="Arial" pitchFamily="34" charset="0"/>
              </a:rPr>
              <a:t>Szezonalitás:</a:t>
            </a:r>
            <a:r>
              <a:rPr lang="hu-HU" sz="2400" dirty="0">
                <a:solidFill>
                  <a:srgbClr val="FFC000"/>
                </a:solidFill>
                <a:cs typeface="Arial" pitchFamily="34" charset="0"/>
              </a:rPr>
              <a:t> </a:t>
            </a:r>
            <a:r>
              <a:rPr lang="hu-HU" sz="2400" dirty="0">
                <a:cs typeface="Arial" pitchFamily="34" charset="0"/>
              </a:rPr>
              <a:t>téli- kora tavaszi</a:t>
            </a:r>
          </a:p>
          <a:p>
            <a:pPr lvl="1">
              <a:lnSpc>
                <a:spcPct val="80000"/>
              </a:lnSpc>
            </a:pPr>
            <a:r>
              <a:rPr lang="hu-HU" dirty="0">
                <a:cs typeface="Arial" pitchFamily="34" charset="0"/>
              </a:rPr>
              <a:t>Oka:</a:t>
            </a:r>
          </a:p>
          <a:p>
            <a:pPr lvl="2">
              <a:lnSpc>
                <a:spcPct val="80000"/>
              </a:lnSpc>
            </a:pPr>
            <a:r>
              <a:rPr lang="hu-HU" sz="2400" dirty="0">
                <a:cs typeface="Arial" pitchFamily="34" charset="0"/>
              </a:rPr>
              <a:t>téli összezártság</a:t>
            </a:r>
          </a:p>
          <a:p>
            <a:pPr lvl="2">
              <a:lnSpc>
                <a:spcPct val="80000"/>
              </a:lnSpc>
            </a:pPr>
            <a:r>
              <a:rPr lang="hu-HU" sz="2400" dirty="0">
                <a:cs typeface="Arial" pitchFamily="34" charset="0"/>
              </a:rPr>
              <a:t>a vírus stabilabb hidegben</a:t>
            </a:r>
          </a:p>
          <a:p>
            <a:pPr lvl="2">
              <a:lnSpc>
                <a:spcPct val="80000"/>
              </a:lnSpc>
            </a:pPr>
            <a:r>
              <a:rPr lang="hu-HU" sz="2400" dirty="0">
                <a:cs typeface="Arial" pitchFamily="34" charset="0"/>
              </a:rPr>
              <a:t>emberi immunitás szezonális változása</a:t>
            </a:r>
          </a:p>
        </p:txBody>
      </p:sp>
      <p:sp>
        <p:nvSpPr>
          <p:cNvPr id="3" name="Cím 1"/>
          <p:cNvSpPr txBox="1">
            <a:spLocks/>
          </p:cNvSpPr>
          <p:nvPr/>
        </p:nvSpPr>
        <p:spPr>
          <a:xfrm>
            <a:off x="3114676" y="25400"/>
            <a:ext cx="805815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hu-H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</a:br>
            <a:r>
              <a:rPr kumimoji="0" lang="hu-H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Légúti fertőző betegségek</a:t>
            </a:r>
            <a:br>
              <a:rPr kumimoji="0" lang="hu-H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</a:br>
            <a:r>
              <a:rPr kumimoji="0" lang="hu-H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Influenza</a:t>
            </a: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2249424"/>
            <a:ext cx="11952651" cy="4325112"/>
          </a:xfrm>
        </p:spPr>
        <p:txBody>
          <a:bodyPr/>
          <a:lstStyle/>
          <a:p>
            <a:pPr algn="just"/>
            <a:r>
              <a:rPr lang="hu-HU" sz="2400" dirty="0"/>
              <a:t>Általában maradványtünetek nélkül gyógyul, de a szövődmények a kimenetelt befolyásolják</a:t>
            </a:r>
          </a:p>
          <a:p>
            <a:pPr algn="just"/>
            <a:endParaRPr lang="hu-HU" sz="2400" dirty="0"/>
          </a:p>
          <a:p>
            <a:pPr algn="just"/>
            <a:r>
              <a:rPr lang="hu-HU" sz="2400" dirty="0"/>
              <a:t>   </a:t>
            </a:r>
            <a:r>
              <a:rPr lang="hu-HU" sz="2400" dirty="0">
                <a:solidFill>
                  <a:schemeClr val="accent6"/>
                </a:solidFill>
              </a:rPr>
              <a:t>Életveszélyes lehet </a:t>
            </a:r>
            <a:r>
              <a:rPr lang="hu-HU" sz="2400" dirty="0"/>
              <a:t>csecsemő- és időskorban, </a:t>
            </a:r>
            <a:r>
              <a:rPr lang="hu-HU" sz="2400" dirty="0">
                <a:solidFill>
                  <a:schemeClr val="accent6"/>
                </a:solidFill>
              </a:rPr>
              <a:t>súlyosabb</a:t>
            </a:r>
            <a:r>
              <a:rPr lang="hu-HU" sz="2400" dirty="0"/>
              <a:t> az idült betegek és a várandósok      számára</a:t>
            </a:r>
          </a:p>
          <a:p>
            <a:pPr algn="just"/>
            <a:endParaRPr lang="hu-HU" sz="2400" dirty="0"/>
          </a:p>
          <a:p>
            <a:pPr algn="just"/>
            <a:r>
              <a:rPr lang="hu-HU" sz="2400" dirty="0"/>
              <a:t>   Fő halálok ma is a tüdőgyulladás (elsődleges vírus okozta vagy másodlagos baktérium okozta)</a:t>
            </a:r>
          </a:p>
          <a:p>
            <a:endParaRPr lang="hu-HU" dirty="0"/>
          </a:p>
        </p:txBody>
      </p:sp>
      <p:sp>
        <p:nvSpPr>
          <p:cNvPr id="4" name="Cím 1"/>
          <p:cNvSpPr>
            <a:spLocks noGrp="1"/>
          </p:cNvSpPr>
          <p:nvPr>
            <p:ph type="title"/>
          </p:nvPr>
        </p:nvSpPr>
        <p:spPr>
          <a:xfrm>
            <a:off x="171450" y="0"/>
            <a:ext cx="10972800" cy="1066800"/>
          </a:xfrm>
        </p:spPr>
        <p:txBody>
          <a:bodyPr>
            <a:normAutofit fontScale="90000"/>
          </a:bodyPr>
          <a:lstStyle/>
          <a:p>
            <a:br>
              <a:rPr lang="hu-HU" sz="3600" dirty="0"/>
            </a:br>
            <a:r>
              <a:rPr lang="hu-HU" sz="3600" dirty="0"/>
              <a:t>Légúti fertőző betegségek</a:t>
            </a:r>
            <a:br>
              <a:rPr lang="hu-HU" sz="3600" dirty="0"/>
            </a:br>
            <a:r>
              <a:rPr lang="hu-HU" sz="3600" dirty="0"/>
              <a:t>Influenza</a:t>
            </a:r>
          </a:p>
        </p:txBody>
      </p:sp>
    </p:spTree>
  </p:cSld>
  <p:clrMapOvr>
    <a:masterClrMapping/>
  </p:clrMapOvr>
  <p:transition/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354860"/>
            <a:ext cx="10972800" cy="6096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hu-HU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Szövődmények</a:t>
            </a:r>
            <a:endParaRPr lang="hu-HU" sz="2400" dirty="0">
              <a:effectLst>
                <a:outerShdw blurRad="38100" dist="38100" dir="2700000" algn="tl">
                  <a:srgbClr val="FFFFFF"/>
                </a:outerShdw>
              </a:effectLst>
              <a:latin typeface="+mn-lt"/>
            </a:endParaRPr>
          </a:p>
        </p:txBody>
      </p:sp>
      <p:sp>
        <p:nvSpPr>
          <p:cNvPr id="11264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43923" y="2026084"/>
            <a:ext cx="11038416" cy="4419600"/>
          </a:xfrm>
        </p:spPr>
        <p:txBody>
          <a:bodyPr>
            <a:normAutofit/>
          </a:bodyPr>
          <a:lstStyle/>
          <a:p>
            <a:pPr eaLnBrk="1" hangingPunct="1"/>
            <a:r>
              <a:rPr lang="hu-HU" sz="2400" b="1" dirty="0"/>
              <a:t>Légzőszervi:</a:t>
            </a:r>
            <a:r>
              <a:rPr lang="hu-HU" sz="2400" dirty="0"/>
              <a:t> </a:t>
            </a:r>
          </a:p>
          <a:p>
            <a:pPr lvl="1"/>
            <a:r>
              <a:rPr lang="hu-HU" dirty="0"/>
              <a:t>középfül-gyulladás, arcüreg-gyulladás,</a:t>
            </a:r>
          </a:p>
          <a:p>
            <a:pPr lvl="1"/>
            <a:r>
              <a:rPr lang="hu-HU" dirty="0"/>
              <a:t>elsődleges vírus okozta tüdőgyulladás</a:t>
            </a:r>
          </a:p>
          <a:p>
            <a:pPr lvl="1"/>
            <a:r>
              <a:rPr lang="hu-HU" dirty="0"/>
              <a:t>másodlagos baktérium okozta tüdőgyulladás,</a:t>
            </a:r>
          </a:p>
          <a:p>
            <a:pPr lvl="1"/>
            <a:r>
              <a:rPr lang="hu-HU" dirty="0"/>
              <a:t>hörghurut, krónikus tüdőbetegség fellobbanása</a:t>
            </a:r>
          </a:p>
          <a:p>
            <a:pPr eaLnBrk="1" hangingPunct="1"/>
            <a:r>
              <a:rPr lang="hu-HU" sz="2400" b="1" dirty="0"/>
              <a:t>Egyéb:</a:t>
            </a:r>
          </a:p>
          <a:p>
            <a:pPr lvl="1"/>
            <a:r>
              <a:rPr lang="hu-HU" dirty="0"/>
              <a:t>lázas görcsroham</a:t>
            </a:r>
          </a:p>
          <a:p>
            <a:pPr lvl="1"/>
            <a:r>
              <a:rPr lang="hu-HU" dirty="0"/>
              <a:t>izomgyulladás, szívizomgyulladás, központi idegrendszeri rendellenes állapot,</a:t>
            </a:r>
          </a:p>
          <a:p>
            <a:pPr lvl="1"/>
            <a:r>
              <a:rPr lang="hu-HU" dirty="0"/>
              <a:t>petyhüdt, alulról-felfelé szálló bénulás (</a:t>
            </a:r>
            <a:r>
              <a:rPr lang="hu-HU" dirty="0" err="1"/>
              <a:t>Guillain-Barré</a:t>
            </a:r>
            <a:r>
              <a:rPr lang="hu-HU" dirty="0"/>
              <a:t>  betegség)</a:t>
            </a:r>
          </a:p>
        </p:txBody>
      </p:sp>
      <p:sp>
        <p:nvSpPr>
          <p:cNvPr id="4" name="Cím 1"/>
          <p:cNvSpPr txBox="1">
            <a:spLocks/>
          </p:cNvSpPr>
          <p:nvPr/>
        </p:nvSpPr>
        <p:spPr>
          <a:xfrm>
            <a:off x="0" y="25400"/>
            <a:ext cx="109728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hu-H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</a:br>
            <a:r>
              <a:rPr kumimoji="0" lang="hu-HU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Légúti fertőző betegségek</a:t>
            </a:r>
            <a:br>
              <a:rPr kumimoji="0" lang="hu-HU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</a:br>
            <a:r>
              <a:rPr kumimoji="0" lang="hu-HU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Influenza</a:t>
            </a:r>
          </a:p>
        </p:txBody>
      </p:sp>
    </p:spTree>
  </p:cSld>
  <p:clrMapOvr>
    <a:masterClrMapping/>
  </p:clrMapOvr>
  <p:transition advClick="0"/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2249424"/>
            <a:ext cx="12192000" cy="4325112"/>
          </a:xfrm>
        </p:spPr>
        <p:txBody>
          <a:bodyPr/>
          <a:lstStyle/>
          <a:p>
            <a:pPr algn="just">
              <a:lnSpc>
                <a:spcPct val="80000"/>
              </a:lnSpc>
              <a:defRPr/>
            </a:pPr>
            <a:r>
              <a:rPr lang="hu-HU" sz="2400" dirty="0"/>
              <a:t>Hazánkban egy-egy szórványos járványban 1,2-2 millió ember betegszik meg</a:t>
            </a:r>
          </a:p>
          <a:p>
            <a:pPr algn="just">
              <a:lnSpc>
                <a:spcPct val="80000"/>
              </a:lnSpc>
              <a:defRPr/>
            </a:pPr>
            <a:r>
              <a:rPr lang="hu-HU" sz="2400" dirty="0"/>
              <a:t>Influenza figyelőszolgálat- Influenza </a:t>
            </a:r>
            <a:r>
              <a:rPr lang="hu-HU" sz="2400" dirty="0" err="1"/>
              <a:t>surveillance</a:t>
            </a:r>
            <a:r>
              <a:rPr lang="hu-HU" sz="2400" dirty="0"/>
              <a:t> (40. héttől 20. hétig)</a:t>
            </a:r>
          </a:p>
          <a:p>
            <a:pPr algn="just">
              <a:lnSpc>
                <a:spcPct val="80000"/>
              </a:lnSpc>
              <a:defRPr/>
            </a:pPr>
            <a:endParaRPr lang="hu-HU" sz="2400" dirty="0"/>
          </a:p>
          <a:p>
            <a:pPr algn="just">
              <a:lnSpc>
                <a:spcPct val="80000"/>
              </a:lnSpc>
              <a:defRPr/>
            </a:pPr>
            <a:r>
              <a:rPr lang="hu-HU" sz="24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Hazai felügyelet</a:t>
            </a:r>
          </a:p>
          <a:p>
            <a:pPr algn="just">
              <a:lnSpc>
                <a:spcPct val="80000"/>
              </a:lnSpc>
              <a:defRPr/>
            </a:pPr>
            <a:endParaRPr lang="hu-HU" sz="240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lvl="1" algn="just">
              <a:lnSpc>
                <a:spcPct val="80000"/>
              </a:lnSpc>
              <a:defRPr/>
            </a:pPr>
            <a:r>
              <a:rPr lang="hu-HU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1. klinikai adatok-lakosság 20%-át lefedően háziorvosok a heti betegforgalmat jelentik és az influenzaszerű megbetegedések számát korcsoportos megoszlásban</a:t>
            </a:r>
          </a:p>
          <a:p>
            <a:pPr lvl="1" algn="just">
              <a:lnSpc>
                <a:spcPct val="80000"/>
              </a:lnSpc>
              <a:defRPr/>
            </a:pPr>
            <a:r>
              <a:rPr lang="hu-HU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2. mikrobiológiai adatok- un. </a:t>
            </a:r>
            <a:r>
              <a:rPr lang="hu-HU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sentinel</a:t>
            </a:r>
            <a:r>
              <a:rPr lang="hu-HU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orvosok heti rendszerességgel vesznek légúti mintát influenzaszerű betegektől</a:t>
            </a:r>
          </a:p>
          <a:p>
            <a:pPr lvl="1" algn="just">
              <a:lnSpc>
                <a:spcPct val="80000"/>
              </a:lnSpc>
              <a:defRPr/>
            </a:pPr>
            <a:r>
              <a:rPr lang="hu-HU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3. közösségi hiányzások- hiányzás eléri a 30%-ot jelentik az óvodák, iskolák stb.</a:t>
            </a:r>
          </a:p>
          <a:p>
            <a:pPr algn="just">
              <a:lnSpc>
                <a:spcPct val="80000"/>
              </a:lnSpc>
              <a:defRPr/>
            </a:pPr>
            <a:endParaRPr lang="hu-HU" dirty="0"/>
          </a:p>
          <a:p>
            <a:pPr algn="just"/>
            <a:endParaRPr lang="hu-HU" dirty="0"/>
          </a:p>
        </p:txBody>
      </p:sp>
      <p:sp>
        <p:nvSpPr>
          <p:cNvPr id="4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12816747" cy="1296144"/>
          </a:xfrm>
        </p:spPr>
        <p:txBody>
          <a:bodyPr>
            <a:normAutofit fontScale="90000"/>
          </a:bodyPr>
          <a:lstStyle/>
          <a:p>
            <a:br>
              <a:rPr lang="hu-HU" sz="3600" dirty="0"/>
            </a:br>
            <a:r>
              <a:rPr lang="hu-HU" sz="3600" dirty="0"/>
              <a:t>Légúti fertőző betegségek</a:t>
            </a:r>
            <a:br>
              <a:rPr lang="hu-HU" sz="3600" dirty="0"/>
            </a:br>
            <a:r>
              <a:rPr lang="hu-HU" sz="3600" dirty="0"/>
              <a:t>Influenza</a:t>
            </a:r>
          </a:p>
        </p:txBody>
      </p:sp>
    </p:spTree>
  </p:cSld>
  <p:clrMapOvr>
    <a:masterClrMapping/>
  </p:clrMapOvr>
  <p:transition/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 descr="influ11. hét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35360" y="1916833"/>
            <a:ext cx="11521280" cy="4676921"/>
          </a:xfrm>
        </p:spPr>
      </p:pic>
      <p:sp>
        <p:nvSpPr>
          <p:cNvPr id="5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10972800" cy="1066800"/>
          </a:xfrm>
        </p:spPr>
        <p:txBody>
          <a:bodyPr>
            <a:normAutofit fontScale="90000"/>
          </a:bodyPr>
          <a:lstStyle/>
          <a:p>
            <a:br>
              <a:rPr lang="hu-HU" sz="3600" dirty="0"/>
            </a:br>
            <a:r>
              <a:rPr lang="hu-HU" sz="3600" dirty="0"/>
              <a:t>Légúti fertőző betegségek</a:t>
            </a:r>
            <a:br>
              <a:rPr lang="hu-HU" sz="3600" dirty="0"/>
            </a:br>
            <a:r>
              <a:rPr lang="hu-HU" sz="3600" dirty="0"/>
              <a:t>Influenza</a:t>
            </a:r>
          </a:p>
        </p:txBody>
      </p:sp>
    </p:spTree>
  </p:cSld>
  <p:clrMapOvr>
    <a:masterClrMapping/>
  </p:clrMapOvr>
  <p:transition/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artalom helye 4" descr="influ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33435" y="1844824"/>
            <a:ext cx="12225435" cy="4729014"/>
          </a:xfrm>
        </p:spPr>
      </p:pic>
      <p:sp>
        <p:nvSpPr>
          <p:cNvPr id="4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10972800" cy="1066800"/>
          </a:xfrm>
        </p:spPr>
        <p:txBody>
          <a:bodyPr>
            <a:normAutofit fontScale="90000"/>
          </a:bodyPr>
          <a:lstStyle/>
          <a:p>
            <a:br>
              <a:rPr lang="hu-HU" sz="3600" dirty="0"/>
            </a:br>
            <a:r>
              <a:rPr lang="hu-HU" sz="3600" dirty="0"/>
              <a:t>Légúti fertőző betegségek</a:t>
            </a:r>
            <a:br>
              <a:rPr lang="hu-HU" sz="3600" dirty="0"/>
            </a:br>
            <a:r>
              <a:rPr lang="hu-HU" sz="3600" dirty="0"/>
              <a:t>Influenza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118507"/>
            <a:ext cx="12192000" cy="5739492"/>
          </a:xfrm>
        </p:spPr>
        <p:txBody>
          <a:bodyPr>
            <a:normAutofit fontScale="25000" lnSpcReduction="20000"/>
          </a:bodyPr>
          <a:lstStyle/>
          <a:p>
            <a:pPr algn="just">
              <a:lnSpc>
                <a:spcPct val="80000"/>
              </a:lnSpc>
              <a:defRPr/>
            </a:pPr>
            <a:r>
              <a:rPr lang="hu-HU" sz="8000" dirty="0"/>
              <a:t>Lappangási idő általában: 2-5 nap</a:t>
            </a:r>
          </a:p>
          <a:p>
            <a:pPr algn="just">
              <a:lnSpc>
                <a:spcPct val="80000"/>
              </a:lnSpc>
              <a:defRPr/>
            </a:pPr>
            <a:r>
              <a:rPr lang="hu-HU" sz="8000" dirty="0"/>
              <a:t>Fertőzés forrása: </a:t>
            </a:r>
          </a:p>
          <a:p>
            <a:pPr lvl="1" algn="just">
              <a:lnSpc>
                <a:spcPct val="80000"/>
              </a:lnSpc>
              <a:defRPr/>
            </a:pPr>
            <a:r>
              <a:rPr lang="hu-HU" sz="8000" dirty="0"/>
              <a:t>Beteg ember,</a:t>
            </a:r>
          </a:p>
          <a:p>
            <a:pPr lvl="1" algn="just">
              <a:lnSpc>
                <a:spcPct val="80000"/>
              </a:lnSpc>
              <a:defRPr/>
            </a:pPr>
            <a:r>
              <a:rPr lang="hu-HU" sz="8000" dirty="0"/>
              <a:t> a </a:t>
            </a:r>
            <a:r>
              <a:rPr lang="hu-HU" sz="8000" dirty="0" err="1"/>
              <a:t>rekonvaleszcens</a:t>
            </a:r>
            <a:r>
              <a:rPr lang="hu-HU" sz="8000" dirty="0"/>
              <a:t> ürítő</a:t>
            </a:r>
          </a:p>
          <a:p>
            <a:pPr lvl="1" algn="just">
              <a:lnSpc>
                <a:spcPct val="80000"/>
              </a:lnSpc>
              <a:defRPr/>
            </a:pPr>
            <a:r>
              <a:rPr lang="hu-HU" sz="8000" dirty="0"/>
              <a:t> kórokozó hordozó</a:t>
            </a:r>
          </a:p>
          <a:p>
            <a:pPr algn="just">
              <a:lnSpc>
                <a:spcPct val="80000"/>
              </a:lnSpc>
              <a:defRPr/>
            </a:pPr>
            <a:r>
              <a:rPr lang="hu-HU" sz="8000" dirty="0"/>
              <a:t>Terjedési mód: </a:t>
            </a:r>
          </a:p>
          <a:p>
            <a:pPr lvl="1" algn="just">
              <a:lnSpc>
                <a:spcPct val="80000"/>
              </a:lnSpc>
              <a:defRPr/>
            </a:pPr>
            <a:r>
              <a:rPr lang="hu-HU" sz="7200" dirty="0"/>
              <a:t>cseppfertőzéssel </a:t>
            </a:r>
          </a:p>
          <a:p>
            <a:pPr lvl="1" algn="just">
              <a:lnSpc>
                <a:spcPct val="80000"/>
              </a:lnSpc>
              <a:defRPr/>
            </a:pPr>
            <a:r>
              <a:rPr lang="hu-HU" sz="7200" dirty="0"/>
              <a:t>közvetlen kontaktussal</a:t>
            </a:r>
          </a:p>
          <a:p>
            <a:pPr lvl="1" algn="just">
              <a:lnSpc>
                <a:spcPct val="80000"/>
              </a:lnSpc>
              <a:defRPr/>
            </a:pPr>
            <a:r>
              <a:rPr lang="hu-HU" sz="7200" dirty="0"/>
              <a:t>szennyezett tárgyakkal</a:t>
            </a:r>
          </a:p>
          <a:p>
            <a:pPr lvl="1" algn="just">
              <a:lnSpc>
                <a:spcPct val="80000"/>
              </a:lnSpc>
              <a:defRPr/>
            </a:pPr>
            <a:r>
              <a:rPr lang="hu-HU" sz="7200" dirty="0"/>
              <a:t>ritkán tejjel</a:t>
            </a:r>
            <a:endParaRPr lang="hu-HU" sz="7600" dirty="0"/>
          </a:p>
          <a:p>
            <a:pPr algn="just">
              <a:lnSpc>
                <a:spcPct val="80000"/>
              </a:lnSpc>
              <a:defRPr/>
            </a:pPr>
            <a:r>
              <a:rPr lang="hu-HU" sz="8000" dirty="0"/>
              <a:t>Bejelentendő, sürgőséggel </a:t>
            </a:r>
            <a:r>
              <a:rPr lang="hu-HU" sz="8000" dirty="0" err="1"/>
              <a:t>NNK-ba</a:t>
            </a:r>
            <a:r>
              <a:rPr lang="hu-HU" sz="8000" dirty="0"/>
              <a:t> is!</a:t>
            </a:r>
          </a:p>
          <a:p>
            <a:pPr algn="just">
              <a:lnSpc>
                <a:spcPct val="80000"/>
              </a:lnSpc>
              <a:defRPr/>
            </a:pPr>
            <a:r>
              <a:rPr lang="hu-HU" sz="8000" dirty="0"/>
              <a:t>Kórlefolyás:</a:t>
            </a:r>
          </a:p>
          <a:p>
            <a:pPr lvl="1" algn="just">
              <a:lnSpc>
                <a:spcPct val="80000"/>
              </a:lnSpc>
              <a:defRPr/>
            </a:pPr>
            <a:r>
              <a:rPr lang="hu-HU" sz="8000" dirty="0"/>
              <a:t> 1. hét: helyi és </a:t>
            </a:r>
            <a:r>
              <a:rPr lang="hu-HU" sz="8000" dirty="0" err="1"/>
              <a:t>toxicus</a:t>
            </a:r>
            <a:r>
              <a:rPr lang="hu-HU" sz="8000" dirty="0"/>
              <a:t> tünetek</a:t>
            </a:r>
          </a:p>
          <a:p>
            <a:pPr lvl="1" algn="just">
              <a:lnSpc>
                <a:spcPct val="80000"/>
              </a:lnSpc>
              <a:defRPr/>
            </a:pPr>
            <a:r>
              <a:rPr lang="hu-HU" sz="8000" dirty="0"/>
              <a:t> 2. hét: szervi tünetek</a:t>
            </a:r>
          </a:p>
          <a:p>
            <a:pPr algn="just">
              <a:lnSpc>
                <a:spcPct val="80000"/>
              </a:lnSpc>
              <a:defRPr/>
            </a:pPr>
            <a:r>
              <a:rPr lang="hu-HU" sz="8000" dirty="0"/>
              <a:t>Kötelező diagnosztikus, illetve felszabadító vizsgálat céljára a beteg torkából és orrából, egyéb lokalizáció esetén (</a:t>
            </a:r>
            <a:r>
              <a:rPr lang="hu-HU" sz="8000" dirty="0" err="1"/>
              <a:t>vulva</a:t>
            </a:r>
            <a:r>
              <a:rPr lang="hu-HU" sz="8000" dirty="0"/>
              <a:t>, </a:t>
            </a:r>
            <a:r>
              <a:rPr lang="hu-HU" sz="8000" dirty="0" err="1"/>
              <a:t>sebdiphtheria</a:t>
            </a:r>
            <a:r>
              <a:rPr lang="hu-HU" sz="8000" dirty="0"/>
              <a:t>) pedig ezekről a helyekről vett váladékot kell küldeni az </a:t>
            </a:r>
            <a:r>
              <a:rPr lang="hu-HU" sz="8000" dirty="0" err="1"/>
              <a:t>NNK-ba</a:t>
            </a:r>
            <a:r>
              <a:rPr lang="hu-HU" sz="8000" dirty="0"/>
              <a:t> bakteriológiai és </a:t>
            </a:r>
            <a:r>
              <a:rPr lang="hu-HU" sz="8000" dirty="0" err="1"/>
              <a:t>toxinkimutatási</a:t>
            </a:r>
            <a:r>
              <a:rPr lang="hu-HU" sz="8000" dirty="0"/>
              <a:t> vizsgálatra - a vizsgálati anyag vétele előtt nem szabad helyi kezelést (torokecsetelést, öblítést stb.) végezni</a:t>
            </a:r>
          </a:p>
          <a:p>
            <a:pPr algn="just">
              <a:lnSpc>
                <a:spcPct val="80000"/>
              </a:lnSpc>
              <a:defRPr/>
            </a:pPr>
            <a:r>
              <a:rPr lang="hu-HU" sz="8000" dirty="0"/>
              <a:t>Kezelés: antibiotikum</a:t>
            </a:r>
          </a:p>
          <a:p>
            <a:r>
              <a:rPr lang="hu-HU" sz="8000" dirty="0"/>
              <a:t>Felszabadító vizsgálat: Kötelező a beteg antibiotikus kezelésének befejezése után 48 óra múlva a 2 napos időközzel, 2 alkalommal végzett bakteriológiai vizsgálat</a:t>
            </a:r>
          </a:p>
          <a:p>
            <a:endParaRPr lang="hu-HU" sz="8800" dirty="0"/>
          </a:p>
          <a:p>
            <a:endParaRPr lang="hu-HU" sz="8800" dirty="0"/>
          </a:p>
          <a:p>
            <a:pPr>
              <a:lnSpc>
                <a:spcPct val="80000"/>
              </a:lnSpc>
              <a:defRPr/>
            </a:pPr>
            <a:endParaRPr lang="hu-HU" sz="7400" dirty="0"/>
          </a:p>
          <a:p>
            <a:endParaRPr lang="hu-HU" dirty="0"/>
          </a:p>
        </p:txBody>
      </p:sp>
      <p:sp>
        <p:nvSpPr>
          <p:cNvPr id="4" name="Cím 1"/>
          <p:cNvSpPr txBox="1">
            <a:spLocks noGrp="1"/>
          </p:cNvSpPr>
          <p:nvPr>
            <p:ph type="title"/>
          </p:nvPr>
        </p:nvSpPr>
        <p:spPr>
          <a:xfrm>
            <a:off x="3100388" y="1"/>
            <a:ext cx="7943850" cy="8572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sz="3200" b="1" dirty="0"/>
              <a:t>Légutakon keresztül terjedő fertőző betegségek</a:t>
            </a:r>
          </a:p>
          <a:p>
            <a:pPr algn="ctr"/>
            <a:r>
              <a:rPr lang="hu-HU" sz="3200" b="1" dirty="0" err="1"/>
              <a:t>Diphteria</a:t>
            </a:r>
            <a:r>
              <a:rPr lang="hu-HU" sz="3200" b="1" dirty="0"/>
              <a:t> (diftéria, torokgyík) IV.</a:t>
            </a: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10972800" cy="1066800"/>
          </a:xfrm>
        </p:spPr>
        <p:txBody>
          <a:bodyPr>
            <a:noAutofit/>
          </a:bodyPr>
          <a:lstStyle/>
          <a:p>
            <a:br>
              <a:rPr lang="hu-HU" sz="3200" dirty="0"/>
            </a:br>
            <a:r>
              <a:rPr lang="hu-HU" sz="3200" dirty="0"/>
              <a:t>Influenza</a:t>
            </a:r>
            <a:br>
              <a:rPr lang="hu-HU" sz="3200" dirty="0"/>
            </a:br>
            <a:r>
              <a:rPr lang="hu-HU" sz="3200" dirty="0"/>
              <a:t>Oltás célja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2249424"/>
            <a:ext cx="11582400" cy="4325112"/>
          </a:xfrm>
        </p:spPr>
        <p:txBody>
          <a:bodyPr/>
          <a:lstStyle/>
          <a:p>
            <a:pPr algn="just">
              <a:spcBef>
                <a:spcPct val="50000"/>
              </a:spcBef>
              <a:buFontTx/>
              <a:buChar char="•"/>
            </a:pPr>
            <a:r>
              <a:rPr lang="hu-HU" sz="2400" dirty="0">
                <a:solidFill>
                  <a:srgbClr val="00B050"/>
                </a:solidFill>
              </a:rPr>
              <a:t>A kórokozó keringésének visszaszorítása a fogékony egyedek számának csökkentésével</a:t>
            </a:r>
          </a:p>
          <a:p>
            <a:pPr algn="just">
              <a:spcBef>
                <a:spcPct val="50000"/>
              </a:spcBef>
              <a:buFontTx/>
              <a:buChar char="•"/>
            </a:pPr>
            <a:endParaRPr lang="hu-HU" sz="2400" dirty="0"/>
          </a:p>
          <a:p>
            <a:pPr algn="just">
              <a:spcBef>
                <a:spcPct val="50000"/>
              </a:spcBef>
              <a:buFontTx/>
              <a:buChar char="•"/>
            </a:pPr>
            <a:r>
              <a:rPr lang="hu-HU" sz="2400" dirty="0"/>
              <a:t>A szezonális humán influenza vírus és a madárinfluenza vírus genetikai anyaga keveredésének megakadályozása- </a:t>
            </a:r>
            <a:r>
              <a:rPr lang="hu-HU" sz="2400" dirty="0">
                <a:solidFill>
                  <a:srgbClr val="FF0000"/>
                </a:solidFill>
              </a:rPr>
              <a:t>új mutáns vírus ne alakuljon ki! - </a:t>
            </a:r>
            <a:r>
              <a:rPr lang="hu-HU" sz="2400" dirty="0"/>
              <a:t>világjárvány veszély</a:t>
            </a:r>
          </a:p>
          <a:p>
            <a:endParaRPr lang="hu-HU" dirty="0"/>
          </a:p>
        </p:txBody>
      </p:sp>
    </p:spTree>
  </p:cSld>
  <p:clrMapOvr>
    <a:masterClrMapping/>
  </p:clrMapOvr>
  <p:transition/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939223"/>
            <a:ext cx="10363200" cy="986558"/>
          </a:xfrm>
        </p:spPr>
        <p:txBody>
          <a:bodyPr>
            <a:normAutofit/>
          </a:bodyPr>
          <a:lstStyle/>
          <a:p>
            <a:r>
              <a:rPr lang="hu-HU" sz="2400" dirty="0">
                <a:latin typeface="+mn-lt"/>
              </a:rPr>
              <a:t>M</a:t>
            </a:r>
            <a:r>
              <a:rPr lang="hu-HU" sz="2400" dirty="0">
                <a:solidFill>
                  <a:schemeClr val="tx1"/>
                </a:solidFill>
                <a:latin typeface="+mn-lt"/>
              </a:rPr>
              <a:t>egelőzés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77092" y="2034165"/>
            <a:ext cx="11914908" cy="5327650"/>
          </a:xfrm>
        </p:spPr>
        <p:txBody>
          <a:bodyPr/>
          <a:lstStyle/>
          <a:p>
            <a:pPr marL="609600" indent="-609600" algn="just">
              <a:lnSpc>
                <a:spcPct val="80000"/>
              </a:lnSpc>
            </a:pPr>
            <a:r>
              <a:rPr lang="hu-HU" sz="2400" dirty="0" err="1"/>
              <a:t>Aspecifikus</a:t>
            </a:r>
            <a:r>
              <a:rPr lang="hu-HU" sz="2400" dirty="0"/>
              <a:t> védekezés: személyi </a:t>
            </a:r>
            <a:r>
              <a:rPr lang="hu-HU" sz="2400" dirty="0" err="1"/>
              <a:t>higiéne</a:t>
            </a:r>
            <a:r>
              <a:rPr lang="hu-HU" sz="2400" dirty="0"/>
              <a:t>; gyakori szellőztetés; zsúfolt helyek-, tömegközlekedés kerülése; védőeszközök viselése</a:t>
            </a:r>
          </a:p>
          <a:p>
            <a:pPr marL="609600" indent="-609600" algn="just">
              <a:lnSpc>
                <a:spcPct val="80000"/>
              </a:lnSpc>
            </a:pPr>
            <a:r>
              <a:rPr lang="hu-HU" sz="2400" dirty="0"/>
              <a:t>Specifikus védekezés: védőoltás</a:t>
            </a:r>
          </a:p>
          <a:p>
            <a:pPr marL="1066800" lvl="1" indent="-609600" algn="just">
              <a:lnSpc>
                <a:spcPct val="80000"/>
              </a:lnSpc>
            </a:pPr>
            <a:r>
              <a:rPr lang="hu-HU" dirty="0"/>
              <a:t>Térítésmentesen adható:</a:t>
            </a:r>
          </a:p>
          <a:p>
            <a:pPr marL="1524000" lvl="2" indent="-609600" algn="just">
              <a:lnSpc>
                <a:spcPct val="80000"/>
              </a:lnSpc>
            </a:pPr>
            <a:r>
              <a:rPr lang="hu-HU" sz="2400" dirty="0"/>
              <a:t>Krónikus betegek</a:t>
            </a:r>
          </a:p>
          <a:p>
            <a:pPr marL="1524000" lvl="2" indent="-609600" algn="just">
              <a:lnSpc>
                <a:spcPct val="80000"/>
              </a:lnSpc>
            </a:pPr>
            <a:r>
              <a:rPr lang="hu-HU" sz="2400" dirty="0"/>
              <a:t>Közösségek (</a:t>
            </a:r>
            <a:r>
              <a:rPr lang="hu-HU" sz="2400" dirty="0" err="1"/>
              <a:t>szoc.otthon</a:t>
            </a:r>
            <a:r>
              <a:rPr lang="hu-HU" sz="2400" dirty="0"/>
              <a:t>, öregek otthona, </a:t>
            </a:r>
            <a:r>
              <a:rPr lang="hu-HU" sz="2400" dirty="0" err="1"/>
              <a:t>eü.intézmények</a:t>
            </a:r>
            <a:r>
              <a:rPr lang="hu-HU" sz="2400" dirty="0"/>
              <a:t> lakói, dolgozói)</a:t>
            </a:r>
          </a:p>
          <a:p>
            <a:pPr marL="1524000" lvl="2" indent="-609600" algn="just">
              <a:lnSpc>
                <a:spcPct val="80000"/>
              </a:lnSpc>
            </a:pPr>
            <a:r>
              <a:rPr lang="hu-HU" sz="2400" dirty="0"/>
              <a:t>Tartós </a:t>
            </a:r>
            <a:r>
              <a:rPr lang="hu-HU" sz="2400" dirty="0" err="1"/>
              <a:t>szalicilát</a:t>
            </a:r>
            <a:r>
              <a:rPr lang="hu-HU" sz="2400" dirty="0"/>
              <a:t> kezelésben részesülő gyermekek és serdülők</a:t>
            </a:r>
          </a:p>
          <a:p>
            <a:pPr marL="1524000" lvl="2" indent="-609600" algn="just">
              <a:lnSpc>
                <a:spcPct val="80000"/>
              </a:lnSpc>
            </a:pPr>
            <a:r>
              <a:rPr lang="hu-HU" sz="2400" dirty="0"/>
              <a:t>60 év fölöttiek egészségi állapotuktól függetlenül</a:t>
            </a:r>
          </a:p>
          <a:p>
            <a:pPr marL="1524000" lvl="2" indent="-609600" algn="just">
              <a:lnSpc>
                <a:spcPct val="80000"/>
              </a:lnSpc>
            </a:pPr>
            <a:r>
              <a:rPr lang="hu-HU" sz="2400" dirty="0"/>
              <a:t>Szárnyas tartó telepek dolgozói</a:t>
            </a:r>
          </a:p>
          <a:p>
            <a:pPr marL="1524000" lvl="2" indent="-609600" algn="just">
              <a:lnSpc>
                <a:spcPct val="80000"/>
              </a:lnSpc>
            </a:pPr>
            <a:r>
              <a:rPr lang="hu-HU" sz="2400" dirty="0"/>
              <a:t>Egészségügyi és szociális intézetben dolgozók és tartósan ápoltak</a:t>
            </a:r>
          </a:p>
          <a:p>
            <a:pPr marL="1524000" lvl="2" indent="-609600" algn="just">
              <a:lnSpc>
                <a:spcPct val="80000"/>
              </a:lnSpc>
            </a:pPr>
            <a:r>
              <a:rPr lang="hu-HU" sz="2400" dirty="0"/>
              <a:t>Terhesek, terhességre készülők</a:t>
            </a:r>
          </a:p>
          <a:p>
            <a:pPr marL="1524000" lvl="2" indent="-609600" algn="just">
              <a:lnSpc>
                <a:spcPct val="80000"/>
              </a:lnSpc>
            </a:pPr>
            <a:endParaRPr lang="hu-HU" sz="2400" dirty="0"/>
          </a:p>
          <a:p>
            <a:pPr marL="1524000" lvl="2" indent="-609600" algn="just">
              <a:lnSpc>
                <a:spcPct val="80000"/>
              </a:lnSpc>
            </a:pPr>
            <a:r>
              <a:rPr lang="hu-HU" sz="2400" dirty="0"/>
              <a:t>2021.: kockázati csoporttól függetlenül mindenkinek</a:t>
            </a:r>
          </a:p>
          <a:p>
            <a:pPr marL="609600" indent="-609600">
              <a:lnSpc>
                <a:spcPct val="80000"/>
              </a:lnSpc>
              <a:buClr>
                <a:schemeClr val="tx1"/>
              </a:buClr>
              <a:buFont typeface="Wingdings" pitchFamily="2" charset="2"/>
              <a:buAutoNum type="arabicPeriod"/>
            </a:pPr>
            <a:endParaRPr lang="hu-HU" sz="2400" dirty="0"/>
          </a:p>
        </p:txBody>
      </p:sp>
      <p:sp>
        <p:nvSpPr>
          <p:cNvPr id="5" name="Cím 1"/>
          <p:cNvSpPr txBox="1">
            <a:spLocks/>
          </p:cNvSpPr>
          <p:nvPr/>
        </p:nvSpPr>
        <p:spPr>
          <a:xfrm>
            <a:off x="0" y="25400"/>
            <a:ext cx="109728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hu-H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</a:br>
            <a:r>
              <a:rPr kumimoji="0" lang="hu-H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Légúti fertőző betegségek</a:t>
            </a:r>
            <a:br>
              <a:rPr kumimoji="0" lang="hu-H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</a:br>
            <a:r>
              <a:rPr kumimoji="0" lang="hu-H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Influenza</a:t>
            </a: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294909" y="1011382"/>
            <a:ext cx="3422073" cy="817852"/>
          </a:xfrm>
        </p:spPr>
        <p:txBody>
          <a:bodyPr>
            <a:normAutofit/>
          </a:bodyPr>
          <a:lstStyle/>
          <a:p>
            <a:r>
              <a:rPr lang="hu-HU" sz="2400" dirty="0">
                <a:solidFill>
                  <a:schemeClr val="tx1"/>
                </a:solidFill>
                <a:latin typeface="+mn-lt"/>
              </a:rPr>
              <a:t>Influenza elleni védekezés</a:t>
            </a: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6151418" y="1874694"/>
          <a:ext cx="6040582" cy="38079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6" name="Bitkép" r:id="rId3" imgW="3809524" imgH="3228571" progId="PBrush">
                  <p:embed/>
                </p:oleObj>
              </mc:Choice>
              <mc:Fallback>
                <p:oleObj name="Bitkép" r:id="rId3" imgW="3809524" imgH="3228571" progId="PBrush">
                  <p:embed/>
                  <p:pic>
                    <p:nvPicPr>
                      <p:cNvPr id="102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1418" y="1874694"/>
                        <a:ext cx="6040582" cy="380798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-1" y="1871086"/>
          <a:ext cx="6123709" cy="38092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7" name="Bitkép" r:id="rId5" imgW="3809524" imgH="3228571" progId="PBrush">
                  <p:embed/>
                </p:oleObj>
              </mc:Choice>
              <mc:Fallback>
                <p:oleObj name="Bitkép" r:id="rId5" imgW="3809524" imgH="3228571" progId="PBrush">
                  <p:embed/>
                  <p:pic>
                    <p:nvPicPr>
                      <p:cNvPr id="102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" y="1871086"/>
                        <a:ext cx="6123709" cy="380927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5" name="Picture 3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464811" y="1665144"/>
            <a:ext cx="7564581" cy="4808971"/>
          </a:xfrm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4461163" y="1011382"/>
            <a:ext cx="3422073" cy="817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Influenza elleni védekezés</a:t>
            </a: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 txBox="1">
            <a:spLocks/>
          </p:cNvSpPr>
          <p:nvPr/>
        </p:nvSpPr>
        <p:spPr>
          <a:xfrm>
            <a:off x="3071813" y="-1"/>
            <a:ext cx="7858125" cy="13430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Légutakon keresztül terjedő fertőző betegségek</a:t>
            </a:r>
            <a:br>
              <a:rPr kumimoji="0" lang="hu-H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</a:br>
            <a:r>
              <a:rPr kumimoji="0" lang="hu-HU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Mononucleosis</a:t>
            </a:r>
            <a:r>
              <a:rPr kumimoji="0" lang="hu-H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</a:t>
            </a:r>
            <a:r>
              <a:rPr kumimoji="0" lang="hu-HU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infectiosa</a:t>
            </a:r>
            <a:r>
              <a:rPr kumimoji="0" lang="hu-H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(Pfeiffer-féle mirigyláz) I.</a:t>
            </a:r>
          </a:p>
        </p:txBody>
      </p:sp>
      <p:sp>
        <p:nvSpPr>
          <p:cNvPr id="6" name="Cím 1"/>
          <p:cNvSpPr txBox="1">
            <a:spLocks/>
          </p:cNvSpPr>
          <p:nvPr/>
        </p:nvSpPr>
        <p:spPr>
          <a:xfrm>
            <a:off x="225286" y="1584324"/>
            <a:ext cx="11728175" cy="41930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Hazánkban évente kb. 1000 körüli esetszám, tényleges gyakoriság feltételezhetően magasabb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Kórokozó </a:t>
            </a:r>
            <a:r>
              <a:rPr kumimoji="0" lang="hu-H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Cytomegalovirus</a:t>
            </a: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(CMV) és az </a:t>
            </a:r>
            <a:r>
              <a:rPr kumimoji="0" lang="hu-H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Epstein</a:t>
            </a: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</a:t>
            </a:r>
            <a:r>
              <a:rPr kumimoji="0" lang="hu-H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Barr</a:t>
            </a: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-vírus (EBV)</a:t>
            </a:r>
          </a:p>
          <a:p>
            <a:pPr marL="457200" marR="0" lvl="1" indent="0" algn="just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Fertőzés forrása: beteg és tünetmentes vírushordozó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Cseppfertőzéssel, közvetett úton, </a:t>
            </a:r>
            <a:r>
              <a:rPr kumimoji="0" lang="hu-H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nosocomialisan</a:t>
            </a: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(transzplantáció, transzfúzió) és </a:t>
            </a:r>
            <a:r>
              <a:rPr kumimoji="0" lang="hu-H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transzplacentarisan</a:t>
            </a: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terjedhet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Alacsony </a:t>
            </a:r>
            <a:r>
              <a:rPr kumimoji="0" lang="hu-H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kontagiozitású</a:t>
            </a: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Lappangási idő: 4-6 hét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1"/>
          <p:cNvSpPr txBox="1">
            <a:spLocks/>
          </p:cNvSpPr>
          <p:nvPr/>
        </p:nvSpPr>
        <p:spPr>
          <a:xfrm>
            <a:off x="3000375" y="0"/>
            <a:ext cx="8029575" cy="1371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Légutakon keresztül terjedő fertőző betegségek</a:t>
            </a:r>
            <a:br>
              <a:rPr kumimoji="0" lang="hu-H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</a:br>
            <a:r>
              <a:rPr kumimoji="0" lang="hu-HU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Mononucleosis</a:t>
            </a:r>
            <a:r>
              <a:rPr kumimoji="0" lang="hu-H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</a:t>
            </a:r>
            <a:r>
              <a:rPr kumimoji="0" lang="hu-HU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infectiosa</a:t>
            </a:r>
            <a:r>
              <a:rPr kumimoji="0" lang="hu-H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(Pfeiffer-féle mirigyláz) II.</a:t>
            </a:r>
          </a:p>
        </p:txBody>
      </p:sp>
      <p:sp>
        <p:nvSpPr>
          <p:cNvPr id="6" name="Tartalom helye 2"/>
          <p:cNvSpPr txBox="1">
            <a:spLocks/>
          </p:cNvSpPr>
          <p:nvPr/>
        </p:nvSpPr>
        <p:spPr>
          <a:xfrm>
            <a:off x="0" y="1808018"/>
            <a:ext cx="12191999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Az előfordulás életkori csúcsa 15-24 év között van („csókolózási betegség")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Bár lényegesen ritkábban, de idős korban is előfordul primer infekció, ilyenkor a klinikai kép a kamaszkorihoz nagyon hasonló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 kórokozó képes az orr-torokban </a:t>
            </a:r>
            <a:r>
              <a:rPr kumimoji="0" lang="hu-H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perzisztálni</a:t>
            </a: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friss betegek jelentős része nem tud beszámolni fertőzött emberrel történt kontaktusról</a:t>
            </a: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Cím 1"/>
          <p:cNvSpPr>
            <a:spLocks noGrp="1"/>
          </p:cNvSpPr>
          <p:nvPr>
            <p:ph type="title" idx="4294967295"/>
          </p:nvPr>
        </p:nvSpPr>
        <p:spPr>
          <a:xfrm>
            <a:off x="0" y="1302327"/>
            <a:ext cx="10363200" cy="554182"/>
          </a:xfrm>
        </p:spPr>
        <p:txBody>
          <a:bodyPr>
            <a:normAutofit/>
          </a:bodyPr>
          <a:lstStyle/>
          <a:p>
            <a:r>
              <a:rPr lang="hu-HU" sz="2400" dirty="0">
                <a:latin typeface="+mn-lt"/>
              </a:rPr>
              <a:t>Tünetek</a:t>
            </a:r>
          </a:p>
        </p:txBody>
      </p:sp>
      <p:sp>
        <p:nvSpPr>
          <p:cNvPr id="4" name="Téglalap 3"/>
          <p:cNvSpPr/>
          <p:nvPr/>
        </p:nvSpPr>
        <p:spPr>
          <a:xfrm>
            <a:off x="0" y="1679093"/>
            <a:ext cx="11790219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 gyermekek betegsége többnyire igen enyhe, esetleg </a:t>
            </a:r>
            <a:r>
              <a:rPr kumimoji="0" lang="hu-H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abortív</a:t>
            </a: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lefolyású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Influenza-szerű tünetek (láz, torokgyulladás, esetleg tüszős vagy  lepedékes </a:t>
            </a:r>
            <a:r>
              <a:rPr kumimoji="0" lang="hu-H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tonsillitis</a:t>
            </a: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u-H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Lágyrészduzzanat</a:t>
            </a: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Generalizált </a:t>
            </a:r>
            <a:r>
              <a:rPr kumimoji="0" lang="hu-H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lymphadenopathia</a:t>
            </a: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u-H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CMV-fertőzés</a:t>
            </a: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esetén </a:t>
            </a:r>
            <a:r>
              <a:rPr kumimoji="0" lang="hu-H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hepatosplenomegalia</a:t>
            </a: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0" y="5544279"/>
            <a:ext cx="1219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 </a:t>
            </a:r>
            <a:r>
              <a:rPr kumimoji="0" lang="hu-H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tünetegyüttes</a:t>
            </a: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nem jelentendő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Beteg környezetében folyamatosan kell fertőtleníteni</a:t>
            </a:r>
          </a:p>
        </p:txBody>
      </p:sp>
      <p:sp>
        <p:nvSpPr>
          <p:cNvPr id="6" name="Cím 1"/>
          <p:cNvSpPr txBox="1">
            <a:spLocks/>
          </p:cNvSpPr>
          <p:nvPr/>
        </p:nvSpPr>
        <p:spPr>
          <a:xfrm>
            <a:off x="3243264" y="0"/>
            <a:ext cx="7786686" cy="1371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Légutakon keresztül terjedő fertőző betegségek</a:t>
            </a:r>
            <a:br>
              <a:rPr kumimoji="0" lang="hu-H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</a:br>
            <a:r>
              <a:rPr kumimoji="0" lang="hu-HU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Mononucleosis</a:t>
            </a:r>
            <a:r>
              <a:rPr kumimoji="0" lang="hu-H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</a:t>
            </a:r>
            <a:r>
              <a:rPr kumimoji="0" lang="hu-HU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infectiosa</a:t>
            </a:r>
            <a:r>
              <a:rPr kumimoji="0" lang="hu-H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(Pfeiffer-féle mirigyláz) III.</a:t>
            </a:r>
          </a:p>
        </p:txBody>
      </p:sp>
      <p:sp>
        <p:nvSpPr>
          <p:cNvPr id="7" name="Cím 1"/>
          <p:cNvSpPr txBox="1">
            <a:spLocks/>
          </p:cNvSpPr>
          <p:nvPr/>
        </p:nvSpPr>
        <p:spPr>
          <a:xfrm>
            <a:off x="0" y="4003964"/>
            <a:ext cx="10363200" cy="17179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Szövődmények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u-H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Pneumonia</a:t>
            </a: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u-H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Myocarditis</a:t>
            </a: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u-H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Meningoencephalitis</a:t>
            </a: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Opportunista fertőzések társulhatnak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992287"/>
            <a:ext cx="5239135" cy="463261"/>
          </a:xfrm>
        </p:spPr>
        <p:txBody>
          <a:bodyPr>
            <a:normAutofit/>
          </a:bodyPr>
          <a:lstStyle/>
          <a:p>
            <a:pPr marL="0" indent="0"/>
            <a:r>
              <a:rPr lang="hu-HU" sz="2400" dirty="0"/>
              <a:t>Történelem</a:t>
            </a:r>
          </a:p>
        </p:txBody>
      </p:sp>
      <p:sp>
        <p:nvSpPr>
          <p:cNvPr id="5" name="Cím 1"/>
          <p:cNvSpPr txBox="1">
            <a:spLocks/>
          </p:cNvSpPr>
          <p:nvPr/>
        </p:nvSpPr>
        <p:spPr>
          <a:xfrm>
            <a:off x="3171824" y="-1"/>
            <a:ext cx="7672389" cy="11858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Légutakon keresztül terjedő fertőző betegségek</a:t>
            </a:r>
            <a:br>
              <a:rPr kumimoji="0" lang="hu-H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</a:br>
            <a:r>
              <a:rPr kumimoji="0" lang="hu-HU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Legionellosis</a:t>
            </a:r>
            <a:r>
              <a:rPr kumimoji="0" lang="hu-H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(Legionárius betegség) I.</a:t>
            </a:r>
          </a:p>
        </p:txBody>
      </p:sp>
      <p:sp>
        <p:nvSpPr>
          <p:cNvPr id="6" name="Téglalap 5"/>
          <p:cNvSpPr/>
          <p:nvPr/>
        </p:nvSpPr>
        <p:spPr>
          <a:xfrm>
            <a:off x="0" y="1410971"/>
            <a:ext cx="12192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Az amerikai legionáriusok 1976-ban tartott nagygyűlésén megjelentek közül 182-en betegedtek meg és 29-en (16%) haltak meg egy addig ismeretlen, magas lázzal kezdődő, gyors tüdőgyulladással folytatódó, és sok halállal végződő betegségben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Bejelentésre kötelezett a valószínűsíthető vagy a megerősített eset</a:t>
            </a:r>
          </a:p>
          <a:p>
            <a:pPr marL="457200" marR="0" lvl="1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Az utazással összefüggő legionárius megbetegedés az értesülést követően sürgősséggel is jelentendő az illetékes kormányhivatalnak, amely haladéktalanul értesíti az NNK-t (Utazási kritérium: a beteg a betegség kezdetét megelőző 2-10 napon belül legalább egy éjszakát otthonán kívül, a lakóhelye szerinti országban vagy külföldön, bérelt szálláshelyen töltött)</a:t>
            </a:r>
          </a:p>
        </p:txBody>
      </p:sp>
      <p:sp>
        <p:nvSpPr>
          <p:cNvPr id="7" name="Téglalap 6"/>
          <p:cNvSpPr/>
          <p:nvPr/>
        </p:nvSpPr>
        <p:spPr>
          <a:xfrm>
            <a:off x="0" y="4865271"/>
            <a:ext cx="12192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Kórokozó</a:t>
            </a:r>
          </a:p>
          <a:p>
            <a:pPr marL="457200" marR="0" lvl="1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Különböző </a:t>
            </a:r>
            <a:r>
              <a:rPr kumimoji="0" lang="hu-H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Legionella</a:t>
            </a: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fajok</a:t>
            </a:r>
          </a:p>
          <a:p>
            <a:pPr marL="457200" marR="0" lvl="1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u-H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Gram-negatív</a:t>
            </a: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pálca</a:t>
            </a:r>
          </a:p>
          <a:p>
            <a:pPr marL="457200" marR="0" lvl="1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Kizárólag a tüdő betegszik meg, gennyes, fibrines </a:t>
            </a:r>
            <a:r>
              <a:rPr kumimoji="0" lang="hu-H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bronchopneumonia</a:t>
            </a: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739198"/>
            <a:ext cx="10515600" cy="1325563"/>
          </a:xfrm>
        </p:spPr>
        <p:txBody>
          <a:bodyPr>
            <a:normAutofit/>
          </a:bodyPr>
          <a:lstStyle/>
          <a:p>
            <a:r>
              <a:rPr lang="hu-HU" sz="2400" dirty="0">
                <a:solidFill>
                  <a:schemeClr val="tx1"/>
                </a:solidFill>
                <a:latin typeface="+mn-lt"/>
              </a:rPr>
              <a:t>Klinikai tünetek</a:t>
            </a:r>
          </a:p>
        </p:txBody>
      </p:sp>
      <p:sp>
        <p:nvSpPr>
          <p:cNvPr id="6" name="Téglalap 5"/>
          <p:cNvSpPr/>
          <p:nvPr/>
        </p:nvSpPr>
        <p:spPr>
          <a:xfrm>
            <a:off x="166254" y="1568210"/>
            <a:ext cx="1202574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Lappangási idő: 2-10 nap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Megjelenési formái:</a:t>
            </a:r>
          </a:p>
          <a:p>
            <a:pPr marL="457200" marR="0" lvl="1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Nem </a:t>
            </a:r>
            <a:r>
              <a:rPr kumimoji="0" lang="hu-H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pneumoniás</a:t>
            </a: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forma (</a:t>
            </a:r>
            <a:r>
              <a:rPr kumimoji="0" lang="hu-H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Pontiac</a:t>
            </a: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láz): </a:t>
            </a:r>
            <a:r>
              <a:rPr kumimoji="0" lang="hu-H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myalgia</a:t>
            </a: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hu-H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láz</a:t>
            </a: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fejfájás, esetleg enyhe légúti tünetek</a:t>
            </a:r>
          </a:p>
          <a:p>
            <a:pPr marL="457200" marR="0" lvl="1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u-H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Pneumoniás</a:t>
            </a: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forma: rossz közérzet, </a:t>
            </a:r>
            <a:r>
              <a:rPr kumimoji="0" lang="hu-H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myalgia</a:t>
            </a: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enyhe fejfájás, kezdeti magas láz, száraz köhögés -&gt;hasi tünetek -&gt;központi idegrendszeri tünetek</a:t>
            </a:r>
          </a:p>
        </p:txBody>
      </p:sp>
      <p:sp>
        <p:nvSpPr>
          <p:cNvPr id="7" name="Cím 1"/>
          <p:cNvSpPr txBox="1">
            <a:spLocks/>
          </p:cNvSpPr>
          <p:nvPr/>
        </p:nvSpPr>
        <p:spPr>
          <a:xfrm>
            <a:off x="2986088" y="0"/>
            <a:ext cx="8072437" cy="10252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Légutakon keresztül terjedő fertőző betegségek</a:t>
            </a:r>
            <a:br>
              <a:rPr kumimoji="0" lang="hu-H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</a:br>
            <a:r>
              <a:rPr kumimoji="0" lang="hu-HU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Legionellosis</a:t>
            </a:r>
            <a:r>
              <a:rPr kumimoji="0" lang="hu-H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(Legionárius betegség) II.</a:t>
            </a:r>
          </a:p>
        </p:txBody>
      </p:sp>
      <p:sp>
        <p:nvSpPr>
          <p:cNvPr id="8" name="Téglalap 7"/>
          <p:cNvSpPr/>
          <p:nvPr/>
        </p:nvSpPr>
        <p:spPr>
          <a:xfrm>
            <a:off x="0" y="3992479"/>
            <a:ext cx="19559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Epidemiológia</a:t>
            </a:r>
          </a:p>
        </p:txBody>
      </p:sp>
      <p:sp>
        <p:nvSpPr>
          <p:cNvPr id="9" name="Téglalap 8"/>
          <p:cNvSpPr/>
          <p:nvPr/>
        </p:nvSpPr>
        <p:spPr>
          <a:xfrm>
            <a:off x="249382" y="4477481"/>
            <a:ext cx="987829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Fertőzés forrása a beteg ember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Terjesztő tényező: pangó vizek, légkondicionáló berendezések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Bejelentendő</a:t>
            </a:r>
          </a:p>
        </p:txBody>
      </p:sp>
      <p:pic>
        <p:nvPicPr>
          <p:cNvPr id="10" name="Picture 4" descr="b610737k-300-for-TRIDION_tcm18-725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60327" y="3941765"/>
            <a:ext cx="4031673" cy="1952625"/>
          </a:xfrm>
          <a:prstGeom prst="rect">
            <a:avLst/>
          </a:prstGeom>
          <a:noFill/>
          <a:ln w="9525">
            <a:solidFill>
              <a:schemeClr val="accent6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031730"/>
            <a:ext cx="10363200" cy="921761"/>
          </a:xfrm>
        </p:spPr>
        <p:txBody>
          <a:bodyPr>
            <a:normAutofit/>
          </a:bodyPr>
          <a:lstStyle/>
          <a:p>
            <a:r>
              <a:rPr lang="hu-HU" sz="2400" b="1" dirty="0"/>
              <a:t>Teendők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981201"/>
            <a:ext cx="12192000" cy="4876800"/>
          </a:xfrm>
          <a:solidFill>
            <a:schemeClr val="bg1"/>
          </a:solidFill>
        </p:spPr>
        <p:txBody>
          <a:bodyPr/>
          <a:lstStyle/>
          <a:p>
            <a:pPr algn="just">
              <a:lnSpc>
                <a:spcPct val="80000"/>
              </a:lnSpc>
              <a:defRPr/>
            </a:pPr>
            <a:r>
              <a:rPr lang="hu-HU" sz="2400" dirty="0"/>
              <a:t>A fertőző beteg, illetve a </a:t>
            </a:r>
            <a:r>
              <a:rPr lang="hu-HU" sz="2400" dirty="0" err="1"/>
              <a:t>legionellosis</a:t>
            </a:r>
            <a:r>
              <a:rPr lang="hu-HU" sz="2400" dirty="0"/>
              <a:t> megbetegedésre gyanús személy környezetében legfontosabb teendő a környezetben lévő pangó vizek, illetve ezekkel kontaminálódott szerelvények, tartósan nedves felületek fertőtlenítése</a:t>
            </a:r>
          </a:p>
          <a:p>
            <a:pPr algn="just">
              <a:lnSpc>
                <a:spcPct val="80000"/>
              </a:lnSpc>
              <a:defRPr/>
            </a:pPr>
            <a:r>
              <a:rPr lang="hu-HU" sz="2400" dirty="0"/>
              <a:t>Ennek során fertőtleníteni kell a fürdőszobák, zuhanyzók, WC-k és egyéb, ún. vizes helyiségek csaptelepeit, zuhanyrózsákat, kifolyókat, WC-tartályokat, lefolyók ún. bűzelzáró szifonjait</a:t>
            </a:r>
          </a:p>
          <a:p>
            <a:pPr algn="just">
              <a:lnSpc>
                <a:spcPct val="80000"/>
              </a:lnSpc>
              <a:defRPr/>
            </a:pPr>
            <a:r>
              <a:rPr lang="hu-HU" sz="2400" dirty="0"/>
              <a:t> Légkondicionálás, </a:t>
            </a:r>
            <a:r>
              <a:rPr lang="hu-HU" sz="2400" dirty="0" err="1"/>
              <a:t>klimatizálás</a:t>
            </a:r>
            <a:r>
              <a:rPr lang="hu-HU" sz="2400" dirty="0"/>
              <a:t> esetén feltétlenül fertőtlenítendő a párásító berendezés víztartálya, a légcsatornák</a:t>
            </a:r>
          </a:p>
          <a:p>
            <a:pPr algn="just">
              <a:lnSpc>
                <a:spcPct val="80000"/>
              </a:lnSpc>
              <a:defRPr/>
            </a:pPr>
            <a:r>
              <a:rPr lang="hu-HU" sz="2400" dirty="0"/>
              <a:t>Szökőkutak, a házban levő díszkutak is</a:t>
            </a:r>
          </a:p>
        </p:txBody>
      </p:sp>
      <p:sp>
        <p:nvSpPr>
          <p:cNvPr id="4" name="Cím 1"/>
          <p:cNvSpPr txBox="1">
            <a:spLocks/>
          </p:cNvSpPr>
          <p:nvPr/>
        </p:nvSpPr>
        <p:spPr>
          <a:xfrm>
            <a:off x="3086101" y="0"/>
            <a:ext cx="7758112" cy="10252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Légutakon keresztül terjedő fertőző betegségek</a:t>
            </a:r>
            <a:br>
              <a:rPr kumimoji="0" lang="hu-H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</a:br>
            <a:r>
              <a:rPr kumimoji="0" lang="hu-HU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Legionellosis</a:t>
            </a:r>
            <a:r>
              <a:rPr kumimoji="0" lang="hu-H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(Legionárius betegség) III.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161144"/>
            <a:ext cx="12192000" cy="5696856"/>
          </a:xfrm>
        </p:spPr>
        <p:txBody>
          <a:bodyPr/>
          <a:lstStyle/>
          <a:p>
            <a:r>
              <a:rPr lang="hu-HU" sz="2400" dirty="0"/>
              <a:t>Tartós immunitás marad vissza a betegség kiállása után</a:t>
            </a:r>
          </a:p>
          <a:p>
            <a:r>
              <a:rPr lang="hu-HU" sz="2400" dirty="0" err="1"/>
              <a:t>Kontagiozitási</a:t>
            </a:r>
            <a:r>
              <a:rPr lang="hu-HU" sz="2400" dirty="0"/>
              <a:t> index kb. 20%</a:t>
            </a:r>
          </a:p>
          <a:p>
            <a:r>
              <a:rPr lang="hu-HU" sz="2400" dirty="0"/>
              <a:t>Megelőzés: </a:t>
            </a:r>
            <a:r>
              <a:rPr lang="hu-HU" sz="24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Legfontosabb életkorhoz kötött kötelező védőoltás - védőoltási módszertani levél szerint</a:t>
            </a:r>
          </a:p>
          <a:p>
            <a:endParaRPr lang="hu-HU" dirty="0"/>
          </a:p>
          <a:p>
            <a:pPr lvl="1">
              <a:buNone/>
            </a:pPr>
            <a:endParaRPr lang="hu-HU" dirty="0"/>
          </a:p>
        </p:txBody>
      </p:sp>
      <p:sp>
        <p:nvSpPr>
          <p:cNvPr id="5" name="Cím 1"/>
          <p:cNvSpPr txBox="1">
            <a:spLocks/>
          </p:cNvSpPr>
          <p:nvPr/>
        </p:nvSpPr>
        <p:spPr>
          <a:xfrm>
            <a:off x="0" y="0"/>
            <a:ext cx="12192000" cy="10014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Légutakon keresztül terjedő fertőző betegségek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Diphteria</a:t>
            </a:r>
            <a:r>
              <a:rPr kumimoji="0" lang="hu-HU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(diftéria, torokgyík) V.</a:t>
            </a:r>
          </a:p>
        </p:txBody>
      </p:sp>
      <p:pic>
        <p:nvPicPr>
          <p:cNvPr id="1026" name="Picture 2" descr="Képtalálat a következőre: „védőoltás”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98044" y="2711648"/>
            <a:ext cx="2667000" cy="3982584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</p:pic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113271"/>
            <a:ext cx="10515600" cy="1325563"/>
          </a:xfrm>
        </p:spPr>
        <p:txBody>
          <a:bodyPr>
            <a:normAutofit/>
          </a:bodyPr>
          <a:lstStyle/>
          <a:p>
            <a:r>
              <a:rPr lang="hu-HU" sz="2400" dirty="0">
                <a:latin typeface="+mn-lt"/>
              </a:rPr>
              <a:t>Megelőzés</a:t>
            </a:r>
          </a:p>
        </p:txBody>
      </p:sp>
      <p:sp>
        <p:nvSpPr>
          <p:cNvPr id="4" name="Cím 1"/>
          <p:cNvSpPr txBox="1">
            <a:spLocks/>
          </p:cNvSpPr>
          <p:nvPr/>
        </p:nvSpPr>
        <p:spPr>
          <a:xfrm>
            <a:off x="3043239" y="0"/>
            <a:ext cx="8000999" cy="10252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Légutakon keresztül terjedő fertőző betegségek</a:t>
            </a:r>
            <a:br>
              <a:rPr kumimoji="0" lang="hu-H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</a:br>
            <a:r>
              <a:rPr kumimoji="0" lang="hu-HU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Legionellosis</a:t>
            </a:r>
            <a:r>
              <a:rPr kumimoji="0" lang="hu-H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(Legionárius betegség) IV.</a:t>
            </a:r>
          </a:p>
        </p:txBody>
      </p:sp>
      <p:sp>
        <p:nvSpPr>
          <p:cNvPr id="5" name="Téglalap 4"/>
          <p:cNvSpPr/>
          <p:nvPr/>
        </p:nvSpPr>
        <p:spPr>
          <a:xfrm>
            <a:off x="0" y="2108445"/>
            <a:ext cx="12192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 klímaberendezések, permetezők, szökőkutak stb. vizének tisztán tartása, algamentesítése, fertőtlenítése, </a:t>
            </a:r>
            <a:r>
              <a:rPr kumimoji="0" lang="hu-H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melegvízrendszerek</a:t>
            </a: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vizének minimum 55-60 </a:t>
            </a:r>
            <a:r>
              <a:rPr kumimoji="0" lang="hu-H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°C-ra</a:t>
            </a: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való felmelegítése és hőn tartása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Utazással összefüggő eset-nemzetközi jelentési kötelezettség</a:t>
            </a: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 txBox="1">
            <a:spLocks/>
          </p:cNvSpPr>
          <p:nvPr/>
        </p:nvSpPr>
        <p:spPr>
          <a:xfrm>
            <a:off x="3000375" y="0"/>
            <a:ext cx="7900988" cy="10252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Légutakon keresztül terjedő fertőző betegségek</a:t>
            </a:r>
            <a:br>
              <a:rPr kumimoji="0" lang="hu-H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</a:br>
            <a:r>
              <a:rPr kumimoji="0" lang="hu-HU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Tuberculosis</a:t>
            </a:r>
            <a:r>
              <a:rPr kumimoji="0" lang="hu-H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I.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0" y="1418071"/>
            <a:ext cx="10515600" cy="7986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Miért nevezik a tbc-t </a:t>
            </a:r>
            <a:r>
              <a:rPr kumimoji="0" lang="hu-H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Morbus</a:t>
            </a: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hu-H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Hungaricus-nak</a:t>
            </a: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? </a:t>
            </a:r>
          </a:p>
        </p:txBody>
      </p:sp>
      <p:sp>
        <p:nvSpPr>
          <p:cNvPr id="6" name="Téglalap 5"/>
          <p:cNvSpPr/>
          <p:nvPr/>
        </p:nvSpPr>
        <p:spPr>
          <a:xfrm>
            <a:off x="1" y="2233045"/>
            <a:ext cx="121919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»</a:t>
            </a:r>
            <a:r>
              <a:rPr kumimoji="0" lang="hu-HU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Morbus</a:t>
            </a:r>
            <a:r>
              <a:rPr kumimoji="0" lang="hu-HU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Hungaricus</a:t>
            </a: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« alatt nem a tuberkulózist, hanem a szennyezett ivóvízzel és egyéb fertőző anyagokkal terjedő járványt, a kiütéses tífuszt értették korábban</a:t>
            </a:r>
          </a:p>
        </p:txBody>
      </p:sp>
      <p:sp>
        <p:nvSpPr>
          <p:cNvPr id="7" name="Téglalap 6"/>
          <p:cNvSpPr/>
          <p:nvPr/>
        </p:nvSpPr>
        <p:spPr>
          <a:xfrm>
            <a:off x="0" y="4339027"/>
            <a:ext cx="1219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 XIX. század végétől az akkori Magyarország területén a szegénység, a népmozgás, a nyerstej fogyasztása, és a háborúskodás kedvezett a TBC terjedésének, és népbetegségként jelentkezett ez az alattomosan lappangó kór, amely sok embert megfertőzött (városi népesség 100%-a).</a:t>
            </a:r>
          </a:p>
        </p:txBody>
      </p:sp>
      <p:sp>
        <p:nvSpPr>
          <p:cNvPr id="8" name="Téglalap 7"/>
          <p:cNvSpPr/>
          <p:nvPr/>
        </p:nvSpPr>
        <p:spPr>
          <a:xfrm>
            <a:off x="0" y="3756951"/>
            <a:ext cx="40419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u-H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Morbus</a:t>
            </a: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Hungaricus</a:t>
            </a: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4"/>
          <p:cNvSpPr>
            <a:spLocks noGrp="1" noChangeArrowheads="1"/>
          </p:cNvSpPr>
          <p:nvPr>
            <p:ph type="title"/>
          </p:nvPr>
        </p:nvSpPr>
        <p:spPr>
          <a:xfrm>
            <a:off x="3989313" y="624114"/>
            <a:ext cx="4095144" cy="645886"/>
          </a:xfrm>
        </p:spPr>
        <p:txBody>
          <a:bodyPr>
            <a:noAutofit/>
          </a:bodyPr>
          <a:lstStyle/>
          <a:p>
            <a:r>
              <a:rPr lang="hu-HU" sz="2400" dirty="0">
                <a:latin typeface="+mn-lt"/>
              </a:rPr>
              <a:t>TBC </a:t>
            </a:r>
            <a:r>
              <a:rPr lang="hu-HU" sz="2400" dirty="0" err="1">
                <a:latin typeface="+mn-lt"/>
              </a:rPr>
              <a:t>incidencia</a:t>
            </a:r>
            <a:r>
              <a:rPr lang="hu-HU" sz="2400" dirty="0">
                <a:latin typeface="+mn-lt"/>
              </a:rPr>
              <a:t> Magyarországon</a:t>
            </a:r>
          </a:p>
        </p:txBody>
      </p:sp>
      <p:graphicFrame>
        <p:nvGraphicFramePr>
          <p:cNvPr id="3074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0" y="1182687"/>
          <a:ext cx="12192000" cy="5675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name="Acrobat Document" r:id="rId3" imgW="6480000" imgH="6480000" progId="AcroExch.Document.11">
                  <p:embed/>
                </p:oleObj>
              </mc:Choice>
              <mc:Fallback>
                <p:oleObj name="Acrobat Document" r:id="rId3" imgW="6480000" imgH="6480000" progId="AcroExch.Document.11">
                  <p:embed/>
                  <p:pic>
                    <p:nvPicPr>
                      <p:cNvPr id="3074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182687"/>
                        <a:ext cx="12192000" cy="5675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Text Box 6"/>
          <p:cNvSpPr txBox="1">
            <a:spLocks noChangeArrowheads="1"/>
          </p:cNvSpPr>
          <p:nvPr/>
        </p:nvSpPr>
        <p:spPr bwMode="auto">
          <a:xfrm>
            <a:off x="8015818" y="6453189"/>
            <a:ext cx="280237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Forrás: dr Szabó E. Orsz.- Korányi Int.</a:t>
            </a:r>
          </a:p>
        </p:txBody>
      </p:sp>
      <p:sp>
        <p:nvSpPr>
          <p:cNvPr id="5" name="Cím 1"/>
          <p:cNvSpPr txBox="1">
            <a:spLocks/>
          </p:cNvSpPr>
          <p:nvPr/>
        </p:nvSpPr>
        <p:spPr>
          <a:xfrm>
            <a:off x="3057524" y="-1"/>
            <a:ext cx="8043863" cy="12430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Légutakon keresztül terjedő fertőző betegségek</a:t>
            </a:r>
            <a:br>
              <a:rPr kumimoji="0" lang="hu-H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</a:br>
            <a:r>
              <a:rPr kumimoji="0" lang="hu-HU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Tuberculosis</a:t>
            </a:r>
            <a:r>
              <a:rPr kumimoji="0" lang="hu-H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II.</a:t>
            </a: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685310" y="1418069"/>
            <a:ext cx="5444836" cy="521567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hu-HU" sz="2400" dirty="0">
                <a:latin typeface="+mn-lt"/>
              </a:rPr>
              <a:t>Az egyiptomi múmiákon is előfordul a TBC</a:t>
            </a:r>
            <a:br>
              <a:rPr lang="hu-HU" sz="2400" dirty="0">
                <a:latin typeface="+mn-lt"/>
              </a:rPr>
            </a:br>
            <a:endParaRPr lang="hu-HU" sz="2400" dirty="0">
              <a:latin typeface="+mn-lt"/>
            </a:endParaRPr>
          </a:p>
        </p:txBody>
      </p:sp>
      <p:pic>
        <p:nvPicPr>
          <p:cNvPr id="48132" name="Picture 5" descr="tbc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3084" y="1916113"/>
            <a:ext cx="5568949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ím 1"/>
          <p:cNvSpPr txBox="1">
            <a:spLocks/>
          </p:cNvSpPr>
          <p:nvPr/>
        </p:nvSpPr>
        <p:spPr>
          <a:xfrm>
            <a:off x="3128963" y="0"/>
            <a:ext cx="7958137" cy="10252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Légutakon keresztül terjedő fertőző betegségek</a:t>
            </a:r>
            <a:br>
              <a:rPr kumimoji="0" lang="hu-H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</a:br>
            <a:r>
              <a:rPr kumimoji="0" lang="hu-HU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Tuberculosis</a:t>
            </a:r>
            <a:r>
              <a:rPr kumimoji="0" lang="hu-H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III.</a:t>
            </a:r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468582"/>
            <a:ext cx="10515600" cy="997960"/>
          </a:xfrm>
        </p:spPr>
        <p:txBody>
          <a:bodyPr/>
          <a:lstStyle/>
          <a:p>
            <a:pPr eaLnBrk="1" hangingPunct="1">
              <a:buFont typeface="Arial" pitchFamily="34" charset="0"/>
              <a:buChar char="•"/>
              <a:defRPr/>
            </a:pPr>
            <a:r>
              <a:rPr lang="hu-HU" sz="2400" dirty="0">
                <a:latin typeface="+mn-lt"/>
              </a:rPr>
              <a:t>Robert Koch fedezte fel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2534370"/>
            <a:ext cx="12192000" cy="4628429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hu-HU" sz="2400" dirty="0" err="1"/>
              <a:t>Mycobacterium</a:t>
            </a:r>
            <a:r>
              <a:rPr lang="hu-HU" sz="2400" dirty="0"/>
              <a:t> </a:t>
            </a:r>
            <a:r>
              <a:rPr lang="hu-HU" sz="2400" dirty="0" err="1"/>
              <a:t>tuberculosis</a:t>
            </a:r>
            <a:r>
              <a:rPr lang="hu-HU" sz="2400" dirty="0"/>
              <a:t> </a:t>
            </a:r>
            <a:r>
              <a:rPr lang="hu-HU" sz="2400" dirty="0" err="1"/>
              <a:t>complex</a:t>
            </a:r>
            <a:endParaRPr lang="hu-HU" sz="2400" dirty="0"/>
          </a:p>
          <a:p>
            <a:pPr lvl="1" eaLnBrk="1" hangingPunct="1">
              <a:lnSpc>
                <a:spcPct val="90000"/>
              </a:lnSpc>
            </a:pPr>
            <a:r>
              <a:rPr lang="hu-HU" dirty="0" err="1"/>
              <a:t>M.tuberculosis</a:t>
            </a:r>
            <a:endParaRPr lang="hu-HU" dirty="0"/>
          </a:p>
          <a:p>
            <a:pPr lvl="1" eaLnBrk="1" hangingPunct="1">
              <a:lnSpc>
                <a:spcPct val="90000"/>
              </a:lnSpc>
            </a:pPr>
            <a:r>
              <a:rPr lang="hu-HU" dirty="0" err="1"/>
              <a:t>M.bovis</a:t>
            </a:r>
            <a:endParaRPr lang="hu-HU" dirty="0"/>
          </a:p>
          <a:p>
            <a:pPr lvl="1" eaLnBrk="1" hangingPunct="1">
              <a:lnSpc>
                <a:spcPct val="90000"/>
              </a:lnSpc>
            </a:pPr>
            <a:r>
              <a:rPr lang="hu-HU" dirty="0" err="1"/>
              <a:t>M.africanum</a:t>
            </a:r>
            <a:endParaRPr lang="hu-HU" dirty="0"/>
          </a:p>
          <a:p>
            <a:pPr lvl="1" eaLnBrk="1" hangingPunct="1">
              <a:lnSpc>
                <a:spcPct val="90000"/>
              </a:lnSpc>
            </a:pPr>
            <a:r>
              <a:rPr lang="hu-HU" dirty="0" err="1"/>
              <a:t>M.microti</a:t>
            </a:r>
            <a:endParaRPr lang="hu-HU" dirty="0"/>
          </a:p>
          <a:p>
            <a:pPr eaLnBrk="1" hangingPunct="1">
              <a:lnSpc>
                <a:spcPct val="90000"/>
              </a:lnSpc>
            </a:pPr>
            <a:r>
              <a:rPr lang="hu-HU" sz="2400" dirty="0"/>
              <a:t>Szaprofita és opportunista </a:t>
            </a:r>
            <a:r>
              <a:rPr lang="hu-HU" sz="2400" dirty="0" err="1"/>
              <a:t>patogének</a:t>
            </a:r>
            <a:r>
              <a:rPr lang="hu-HU" sz="2400" dirty="0"/>
              <a:t> -&gt;a legyengült szervezetekben okoznak megbetegedést</a:t>
            </a:r>
          </a:p>
          <a:p>
            <a:pPr algn="just">
              <a:spcBef>
                <a:spcPct val="0"/>
              </a:spcBef>
            </a:pPr>
            <a:r>
              <a:rPr lang="hu-HU" sz="2400" dirty="0"/>
              <a:t>Aerob baktérium</a:t>
            </a:r>
          </a:p>
          <a:p>
            <a:pPr algn="just">
              <a:spcBef>
                <a:spcPct val="0"/>
              </a:spcBef>
            </a:pPr>
            <a:r>
              <a:rPr lang="hu-HU" sz="2400" dirty="0"/>
              <a:t>Fizikai, kémiai behatásokkal szemben igen ellenálló</a:t>
            </a:r>
          </a:p>
          <a:p>
            <a:pPr algn="just">
              <a:spcBef>
                <a:spcPct val="0"/>
              </a:spcBef>
            </a:pPr>
            <a:r>
              <a:rPr lang="hu-HU" sz="2400" dirty="0"/>
              <a:t>Váladékban, nedves helyen, tejben, tejtermékben hónapokig fertőzőképes marad</a:t>
            </a:r>
          </a:p>
          <a:p>
            <a:pPr algn="just">
              <a:spcBef>
                <a:spcPct val="0"/>
              </a:spcBef>
            </a:pPr>
            <a:r>
              <a:rPr lang="hu-HU" sz="2400" dirty="0"/>
              <a:t>Hővel szemben ellenálló</a:t>
            </a:r>
          </a:p>
          <a:p>
            <a:pPr eaLnBrk="1" hangingPunct="1">
              <a:lnSpc>
                <a:spcPct val="90000"/>
              </a:lnSpc>
            </a:pPr>
            <a:endParaRPr lang="hu-HU" sz="2400" dirty="0"/>
          </a:p>
        </p:txBody>
      </p:sp>
      <p:sp>
        <p:nvSpPr>
          <p:cNvPr id="49156" name="AutoShape 4"/>
          <p:cNvSpPr>
            <a:spLocks/>
          </p:cNvSpPr>
          <p:nvPr/>
        </p:nvSpPr>
        <p:spPr bwMode="auto">
          <a:xfrm>
            <a:off x="4525819" y="2846822"/>
            <a:ext cx="105833" cy="1800225"/>
          </a:xfrm>
          <a:prstGeom prst="rightBrace">
            <a:avLst>
              <a:gd name="adj1" fmla="val 189000"/>
              <a:gd name="adj2" fmla="val 50000"/>
            </a:avLst>
          </a:prstGeom>
          <a:solidFill>
            <a:srgbClr val="92D050"/>
          </a:solidFill>
          <a:ln w="25400">
            <a:noFill/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9157" name="Text Box 5"/>
          <p:cNvSpPr txBox="1">
            <a:spLocks noChangeArrowheads="1"/>
          </p:cNvSpPr>
          <p:nvPr/>
        </p:nvSpPr>
        <p:spPr bwMode="auto">
          <a:xfrm>
            <a:off x="6191251" y="3357563"/>
            <a:ext cx="252530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Obligát </a:t>
            </a:r>
            <a:r>
              <a:rPr kumimoji="0" lang="hu-H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patogének</a:t>
            </a: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Cím 1"/>
          <p:cNvSpPr txBox="1">
            <a:spLocks/>
          </p:cNvSpPr>
          <p:nvPr/>
        </p:nvSpPr>
        <p:spPr>
          <a:xfrm>
            <a:off x="2971801" y="0"/>
            <a:ext cx="8001000" cy="10252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Légutakon keresztül terjedő fertőző betegségek</a:t>
            </a:r>
            <a:br>
              <a:rPr kumimoji="0" lang="hu-H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</a:br>
            <a:r>
              <a:rPr kumimoji="0" lang="hu-HU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Tuberculosis</a:t>
            </a:r>
            <a:r>
              <a:rPr kumimoji="0" lang="hu-H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IV.</a:t>
            </a:r>
          </a:p>
        </p:txBody>
      </p:sp>
      <p:sp>
        <p:nvSpPr>
          <p:cNvPr id="9" name="Szövegdoboz 8"/>
          <p:cNvSpPr txBox="1"/>
          <p:nvPr/>
        </p:nvSpPr>
        <p:spPr>
          <a:xfrm>
            <a:off x="0" y="1219199"/>
            <a:ext cx="18980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Kórokozó</a:t>
            </a:r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269628"/>
            <a:ext cx="10515600" cy="1325563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hu-HU" sz="2400" dirty="0">
                <a:latin typeface="+mn-lt"/>
              </a:rPr>
              <a:t>A TBC </a:t>
            </a:r>
            <a:r>
              <a:rPr lang="hu-HU" sz="2400" dirty="0" err="1">
                <a:latin typeface="+mn-lt"/>
              </a:rPr>
              <a:t>zoonózis</a:t>
            </a:r>
            <a:r>
              <a:rPr lang="hu-HU" sz="2400" dirty="0">
                <a:latin typeface="+mn-lt"/>
              </a:rPr>
              <a:t>!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2506662"/>
            <a:ext cx="12192000" cy="4351338"/>
          </a:xfrm>
        </p:spPr>
        <p:txBody>
          <a:bodyPr/>
          <a:lstStyle/>
          <a:p>
            <a:pPr algn="just"/>
            <a:r>
              <a:rPr lang="hu-HU" sz="2400" dirty="0"/>
              <a:t>Az emberek és az állatok közös betegsége, amely az emberről állatra és viszont is képes átterjedni</a:t>
            </a:r>
          </a:p>
          <a:p>
            <a:pPr algn="just"/>
            <a:r>
              <a:rPr lang="hu-HU" sz="2400" dirty="0"/>
              <a:t>Legjelentősebb és legveszélyesebb a szarvasmarha TBC</a:t>
            </a:r>
          </a:p>
          <a:p>
            <a:r>
              <a:rPr lang="hu-HU" sz="2400" dirty="0"/>
              <a:t>A betegség ellen nem csak a gazdasági kártétele miatt fontos védekezni, hanem azért is, mert az állat (tej!) megfertőzheti az embert </a:t>
            </a:r>
            <a:br>
              <a:rPr lang="hu-HU" sz="2800" b="1" dirty="0">
                <a:solidFill>
                  <a:srgbClr val="CC0000"/>
                </a:solidFill>
              </a:rPr>
            </a:br>
            <a:endParaRPr lang="hu-HU" sz="2800" b="1" dirty="0">
              <a:solidFill>
                <a:srgbClr val="CC0000"/>
              </a:solidFill>
            </a:endParaRPr>
          </a:p>
        </p:txBody>
      </p:sp>
      <p:sp>
        <p:nvSpPr>
          <p:cNvPr id="4" name="Cím 1"/>
          <p:cNvSpPr txBox="1">
            <a:spLocks/>
          </p:cNvSpPr>
          <p:nvPr/>
        </p:nvSpPr>
        <p:spPr>
          <a:xfrm>
            <a:off x="3086099" y="-1"/>
            <a:ext cx="7700963" cy="12858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Légutakon keresztül terjedő fertőző betegségek</a:t>
            </a:r>
            <a:br>
              <a:rPr kumimoji="0" lang="hu-H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</a:br>
            <a:r>
              <a:rPr kumimoji="0" lang="hu-HU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Tuberculosis</a:t>
            </a:r>
            <a:r>
              <a:rPr kumimoji="0" lang="hu-H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V.</a:t>
            </a:r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/>
          </p:cNvSpPr>
          <p:nvPr/>
        </p:nvSpPr>
        <p:spPr>
          <a:xfrm>
            <a:off x="3071814" y="27710"/>
            <a:ext cx="7943850" cy="10252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Légutakon keresztül terjedő fertőző betegségek</a:t>
            </a:r>
            <a:br>
              <a:rPr kumimoji="0" lang="hu-H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</a:br>
            <a:r>
              <a:rPr kumimoji="0" lang="hu-HU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Tuberculosis</a:t>
            </a:r>
            <a:r>
              <a:rPr kumimoji="0" lang="hu-H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VI.</a:t>
            </a:r>
          </a:p>
        </p:txBody>
      </p:sp>
      <p:sp>
        <p:nvSpPr>
          <p:cNvPr id="3" name="Szövegdoboz 2"/>
          <p:cNvSpPr txBox="1"/>
          <p:nvPr/>
        </p:nvSpPr>
        <p:spPr>
          <a:xfrm>
            <a:off x="0" y="1634837"/>
            <a:ext cx="12192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Gyermekkori primer fertőzés túlnyomórészt </a:t>
            </a:r>
            <a:r>
              <a:rPr kumimoji="0" lang="hu-H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szubklinikusan</a:t>
            </a: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zajlik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Légutakon keresztül bejutott baktériumok primer gócot hoznak létre a tüdőben , majd a nyirok – és vérárammal a környéki nyirokcsomókba, a tüdőcsúcsokba  vagy más szervekbe  kerülnek, ahol szaporodásnak indulnak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 </a:t>
            </a:r>
            <a:r>
              <a:rPr kumimoji="0" lang="hu-H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haematogén</a:t>
            </a: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/</a:t>
            </a:r>
            <a:r>
              <a:rPr kumimoji="0" lang="hu-H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lymphogen</a:t>
            </a: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szóródás következtében </a:t>
            </a:r>
            <a:r>
              <a:rPr kumimoji="0" lang="hu-H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miliaris</a:t>
            </a: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hu-H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extrapulmonalis</a:t>
            </a: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vagy generalizált </a:t>
            </a:r>
            <a:r>
              <a:rPr kumimoji="0" lang="hu-H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tuberculosis</a:t>
            </a: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jöhet létre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Legjelentősebb </a:t>
            </a:r>
            <a:r>
              <a:rPr kumimoji="0" lang="hu-H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extrapulmonalis</a:t>
            </a: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kórképek:</a:t>
            </a:r>
          </a:p>
          <a:p>
            <a:pPr marL="457200" marR="0" lvl="1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u-H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Meningitis</a:t>
            </a: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hu-H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basilaris</a:t>
            </a: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hu-H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tuberculosa</a:t>
            </a: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-,</a:t>
            </a:r>
          </a:p>
          <a:p>
            <a:pPr marL="457200" marR="0" lvl="1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Csont-ízületi izom -,</a:t>
            </a:r>
          </a:p>
          <a:p>
            <a:pPr marL="457200" marR="0" lvl="1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Bőr -,</a:t>
            </a:r>
          </a:p>
          <a:p>
            <a:pPr marL="457200" marR="0" lvl="1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u-H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Urogenitalis</a:t>
            </a: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-,</a:t>
            </a:r>
          </a:p>
          <a:p>
            <a:pPr marL="457200" marR="0" lvl="1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u-H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Enteralis</a:t>
            </a: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tbc. -,</a:t>
            </a:r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81200" y="274638"/>
            <a:ext cx="4757742" cy="939784"/>
          </a:xfrm>
        </p:spPr>
        <p:txBody>
          <a:bodyPr>
            <a:normAutofit/>
          </a:bodyPr>
          <a:lstStyle/>
          <a:p>
            <a:r>
              <a:rPr lang="hu-HU" sz="2800" dirty="0"/>
              <a:t>TBC terjedése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24000" y="1600201"/>
            <a:ext cx="4643438" cy="4525963"/>
          </a:xfrm>
        </p:spPr>
        <p:txBody>
          <a:bodyPr>
            <a:normAutofit/>
          </a:bodyPr>
          <a:lstStyle/>
          <a:p>
            <a:r>
              <a:rPr lang="hu-HU" sz="2600" dirty="0"/>
              <a:t>Cseppfertőzés</a:t>
            </a:r>
          </a:p>
          <a:p>
            <a:r>
              <a:rPr lang="hu-HU" sz="2600" dirty="0"/>
              <a:t>Táplálkozás: fertőzött étel, ital (pl.: víz, tej)</a:t>
            </a:r>
          </a:p>
          <a:p>
            <a:r>
              <a:rPr lang="hu-HU" sz="2600" dirty="0"/>
              <a:t>Vér útján: fertőzött injekciós tű, orvosi műszer, tetoválás stb.</a:t>
            </a:r>
          </a:p>
          <a:p>
            <a:r>
              <a:rPr lang="hu-HU" sz="2600" dirty="0"/>
              <a:t>Szexuális kapcsolat </a:t>
            </a:r>
          </a:p>
          <a:p>
            <a:r>
              <a:rPr lang="hu-HU" sz="2600" dirty="0"/>
              <a:t>Nyílt seb</a:t>
            </a:r>
          </a:p>
          <a:p>
            <a:r>
              <a:rPr lang="hu-HU" sz="2600" dirty="0"/>
              <a:t>Terhesség, szoptatás</a:t>
            </a:r>
          </a:p>
          <a:p>
            <a:pPr eaLnBrk="1" hangingPunct="1"/>
            <a:endParaRPr lang="hu-HU" dirty="0"/>
          </a:p>
        </p:txBody>
      </p:sp>
      <p:pic>
        <p:nvPicPr>
          <p:cNvPr id="9220" name="Kép 3" descr="Tüdőtuberkulózi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32174" y="1142984"/>
            <a:ext cx="4635826" cy="52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ím 1"/>
          <p:cNvSpPr>
            <a:spLocks noGrp="1"/>
          </p:cNvSpPr>
          <p:nvPr>
            <p:ph type="title" idx="4294967295"/>
          </p:nvPr>
        </p:nvSpPr>
        <p:spPr>
          <a:xfrm>
            <a:off x="1952596" y="0"/>
            <a:ext cx="8229600" cy="725470"/>
          </a:xfrm>
        </p:spPr>
        <p:txBody>
          <a:bodyPr>
            <a:normAutofit/>
          </a:bodyPr>
          <a:lstStyle/>
          <a:p>
            <a:r>
              <a:rPr lang="hu-HU" sz="2800" dirty="0"/>
              <a:t>TBC tünetei</a:t>
            </a:r>
          </a:p>
        </p:txBody>
      </p:sp>
      <p:sp>
        <p:nvSpPr>
          <p:cNvPr id="12291" name="Tartalom helye 2"/>
          <p:cNvSpPr>
            <a:spLocks noGrp="1"/>
          </p:cNvSpPr>
          <p:nvPr>
            <p:ph idx="4294967295"/>
          </p:nvPr>
        </p:nvSpPr>
        <p:spPr>
          <a:xfrm>
            <a:off x="6524628" y="1071546"/>
            <a:ext cx="4143372" cy="5500726"/>
          </a:xfrm>
        </p:spPr>
        <p:txBody>
          <a:bodyPr>
            <a:normAutofit fontScale="85000" lnSpcReduction="10000"/>
          </a:bodyPr>
          <a:lstStyle/>
          <a:p>
            <a:r>
              <a:rPr lang="hu-HU" dirty="0"/>
              <a:t>Általános: fogyás, hőemelkedés, izzadás (főleg éjszaka), étvágytalanság, fáradékonyság, gyakran jelentkező meghűlések.</a:t>
            </a:r>
          </a:p>
          <a:p>
            <a:r>
              <a:rPr lang="hu-HU" dirty="0"/>
              <a:t>Légzőszervi: </a:t>
            </a:r>
            <a:r>
              <a:rPr lang="hu-HU" b="1" dirty="0"/>
              <a:t>köhögés, köpetürítés. </a:t>
            </a:r>
            <a:r>
              <a:rPr lang="hu-HU" dirty="0"/>
              <a:t>Ritkábban mellkasi fájdalom, légszomj.</a:t>
            </a:r>
          </a:p>
          <a:p>
            <a:r>
              <a:rPr lang="hu-HU" dirty="0"/>
              <a:t>Speciális szervi tünetek: csontrendszeri, vese, idegrendszer stb.</a:t>
            </a:r>
          </a:p>
          <a:p>
            <a:endParaRPr lang="hu-HU" dirty="0"/>
          </a:p>
          <a:p>
            <a:endParaRPr lang="hu-HU" dirty="0"/>
          </a:p>
        </p:txBody>
      </p:sp>
      <p:pic>
        <p:nvPicPr>
          <p:cNvPr id="4" name="Tartalom helye 3" descr="tbc280x200-d0000073Ffe4a2ab6f60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24001" y="1071546"/>
            <a:ext cx="5040313" cy="3600450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Kép 1" descr="http://fokusz.info/Image/35_szam/tbc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5189" y="1628775"/>
            <a:ext cx="8137525" cy="345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um" ma:contentTypeID="0x01010099392F7E28530D458F1049BCAEC23071" ma:contentTypeVersion="11" ma:contentTypeDescription="Új dokumentum létrehozása." ma:contentTypeScope="" ma:versionID="6e021b8faaadfab4f93be54c3abebaaf">
  <xsd:schema xmlns:xsd="http://www.w3.org/2001/XMLSchema" xmlns:xs="http://www.w3.org/2001/XMLSchema" xmlns:p="http://schemas.microsoft.com/office/2006/metadata/properties" xmlns:ns2="e231ebef-788f-4c9f-acf4-87c4004a6337" xmlns:ns3="de51649e-bc69-41ec-9bf9-1ea60d57d5f8" targetNamespace="http://schemas.microsoft.com/office/2006/metadata/properties" ma:root="true" ma:fieldsID="c0f8cfe6ac91c8ff49c82136801ce2f6" ns2:_="" ns3:_="">
    <xsd:import namespace="e231ebef-788f-4c9f-acf4-87c4004a6337"/>
    <xsd:import namespace="de51649e-bc69-41ec-9bf9-1ea60d57d5f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31ebef-788f-4c9f-acf4-87c4004a633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51649e-bc69-41ec-9bf9-1ea60d57d5f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Résztvevők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Megosztva részletekkel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artalomtípus"/>
        <xsd:element ref="dc:title" minOccurs="0" maxOccurs="1" ma:index="4" ma:displayName="Cí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DA35095-02D1-4619-A8B5-47BD255B66E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231ebef-788f-4c9f-acf4-87c4004a6337"/>
    <ds:schemaRef ds:uri="de51649e-bc69-41ec-9bf9-1ea60d57d5f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3B1EF57-3610-46F3-B42C-F712A407DDC5}">
  <ds:schemaRefs>
    <ds:schemaRef ds:uri="http://www.w3.org/XML/1998/namespace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de51649e-bc69-41ec-9bf9-1ea60d57d5f8"/>
    <ds:schemaRef ds:uri="http://schemas.microsoft.com/office/2006/documentManagement/types"/>
    <ds:schemaRef ds:uri="e231ebef-788f-4c9f-acf4-87c4004a6337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477D3CE6-317C-4659-A672-5B8526E7239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477</TotalTime>
  <Words>5376</Words>
  <Application>Microsoft Office PowerPoint</Application>
  <PresentationFormat>Szélesvásznú</PresentationFormat>
  <Paragraphs>796</Paragraphs>
  <Slides>107</Slides>
  <Notes>18</Notes>
  <HiddenSlides>0</HiddenSlides>
  <MMClips>0</MMClips>
  <ScaleCrop>false</ScaleCrop>
  <HeadingPairs>
    <vt:vector size="8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2</vt:i4>
      </vt:variant>
      <vt:variant>
        <vt:lpstr>Beágyazott OLE kiszolgálók</vt:lpstr>
      </vt:variant>
      <vt:variant>
        <vt:i4>2</vt:i4>
      </vt:variant>
      <vt:variant>
        <vt:lpstr>Diacímek</vt:lpstr>
      </vt:variant>
      <vt:variant>
        <vt:i4>107</vt:i4>
      </vt:variant>
    </vt:vector>
  </HeadingPairs>
  <TitlesOfParts>
    <vt:vector size="117" baseType="lpstr">
      <vt:lpstr>Arial</vt:lpstr>
      <vt:lpstr>Calibri</vt:lpstr>
      <vt:lpstr>Calibri Light</vt:lpstr>
      <vt:lpstr>Symbol</vt:lpstr>
      <vt:lpstr>Times New Roman</vt:lpstr>
      <vt:lpstr>Wingdings</vt:lpstr>
      <vt:lpstr>Office-téma</vt:lpstr>
      <vt:lpstr>1_Office-téma</vt:lpstr>
      <vt:lpstr>Bitkép</vt:lpstr>
      <vt:lpstr>Acrobat Document</vt:lpstr>
      <vt:lpstr>PowerPoint-bemutató</vt:lpstr>
      <vt:lpstr> </vt:lpstr>
      <vt:lpstr>Légutakon keresztül terjedő fertőző betegségek</vt:lpstr>
      <vt:lpstr>Légutakon keresztül terjedő fertőző betegségek Fontosabb légúti fertőző betegségek</vt:lpstr>
      <vt:lpstr>PowerPoint-bemutató</vt:lpstr>
      <vt:lpstr>PowerPoint-bemutató</vt:lpstr>
      <vt:lpstr>Légutakon keresztül terjedő fertőző betegségek Diphteria (diftéria, torokgyík) III.</vt:lpstr>
      <vt:lpstr>Légutakon keresztül terjedő fertőző betegségek Diphteria (diftéria, torokgyík) IV.</vt:lpstr>
      <vt:lpstr>PowerPoint-bemutató</vt:lpstr>
      <vt:lpstr>Légutakon keresztül terjedő fertőző betegségek Parotitis epidemica (mumpsz, járványos fültőmirigylob) I.</vt:lpstr>
      <vt:lpstr>PowerPoint-bemutató</vt:lpstr>
      <vt:lpstr>PowerPoint-bemutató</vt:lpstr>
      <vt:lpstr>PowerPoint-bemutató</vt:lpstr>
      <vt:lpstr>PowerPoint-bemutató</vt:lpstr>
      <vt:lpstr>Klinikai tünetek </vt:lpstr>
      <vt:lpstr>Kongenitális rubeola szindróma (CRS)</vt:lpstr>
      <vt:lpstr>PowerPoint-bemutató</vt:lpstr>
      <vt:lpstr>Teendők a beteg környezetében: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Pertussis (szamárköhögés) </vt:lpstr>
      <vt:lpstr> </vt:lpstr>
      <vt:lpstr>Hurutos szak (stadium cattarhale) </vt:lpstr>
      <vt:lpstr>Görcsös köhögési szak (stadium convulsium)</vt:lpstr>
      <vt:lpstr>PowerPoint-bemutató</vt:lpstr>
      <vt:lpstr>Enyhülési szak (stadium decrementi)</vt:lpstr>
      <vt:lpstr>Szövődmények</vt:lpstr>
      <vt:lpstr>Pertussis (szamárköhögés) </vt:lpstr>
      <vt:lpstr>Pertussis (szamárköhögés) </vt:lpstr>
      <vt:lpstr>PowerPoint-bemutató</vt:lpstr>
      <vt:lpstr>Klinikai tünetek</vt:lpstr>
      <vt:lpstr>PowerPoint-bemutató</vt:lpstr>
      <vt:lpstr>PowerPoint-bemutató</vt:lpstr>
      <vt:lpstr>PowerPoint-bemutató</vt:lpstr>
      <vt:lpstr>PowerPoint-bemutató</vt:lpstr>
      <vt:lpstr>Szövődmények Vírus okozta tüdőgyulladás</vt:lpstr>
      <vt:lpstr>Terhesség </vt:lpstr>
      <vt:lpstr>PowerPoint-bemutató</vt:lpstr>
      <vt:lpstr>Terápia </vt:lpstr>
      <vt:lpstr>PowerPoint-bemutató</vt:lpstr>
      <vt:lpstr>PowerPoint-bemutató</vt:lpstr>
      <vt:lpstr>PowerPoint-bemutató</vt:lpstr>
      <vt:lpstr>Kórokozó</vt:lpstr>
      <vt:lpstr>Patomechanizmus</vt:lpstr>
      <vt:lpstr>PowerPoint-bemutató</vt:lpstr>
      <vt:lpstr>PowerPoint-bemutató</vt:lpstr>
      <vt:lpstr>PowerPoint-bemutató</vt:lpstr>
      <vt:lpstr>PowerPoint-bemutató</vt:lpstr>
      <vt:lpstr>PowerPoint-bemutató</vt:lpstr>
      <vt:lpstr> </vt:lpstr>
      <vt:lpstr>PowerPoint-bemutató</vt:lpstr>
      <vt:lpstr>Patomechanizmus</vt:lpstr>
      <vt:lpstr>Klinikai kép</vt:lpstr>
      <vt:lpstr>Kimenetel</vt:lpstr>
      <vt:lpstr>Terápia</vt:lpstr>
      <vt:lpstr>Légutakon keresztül terjedő fertőző betegségek Meningitis epidemica (járványos agyhártyagyulladás) VI.</vt:lpstr>
      <vt:lpstr>Légutakon keresztül terjedő fertőző betegségek Meningitis epidemica (járványos agyhártyagyulladás) VII.</vt:lpstr>
      <vt:lpstr>Légutakon keresztül terjedő fertőző betegségek Haemophylus influenzae okozta agyhártyagyulladás I.</vt:lpstr>
      <vt:lpstr>PowerPoint-bemutató</vt:lpstr>
      <vt:lpstr>  Bejelentett fertőző megbetegedések Magyarországon 2013-2017</vt:lpstr>
      <vt:lpstr>Légúti fertőző betegségek - Influenza</vt:lpstr>
      <vt:lpstr>         Légúti fertőző betegségek Influenza</vt:lpstr>
      <vt:lpstr>Tünetek</vt:lpstr>
      <vt:lpstr>PowerPoint-bemutató</vt:lpstr>
      <vt:lpstr> Légúti fertőző betegségek Influenza</vt:lpstr>
      <vt:lpstr>Szövődmények</vt:lpstr>
      <vt:lpstr> Légúti fertőző betegségek Influenza</vt:lpstr>
      <vt:lpstr> Légúti fertőző betegségek Influenza</vt:lpstr>
      <vt:lpstr> Légúti fertőző betegségek Influenza</vt:lpstr>
      <vt:lpstr> Influenza Oltás célja</vt:lpstr>
      <vt:lpstr>Megelőzés</vt:lpstr>
      <vt:lpstr>Influenza elleni védekezés</vt:lpstr>
      <vt:lpstr>PowerPoint-bemutató</vt:lpstr>
      <vt:lpstr>PowerPoint-bemutató</vt:lpstr>
      <vt:lpstr>PowerPoint-bemutató</vt:lpstr>
      <vt:lpstr>Tünetek</vt:lpstr>
      <vt:lpstr>PowerPoint-bemutató</vt:lpstr>
      <vt:lpstr>Klinikai tünetek</vt:lpstr>
      <vt:lpstr>Teendők</vt:lpstr>
      <vt:lpstr>Megelőzés</vt:lpstr>
      <vt:lpstr>PowerPoint-bemutató</vt:lpstr>
      <vt:lpstr>TBC incidencia Magyarországon</vt:lpstr>
      <vt:lpstr>Az egyiptomi múmiákon is előfordul a TBC </vt:lpstr>
      <vt:lpstr>Robert Koch fedezte fel</vt:lpstr>
      <vt:lpstr>A TBC zoonózis!</vt:lpstr>
      <vt:lpstr>PowerPoint-bemutató</vt:lpstr>
      <vt:lpstr>TBC terjedése</vt:lpstr>
      <vt:lpstr>TBC tünetei</vt:lpstr>
      <vt:lpstr>PowerPoint-bemutató</vt:lpstr>
      <vt:lpstr>PowerPoint-bemutató</vt:lpstr>
      <vt:lpstr>PowerPoint-bemutató</vt:lpstr>
      <vt:lpstr>Járványügyi intézkedések</vt:lpstr>
      <vt:lpstr>PowerPoint-bemutató</vt:lpstr>
      <vt:lpstr>Megelőzés</vt:lpstr>
      <vt:lpstr>PowerPoint-bemutató</vt:lpstr>
      <vt:lpstr>PowerPoint-bemutató</vt:lpstr>
      <vt:lpstr>Köszönöm a figyelmet!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gabor.varga</dc:creator>
  <cp:lastModifiedBy>dr. Wächter Walter</cp:lastModifiedBy>
  <cp:revision>33</cp:revision>
  <dcterms:created xsi:type="dcterms:W3CDTF">2020-03-12T12:44:42Z</dcterms:created>
  <dcterms:modified xsi:type="dcterms:W3CDTF">2022-02-03T10:32:31Z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0x01010099392F7E28530D458F1049BCAEC23071</vt:lpwstr>
  </property>
</Properties>
</file>