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0" r:id="rId13"/>
    <p:sldId id="339" r:id="rId14"/>
    <p:sldId id="338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299" r:id="rId4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 heterogén csoportba tartozó betegségek különböző jellegűek.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Szerzett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immunszupresszált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állapotnak nevezzük azt az állapotot, amikor a beteg immunrendszerének működését mesterségesen, azaz gyógyszerekkel csökkentik, fogják vissza.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Protozoon</a:t>
            </a:r>
            <a:r>
              <a:rPr lang="hu-HU" dirty="0"/>
              <a:t>: apró, egysejtű élősködő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Eozinofilek</a:t>
            </a:r>
            <a:r>
              <a:rPr lang="hu-HU" dirty="0"/>
              <a:t> a fehérvérsejtek kevesebb,</a:t>
            </a:r>
            <a:r>
              <a:rPr lang="hu-HU" baseline="0" dirty="0"/>
              <a:t> mint 7%-át teszik ki, emelkedésük jelzi h. a szervezet reagál valamilyen kóros sejtre, parazitára, allergiára stb..</a:t>
            </a:r>
          </a:p>
          <a:p>
            <a:pPr algn="l"/>
            <a:r>
              <a:rPr lang="hu-HU" baseline="0" dirty="0"/>
              <a:t>Lárvavándorlás időszakában van láz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Fejtetű</a:t>
            </a:r>
            <a:r>
              <a:rPr lang="hu-HU" baseline="0" dirty="0"/>
              <a:t> hajszálak között él, serkéit a hajszálak tövéhez rakja</a:t>
            </a:r>
          </a:p>
          <a:p>
            <a:r>
              <a:rPr lang="hu-HU" baseline="0" dirty="0"/>
              <a:t>Ruhatetű, lapostetű-pete</a:t>
            </a:r>
          </a:p>
          <a:p>
            <a:r>
              <a:rPr lang="hu-HU" baseline="0" dirty="0"/>
              <a:t>Fejtetű-serke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vakarás következtében</a:t>
            </a:r>
            <a:r>
              <a:rPr lang="hu-HU" baseline="0" dirty="0"/>
              <a:t> </a:t>
            </a:r>
            <a:r>
              <a:rPr lang="hu-HU" baseline="0" dirty="0" err="1"/>
              <a:t>erodálodott</a:t>
            </a:r>
            <a:r>
              <a:rPr lang="hu-HU" baseline="0" dirty="0"/>
              <a:t> bőr bakteriálisan </a:t>
            </a:r>
            <a:r>
              <a:rPr lang="hu-HU" baseline="0" dirty="0" err="1"/>
              <a:t>felülfertőzödhet</a:t>
            </a:r>
            <a:r>
              <a:rPr lang="hu-HU" baseline="0" dirty="0"/>
              <a:t>, </a:t>
            </a:r>
            <a:r>
              <a:rPr lang="hu-HU" baseline="0" dirty="0" err="1"/>
              <a:t>dermatitis</a:t>
            </a:r>
            <a:r>
              <a:rPr lang="hu-HU" baseline="0" dirty="0"/>
              <a:t>, </a:t>
            </a:r>
            <a:r>
              <a:rPr lang="hu-HU" baseline="0" dirty="0" err="1"/>
              <a:t>folliculitis</a:t>
            </a:r>
            <a:r>
              <a:rPr lang="hu-HU" baseline="0" dirty="0"/>
              <a:t> is kialakulhat. (szőrtüszőgyulladás)</a:t>
            </a:r>
          </a:p>
          <a:p>
            <a:r>
              <a:rPr lang="hu-HU" baseline="0" dirty="0"/>
              <a:t>Az irtásra és a megelőzésre kémiai és fizikai módszerek alkalmazhatók. Járványügyi szempontból a ruhatetű kiemelt fontosságú, mivel fertőző betegségek vektora (pl. </a:t>
            </a:r>
            <a:r>
              <a:rPr lang="hu-HU" baseline="0" dirty="0" err="1"/>
              <a:t>typhus</a:t>
            </a:r>
            <a:r>
              <a:rPr lang="hu-HU" baseline="0" dirty="0"/>
              <a:t> </a:t>
            </a:r>
            <a:r>
              <a:rPr lang="hu-HU" baseline="0" dirty="0" err="1"/>
              <a:t>exanthematicus</a:t>
            </a:r>
            <a:r>
              <a:rPr lang="hu-HU" baseline="0" dirty="0"/>
              <a:t>).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Viszkető érzés éjszakánként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megbetegedések többnyire a rossz higiénés körülmények között élők körében gyakoriak,</a:t>
            </a:r>
            <a:r>
              <a:rPr lang="hu-HU" baseline="0" dirty="0"/>
              <a:t> melynek oka, hogy ezek a betegségek főként közvetlen kontaktussal terjednek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Évente 10-es nagyságrendben jelentett,</a:t>
            </a:r>
            <a:r>
              <a:rPr lang="hu-HU" baseline="0" dirty="0"/>
              <a:t> magas </a:t>
            </a:r>
            <a:r>
              <a:rPr lang="hu-HU" baseline="0" dirty="0" err="1"/>
              <a:t>letalitású</a:t>
            </a:r>
            <a:r>
              <a:rPr lang="hu-HU" baseline="0" dirty="0"/>
              <a:t> megbetegedés.</a:t>
            </a:r>
          </a:p>
          <a:p>
            <a:r>
              <a:rPr lang="hu-HU" baseline="0" dirty="0"/>
              <a:t>A sebek földdel történő szennyeződésekor alakul ki.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Lappangási idő függ</a:t>
            </a:r>
            <a:r>
              <a:rPr lang="hu-HU" baseline="0" dirty="0"/>
              <a:t> a szervezetbe jutott kórokozók számától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Myalgia-</a:t>
            </a:r>
            <a:r>
              <a:rPr lang="hu-HU" dirty="0"/>
              <a:t> izomfájdalom</a:t>
            </a:r>
          </a:p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folyadéktérfogat-csökkenés miatti =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hypovolaemiás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Cornea</a:t>
            </a:r>
            <a:r>
              <a:rPr lang="hu-HU" dirty="0"/>
              <a:t>= szaruhártya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Papilláris</a:t>
            </a:r>
            <a:r>
              <a:rPr lang="hu-HU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hyperplasia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➢. A hámfelszín enyhén „hullámzó”.</a:t>
            </a:r>
          </a:p>
          <a:p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megelőzésben fontos a fertőző források kiszűrése és a megfelelő személyi </a:t>
            </a:r>
            <a:r>
              <a:rPr lang="hu-H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higiéne</a:t>
            </a:r>
            <a:r>
              <a:rPr lang="hu-H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biztosítása.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Endocarditis</a:t>
            </a:r>
            <a:r>
              <a:rPr lang="hu-HU" dirty="0"/>
              <a:t> (</a:t>
            </a:r>
            <a:r>
              <a:rPr lang="hu-HU" dirty="0" err="1"/>
              <a:t>szívbelhárytagyulladás</a:t>
            </a:r>
            <a:r>
              <a:rPr lang="hu-HU" dirty="0"/>
              <a:t>)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B2132-A29B-4F91-97B4-D160DCF4379F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pPr/>
              <a:t>2022. 03. 26.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Közegészségtan-járványtan 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357312" y="2425567"/>
            <a:ext cx="9996487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olidFill>
                  <a:schemeClr val="bg1"/>
                </a:solidFill>
              </a:rPr>
              <a:t>A </a:t>
            </a:r>
            <a:r>
              <a:rPr lang="hu-HU" dirty="0" err="1">
                <a:solidFill>
                  <a:schemeClr val="bg1"/>
                </a:solidFill>
              </a:rPr>
              <a:t>kültakarón</a:t>
            </a:r>
            <a:r>
              <a:rPr lang="hu-HU" dirty="0">
                <a:solidFill>
                  <a:schemeClr val="bg1"/>
                </a:solidFill>
              </a:rPr>
              <a:t> keresztül terjedő fertőző betegségek járványtana.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8624E1C-298B-4F45-B0FF-FB189C39B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85983" cy="6857999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828E0DD-CD4C-436F-9B3F-0C2B5919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507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2620C8AF-75AD-48B4-84DE-55A5A5395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846" y="1391478"/>
            <a:ext cx="11437052" cy="4784035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F83F529-D3E7-4956-B904-93A4C742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3050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6" y="200025"/>
            <a:ext cx="8058150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000" b="1" dirty="0" err="1"/>
              <a:t>Kültakarón</a:t>
            </a:r>
            <a:r>
              <a:rPr lang="hu-HU" sz="3000" b="1" dirty="0"/>
              <a:t> keresztül terjedő betegségek</a:t>
            </a:r>
            <a:br>
              <a:rPr lang="hu-HU" sz="3000" b="1" dirty="0"/>
            </a:br>
            <a:r>
              <a:rPr lang="hu-HU" sz="3000" b="1" dirty="0"/>
              <a:t>Bakteriális fertőzések - </a:t>
            </a:r>
            <a:r>
              <a:rPr lang="hu-HU" sz="3000" b="1" dirty="0" err="1"/>
              <a:t>Oedema</a:t>
            </a:r>
            <a:r>
              <a:rPr lang="hu-HU" sz="3000" b="1" dirty="0"/>
              <a:t> </a:t>
            </a:r>
            <a:r>
              <a:rPr lang="hu-HU" sz="3000" b="1" dirty="0" err="1"/>
              <a:t>malignum</a:t>
            </a:r>
            <a:r>
              <a:rPr lang="hu-HU" sz="3000" b="1" dirty="0"/>
              <a:t> (</a:t>
            </a:r>
            <a:r>
              <a:rPr lang="hu-HU" sz="3000" b="1" dirty="0" err="1"/>
              <a:t>gázgangraena</a:t>
            </a:r>
            <a:r>
              <a:rPr lang="hu-HU" sz="3000" b="1" dirty="0"/>
              <a:t>)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573216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dirty="0"/>
          </a:p>
          <a:p>
            <a:r>
              <a:rPr lang="hu-HU" sz="2400" dirty="0"/>
              <a:t>Kórokozó</a:t>
            </a:r>
          </a:p>
          <a:p>
            <a:pPr lvl="1"/>
            <a:r>
              <a:rPr lang="hu-HU" sz="2400" dirty="0" err="1"/>
              <a:t>Clostridium</a:t>
            </a:r>
            <a:r>
              <a:rPr lang="hu-HU" sz="2400" dirty="0"/>
              <a:t> </a:t>
            </a:r>
            <a:r>
              <a:rPr lang="hu-HU" sz="2400" dirty="0" err="1"/>
              <a:t>perfingens</a:t>
            </a:r>
            <a:r>
              <a:rPr lang="hu-HU" sz="2400" dirty="0"/>
              <a:t>, C. </a:t>
            </a:r>
            <a:r>
              <a:rPr lang="hu-HU" sz="2400" dirty="0" err="1"/>
              <a:t>novyí</a:t>
            </a:r>
            <a:r>
              <a:rPr lang="hu-HU" sz="2400" dirty="0"/>
              <a:t>, C. </a:t>
            </a:r>
            <a:r>
              <a:rPr lang="hu-HU" sz="2400" dirty="0" err="1"/>
              <a:t>septicum</a:t>
            </a:r>
            <a:endParaRPr lang="hu-HU" sz="2400" dirty="0"/>
          </a:p>
          <a:p>
            <a:pPr lvl="1"/>
            <a:r>
              <a:rPr lang="hu-HU" sz="2400" dirty="0" err="1"/>
              <a:t>Gram-</a:t>
            </a:r>
            <a:r>
              <a:rPr lang="hu-HU" sz="2400" dirty="0"/>
              <a:t> pozitív spórás baktériumok</a:t>
            </a:r>
          </a:p>
          <a:p>
            <a:pPr lvl="1"/>
            <a:r>
              <a:rPr lang="hu-HU" sz="2400" dirty="0"/>
              <a:t>Toxint termel</a:t>
            </a:r>
          </a:p>
          <a:p>
            <a:r>
              <a:rPr lang="hu-HU" sz="2400" dirty="0"/>
              <a:t>Fertőzés forrása</a:t>
            </a:r>
          </a:p>
          <a:p>
            <a:pPr lvl="1"/>
            <a:r>
              <a:rPr lang="hu-HU" sz="2400" dirty="0"/>
              <a:t>Ember, állatok melyeknek bélflórájában a kórokozó megtalálható</a:t>
            </a:r>
          </a:p>
          <a:p>
            <a:r>
              <a:rPr lang="hu-HU" sz="2400" dirty="0"/>
              <a:t>Betegség a széklettel v. állati ürülékkel szennyezett talajnak a </a:t>
            </a:r>
            <a:r>
              <a:rPr lang="hu-HU" sz="2400" b="1" dirty="0"/>
              <a:t>bőr sérüléseibe való bekerülés</a:t>
            </a:r>
            <a:r>
              <a:rPr lang="hu-HU" sz="2400" dirty="0"/>
              <a:t>ével jön létre DE ritkán kialakulhat bélműtéteket követően is</a:t>
            </a:r>
          </a:p>
          <a:p>
            <a:r>
              <a:rPr lang="hu-HU" sz="2400" dirty="0"/>
              <a:t>Fogékonyság általános</a:t>
            </a:r>
          </a:p>
          <a:p>
            <a:pPr lvl="1">
              <a:buNone/>
            </a:pPr>
            <a:endParaRPr lang="hu-HU" sz="2400" dirty="0"/>
          </a:p>
          <a:p>
            <a:pPr lvl="1"/>
            <a:endParaRPr lang="hu-H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661248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Lappangási idő</a:t>
            </a:r>
          </a:p>
          <a:p>
            <a:pPr lvl="1" algn="just"/>
            <a:r>
              <a:rPr lang="hu-HU" sz="2200" dirty="0"/>
              <a:t>Néhány óra-több nap</a:t>
            </a:r>
          </a:p>
          <a:p>
            <a:pPr lvl="1" algn="just"/>
            <a:endParaRPr lang="hu-HU" sz="2200" dirty="0"/>
          </a:p>
          <a:p>
            <a:pPr algn="just"/>
            <a:r>
              <a:rPr lang="hu-HU" sz="2200" dirty="0"/>
              <a:t>Tipikus tünetek</a:t>
            </a:r>
          </a:p>
          <a:p>
            <a:pPr lvl="1" algn="just"/>
            <a:r>
              <a:rPr lang="hu-HU" sz="2200" dirty="0"/>
              <a:t>Bőr </a:t>
            </a:r>
            <a:r>
              <a:rPr lang="hu-HU" sz="2200" dirty="0" err="1"/>
              <a:t>oedemája</a:t>
            </a:r>
            <a:r>
              <a:rPr lang="hu-HU" sz="2200" dirty="0"/>
              <a:t>, - </a:t>
            </a:r>
            <a:r>
              <a:rPr lang="hu-HU" sz="2200" dirty="0" err="1"/>
              <a:t>crepitatiója</a:t>
            </a:r>
            <a:endParaRPr lang="hu-HU" sz="2200" dirty="0"/>
          </a:p>
          <a:p>
            <a:pPr lvl="1" algn="just"/>
            <a:r>
              <a:rPr lang="hu-HU" sz="2200" dirty="0"/>
              <a:t>Véres-bűzös váladék ürülése</a:t>
            </a:r>
          </a:p>
          <a:p>
            <a:pPr lvl="1" algn="just"/>
            <a:r>
              <a:rPr lang="hu-HU" sz="2200" dirty="0"/>
              <a:t>Lokális folyamatok gyorsan terjednek </a:t>
            </a:r>
            <a:r>
              <a:rPr lang="hu-HU" sz="2200" dirty="0" err="1"/>
              <a:t>sepsisbe</a:t>
            </a:r>
            <a:r>
              <a:rPr lang="hu-HU" sz="2200" dirty="0"/>
              <a:t> mehetnek át</a:t>
            </a:r>
          </a:p>
          <a:p>
            <a:pPr lvl="1" algn="just"/>
            <a:endParaRPr lang="hu-HU" sz="2200" dirty="0"/>
          </a:p>
          <a:p>
            <a:pPr algn="just"/>
            <a:r>
              <a:rPr lang="hu-HU" sz="2200" dirty="0" err="1"/>
              <a:t>Letalitás</a:t>
            </a:r>
            <a:endParaRPr lang="hu-HU" sz="2200" dirty="0"/>
          </a:p>
          <a:p>
            <a:pPr lvl="1" algn="just"/>
            <a:r>
              <a:rPr lang="hu-HU" sz="2200" dirty="0"/>
              <a:t>40-60%</a:t>
            </a:r>
          </a:p>
          <a:p>
            <a:pPr lvl="1" algn="just"/>
            <a:endParaRPr lang="hu-HU" sz="2200" dirty="0"/>
          </a:p>
          <a:p>
            <a:pPr algn="just"/>
            <a:r>
              <a:rPr lang="hu-HU" sz="2200" dirty="0"/>
              <a:t>Folyamatos-, és </a:t>
            </a:r>
            <a:r>
              <a:rPr lang="hu-HU" sz="2200" dirty="0" err="1"/>
              <a:t>zárófertőtlenítés</a:t>
            </a:r>
            <a:r>
              <a:rPr lang="hu-HU" sz="2200" dirty="0"/>
              <a:t> (</a:t>
            </a:r>
            <a:r>
              <a:rPr lang="hu-HU" sz="2200" dirty="0" err="1"/>
              <a:t>sporocid</a:t>
            </a:r>
            <a:r>
              <a:rPr lang="hu-HU" sz="2200" dirty="0"/>
              <a:t> oldattal)</a:t>
            </a:r>
          </a:p>
          <a:p>
            <a:r>
              <a:rPr lang="hu-HU" sz="2200" dirty="0"/>
              <a:t>Megelőzés- védőoltás hiányában- megfelelő sebellátással, </a:t>
            </a:r>
            <a:r>
              <a:rPr lang="hu-HU" sz="2200" dirty="0" err="1"/>
              <a:t>nosocomiális</a:t>
            </a:r>
            <a:r>
              <a:rPr lang="hu-HU" sz="2200" dirty="0"/>
              <a:t> fertőzések kivédésével, </a:t>
            </a:r>
            <a:r>
              <a:rPr lang="hu-HU" sz="2200" dirty="0" err="1"/>
              <a:t>kórházhigiénés</a:t>
            </a:r>
            <a:r>
              <a:rPr lang="hu-HU" sz="2200" dirty="0"/>
              <a:t> előírások betartásával</a:t>
            </a:r>
          </a:p>
          <a:p>
            <a:pPr lvl="1">
              <a:buNone/>
            </a:pPr>
            <a:endParaRPr lang="hu-HU" sz="22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14662" y="200025"/>
            <a:ext cx="7843837" cy="100811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800" b="1" dirty="0" err="1"/>
              <a:t>Kültakarón</a:t>
            </a:r>
            <a:r>
              <a:rPr lang="hu-HU" sz="2800" b="1" dirty="0"/>
              <a:t> keresztül terjedő betegségek</a:t>
            </a:r>
            <a:br>
              <a:rPr lang="hu-HU" sz="2800" b="1" dirty="0"/>
            </a:br>
            <a:r>
              <a:rPr lang="hu-HU" sz="2800" b="1" dirty="0"/>
              <a:t>Bakteriális fertőzések - </a:t>
            </a:r>
            <a:r>
              <a:rPr lang="hu-HU" sz="2800" b="1" dirty="0" err="1"/>
              <a:t>Oedema</a:t>
            </a:r>
            <a:r>
              <a:rPr lang="hu-HU" sz="2800" b="1" dirty="0"/>
              <a:t> </a:t>
            </a:r>
            <a:r>
              <a:rPr lang="hu-HU" sz="2800" b="1" dirty="0" err="1"/>
              <a:t>malignum</a:t>
            </a:r>
            <a:r>
              <a:rPr lang="hu-HU" sz="2800" b="1" dirty="0"/>
              <a:t> (</a:t>
            </a:r>
            <a:r>
              <a:rPr lang="hu-HU" sz="2800" b="1" dirty="0" err="1"/>
              <a:t>gázgangraena</a:t>
            </a:r>
            <a:r>
              <a:rPr lang="hu-HU" sz="2800" b="1" dirty="0"/>
              <a:t>) II.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86087" y="-1"/>
            <a:ext cx="7972425" cy="1414463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Bakteriális fertőzések - </a:t>
            </a:r>
            <a:r>
              <a:rPr lang="hu-HU" sz="3200" b="1" dirty="0" err="1"/>
              <a:t>Toxicus</a:t>
            </a:r>
            <a:r>
              <a:rPr lang="hu-HU" sz="3200" b="1" dirty="0"/>
              <a:t> </a:t>
            </a:r>
            <a:r>
              <a:rPr lang="hu-HU" sz="3200" b="1" dirty="0" err="1"/>
              <a:t>shock</a:t>
            </a:r>
            <a:r>
              <a:rPr lang="hu-HU" sz="3200" b="1" dirty="0"/>
              <a:t> szindróma (TSS)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488600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Kórokozó</a:t>
            </a:r>
          </a:p>
          <a:p>
            <a:pPr lvl="1" algn="just"/>
            <a:r>
              <a:rPr lang="hu-HU" sz="2400" dirty="0" err="1"/>
              <a:t>Staphylococcus</a:t>
            </a:r>
            <a:r>
              <a:rPr lang="hu-HU" sz="2400" dirty="0"/>
              <a:t> </a:t>
            </a:r>
            <a:r>
              <a:rPr lang="hu-HU" sz="2400" dirty="0" err="1"/>
              <a:t>aureus</a:t>
            </a:r>
            <a:r>
              <a:rPr lang="hu-HU" sz="2400" dirty="0"/>
              <a:t> azon típusai, melyek </a:t>
            </a:r>
            <a:r>
              <a:rPr lang="hu-HU" sz="2400" dirty="0">
                <a:solidFill>
                  <a:srgbClr val="FF0000"/>
                </a:solidFill>
              </a:rPr>
              <a:t>toxikus </a:t>
            </a:r>
            <a:r>
              <a:rPr lang="hu-HU" sz="2400" dirty="0" err="1">
                <a:solidFill>
                  <a:srgbClr val="FF0000"/>
                </a:solidFill>
              </a:rPr>
              <a:t>schock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 err="1">
                <a:solidFill>
                  <a:srgbClr val="FF0000"/>
                </a:solidFill>
              </a:rPr>
              <a:t>syndroma</a:t>
            </a:r>
            <a:r>
              <a:rPr lang="hu-HU" sz="2400" dirty="0">
                <a:solidFill>
                  <a:srgbClr val="FF0000"/>
                </a:solidFill>
              </a:rPr>
              <a:t> toxint  </a:t>
            </a:r>
            <a:r>
              <a:rPr lang="hu-HU" sz="2400" dirty="0"/>
              <a:t>(TSST) termelnek </a:t>
            </a:r>
          </a:p>
          <a:p>
            <a:pPr lvl="1" algn="just"/>
            <a:r>
              <a:rPr lang="hu-HU" sz="2400" dirty="0"/>
              <a:t>Ellenállása kifejezett, </a:t>
            </a:r>
            <a:r>
              <a:rPr lang="hu-HU" sz="2400" dirty="0">
                <a:solidFill>
                  <a:srgbClr val="FF0000"/>
                </a:solidFill>
              </a:rPr>
              <a:t>többségük penicillin-rezisztens</a:t>
            </a:r>
          </a:p>
          <a:p>
            <a:pPr lvl="1" algn="just"/>
            <a:r>
              <a:rPr lang="hu-HU" sz="2400" dirty="0"/>
              <a:t>Menstruáló nőkben a hüvelyben levő baktériumok termelik a </a:t>
            </a:r>
            <a:r>
              <a:rPr lang="hu-HU" sz="2400" dirty="0" err="1"/>
              <a:t>TSST-t</a:t>
            </a:r>
            <a:endParaRPr lang="hu-HU" sz="2400" dirty="0"/>
          </a:p>
          <a:p>
            <a:pPr lvl="1" algn="just"/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71826" y="0"/>
            <a:ext cx="7843838" cy="148478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Bakteriális fertőzések </a:t>
            </a:r>
            <a:br>
              <a:rPr lang="hu-HU" sz="3200" b="1" dirty="0"/>
            </a:br>
            <a:r>
              <a:rPr lang="hu-HU" sz="3200" b="1" dirty="0"/>
              <a:t>Toxikus </a:t>
            </a:r>
            <a:r>
              <a:rPr lang="hu-HU" sz="3200" b="1" dirty="0" err="1"/>
              <a:t>schock</a:t>
            </a:r>
            <a:r>
              <a:rPr lang="hu-HU" sz="3200" b="1" dirty="0"/>
              <a:t> szindróma (TSS)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Fertőzés forrása</a:t>
            </a:r>
          </a:p>
          <a:p>
            <a:pPr lvl="1"/>
            <a:r>
              <a:rPr lang="hu-HU" dirty="0"/>
              <a:t>Endogén</a:t>
            </a:r>
          </a:p>
          <a:p>
            <a:pPr lvl="2"/>
            <a:r>
              <a:rPr lang="hu-HU" sz="2400" dirty="0"/>
              <a:t>A folyamat a hüvelyben lévő baktériumokból indul ki</a:t>
            </a:r>
          </a:p>
          <a:p>
            <a:pPr lvl="1"/>
            <a:r>
              <a:rPr lang="hu-HU" dirty="0" err="1"/>
              <a:t>Exogén</a:t>
            </a:r>
            <a:endParaRPr lang="hu-HU" dirty="0"/>
          </a:p>
          <a:p>
            <a:pPr lvl="2"/>
            <a:r>
              <a:rPr lang="hu-HU" sz="2400" dirty="0" err="1"/>
              <a:t>Staphylococcusokkal</a:t>
            </a:r>
            <a:r>
              <a:rPr lang="hu-HU" sz="2400" dirty="0"/>
              <a:t> szennyeződött tampon</a:t>
            </a:r>
          </a:p>
          <a:p>
            <a:pPr lvl="2" algn="just"/>
            <a:r>
              <a:rPr lang="hu-HU" sz="2400" dirty="0"/>
              <a:t>Bőrön </a:t>
            </a:r>
            <a:r>
              <a:rPr lang="hu-HU" sz="2400" dirty="0" err="1"/>
              <a:t>commensalisan</a:t>
            </a:r>
            <a:r>
              <a:rPr lang="hu-HU" sz="2400" dirty="0"/>
              <a:t> megtalálható baktériumokból is kiindulhat a fertőzés</a:t>
            </a:r>
          </a:p>
          <a:p>
            <a:pPr lvl="2"/>
            <a:r>
              <a:rPr lang="hu-HU" sz="2400" dirty="0"/>
              <a:t>A kórokozók inhalációval is bekerülhetnek a szervezetbe</a:t>
            </a:r>
          </a:p>
          <a:p>
            <a:pPr lvl="2" algn="just"/>
            <a:r>
              <a:rPr lang="hu-HU" sz="2400" dirty="0" err="1"/>
              <a:t>Nosocomiális</a:t>
            </a:r>
            <a:r>
              <a:rPr lang="hu-HU" sz="2400" dirty="0"/>
              <a:t> fertőzés esetén- nem megfelelően sterilizált v. dezinficiált eszközzel stb.</a:t>
            </a:r>
          </a:p>
          <a:p>
            <a:pPr lvl="1"/>
            <a:endParaRPr lang="hu-HU" dirty="0"/>
          </a:p>
          <a:p>
            <a:pPr lvl="2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877272"/>
          </a:xfrm>
        </p:spPr>
        <p:txBody>
          <a:bodyPr>
            <a:noAutofit/>
          </a:bodyPr>
          <a:lstStyle/>
          <a:p>
            <a:r>
              <a:rPr lang="hu-HU" sz="1900" dirty="0" err="1"/>
              <a:t>L.i</a:t>
            </a:r>
            <a:r>
              <a:rPr lang="hu-HU" sz="1900" dirty="0"/>
              <a:t>.: 1-2 nap</a:t>
            </a:r>
          </a:p>
          <a:p>
            <a:r>
              <a:rPr lang="hu-HU" sz="1900" dirty="0"/>
              <a:t>Tünetek</a:t>
            </a:r>
          </a:p>
          <a:p>
            <a:pPr lvl="1"/>
            <a:r>
              <a:rPr lang="hu-HU" sz="1900" dirty="0"/>
              <a:t>Hirtelen növekvő, magas láz</a:t>
            </a:r>
          </a:p>
          <a:p>
            <a:pPr lvl="1"/>
            <a:r>
              <a:rPr lang="hu-HU" sz="1900" dirty="0"/>
              <a:t>Hányinger</a:t>
            </a:r>
          </a:p>
          <a:p>
            <a:pPr lvl="1"/>
            <a:r>
              <a:rPr lang="hu-HU" sz="1900" dirty="0" err="1"/>
              <a:t>Profúz</a:t>
            </a:r>
            <a:r>
              <a:rPr lang="hu-HU" sz="1900" dirty="0"/>
              <a:t> hasmenés</a:t>
            </a:r>
          </a:p>
          <a:p>
            <a:pPr lvl="1"/>
            <a:r>
              <a:rPr lang="hu-HU" sz="1900" dirty="0"/>
              <a:t>Sötétvörös kiütések</a:t>
            </a:r>
          </a:p>
          <a:p>
            <a:pPr lvl="1"/>
            <a:r>
              <a:rPr lang="hu-HU" sz="1900" dirty="0" err="1"/>
              <a:t>Myalgia</a:t>
            </a:r>
            <a:endParaRPr lang="hu-HU" sz="1900" dirty="0"/>
          </a:p>
          <a:p>
            <a:pPr lvl="1"/>
            <a:r>
              <a:rPr lang="hu-HU" sz="1900" dirty="0" err="1"/>
              <a:t>Hypotonia</a:t>
            </a:r>
            <a:r>
              <a:rPr lang="hu-HU" sz="1900" dirty="0"/>
              <a:t>, esetenként </a:t>
            </a:r>
            <a:r>
              <a:rPr lang="hu-HU" sz="1900" dirty="0" err="1"/>
              <a:t>hypovolaemiás</a:t>
            </a:r>
            <a:r>
              <a:rPr lang="hu-HU" sz="1900" dirty="0"/>
              <a:t> </a:t>
            </a:r>
            <a:r>
              <a:rPr lang="hu-HU" sz="1900" dirty="0" err="1"/>
              <a:t>schock</a:t>
            </a:r>
            <a:endParaRPr lang="hu-HU" sz="1900" dirty="0"/>
          </a:p>
          <a:p>
            <a:pPr lvl="1"/>
            <a:r>
              <a:rPr lang="hu-HU" sz="1900" dirty="0" err="1"/>
              <a:t>Vaginalis</a:t>
            </a:r>
            <a:r>
              <a:rPr lang="hu-HU" sz="1900" dirty="0"/>
              <a:t> nyálkahártya </a:t>
            </a:r>
            <a:r>
              <a:rPr lang="hu-HU" sz="1900" dirty="0" err="1"/>
              <a:t>hyperaemiája</a:t>
            </a:r>
            <a:r>
              <a:rPr lang="hu-HU" sz="1900" dirty="0"/>
              <a:t> (vérbőség), fokozott </a:t>
            </a:r>
            <a:r>
              <a:rPr lang="hu-HU" sz="1900" dirty="0" err="1"/>
              <a:t>secretio</a:t>
            </a:r>
            <a:r>
              <a:rPr lang="hu-HU" sz="1900" dirty="0"/>
              <a:t> melyből TSS termelő S. </a:t>
            </a:r>
            <a:r>
              <a:rPr lang="hu-HU" sz="1900" dirty="0" err="1"/>
              <a:t>aureus</a:t>
            </a:r>
            <a:r>
              <a:rPr lang="hu-HU" sz="1900" dirty="0"/>
              <a:t> kitenyészthető</a:t>
            </a:r>
          </a:p>
          <a:p>
            <a:pPr lvl="1"/>
            <a:r>
              <a:rPr lang="hu-HU" sz="1900" dirty="0"/>
              <a:t>Tenyér- talp bőrének hámlása</a:t>
            </a:r>
          </a:p>
          <a:p>
            <a:r>
              <a:rPr lang="hu-HU" sz="1900" dirty="0" err="1"/>
              <a:t>Letalitása</a:t>
            </a:r>
            <a:r>
              <a:rPr lang="hu-HU" sz="1900" dirty="0"/>
              <a:t>: kb. 5 %</a:t>
            </a:r>
          </a:p>
          <a:p>
            <a:r>
              <a:rPr lang="hu-HU" sz="1900" dirty="0"/>
              <a:t>Nem bejelentendő</a:t>
            </a:r>
          </a:p>
          <a:p>
            <a:r>
              <a:rPr lang="hu-HU" sz="1900" dirty="0"/>
              <a:t>A beteget célszerű kórházban elhelyezni</a:t>
            </a:r>
          </a:p>
          <a:p>
            <a:r>
              <a:rPr lang="hu-HU" sz="1900" dirty="0"/>
              <a:t>A baktériumot tartalmazó váladékkal szennyezett tárgyakat fertőtleníteni kell</a:t>
            </a:r>
          </a:p>
          <a:p>
            <a:r>
              <a:rPr lang="hu-HU" sz="1900" dirty="0"/>
              <a:t>A betegség megelőzése: </a:t>
            </a:r>
            <a:r>
              <a:rPr lang="hu-HU" sz="1900" dirty="0" err="1"/>
              <a:t>aspecifikus</a:t>
            </a:r>
            <a:r>
              <a:rPr lang="hu-HU" sz="1900" dirty="0"/>
              <a:t> pl. menstruáció alatt jelentkező forma esetén kevésbé abszorbens tamponok, rövidebb ideig való használata v. betéttel helyettesíteni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86101" y="0"/>
            <a:ext cx="7829550" cy="10527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2400" b="1" dirty="0" err="1"/>
              <a:t>Kültakarón</a:t>
            </a:r>
            <a:r>
              <a:rPr lang="hu-HU" sz="2400" b="1" dirty="0"/>
              <a:t> keresztül terjedő betegségek - Bakteriális fertőzések Bakteriális fertőzések </a:t>
            </a:r>
            <a:br>
              <a:rPr lang="hu-HU" sz="2400" b="1" dirty="0"/>
            </a:br>
            <a:r>
              <a:rPr lang="hu-HU" sz="2400" b="1" dirty="0"/>
              <a:t>Toxikus </a:t>
            </a:r>
            <a:r>
              <a:rPr lang="hu-HU" sz="2400" b="1" dirty="0" err="1"/>
              <a:t>schock</a:t>
            </a:r>
            <a:r>
              <a:rPr lang="hu-HU" sz="2400" b="1" dirty="0"/>
              <a:t> szindróma (TSS)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7513" y="0"/>
            <a:ext cx="8101012" cy="148478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 Chlamydia-fertőzések</a:t>
            </a:r>
            <a:br>
              <a:rPr lang="hu-HU" sz="3200" b="1" dirty="0"/>
            </a:br>
            <a:r>
              <a:rPr lang="hu-HU" sz="3200" b="1" dirty="0"/>
              <a:t>Trachoma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132857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Fertőzöttek száma, több mint 80 millió világszerte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Fejlett országokban kisebb számban fordul elő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Alacsony higiénés szinten élő populációkban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err="1"/>
              <a:t>Mo</a:t>
            </a:r>
            <a:r>
              <a:rPr lang="hu-HU" sz="2400" dirty="0"/>
              <a:t>. trachomások száma minimális, többnyire importált esetek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7513" y="0"/>
            <a:ext cx="7929562" cy="12687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Chlamydia-fertőzések</a:t>
            </a:r>
            <a:br>
              <a:rPr lang="hu-HU" sz="3200" b="1" dirty="0"/>
            </a:br>
            <a:r>
              <a:rPr lang="hu-HU" sz="3200" b="1" dirty="0"/>
              <a:t>Trachoma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733256"/>
          </a:xfrm>
        </p:spPr>
        <p:txBody>
          <a:bodyPr>
            <a:normAutofit/>
          </a:bodyPr>
          <a:lstStyle/>
          <a:p>
            <a:r>
              <a:rPr lang="hu-HU" sz="2400" dirty="0"/>
              <a:t>Kórokozó</a:t>
            </a:r>
          </a:p>
          <a:p>
            <a:pPr lvl="1"/>
            <a:r>
              <a:rPr lang="hu-HU" sz="2400" dirty="0"/>
              <a:t>Chlamydia </a:t>
            </a:r>
            <a:r>
              <a:rPr lang="hu-HU" sz="2400" dirty="0" err="1"/>
              <a:t>trachomatis</a:t>
            </a:r>
            <a:endParaRPr lang="hu-HU" sz="2400" dirty="0"/>
          </a:p>
          <a:p>
            <a:pPr lvl="1"/>
            <a:r>
              <a:rPr lang="hu-HU" sz="2400" dirty="0"/>
              <a:t>Kifejezetten érzékeny</a:t>
            </a:r>
          </a:p>
          <a:p>
            <a:pPr lvl="1" algn="just"/>
            <a:r>
              <a:rPr lang="hu-HU" sz="2400" dirty="0" err="1">
                <a:solidFill>
                  <a:srgbClr val="FF0000"/>
                </a:solidFill>
              </a:rPr>
              <a:t>Conjuctivára</a:t>
            </a:r>
            <a:r>
              <a:rPr lang="hu-HU" sz="2400" dirty="0">
                <a:solidFill>
                  <a:srgbClr val="FF0000"/>
                </a:solidFill>
              </a:rPr>
              <a:t> kerülve </a:t>
            </a:r>
            <a:r>
              <a:rPr lang="hu-HU" sz="2400" dirty="0"/>
              <a:t>sejtekben szaporodva gyulladásos folyamatokat hoz létre majd a folyamat ráterjed a </a:t>
            </a:r>
            <a:r>
              <a:rPr lang="hu-HU" sz="2400" dirty="0" err="1"/>
              <a:t>corneára</a:t>
            </a:r>
            <a:r>
              <a:rPr lang="hu-HU" sz="2400" dirty="0"/>
              <a:t>, ill. szem körüli szövetekre</a:t>
            </a:r>
          </a:p>
          <a:p>
            <a:r>
              <a:rPr lang="hu-HU" sz="2400" dirty="0"/>
              <a:t>Fertőzés forrása</a:t>
            </a:r>
          </a:p>
          <a:p>
            <a:pPr lvl="1"/>
            <a:r>
              <a:rPr lang="hu-HU" sz="2400" dirty="0"/>
              <a:t>Szemváladékával kórokozót ürítő beteg</a:t>
            </a:r>
          </a:p>
          <a:p>
            <a:r>
              <a:rPr lang="hu-HU" sz="2400" dirty="0"/>
              <a:t>Fertőzés útja</a:t>
            </a:r>
          </a:p>
          <a:p>
            <a:pPr lvl="1"/>
            <a:r>
              <a:rPr lang="hu-HU" sz="2400" dirty="0"/>
              <a:t>Kontakt DE közösen használt tárgyak, legyek is terjeszthetik, genitális folyamat esetén-újszülött is fertőződhet</a:t>
            </a:r>
          </a:p>
          <a:p>
            <a:r>
              <a:rPr lang="hu-HU" sz="2400" dirty="0"/>
              <a:t>Fogékonyság általános</a:t>
            </a:r>
          </a:p>
          <a:p>
            <a:r>
              <a:rPr lang="hu-HU" sz="2400" dirty="0" err="1"/>
              <a:t>L.i</a:t>
            </a:r>
            <a:r>
              <a:rPr lang="hu-HU" sz="2400" dirty="0"/>
              <a:t>.: 5-25 nap</a:t>
            </a:r>
          </a:p>
          <a:p>
            <a:pPr lvl="1">
              <a:buNone/>
            </a:pPr>
            <a:endParaRPr lang="hu-HU" sz="2600" dirty="0"/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5733256"/>
          </a:xfrm>
        </p:spPr>
        <p:txBody>
          <a:bodyPr>
            <a:normAutofit fontScale="92500" lnSpcReduction="10000"/>
          </a:bodyPr>
          <a:lstStyle/>
          <a:p>
            <a:r>
              <a:rPr lang="hu-HU" sz="2600" dirty="0"/>
              <a:t>Tünetek</a:t>
            </a:r>
          </a:p>
          <a:p>
            <a:pPr lvl="1"/>
            <a:r>
              <a:rPr lang="hu-HU" sz="2600" dirty="0"/>
              <a:t>Kezdetben: </a:t>
            </a:r>
          </a:p>
          <a:p>
            <a:pPr lvl="2"/>
            <a:r>
              <a:rPr lang="hu-HU" sz="2600" dirty="0" err="1"/>
              <a:t>Conjunctivitis</a:t>
            </a:r>
            <a:endParaRPr lang="hu-HU" sz="2600" dirty="0"/>
          </a:p>
          <a:p>
            <a:pPr lvl="2"/>
            <a:r>
              <a:rPr lang="hu-HU" sz="2600" dirty="0" err="1"/>
              <a:t>Keratoconjunctivitis</a:t>
            </a:r>
            <a:endParaRPr lang="hu-HU" sz="2600" dirty="0"/>
          </a:p>
          <a:p>
            <a:pPr lvl="1"/>
            <a:r>
              <a:rPr lang="hu-HU" sz="2600" dirty="0"/>
              <a:t>Krónikus tünetek:</a:t>
            </a:r>
          </a:p>
          <a:p>
            <a:pPr lvl="2"/>
            <a:r>
              <a:rPr lang="hu-HU" sz="2600" dirty="0"/>
              <a:t>Szemhéjak deformálódása</a:t>
            </a:r>
          </a:p>
          <a:p>
            <a:pPr lvl="2"/>
            <a:r>
              <a:rPr lang="hu-HU" sz="2600" dirty="0"/>
              <a:t>10%-ban látáscsökkenés</a:t>
            </a:r>
          </a:p>
          <a:p>
            <a:r>
              <a:rPr lang="hu-HU" sz="2600" dirty="0"/>
              <a:t>Immunitás nem jön létre</a:t>
            </a:r>
          </a:p>
          <a:p>
            <a:r>
              <a:rPr lang="hu-HU" sz="2600" dirty="0">
                <a:solidFill>
                  <a:srgbClr val="FF0000"/>
                </a:solidFill>
              </a:rPr>
              <a:t>Bejelentendő, szemészeti szakrendelés</a:t>
            </a:r>
          </a:p>
          <a:p>
            <a:r>
              <a:rPr lang="hu-HU" sz="2600" dirty="0"/>
              <a:t>Beteg környezetében szűrővizsgálat, felvilágosítás</a:t>
            </a:r>
          </a:p>
          <a:p>
            <a:r>
              <a:rPr lang="hu-HU" sz="2600" dirty="0"/>
              <a:t>Laboratóriumi vizsgálat kötelező - </a:t>
            </a:r>
            <a:r>
              <a:rPr lang="hu-HU" sz="2600" dirty="0" err="1"/>
              <a:t>conjunctiva</a:t>
            </a:r>
            <a:r>
              <a:rPr lang="hu-HU" sz="2600" dirty="0"/>
              <a:t> kaparék</a:t>
            </a:r>
          </a:p>
          <a:p>
            <a:r>
              <a:rPr lang="hu-HU" sz="2600" dirty="0"/>
              <a:t>Megelőzés</a:t>
            </a:r>
          </a:p>
          <a:p>
            <a:pPr lvl="1"/>
            <a:r>
              <a:rPr lang="hu-HU" sz="2600" dirty="0"/>
              <a:t>Iskolába lépés előtt szűrővizsgálat</a:t>
            </a:r>
          </a:p>
          <a:p>
            <a:pPr lvl="1"/>
            <a:r>
              <a:rPr lang="hu-HU" sz="2600" dirty="0"/>
              <a:t>Személyi higiéné biztosítása</a:t>
            </a:r>
          </a:p>
          <a:p>
            <a:pPr lvl="2">
              <a:buNone/>
            </a:pPr>
            <a:endParaRPr lang="hu-HU" sz="2900" dirty="0"/>
          </a:p>
          <a:p>
            <a:pPr lvl="1"/>
            <a:endParaRPr lang="hu-HU" sz="2900" dirty="0"/>
          </a:p>
          <a:p>
            <a:pPr lvl="1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86101" y="171450"/>
            <a:ext cx="7815262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Chlamydia-fertőzések</a:t>
            </a:r>
            <a:br>
              <a:rPr lang="hu-HU" sz="3200" b="1" dirty="0"/>
            </a:br>
            <a:r>
              <a:rPr lang="hu-HU" sz="3200" b="1" dirty="0"/>
              <a:t>Trachoma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4662" y="0"/>
            <a:ext cx="7943851" cy="90872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/>
              <a:t>A </a:t>
            </a:r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96752"/>
            <a:ext cx="12192000" cy="5949280"/>
          </a:xfrm>
        </p:spPr>
        <p:txBody>
          <a:bodyPr>
            <a:normAutofit/>
          </a:bodyPr>
          <a:lstStyle/>
          <a:p>
            <a:r>
              <a:rPr lang="hu-HU" sz="2400" dirty="0"/>
              <a:t>A kórokozók lehetnek: </a:t>
            </a:r>
          </a:p>
          <a:p>
            <a:pPr lvl="1"/>
            <a:r>
              <a:rPr lang="hu-HU" sz="2400" dirty="0"/>
              <a:t>Baktériumok</a:t>
            </a:r>
          </a:p>
          <a:p>
            <a:pPr lvl="1"/>
            <a:r>
              <a:rPr lang="hu-HU" sz="2400" dirty="0" err="1"/>
              <a:t>Protozoonok</a:t>
            </a:r>
            <a:endParaRPr lang="hu-HU" sz="2400" dirty="0"/>
          </a:p>
          <a:p>
            <a:pPr lvl="1"/>
            <a:r>
              <a:rPr lang="hu-HU" sz="2400" dirty="0"/>
              <a:t>Férgek</a:t>
            </a:r>
          </a:p>
          <a:p>
            <a:pPr lvl="1"/>
            <a:r>
              <a:rPr lang="hu-HU" sz="2400" dirty="0"/>
              <a:t>Ízeltlábúak</a:t>
            </a:r>
          </a:p>
          <a:p>
            <a:r>
              <a:rPr lang="hu-HU" sz="2400" dirty="0"/>
              <a:t>Kiváltott folyamat lokalizálódhat</a:t>
            </a:r>
          </a:p>
          <a:p>
            <a:pPr lvl="1"/>
            <a:r>
              <a:rPr lang="hu-HU" sz="2400" dirty="0"/>
              <a:t>Bőrre (</a:t>
            </a:r>
            <a:r>
              <a:rPr lang="hu-HU" sz="2400" dirty="0" err="1"/>
              <a:t>scabies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Nyálkahártyára (trachoma, </a:t>
            </a:r>
            <a:r>
              <a:rPr lang="hu-HU" sz="2400" dirty="0" err="1"/>
              <a:t>trichomoniasis</a:t>
            </a:r>
            <a:r>
              <a:rPr lang="hu-HU" sz="2400" dirty="0"/>
              <a:t>)</a:t>
            </a:r>
          </a:p>
          <a:p>
            <a:pPr lvl="1"/>
            <a:r>
              <a:rPr lang="hu-HU" sz="2400" dirty="0"/>
              <a:t>Bőr sérüléseire (</a:t>
            </a:r>
            <a:r>
              <a:rPr lang="hu-HU" sz="2400" dirty="0" err="1"/>
              <a:t>tetanus</a:t>
            </a:r>
            <a:r>
              <a:rPr lang="hu-HU" sz="2400" dirty="0"/>
              <a:t>, </a:t>
            </a:r>
            <a:r>
              <a:rPr lang="hu-HU" sz="2400" dirty="0" err="1"/>
              <a:t>oedema</a:t>
            </a:r>
            <a:r>
              <a:rPr lang="hu-HU" sz="2400" dirty="0"/>
              <a:t> </a:t>
            </a:r>
            <a:r>
              <a:rPr lang="hu-HU" sz="2400" dirty="0" err="1"/>
              <a:t>malignum</a:t>
            </a:r>
            <a:r>
              <a:rPr lang="hu-HU" sz="2400" dirty="0"/>
              <a:t>)</a:t>
            </a:r>
          </a:p>
          <a:p>
            <a:pPr lvl="1"/>
            <a:r>
              <a:rPr lang="hu-HU" sz="2400" dirty="0" err="1"/>
              <a:t>Kültakaró</a:t>
            </a:r>
            <a:r>
              <a:rPr lang="hu-HU" sz="2400" dirty="0"/>
              <a:t> behatolási kapu, tüneteket belső szervi elváltozások okozzák (</a:t>
            </a:r>
            <a:r>
              <a:rPr lang="hu-HU" sz="2400" dirty="0" err="1"/>
              <a:t>strongyloidosis</a:t>
            </a:r>
            <a:r>
              <a:rPr lang="hu-HU" sz="2400" dirty="0"/>
              <a:t>, </a:t>
            </a:r>
            <a:r>
              <a:rPr lang="hu-HU" sz="2400" dirty="0" err="1"/>
              <a:t>ancylostomiasis</a:t>
            </a:r>
            <a:r>
              <a:rPr lang="hu-HU" sz="2400" dirty="0"/>
              <a:t>)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86113" y="185737"/>
            <a:ext cx="7800975" cy="113813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Gombák okozta fertőzések</a:t>
            </a:r>
            <a:br>
              <a:rPr lang="hu-HU" sz="3200" b="1" dirty="0"/>
            </a:br>
            <a:r>
              <a:rPr lang="hu-HU" sz="3200" b="1" dirty="0" err="1"/>
              <a:t>Candidiasis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4853136"/>
          </a:xfrm>
        </p:spPr>
        <p:txBody>
          <a:bodyPr>
            <a:normAutofit/>
          </a:bodyPr>
          <a:lstStyle/>
          <a:p>
            <a:r>
              <a:rPr lang="hu-HU" sz="2600" dirty="0"/>
              <a:t>Többnyire krónikus megbetegedés</a:t>
            </a:r>
          </a:p>
          <a:p>
            <a:r>
              <a:rPr lang="hu-HU" sz="2600" dirty="0"/>
              <a:t>AIDS-hez kapcsolódó generalizálódó </a:t>
            </a:r>
            <a:r>
              <a:rPr lang="hu-HU" sz="2600" dirty="0" err="1"/>
              <a:t>candidiasisok</a:t>
            </a:r>
            <a:r>
              <a:rPr lang="hu-HU" sz="2600" dirty="0"/>
              <a:t> számának növekedése</a:t>
            </a:r>
          </a:p>
          <a:p>
            <a:r>
              <a:rPr lang="hu-HU" sz="2600" dirty="0"/>
              <a:t>Kórokozók</a:t>
            </a:r>
          </a:p>
          <a:p>
            <a:pPr lvl="1"/>
            <a:r>
              <a:rPr lang="hu-HU" sz="2600" dirty="0"/>
              <a:t>Candida genus tagjai</a:t>
            </a:r>
          </a:p>
          <a:p>
            <a:pPr lvl="1"/>
            <a:r>
              <a:rPr lang="hu-HU" sz="2600" dirty="0"/>
              <a:t>Elsősorban Candida </a:t>
            </a:r>
            <a:r>
              <a:rPr lang="hu-HU" sz="2600" dirty="0" err="1"/>
              <a:t>albicans</a:t>
            </a:r>
            <a:endParaRPr lang="hu-HU" sz="2600" dirty="0"/>
          </a:p>
          <a:p>
            <a:pPr lvl="1" algn="just"/>
            <a:r>
              <a:rPr lang="hu-HU" sz="2600" dirty="0"/>
              <a:t>Normál bőrön, </a:t>
            </a:r>
            <a:r>
              <a:rPr lang="hu-HU" sz="2600" dirty="0" err="1"/>
              <a:t>gastrointestinalis</a:t>
            </a:r>
            <a:r>
              <a:rPr lang="hu-HU" sz="2600" dirty="0"/>
              <a:t> traktusban, légutakban, női nemi szervek nyálkahártyáján megtalálható flóra </a:t>
            </a:r>
            <a:r>
              <a:rPr lang="hu-HU" sz="2600" dirty="0" err="1"/>
              <a:t>commensialis</a:t>
            </a:r>
            <a:r>
              <a:rPr lang="hu-HU" sz="2600" dirty="0"/>
              <a:t> tagjai</a:t>
            </a:r>
          </a:p>
          <a:p>
            <a:pPr lvl="1"/>
            <a:r>
              <a:rPr lang="hu-HU" sz="2600" dirty="0"/>
              <a:t>Kimutathatók talajból, élelmiszerekből is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112568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Candidák által létrehozott betegségek egy része normál immunológiai állapotú egyénekben fordul elő valamilyen átmeneti </a:t>
            </a:r>
            <a:r>
              <a:rPr lang="hu-HU" sz="2400" dirty="0" err="1"/>
              <a:t>prediszponáló</a:t>
            </a:r>
            <a:r>
              <a:rPr lang="hu-HU" sz="2400" dirty="0"/>
              <a:t> tényező hatására alakul ki a fertőzés</a:t>
            </a:r>
          </a:p>
          <a:p>
            <a:pPr algn="just"/>
            <a:endParaRPr lang="hu-HU" sz="2400" dirty="0"/>
          </a:p>
          <a:p>
            <a:pPr lvl="1"/>
            <a:r>
              <a:rPr lang="hu-HU" sz="2400" dirty="0"/>
              <a:t>Lokális folyamatként gyerekeknél jellemző a szájpenész</a:t>
            </a:r>
          </a:p>
          <a:p>
            <a:pPr lvl="1"/>
            <a:endParaRPr lang="hu-HU" dirty="0"/>
          </a:p>
          <a:p>
            <a:r>
              <a:rPr lang="hu-HU" sz="2400" dirty="0"/>
              <a:t>Gombás fertőződés alapbetegséghez társul, súlyosbítja, letális lehet</a:t>
            </a:r>
          </a:p>
          <a:p>
            <a:pPr lvl="1"/>
            <a:r>
              <a:rPr lang="hu-HU" sz="2400" dirty="0"/>
              <a:t>Candida okozta </a:t>
            </a:r>
            <a:r>
              <a:rPr lang="hu-HU" sz="2400" dirty="0" err="1"/>
              <a:t>pneumonia</a:t>
            </a:r>
            <a:endParaRPr lang="hu-HU" sz="2400" dirty="0"/>
          </a:p>
          <a:p>
            <a:pPr lvl="1"/>
            <a:r>
              <a:rPr lang="hu-HU" sz="2400" dirty="0" err="1"/>
              <a:t>Endocarditis</a:t>
            </a:r>
            <a:endParaRPr lang="hu-HU" sz="2400" dirty="0"/>
          </a:p>
          <a:p>
            <a:pPr lvl="1"/>
            <a:r>
              <a:rPr lang="hu-HU" sz="2400" dirty="0" err="1"/>
              <a:t>Nephritis</a:t>
            </a:r>
            <a:endParaRPr lang="hu-HU" sz="2400" dirty="0"/>
          </a:p>
          <a:p>
            <a:pPr lvl="1"/>
            <a:r>
              <a:rPr lang="hu-HU" sz="2400" dirty="0" err="1"/>
              <a:t>Meningitis</a:t>
            </a:r>
            <a:endParaRPr lang="hu-HU" sz="2400" dirty="0"/>
          </a:p>
          <a:p>
            <a:endParaRPr lang="hu-HU" sz="2400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86100" y="0"/>
            <a:ext cx="7715249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Gombák okozta fertőzések</a:t>
            </a:r>
            <a:br>
              <a:rPr lang="hu-HU" sz="3200" b="1" dirty="0"/>
            </a:br>
            <a:r>
              <a:rPr lang="hu-HU" sz="3200" b="1" dirty="0" err="1"/>
              <a:t>Candidiasis</a:t>
            </a:r>
            <a:endParaRPr lang="hu-HU" sz="32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12776"/>
            <a:ext cx="12192000" cy="5733256"/>
          </a:xfrm>
        </p:spPr>
        <p:txBody>
          <a:bodyPr/>
          <a:lstStyle/>
          <a:p>
            <a:pPr>
              <a:buNone/>
            </a:pPr>
            <a:endParaRPr lang="hu-HU" sz="2400" dirty="0"/>
          </a:p>
          <a:p>
            <a:r>
              <a:rPr lang="hu-HU" sz="2400" dirty="0" err="1"/>
              <a:t>Li</a:t>
            </a:r>
            <a:r>
              <a:rPr lang="hu-HU" sz="2400" dirty="0"/>
              <a:t>.: néhány nap (</a:t>
            </a:r>
            <a:r>
              <a:rPr lang="hu-HU" sz="2400" dirty="0" err="1"/>
              <a:t>soor</a:t>
            </a:r>
            <a:r>
              <a:rPr lang="hu-HU" sz="2400" dirty="0"/>
              <a:t>)</a:t>
            </a:r>
            <a:r>
              <a:rPr lang="hu-HU" sz="2400" dirty="0" err="1"/>
              <a:t>-néhány</a:t>
            </a:r>
            <a:r>
              <a:rPr lang="hu-HU" sz="2400" dirty="0"/>
              <a:t> hét</a:t>
            </a:r>
          </a:p>
          <a:p>
            <a:endParaRPr lang="hu-HU" sz="2400" dirty="0"/>
          </a:p>
          <a:p>
            <a:r>
              <a:rPr lang="hu-HU" sz="2400" dirty="0"/>
              <a:t>Fertőzés</a:t>
            </a:r>
          </a:p>
          <a:p>
            <a:pPr lvl="1"/>
            <a:r>
              <a:rPr lang="hu-HU" dirty="0"/>
              <a:t>Endogén</a:t>
            </a:r>
          </a:p>
          <a:p>
            <a:pPr lvl="2"/>
            <a:r>
              <a:rPr lang="hu-HU" sz="2400" dirty="0"/>
              <a:t>Normál flóra tagjaként jelenlévő Candidák hozzák létre a folyamatot</a:t>
            </a:r>
          </a:p>
          <a:p>
            <a:pPr lvl="1"/>
            <a:r>
              <a:rPr lang="hu-HU" dirty="0" err="1"/>
              <a:t>Exogén</a:t>
            </a:r>
            <a:endParaRPr lang="hu-HU" dirty="0"/>
          </a:p>
          <a:p>
            <a:pPr lvl="2"/>
            <a:r>
              <a:rPr lang="hu-HU" sz="2400" dirty="0"/>
              <a:t>Terjedhet emberről-emberre is</a:t>
            </a:r>
          </a:p>
          <a:p>
            <a:pPr lvl="2"/>
            <a:r>
              <a:rPr lang="hu-HU" sz="2400" dirty="0"/>
              <a:t>Kiindulhat talajban, élelmiszerekben levő gombáktól is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71824" y="0"/>
            <a:ext cx="7729539" cy="12687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Gombák okozta fertőzések</a:t>
            </a:r>
            <a:br>
              <a:rPr lang="hu-HU" sz="3200" b="1" dirty="0"/>
            </a:br>
            <a:r>
              <a:rPr lang="hu-HU" sz="3200" b="1" dirty="0" err="1"/>
              <a:t>Candidiasis</a:t>
            </a:r>
            <a:endParaRPr lang="hu-HU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9"/>
            <a:ext cx="12192000" cy="4857403"/>
          </a:xfrm>
        </p:spPr>
        <p:txBody>
          <a:bodyPr>
            <a:normAutofit fontScale="77500" lnSpcReduction="20000"/>
          </a:bodyPr>
          <a:lstStyle/>
          <a:p>
            <a:r>
              <a:rPr lang="hu-HU" sz="3100" dirty="0"/>
              <a:t>Tünetek</a:t>
            </a:r>
          </a:p>
          <a:p>
            <a:pPr lvl="1"/>
            <a:r>
              <a:rPr lang="hu-HU" sz="3100" dirty="0"/>
              <a:t>Szervi lokalizációnak megfelelően különböznek pl.:</a:t>
            </a:r>
          </a:p>
          <a:p>
            <a:pPr lvl="2"/>
            <a:r>
              <a:rPr lang="hu-HU" sz="3100" dirty="0" err="1"/>
              <a:t>Soor</a:t>
            </a:r>
            <a:r>
              <a:rPr lang="hu-HU" sz="3100" dirty="0"/>
              <a:t>: fehéres színű </a:t>
            </a:r>
            <a:r>
              <a:rPr lang="hu-HU" sz="3100" dirty="0" err="1"/>
              <a:t>hyperaemiás</a:t>
            </a:r>
            <a:r>
              <a:rPr lang="hu-HU" sz="3100" dirty="0"/>
              <a:t> gyulladással körülvett felrakódások, foltok a száj nyálkahártyáján</a:t>
            </a:r>
          </a:p>
          <a:p>
            <a:pPr lvl="2"/>
            <a:r>
              <a:rPr lang="hu-HU" sz="3100" dirty="0"/>
              <a:t>Bőr gombás fertőződésében </a:t>
            </a:r>
            <a:r>
              <a:rPr lang="hu-HU" sz="3100" dirty="0" err="1"/>
              <a:t>dermatitis</a:t>
            </a:r>
            <a:endParaRPr lang="hu-HU" sz="3100" dirty="0"/>
          </a:p>
          <a:p>
            <a:pPr lvl="2" algn="just"/>
            <a:r>
              <a:rPr lang="hu-HU" sz="3100" dirty="0"/>
              <a:t>Generalizálódó folyamatokban- </a:t>
            </a:r>
            <a:r>
              <a:rPr lang="hu-HU" sz="3100" dirty="0" err="1"/>
              <a:t>oesophagitis</a:t>
            </a:r>
            <a:r>
              <a:rPr lang="hu-HU" sz="3100" dirty="0"/>
              <a:t>, </a:t>
            </a:r>
            <a:r>
              <a:rPr lang="hu-HU" sz="3100" dirty="0" err="1"/>
              <a:t>pneumonia</a:t>
            </a:r>
            <a:r>
              <a:rPr lang="hu-HU" sz="3100" dirty="0"/>
              <a:t>, </a:t>
            </a:r>
            <a:r>
              <a:rPr lang="hu-HU" sz="3100" dirty="0" err="1"/>
              <a:t>meningitis-</a:t>
            </a:r>
            <a:r>
              <a:rPr lang="hu-HU" sz="3100" dirty="0"/>
              <a:t> betegségre jellemző tünetek</a:t>
            </a:r>
          </a:p>
          <a:p>
            <a:r>
              <a:rPr lang="hu-HU" sz="3100" dirty="0"/>
              <a:t>Nem bejelentendő</a:t>
            </a:r>
          </a:p>
          <a:p>
            <a:r>
              <a:rPr lang="hu-HU" sz="3100" dirty="0"/>
              <a:t>Nem kell izolálni</a:t>
            </a:r>
          </a:p>
          <a:p>
            <a:r>
              <a:rPr lang="hu-HU" sz="3100" dirty="0"/>
              <a:t>Gombát tartalmazó váladékkal szennyezett tárgyakat fertőtleníteni</a:t>
            </a:r>
          </a:p>
          <a:p>
            <a:r>
              <a:rPr lang="hu-HU" sz="3100" dirty="0"/>
              <a:t>Megelőzés</a:t>
            </a:r>
          </a:p>
          <a:p>
            <a:pPr lvl="1"/>
            <a:r>
              <a:rPr lang="hu-HU" sz="3100" dirty="0" err="1"/>
              <a:t>Aspecifikus</a:t>
            </a:r>
            <a:endParaRPr lang="hu-HU" sz="3100" dirty="0"/>
          </a:p>
          <a:p>
            <a:pPr lvl="2"/>
            <a:r>
              <a:rPr lang="hu-HU" sz="3100" dirty="0"/>
              <a:t>Újszülöttek szülés alatti fertőzésének megelőzése</a:t>
            </a:r>
          </a:p>
          <a:p>
            <a:pPr lvl="2"/>
            <a:r>
              <a:rPr lang="hu-HU" sz="3100" dirty="0" err="1"/>
              <a:t>Immunszupresszált</a:t>
            </a:r>
            <a:r>
              <a:rPr lang="hu-HU" sz="3100" dirty="0"/>
              <a:t> egyének esetében fontos a korai diagnózis, kezelés</a:t>
            </a:r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pPr lvl="2"/>
            <a:endParaRPr lang="hu-HU" dirty="0"/>
          </a:p>
          <a:p>
            <a:endParaRPr lang="hu-HU" dirty="0"/>
          </a:p>
          <a:p>
            <a:pPr lvl="2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28950" y="0"/>
            <a:ext cx="7858125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Gombák okozta fertőzések</a:t>
            </a:r>
            <a:br>
              <a:rPr lang="hu-HU" sz="3200" b="1" dirty="0"/>
            </a:br>
            <a:r>
              <a:rPr lang="hu-HU" sz="3200" b="1" dirty="0" err="1"/>
              <a:t>Candidiasis</a:t>
            </a:r>
            <a:endParaRPr lang="hu-HU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8963" y="0"/>
            <a:ext cx="7729537" cy="134076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 err="1"/>
              <a:t>Protozoonfertőzések</a:t>
            </a:r>
            <a:br>
              <a:rPr lang="hu-HU" sz="3200" b="1" dirty="0"/>
            </a:br>
            <a:r>
              <a:rPr lang="hu-HU" sz="3200" b="1" dirty="0" err="1"/>
              <a:t>Trichomoniasis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4525963"/>
          </a:xfrm>
        </p:spPr>
        <p:txBody>
          <a:bodyPr/>
          <a:lstStyle/>
          <a:p>
            <a:r>
              <a:rPr lang="hu-HU" sz="2400" dirty="0"/>
              <a:t>Világszerte igen gyakori megbetegedés</a:t>
            </a:r>
          </a:p>
          <a:p>
            <a:r>
              <a:rPr lang="hu-HU" sz="2400" dirty="0" err="1">
                <a:solidFill>
                  <a:srgbClr val="FF0000"/>
                </a:solidFill>
              </a:rPr>
              <a:t>Mo</a:t>
            </a:r>
            <a:r>
              <a:rPr lang="hu-HU" sz="2400" dirty="0">
                <a:solidFill>
                  <a:srgbClr val="FF0000"/>
                </a:solidFill>
              </a:rPr>
              <a:t>. lakosság kb. 15-20%-a fertőzött</a:t>
            </a:r>
          </a:p>
          <a:p>
            <a:r>
              <a:rPr lang="hu-HU" sz="2400" dirty="0"/>
              <a:t>Kórokozó</a:t>
            </a:r>
          </a:p>
          <a:p>
            <a:pPr lvl="1" algn="just"/>
            <a:r>
              <a:rPr lang="hu-HU" sz="2400" dirty="0" err="1"/>
              <a:t>Trichomonas</a:t>
            </a:r>
            <a:r>
              <a:rPr lang="hu-HU" sz="2400" dirty="0"/>
              <a:t> </a:t>
            </a:r>
            <a:r>
              <a:rPr lang="hu-HU" sz="2400" dirty="0" err="1"/>
              <a:t>vaginalis</a:t>
            </a:r>
            <a:r>
              <a:rPr lang="hu-HU" sz="2400" dirty="0"/>
              <a:t>, ostoros </a:t>
            </a:r>
            <a:r>
              <a:rPr lang="hu-HU" sz="2400" dirty="0" err="1"/>
              <a:t>protozoon</a:t>
            </a:r>
            <a:endParaRPr lang="hu-HU" sz="2400" dirty="0"/>
          </a:p>
          <a:p>
            <a:pPr lvl="1" algn="just"/>
            <a:r>
              <a:rPr lang="hu-HU" sz="2400" dirty="0" err="1"/>
              <a:t>Ellenállóképessége</a:t>
            </a:r>
            <a:r>
              <a:rPr lang="hu-HU" sz="2400" dirty="0"/>
              <a:t> közepes, nedves körülmények között néhány órán keresztül életben marad</a:t>
            </a:r>
          </a:p>
          <a:p>
            <a:pPr lvl="1" algn="just"/>
            <a:r>
              <a:rPr lang="hu-HU" sz="2400" dirty="0"/>
              <a:t>Nemi szervekben, </a:t>
            </a:r>
            <a:r>
              <a:rPr lang="hu-HU" sz="2400" dirty="0" err="1"/>
              <a:t>húgyutakban</a:t>
            </a:r>
            <a:r>
              <a:rPr lang="hu-HU" sz="2400" dirty="0"/>
              <a:t> a nyálkahártya gyulladásos folyamatát hozza létre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Fertőző forrás</a:t>
            </a:r>
          </a:p>
          <a:p>
            <a:pPr lvl="1" algn="just"/>
            <a:r>
              <a:rPr lang="hu-HU" sz="2400" dirty="0" err="1"/>
              <a:t>Trichomonast</a:t>
            </a:r>
            <a:r>
              <a:rPr lang="hu-HU" sz="2400" dirty="0"/>
              <a:t> hordozó ember</a:t>
            </a:r>
          </a:p>
          <a:p>
            <a:pPr algn="just"/>
            <a:r>
              <a:rPr lang="hu-HU" sz="2400" dirty="0"/>
              <a:t>Terjedés útja</a:t>
            </a:r>
          </a:p>
          <a:p>
            <a:pPr lvl="1" algn="just"/>
            <a:r>
              <a:rPr lang="hu-HU" sz="2400" dirty="0"/>
              <a:t>Nemi érintkezéssel</a:t>
            </a:r>
          </a:p>
          <a:p>
            <a:pPr lvl="1" algn="just"/>
            <a:r>
              <a:rPr lang="hu-HU" sz="2400" dirty="0"/>
              <a:t>Közösen használt törölközővel</a:t>
            </a:r>
          </a:p>
          <a:p>
            <a:pPr lvl="1" algn="just"/>
            <a:r>
              <a:rPr lang="hu-HU" sz="2400" dirty="0"/>
              <a:t>Esetenként fürdővízzel</a:t>
            </a:r>
          </a:p>
          <a:p>
            <a:pPr lvl="1" algn="just"/>
            <a:r>
              <a:rPr lang="hu-HU" sz="2400" dirty="0" err="1"/>
              <a:t>Nosocomiális</a:t>
            </a:r>
            <a:r>
              <a:rPr lang="hu-HU" sz="2400" dirty="0"/>
              <a:t> fertőzés-nem jól fertőtlenített nőgyógyászati eszközök</a:t>
            </a:r>
          </a:p>
          <a:p>
            <a:pPr algn="just"/>
            <a:r>
              <a:rPr lang="hu-HU" sz="2400" dirty="0"/>
              <a:t>Fogékonyság</a:t>
            </a:r>
          </a:p>
          <a:p>
            <a:pPr lvl="1" algn="just"/>
            <a:r>
              <a:rPr lang="hu-HU" sz="2400" dirty="0"/>
              <a:t>Általános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514725" y="-1"/>
            <a:ext cx="7400925" cy="1285875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 err="1"/>
              <a:t>Protozoonfertőzések</a:t>
            </a:r>
            <a:br>
              <a:rPr lang="hu-HU" sz="3200" b="1" dirty="0"/>
            </a:br>
            <a:r>
              <a:rPr lang="hu-HU" sz="3200" b="1" dirty="0" err="1"/>
              <a:t>Trichomoniasis</a:t>
            </a:r>
            <a:endParaRPr lang="hu-HU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1"/>
          </a:xfrm>
        </p:spPr>
        <p:txBody>
          <a:bodyPr>
            <a:noAutofit/>
          </a:bodyPr>
          <a:lstStyle/>
          <a:p>
            <a:pPr algn="just"/>
            <a:r>
              <a:rPr lang="hu-HU" sz="2200" dirty="0" err="1"/>
              <a:t>Li</a:t>
            </a:r>
            <a:r>
              <a:rPr lang="hu-HU" sz="2200" dirty="0"/>
              <a:t>.: általában 2-3 nap</a:t>
            </a:r>
          </a:p>
          <a:p>
            <a:pPr algn="just"/>
            <a:r>
              <a:rPr lang="hu-HU" sz="2200" dirty="0"/>
              <a:t>Immunitás nem jön létre, </a:t>
            </a:r>
            <a:r>
              <a:rPr lang="hu-HU" sz="2200" dirty="0" err="1"/>
              <a:t>reinfekció</a:t>
            </a:r>
            <a:r>
              <a:rPr lang="hu-HU" sz="2200" dirty="0"/>
              <a:t> gyakori</a:t>
            </a:r>
          </a:p>
          <a:p>
            <a:pPr algn="just"/>
            <a:r>
              <a:rPr lang="hu-HU" sz="2200" dirty="0"/>
              <a:t>Nem kell bejelenteni</a:t>
            </a:r>
          </a:p>
          <a:p>
            <a:pPr algn="just"/>
            <a:r>
              <a:rPr lang="hu-HU" sz="2200" dirty="0">
                <a:solidFill>
                  <a:srgbClr val="FF0000"/>
                </a:solidFill>
              </a:rPr>
              <a:t>Elkülönítés nem szükséges</a:t>
            </a:r>
          </a:p>
          <a:p>
            <a:pPr lvl="1" algn="just"/>
            <a:r>
              <a:rPr lang="hu-HU" sz="2200" dirty="0">
                <a:solidFill>
                  <a:srgbClr val="FF0000"/>
                </a:solidFill>
              </a:rPr>
              <a:t>De gyógyulásig ne éljen nemi életet</a:t>
            </a:r>
          </a:p>
          <a:p>
            <a:pPr lvl="1" algn="just"/>
            <a:r>
              <a:rPr lang="hu-HU" sz="2200" dirty="0">
                <a:solidFill>
                  <a:srgbClr val="FF0000"/>
                </a:solidFill>
              </a:rPr>
              <a:t>Ne használjon másokkal közös fürdővizet, mosdóeszközt, törülközőt</a:t>
            </a:r>
          </a:p>
          <a:p>
            <a:pPr lvl="1" algn="just"/>
            <a:r>
              <a:rPr lang="hu-HU" sz="2200" dirty="0">
                <a:solidFill>
                  <a:srgbClr val="FF0000"/>
                </a:solidFill>
              </a:rPr>
              <a:t>Célszerű az </a:t>
            </a:r>
            <a:r>
              <a:rPr lang="hu-HU" sz="2200" dirty="0" err="1">
                <a:solidFill>
                  <a:srgbClr val="FF0000"/>
                </a:solidFill>
              </a:rPr>
              <a:t>urogenitalis</a:t>
            </a:r>
            <a:r>
              <a:rPr lang="hu-HU" sz="2200" dirty="0">
                <a:solidFill>
                  <a:srgbClr val="FF0000"/>
                </a:solidFill>
              </a:rPr>
              <a:t> váladékkal szennyezett tárgyak folyamatos fertőtlenítése</a:t>
            </a:r>
          </a:p>
          <a:p>
            <a:pPr algn="just"/>
            <a:r>
              <a:rPr lang="hu-HU" sz="2200" dirty="0"/>
              <a:t>Laboratóriumi vizsgálat nem kötelező</a:t>
            </a:r>
          </a:p>
          <a:p>
            <a:pPr algn="just"/>
            <a:r>
              <a:rPr lang="hu-HU" sz="2200" dirty="0"/>
              <a:t>Megelőzés</a:t>
            </a:r>
          </a:p>
          <a:p>
            <a:pPr lvl="1" algn="just"/>
            <a:r>
              <a:rPr lang="hu-HU" sz="2200" dirty="0"/>
              <a:t>Személyi higiénia</a:t>
            </a:r>
          </a:p>
          <a:p>
            <a:pPr lvl="1" algn="just"/>
            <a:r>
              <a:rPr lang="hu-HU" sz="2200" dirty="0"/>
              <a:t>Uszodák, fürdők rendszeres fertőtlenítése</a:t>
            </a:r>
          </a:p>
          <a:p>
            <a:pPr lvl="1" algn="just"/>
            <a:r>
              <a:rPr lang="hu-HU" sz="2200" dirty="0" err="1"/>
              <a:t>Nosocomialis</a:t>
            </a:r>
            <a:r>
              <a:rPr lang="hu-HU" sz="2200" dirty="0"/>
              <a:t> fertőzések megelőzése- szabályos sterilizálás, dezinficiálás</a:t>
            </a:r>
          </a:p>
          <a:p>
            <a:pPr lvl="1"/>
            <a:endParaRPr lang="hu-HU" sz="2200" dirty="0"/>
          </a:p>
          <a:p>
            <a:endParaRPr lang="hu-HU" sz="22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371850" y="0"/>
            <a:ext cx="7629525" cy="119675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 err="1"/>
              <a:t>Protozoonfertőzések</a:t>
            </a:r>
            <a:br>
              <a:rPr lang="hu-HU" sz="3200" b="1" dirty="0"/>
            </a:br>
            <a:r>
              <a:rPr lang="hu-HU" sz="3200" b="1" dirty="0" err="1"/>
              <a:t>Trichomoniasis</a:t>
            </a:r>
            <a:endParaRPr lang="hu-HU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00388" y="0"/>
            <a:ext cx="7972425" cy="141277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Féregfertőzések</a:t>
            </a:r>
            <a:br>
              <a:rPr lang="hu-HU" sz="3200" b="1" dirty="0"/>
            </a:br>
            <a:r>
              <a:rPr lang="hu-HU" sz="3200" b="1" dirty="0" err="1"/>
              <a:t>Ancylostomiasis</a:t>
            </a:r>
            <a:r>
              <a:rPr lang="hu-HU" sz="3200" b="1" dirty="0"/>
              <a:t> (bányaférgesség)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916833"/>
            <a:ext cx="12192000" cy="4641379"/>
          </a:xfrm>
        </p:spPr>
        <p:txBody>
          <a:bodyPr>
            <a:normAutofit/>
          </a:bodyPr>
          <a:lstStyle/>
          <a:p>
            <a:r>
              <a:rPr lang="hu-HU" sz="2400" dirty="0"/>
              <a:t>Elsősorban szubtrópusi, trópusi területeken fordul elő</a:t>
            </a:r>
          </a:p>
          <a:p>
            <a:pPr algn="just"/>
            <a:r>
              <a:rPr lang="hu-HU" sz="2400" dirty="0" err="1"/>
              <a:t>Mo</a:t>
            </a:r>
            <a:r>
              <a:rPr lang="hu-HU" sz="2400" dirty="0"/>
              <a:t>. importált esetek (évente &lt;100), 30-as években meleg klímájú bányákban volt jellemző</a:t>
            </a:r>
          </a:p>
          <a:p>
            <a:pPr algn="just"/>
            <a:r>
              <a:rPr lang="hu-HU" sz="2400" dirty="0"/>
              <a:t>Előfordulása sporadikus</a:t>
            </a:r>
          </a:p>
          <a:p>
            <a:r>
              <a:rPr lang="hu-HU" sz="2400" dirty="0"/>
              <a:t>Kórokozó</a:t>
            </a:r>
          </a:p>
          <a:p>
            <a:pPr lvl="1"/>
            <a:r>
              <a:rPr lang="hu-HU" sz="2400" b="1" dirty="0" err="1"/>
              <a:t>Ancylostoma</a:t>
            </a:r>
            <a:r>
              <a:rPr lang="hu-HU" sz="2400" b="1" dirty="0"/>
              <a:t> </a:t>
            </a:r>
            <a:r>
              <a:rPr lang="hu-HU" sz="2400" b="1" dirty="0" err="1"/>
              <a:t>duodenale</a:t>
            </a:r>
            <a:r>
              <a:rPr lang="hu-HU" sz="2400" b="1" dirty="0"/>
              <a:t> (</a:t>
            </a:r>
            <a:r>
              <a:rPr lang="hu-HU" sz="2400" b="1" dirty="0" err="1"/>
              <a:t>Mo</a:t>
            </a:r>
            <a:r>
              <a:rPr lang="hu-HU" sz="2400" b="1" dirty="0"/>
              <a:t>.)</a:t>
            </a:r>
            <a:r>
              <a:rPr lang="hu-HU" sz="2400" dirty="0"/>
              <a:t>, </a:t>
            </a:r>
            <a:r>
              <a:rPr lang="hu-HU" sz="2400" dirty="0" err="1"/>
              <a:t>Necator</a:t>
            </a:r>
            <a:r>
              <a:rPr lang="hu-HU" sz="2400" dirty="0"/>
              <a:t> </a:t>
            </a:r>
            <a:r>
              <a:rPr lang="hu-HU" sz="2400" dirty="0" err="1"/>
              <a:t>americanus</a:t>
            </a:r>
            <a:endParaRPr lang="hu-HU" sz="2400" dirty="0"/>
          </a:p>
          <a:p>
            <a:pPr lvl="1" algn="just"/>
            <a:r>
              <a:rPr lang="hu-HU" sz="2400" dirty="0"/>
              <a:t>A szervezetbe a lárvák az ép bőrrel történő 10-15 percig tartó érintkezés során jutnak be, a szervezetbe 5-8 hét alatt ivaréretté fejlődnek</a:t>
            </a:r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44824"/>
            <a:ext cx="12192000" cy="5257800"/>
          </a:xfrm>
        </p:spPr>
        <p:txBody>
          <a:bodyPr>
            <a:normAutofit/>
          </a:bodyPr>
          <a:lstStyle/>
          <a:p>
            <a:r>
              <a:rPr lang="hu-HU" sz="2400" dirty="0"/>
              <a:t>Fertőzés forrása</a:t>
            </a:r>
          </a:p>
          <a:p>
            <a:pPr lvl="1"/>
            <a:r>
              <a:rPr lang="hu-HU" sz="2400" dirty="0"/>
              <a:t>Petét ürítő ember, széklettel szennyezett lárvát tartalmazó talaj</a:t>
            </a:r>
          </a:p>
          <a:p>
            <a:pPr lvl="1"/>
            <a:r>
              <a:rPr lang="hu-HU" sz="2400" dirty="0"/>
              <a:t>Emberről emberre nem terjed (mivel </a:t>
            </a:r>
            <a:r>
              <a:rPr lang="hu-HU" sz="2400" dirty="0" err="1"/>
              <a:t>geohelmint</a:t>
            </a:r>
            <a:r>
              <a:rPr lang="hu-HU" sz="2400" dirty="0"/>
              <a:t>)</a:t>
            </a:r>
          </a:p>
          <a:p>
            <a:r>
              <a:rPr lang="hu-HU" sz="2400" dirty="0"/>
              <a:t>Fogékonyság általános</a:t>
            </a:r>
          </a:p>
          <a:p>
            <a:r>
              <a:rPr lang="hu-HU" sz="2400" dirty="0" err="1"/>
              <a:t>L.i</a:t>
            </a:r>
            <a:r>
              <a:rPr lang="hu-HU" sz="2400" dirty="0"/>
              <a:t>.: a szervezetbe kerülő férgek számától függ 5-8 hét</a:t>
            </a:r>
          </a:p>
          <a:p>
            <a:r>
              <a:rPr lang="hu-HU" sz="2400" dirty="0"/>
              <a:t>Főbb tünetek</a:t>
            </a:r>
          </a:p>
          <a:p>
            <a:pPr lvl="1"/>
            <a:r>
              <a:rPr lang="hu-HU" sz="2400" dirty="0"/>
              <a:t>Láz, mellkasi fájdalom, </a:t>
            </a:r>
            <a:r>
              <a:rPr lang="hu-HU" sz="2400" dirty="0" err="1"/>
              <a:t>eosinophilia-tüdőbeli</a:t>
            </a:r>
            <a:r>
              <a:rPr lang="hu-HU" sz="2400" dirty="0"/>
              <a:t> szakasz; </a:t>
            </a:r>
            <a:r>
              <a:rPr lang="hu-HU" sz="2400" dirty="0" err="1"/>
              <a:t>anemia-duodenalis</a:t>
            </a:r>
            <a:r>
              <a:rPr lang="hu-HU" sz="2400" dirty="0"/>
              <a:t> szakasz;</a:t>
            </a:r>
          </a:p>
          <a:p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71838" y="0"/>
            <a:ext cx="7629525" cy="141277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Féregfertőzések</a:t>
            </a:r>
            <a:br>
              <a:rPr lang="hu-HU" sz="3200" b="1" dirty="0"/>
            </a:br>
            <a:r>
              <a:rPr lang="hu-HU" sz="3200" b="1" dirty="0" err="1"/>
              <a:t>Ancylostomiasis</a:t>
            </a:r>
            <a:r>
              <a:rPr lang="hu-HU" sz="3200" b="1" dirty="0"/>
              <a:t> (bányaférgesség)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9"/>
            <a:ext cx="12192000" cy="4569371"/>
          </a:xfrm>
        </p:spPr>
        <p:txBody>
          <a:bodyPr>
            <a:noAutofit/>
          </a:bodyPr>
          <a:lstStyle/>
          <a:p>
            <a:r>
              <a:rPr lang="hu-HU" sz="2400" dirty="0"/>
              <a:t>Bejelentendő</a:t>
            </a:r>
          </a:p>
          <a:p>
            <a:r>
              <a:rPr lang="hu-HU" sz="2400" dirty="0"/>
              <a:t>Elkülöníteni nem kell</a:t>
            </a:r>
          </a:p>
          <a:p>
            <a:r>
              <a:rPr lang="hu-HU" sz="2400" dirty="0"/>
              <a:t>Kórházi elhelyezés célszerű</a:t>
            </a:r>
          </a:p>
          <a:p>
            <a:r>
              <a:rPr lang="hu-HU" sz="2400" dirty="0"/>
              <a:t>Fertőtlenítés nem szükséges</a:t>
            </a:r>
          </a:p>
          <a:p>
            <a:r>
              <a:rPr lang="hu-HU" sz="2400" b="1" dirty="0"/>
              <a:t>Laboratóriumi vizsgálat kötelező-</a:t>
            </a:r>
            <a:r>
              <a:rPr lang="hu-HU" sz="2400" dirty="0"/>
              <a:t> széklet féregpete vizsgálata</a:t>
            </a:r>
          </a:p>
          <a:p>
            <a:r>
              <a:rPr lang="hu-HU" sz="2400" dirty="0"/>
              <a:t>Fertőzött környezetében szűrővizsgálatot kell végezni</a:t>
            </a:r>
          </a:p>
          <a:p>
            <a:r>
              <a:rPr lang="hu-HU" sz="2400" dirty="0"/>
              <a:t>Megelőzés</a:t>
            </a:r>
          </a:p>
          <a:p>
            <a:pPr lvl="1"/>
            <a:r>
              <a:rPr lang="hu-HU" sz="2400" dirty="0"/>
              <a:t>Komplex</a:t>
            </a:r>
          </a:p>
          <a:p>
            <a:pPr lvl="2"/>
            <a:r>
              <a:rPr lang="hu-HU" dirty="0"/>
              <a:t>Fertőzöttek szűrővizsgálata (trópusi, szubtrópusi országokból érkezők)</a:t>
            </a:r>
          </a:p>
          <a:p>
            <a:pPr lvl="2"/>
            <a:r>
              <a:rPr lang="hu-HU" dirty="0"/>
              <a:t>Székletszóródás megakadályozása</a:t>
            </a:r>
          </a:p>
          <a:p>
            <a:pPr lvl="2"/>
            <a:r>
              <a:rPr lang="hu-HU" dirty="0"/>
              <a:t>Megfelelő lábbeli, ruházat viselése (férgek bejutásának megakadályozása)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57538" y="0"/>
            <a:ext cx="7772400" cy="12687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Féregfertőzése</a:t>
            </a:r>
            <a:br>
              <a:rPr lang="hu-HU" sz="3200" b="1" dirty="0"/>
            </a:br>
            <a:r>
              <a:rPr lang="hu-HU" sz="3200" b="1" dirty="0" err="1"/>
              <a:t>Ancylostomiasis</a:t>
            </a:r>
            <a:r>
              <a:rPr lang="hu-HU" sz="3200" b="1" dirty="0"/>
              <a:t> (bányaférgesség)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57551" y="0"/>
            <a:ext cx="7700962" cy="994122"/>
          </a:xfr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/>
              <a:t>A </a:t>
            </a:r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12192000" cy="6309320"/>
          </a:xfrm>
        </p:spPr>
        <p:txBody>
          <a:bodyPr/>
          <a:lstStyle/>
          <a:p>
            <a:r>
              <a:rPr lang="hu-HU" sz="2400" dirty="0"/>
              <a:t>Többnyire rossz higiénés körülmények között élők körében gyakoriak</a:t>
            </a:r>
          </a:p>
          <a:p>
            <a:pPr>
              <a:buNone/>
            </a:pPr>
            <a:endParaRPr lang="hu-HU" sz="2400" dirty="0"/>
          </a:p>
          <a:p>
            <a:pPr>
              <a:buNone/>
            </a:pPr>
            <a:endParaRPr lang="hu-HU" sz="2400" dirty="0"/>
          </a:p>
          <a:p>
            <a:pPr>
              <a:buNone/>
            </a:pPr>
            <a:endParaRPr lang="hu-HU" sz="2400" dirty="0"/>
          </a:p>
          <a:p>
            <a:pPr lvl="1" algn="ctr">
              <a:buNone/>
            </a:pPr>
            <a:r>
              <a:rPr lang="hu-HU" dirty="0"/>
              <a:t>             Terjedési mód:</a:t>
            </a:r>
          </a:p>
          <a:p>
            <a:pPr lvl="2" algn="ctr"/>
            <a:r>
              <a:rPr lang="hu-HU" sz="2400" dirty="0"/>
              <a:t> Főleg közvetlen kontaktussal</a:t>
            </a:r>
          </a:p>
          <a:p>
            <a:pPr lvl="3" algn="ctr"/>
            <a:r>
              <a:rPr lang="hu-HU" sz="2400" dirty="0"/>
              <a:t>Nemi érintkezéssel</a:t>
            </a:r>
          </a:p>
          <a:p>
            <a:pPr lvl="3" algn="ctr"/>
            <a:r>
              <a:rPr lang="hu-HU" sz="2400" dirty="0"/>
              <a:t>Piszkos kéz útján terjed</a:t>
            </a:r>
          </a:p>
          <a:p>
            <a:pPr lvl="2" algn="ctr"/>
            <a:r>
              <a:rPr lang="hu-HU" sz="2400" dirty="0"/>
              <a:t>Fertőzött mosdó- és fürdővízzel-,</a:t>
            </a:r>
          </a:p>
          <a:p>
            <a:pPr lvl="2" algn="ctr"/>
            <a:r>
              <a:rPr lang="hu-HU" sz="2400" dirty="0"/>
              <a:t>Közösen használt ruhaneművel-, textíliákkal</a:t>
            </a:r>
          </a:p>
          <a:p>
            <a:endParaRPr lang="hu-HU" sz="2400" dirty="0"/>
          </a:p>
          <a:p>
            <a:pPr lvl="2"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6192011" y="1700808"/>
            <a:ext cx="646176" cy="97840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4663" y="0"/>
            <a:ext cx="8072437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 err="1"/>
              <a:t>Féregfertőzések-Strongyloidosis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1"/>
            <a:ext cx="12192000" cy="4425355"/>
          </a:xfrm>
        </p:spPr>
        <p:txBody>
          <a:bodyPr>
            <a:normAutofit/>
          </a:bodyPr>
          <a:lstStyle/>
          <a:p>
            <a:r>
              <a:rPr lang="hu-HU" sz="2400" dirty="0"/>
              <a:t>Elsősorban a trópusokon, de mérsékelt égöv alatt is előfordul</a:t>
            </a:r>
          </a:p>
          <a:p>
            <a:r>
              <a:rPr lang="hu-HU" sz="2400" dirty="0"/>
              <a:t>Magyarországon általában </a:t>
            </a:r>
            <a:r>
              <a:rPr lang="hu-HU" sz="2400" dirty="0" err="1"/>
              <a:t>sporadikusan</a:t>
            </a:r>
            <a:r>
              <a:rPr lang="hu-HU" sz="2400" dirty="0"/>
              <a:t> kerül észlelésre</a:t>
            </a:r>
          </a:p>
          <a:p>
            <a:endParaRPr lang="hu-HU" sz="2400" dirty="0"/>
          </a:p>
          <a:p>
            <a:r>
              <a:rPr lang="hu-HU" sz="2400" dirty="0"/>
              <a:t>Kórokozó</a:t>
            </a:r>
          </a:p>
          <a:p>
            <a:pPr lvl="1"/>
            <a:r>
              <a:rPr lang="hu-HU" sz="2400" dirty="0" err="1"/>
              <a:t>Strongyloides</a:t>
            </a:r>
            <a:r>
              <a:rPr lang="hu-HU" sz="2400" dirty="0"/>
              <a:t> </a:t>
            </a:r>
            <a:r>
              <a:rPr lang="hu-HU" sz="2400" dirty="0" err="1"/>
              <a:t>stercoralis</a:t>
            </a:r>
            <a:endParaRPr lang="hu-HU" sz="2400" dirty="0"/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Külvilágba kerülő peték hőre, kiszáradásra érzékenyek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5517232"/>
          </a:xfrm>
        </p:spPr>
        <p:txBody>
          <a:bodyPr>
            <a:normAutofit/>
          </a:bodyPr>
          <a:lstStyle/>
          <a:p>
            <a:r>
              <a:rPr lang="hu-HU" sz="2400" dirty="0"/>
              <a:t>Fertőzés forrása</a:t>
            </a:r>
          </a:p>
          <a:p>
            <a:pPr lvl="1"/>
            <a:r>
              <a:rPr lang="hu-HU" sz="2400" dirty="0">
                <a:solidFill>
                  <a:srgbClr val="FF0000"/>
                </a:solidFill>
              </a:rPr>
              <a:t>Lárvákat ürítő ember, kutya vagy macska</a:t>
            </a:r>
          </a:p>
          <a:p>
            <a:r>
              <a:rPr lang="hu-HU" sz="2400" dirty="0"/>
              <a:t>Terjedési mód</a:t>
            </a:r>
          </a:p>
          <a:p>
            <a:pPr lvl="1" algn="just"/>
            <a:r>
              <a:rPr lang="hu-HU" sz="2400" dirty="0"/>
              <a:t>A lárvák bőrön át közvetlenül, vagy közvetve a szájon át, a külvilágban lezajlott  fejlődés után fertőzőképes lárvákkal szennyezett talajjal, fürdővízzel, közösen használt tárgyakkal (törülköző) jutnak a szervezetbe</a:t>
            </a:r>
          </a:p>
          <a:p>
            <a:r>
              <a:rPr lang="hu-HU" sz="2400" dirty="0"/>
              <a:t>Fogékonyság általános</a:t>
            </a:r>
          </a:p>
          <a:p>
            <a:r>
              <a:rPr lang="hu-HU" sz="2400" dirty="0" err="1"/>
              <a:t>L.i</a:t>
            </a:r>
            <a:r>
              <a:rPr lang="hu-HU" sz="2400" dirty="0"/>
              <a:t>.:</a:t>
            </a:r>
          </a:p>
          <a:p>
            <a:pPr lvl="1"/>
            <a:r>
              <a:rPr lang="hu-HU" sz="2400" dirty="0"/>
              <a:t> Tüdőtünetek megjelenéséig ált. néhány nap</a:t>
            </a:r>
          </a:p>
          <a:p>
            <a:pPr lvl="1"/>
            <a:r>
              <a:rPr lang="hu-HU" sz="2400" dirty="0" err="1"/>
              <a:t>Enterális</a:t>
            </a:r>
            <a:r>
              <a:rPr lang="hu-HU" sz="2400" dirty="0"/>
              <a:t> tünetekig néhány hét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328988" y="0"/>
            <a:ext cx="7643812" cy="10527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 err="1"/>
              <a:t>Féregfertőzések-Strongyloidosis</a:t>
            </a:r>
            <a:endParaRPr lang="hu-HU" sz="32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68760"/>
            <a:ext cx="12192000" cy="5589240"/>
          </a:xfrm>
        </p:spPr>
        <p:txBody>
          <a:bodyPr>
            <a:normAutofit/>
          </a:bodyPr>
          <a:lstStyle/>
          <a:p>
            <a:pPr lvl="1"/>
            <a:r>
              <a:rPr lang="hu-HU" sz="2400" dirty="0"/>
              <a:t>Immunitással nem jár</a:t>
            </a:r>
          </a:p>
          <a:p>
            <a:pPr lvl="1"/>
            <a:r>
              <a:rPr lang="hu-HU" sz="2400" dirty="0"/>
              <a:t>Bejelentendő</a:t>
            </a:r>
          </a:p>
          <a:p>
            <a:pPr lvl="1"/>
            <a:r>
              <a:rPr lang="hu-HU" sz="2400" dirty="0"/>
              <a:t>Gyermekvédelmi intézményben a gyermeket izolálni kell</a:t>
            </a:r>
          </a:p>
          <a:p>
            <a:pPr lvl="1"/>
            <a:r>
              <a:rPr lang="hu-HU" sz="2400" dirty="0"/>
              <a:t>Folyamatos fertőtlenítés (széklet, fehérnemű, tárgy, talaj)</a:t>
            </a:r>
          </a:p>
          <a:p>
            <a:pPr lvl="1"/>
            <a:r>
              <a:rPr lang="hu-HU" sz="2400" dirty="0"/>
              <a:t>Laborvizsgálat kötelező</a:t>
            </a:r>
          </a:p>
          <a:p>
            <a:pPr lvl="1"/>
            <a:endParaRPr lang="hu-HU" sz="2400" dirty="0"/>
          </a:p>
          <a:p>
            <a:pPr lvl="1"/>
            <a:r>
              <a:rPr lang="hu-HU" sz="2400" dirty="0"/>
              <a:t>Megelőzés</a:t>
            </a:r>
          </a:p>
          <a:p>
            <a:pPr lvl="2"/>
            <a:r>
              <a:rPr lang="hu-HU" dirty="0"/>
              <a:t>Fertőzöttek felkutatása</a:t>
            </a:r>
          </a:p>
          <a:p>
            <a:pPr lvl="2"/>
            <a:r>
              <a:rPr lang="hu-HU" dirty="0"/>
              <a:t>Szennyezett talaj fertőtlenítése</a:t>
            </a:r>
          </a:p>
          <a:p>
            <a:pPr lvl="2"/>
            <a:r>
              <a:rPr lang="hu-HU" dirty="0"/>
              <a:t>Megfelelő személyi higiéné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271839" y="0"/>
            <a:ext cx="7700962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 err="1"/>
              <a:t>Féregfertőzések</a:t>
            </a:r>
            <a:r>
              <a:rPr lang="hu-HU" sz="3200" dirty="0" err="1"/>
              <a:t>-</a:t>
            </a:r>
            <a:r>
              <a:rPr lang="hu-HU" sz="3200" b="1" dirty="0" err="1"/>
              <a:t>Strongyloidosis</a:t>
            </a:r>
            <a:endParaRPr lang="hu-HU" sz="32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7538" y="0"/>
            <a:ext cx="7586662" cy="126876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Ízeltlábú fertőzések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83965"/>
            <a:ext cx="12192000" cy="5174035"/>
          </a:xfrm>
        </p:spPr>
        <p:txBody>
          <a:bodyPr>
            <a:normAutofit/>
          </a:bodyPr>
          <a:lstStyle/>
          <a:p>
            <a:pPr lvl="1"/>
            <a:endParaRPr lang="hu-HU" sz="2400" b="1" dirty="0"/>
          </a:p>
          <a:p>
            <a:pPr lvl="1"/>
            <a:r>
              <a:rPr lang="hu-HU" sz="2400" b="1" dirty="0" err="1"/>
              <a:t>Pediculosis-</a:t>
            </a:r>
            <a:r>
              <a:rPr lang="hu-HU" sz="2400" b="1" dirty="0"/>
              <a:t> Tetvesség</a:t>
            </a:r>
          </a:p>
          <a:p>
            <a:pPr lvl="1"/>
            <a:endParaRPr lang="hu-HU" sz="2400" b="1" dirty="0"/>
          </a:p>
          <a:p>
            <a:pPr lvl="1"/>
            <a:endParaRPr lang="hu-HU" sz="2400" b="1" dirty="0"/>
          </a:p>
          <a:p>
            <a:pPr lvl="1"/>
            <a:r>
              <a:rPr lang="hu-HU" sz="2400" b="1" dirty="0" err="1"/>
              <a:t>Scabies-</a:t>
            </a:r>
            <a:r>
              <a:rPr lang="hu-HU" sz="2400" b="1" dirty="0"/>
              <a:t> Rühesség</a:t>
            </a:r>
          </a:p>
          <a:p>
            <a:pPr lvl="1"/>
            <a:endParaRPr lang="hu-HU" sz="2400" b="1" dirty="0"/>
          </a:p>
          <a:p>
            <a:pPr lvl="1">
              <a:buNone/>
            </a:pPr>
            <a:endParaRPr lang="hu-HU" sz="2400" b="1" dirty="0"/>
          </a:p>
          <a:p>
            <a:pPr lvl="1"/>
            <a:r>
              <a:rPr lang="hu-HU" sz="2400" b="1" dirty="0" err="1"/>
              <a:t>Légylárvabetegség</a:t>
            </a:r>
            <a:endParaRPr 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>
            <a:normAutofit/>
          </a:bodyPr>
          <a:lstStyle/>
          <a:p>
            <a:r>
              <a:rPr lang="hu-HU" sz="2400" dirty="0"/>
              <a:t>Rossz higiénés körülmények között élő lakosság körében gyakran előfordul</a:t>
            </a:r>
          </a:p>
          <a:p>
            <a:r>
              <a:rPr lang="hu-HU" sz="2400" dirty="0"/>
              <a:t>Kórokozók:</a:t>
            </a:r>
          </a:p>
          <a:p>
            <a:pPr lvl="1"/>
            <a:r>
              <a:rPr lang="hu-HU" sz="2400" dirty="0"/>
              <a:t>Fejtetű (</a:t>
            </a:r>
            <a:r>
              <a:rPr lang="hu-HU" sz="2400" dirty="0" err="1"/>
              <a:t>Pediculus</a:t>
            </a:r>
            <a:r>
              <a:rPr lang="hu-HU" sz="2400" dirty="0"/>
              <a:t> </a:t>
            </a:r>
            <a:r>
              <a:rPr lang="hu-HU" sz="2400" dirty="0" err="1"/>
              <a:t>capitis</a:t>
            </a:r>
            <a:r>
              <a:rPr lang="hu-HU" sz="2400" dirty="0"/>
              <a:t>)</a:t>
            </a:r>
          </a:p>
          <a:p>
            <a:pPr lvl="2"/>
            <a:r>
              <a:rPr lang="hu-HU" dirty="0"/>
              <a:t>Hajszálak között él</a:t>
            </a:r>
          </a:p>
          <a:p>
            <a:pPr lvl="1"/>
            <a:r>
              <a:rPr lang="hu-HU" sz="2400" dirty="0"/>
              <a:t>Ruhatetű (</a:t>
            </a:r>
            <a:r>
              <a:rPr lang="hu-HU" sz="2400" dirty="0" err="1"/>
              <a:t>Pediculus</a:t>
            </a:r>
            <a:r>
              <a:rPr lang="hu-HU" sz="2400" dirty="0"/>
              <a:t> </a:t>
            </a:r>
            <a:r>
              <a:rPr lang="hu-HU" sz="2400" dirty="0" err="1"/>
              <a:t>humanus</a:t>
            </a:r>
            <a:r>
              <a:rPr lang="hu-HU" sz="2400" dirty="0"/>
              <a:t>)</a:t>
            </a:r>
          </a:p>
          <a:p>
            <a:pPr lvl="2"/>
            <a:r>
              <a:rPr lang="hu-HU" dirty="0"/>
              <a:t>Ruházatban, annak a testtel szorosabb kontaktusban levő részein él – </a:t>
            </a:r>
            <a:r>
              <a:rPr lang="hu-HU" dirty="0" err="1"/>
              <a:t>typhus</a:t>
            </a:r>
            <a:r>
              <a:rPr lang="hu-HU" dirty="0"/>
              <a:t> </a:t>
            </a:r>
            <a:r>
              <a:rPr lang="hu-HU" dirty="0" err="1"/>
              <a:t>exanthematicus</a:t>
            </a:r>
            <a:r>
              <a:rPr lang="hu-HU" dirty="0"/>
              <a:t>!</a:t>
            </a:r>
          </a:p>
          <a:p>
            <a:pPr lvl="1"/>
            <a:r>
              <a:rPr lang="hu-HU" sz="2400" dirty="0"/>
              <a:t>Lapostetű (</a:t>
            </a:r>
            <a:r>
              <a:rPr lang="hu-HU" sz="2400" dirty="0" err="1"/>
              <a:t>Phthirus</a:t>
            </a:r>
            <a:r>
              <a:rPr lang="hu-HU" sz="2400" dirty="0"/>
              <a:t> pubis)</a:t>
            </a:r>
          </a:p>
          <a:p>
            <a:pPr lvl="2"/>
            <a:r>
              <a:rPr lang="hu-HU" dirty="0"/>
              <a:t>Genitális szőrzeten él</a:t>
            </a: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057526" y="0"/>
            <a:ext cx="7972424" cy="141763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Ízeltlábú fertőzések</a:t>
            </a:r>
            <a:br>
              <a:rPr lang="hu-HU" sz="3200" b="1" dirty="0"/>
            </a:br>
            <a:r>
              <a:rPr lang="hu-HU" sz="3200" b="1" dirty="0" err="1"/>
              <a:t>Pediculosis</a:t>
            </a:r>
            <a:endParaRPr lang="hu-HU" sz="32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r>
              <a:rPr lang="hu-HU" sz="2400" dirty="0"/>
              <a:t>Élőhelyeiken vért szívnak, szúrást követően viszkető érzés		         bakteriális </a:t>
            </a:r>
            <a:r>
              <a:rPr lang="hu-HU" sz="2400" dirty="0" err="1"/>
              <a:t>felülfertőzödés</a:t>
            </a:r>
            <a:r>
              <a:rPr lang="hu-HU" sz="2400" dirty="0"/>
              <a:t>, </a:t>
            </a:r>
            <a:r>
              <a:rPr lang="hu-HU" sz="2400" dirty="0" err="1"/>
              <a:t>dermatitis</a:t>
            </a:r>
            <a:r>
              <a:rPr lang="hu-HU" sz="2400" dirty="0"/>
              <a:t> </a:t>
            </a:r>
          </a:p>
          <a:p>
            <a:r>
              <a:rPr lang="hu-HU" sz="2400" dirty="0"/>
              <a:t>Fertőzés forrása: tetveket hordozó ember</a:t>
            </a:r>
          </a:p>
          <a:p>
            <a:r>
              <a:rPr lang="hu-HU" sz="2400" dirty="0"/>
              <a:t>Terjedési mód:</a:t>
            </a:r>
          </a:p>
          <a:p>
            <a:pPr lvl="1"/>
            <a:r>
              <a:rPr lang="hu-HU" sz="2000" dirty="0"/>
              <a:t>Fejtetű- direkt és indirekt úton (használati tárgyak: fésű)</a:t>
            </a:r>
          </a:p>
          <a:p>
            <a:pPr lvl="1"/>
            <a:r>
              <a:rPr lang="hu-HU" sz="2000" dirty="0"/>
              <a:t>Ruhatetű- terjedhet közösen használt ruházattal is</a:t>
            </a:r>
          </a:p>
          <a:p>
            <a:pPr lvl="1"/>
            <a:r>
              <a:rPr lang="hu-HU" sz="2000" dirty="0"/>
              <a:t>Lapostetű- nemi érintkezéssel</a:t>
            </a:r>
          </a:p>
          <a:p>
            <a:r>
              <a:rPr lang="hu-HU" sz="2400" dirty="0"/>
              <a:t>Nem bejelentendő</a:t>
            </a:r>
          </a:p>
          <a:p>
            <a:r>
              <a:rPr lang="hu-HU" sz="2400" dirty="0"/>
              <a:t>Megelőzés:</a:t>
            </a:r>
          </a:p>
          <a:p>
            <a:pPr lvl="1"/>
            <a:r>
              <a:rPr lang="hu-HU" sz="2000" dirty="0"/>
              <a:t>Megfelelő személyi </a:t>
            </a:r>
            <a:r>
              <a:rPr lang="hu-HU" sz="2000" dirty="0" err="1"/>
              <a:t>higiéne</a:t>
            </a:r>
            <a:endParaRPr lang="hu-HU" sz="2000" dirty="0"/>
          </a:p>
          <a:p>
            <a:pPr lvl="1"/>
            <a:r>
              <a:rPr lang="hu-HU" sz="2000" dirty="0"/>
              <a:t>Rendszeres szűrővizsgálatok végzése</a:t>
            </a:r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143250" y="0"/>
            <a:ext cx="7815263" cy="141277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Ízeltlábú fertőzések</a:t>
            </a:r>
            <a:br>
              <a:rPr lang="hu-HU" sz="3200" b="1" dirty="0"/>
            </a:br>
            <a:r>
              <a:rPr lang="hu-HU" sz="3200" b="1" dirty="0" err="1"/>
              <a:t>Pediculosis</a:t>
            </a:r>
            <a:endParaRPr lang="hu-HU" sz="3200" b="1" dirty="0"/>
          </a:p>
        </p:txBody>
      </p:sp>
      <p:sp>
        <p:nvSpPr>
          <p:cNvPr id="5" name="Jobbra nyíl 4"/>
          <p:cNvSpPr/>
          <p:nvPr/>
        </p:nvSpPr>
        <p:spPr>
          <a:xfrm>
            <a:off x="7477257" y="1615083"/>
            <a:ext cx="1248139" cy="36004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Képtalálat a következőre: „tetvesség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3606" y="2132856"/>
            <a:ext cx="7392821" cy="3836586"/>
          </a:xfrm>
          <a:prstGeom prst="rect">
            <a:avLst/>
          </a:prstGeom>
          <a:noFill/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157538" y="0"/>
            <a:ext cx="7600950" cy="122899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Ízeltlábú fertőzések</a:t>
            </a:r>
            <a:br>
              <a:rPr lang="hu-HU" sz="3200" b="1" dirty="0"/>
            </a:br>
            <a:r>
              <a:rPr lang="hu-HU" sz="3200" b="1" dirty="0" err="1"/>
              <a:t>Pediculosis</a:t>
            </a:r>
            <a:endParaRPr lang="hu-HU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3"/>
            <a:ext cx="12192000" cy="5001419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Alacsony higiénés szinten élők betegsége</a:t>
            </a:r>
          </a:p>
          <a:p>
            <a:pPr algn="just"/>
            <a:r>
              <a:rPr lang="hu-HU" sz="2400" dirty="0"/>
              <a:t>Zárt közösségekben gyakori az előfordulása</a:t>
            </a:r>
          </a:p>
          <a:p>
            <a:pPr algn="just"/>
            <a:r>
              <a:rPr lang="hu-HU" sz="2400" dirty="0"/>
              <a:t>Fertőzés forrása: </a:t>
            </a:r>
            <a:r>
              <a:rPr lang="hu-HU" sz="2400" dirty="0" err="1"/>
              <a:t>scabieses</a:t>
            </a:r>
            <a:r>
              <a:rPr lang="hu-HU" sz="2400" dirty="0"/>
              <a:t> beteg, de lehetnek állatok is (ló, kutya)</a:t>
            </a:r>
          </a:p>
          <a:p>
            <a:pPr algn="just"/>
            <a:r>
              <a:rPr lang="hu-HU" sz="2400" dirty="0"/>
              <a:t>Terjedés módja: közvetlen kontaktus, de lehet közvetett is (használati tárgyak-ágynemű, ruha)</a:t>
            </a:r>
          </a:p>
          <a:p>
            <a:pPr algn="just"/>
            <a:r>
              <a:rPr lang="hu-HU" sz="2400" dirty="0" err="1"/>
              <a:t>Li</a:t>
            </a:r>
            <a:r>
              <a:rPr lang="hu-HU" sz="2400" dirty="0"/>
              <a:t>.: első infekciónál: 2-6 hét; </a:t>
            </a:r>
            <a:r>
              <a:rPr lang="hu-HU" sz="2400" dirty="0" err="1"/>
              <a:t>reinfekció</a:t>
            </a:r>
            <a:r>
              <a:rPr lang="hu-HU" sz="2400" dirty="0"/>
              <a:t>: 1-4 nap</a:t>
            </a:r>
          </a:p>
          <a:p>
            <a:pPr algn="just"/>
            <a:r>
              <a:rPr lang="hu-HU" sz="2400" dirty="0"/>
              <a:t>Tünet: viszkető érzés (ujjak között, csukló-, könyökhajlat)     </a:t>
            </a:r>
            <a:r>
              <a:rPr lang="hu-HU" sz="2400" dirty="0" err="1"/>
              <a:t>dermatitis</a:t>
            </a:r>
            <a:endParaRPr lang="hu-HU" sz="2400" dirty="0"/>
          </a:p>
          <a:p>
            <a:pPr algn="just"/>
            <a:r>
              <a:rPr lang="hu-HU" sz="2400" dirty="0"/>
              <a:t>Nem bejelentendő, beteget nem kell elkülöníteni, de gyógyulásig a közvetlen kontaktust kerülni kell</a:t>
            </a:r>
          </a:p>
          <a:p>
            <a:pPr algn="just"/>
            <a:r>
              <a:rPr lang="hu-HU" sz="2400" dirty="0"/>
              <a:t>Laboratóriumvizsgálat nem szükséges</a:t>
            </a:r>
          </a:p>
          <a:p>
            <a:pPr algn="just"/>
            <a:r>
              <a:rPr lang="hu-HU" sz="2400" dirty="0"/>
              <a:t>Megelőzés:</a:t>
            </a:r>
          </a:p>
          <a:p>
            <a:pPr lvl="1" algn="just"/>
            <a:r>
              <a:rPr lang="hu-HU" sz="2400" dirty="0"/>
              <a:t>Fertőzöttek kiszűrésével, megfelelő személyi </a:t>
            </a:r>
            <a:r>
              <a:rPr lang="hu-HU" sz="2400" dirty="0" err="1"/>
              <a:t>higiéne</a:t>
            </a:r>
            <a:r>
              <a:rPr lang="hu-HU" sz="2400" dirty="0"/>
              <a:t> betartásával</a:t>
            </a:r>
          </a:p>
          <a:p>
            <a:endParaRPr lang="hu-HU" sz="2400" dirty="0"/>
          </a:p>
          <a:p>
            <a:endParaRPr lang="hu-HU" sz="2400" dirty="0"/>
          </a:p>
          <a:p>
            <a:endParaRPr lang="hu-HU" sz="24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386138" y="0"/>
            <a:ext cx="7586662" cy="134076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Ízeltlábú fertőzések</a:t>
            </a:r>
            <a:br>
              <a:rPr lang="hu-HU" sz="3200" b="1" dirty="0"/>
            </a:br>
            <a:r>
              <a:rPr lang="hu-HU" sz="3200" b="1" dirty="0" err="1"/>
              <a:t>Scabies</a:t>
            </a:r>
            <a:endParaRPr lang="hu-HU" sz="3200" b="1" dirty="0"/>
          </a:p>
        </p:txBody>
      </p:sp>
      <p:sp>
        <p:nvSpPr>
          <p:cNvPr id="5" name="Jobbra nyíl 4"/>
          <p:cNvSpPr/>
          <p:nvPr/>
        </p:nvSpPr>
        <p:spPr>
          <a:xfrm>
            <a:off x="10032437" y="3933056"/>
            <a:ext cx="288032" cy="144016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éptalálat a következőre: „scabie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13" y="2204864"/>
            <a:ext cx="10202336" cy="4302622"/>
          </a:xfrm>
          <a:prstGeom prst="rect">
            <a:avLst/>
          </a:prstGeom>
          <a:noFill/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114675" y="0"/>
            <a:ext cx="7872413" cy="1340768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 </a:t>
            </a:r>
            <a:br>
              <a:rPr lang="hu-HU" sz="3200" b="1" dirty="0"/>
            </a:br>
            <a:r>
              <a:rPr lang="hu-HU" sz="3200" b="1" dirty="0"/>
              <a:t>Ízeltlábú fertőzések</a:t>
            </a:r>
            <a:br>
              <a:rPr lang="hu-HU" sz="3200" b="1" dirty="0"/>
            </a:br>
            <a:r>
              <a:rPr lang="hu-HU" sz="3200" b="1" dirty="0" err="1"/>
              <a:t>Scabies</a:t>
            </a:r>
            <a:endParaRPr lang="hu-HU" sz="32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1814286"/>
            <a:ext cx="12192000" cy="102523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Köszönöm a figyelmet!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4675" y="0"/>
            <a:ext cx="7472364" cy="90872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Megelőzés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28800"/>
            <a:ext cx="12192000" cy="5001419"/>
          </a:xfrm>
        </p:spPr>
        <p:txBody>
          <a:bodyPr/>
          <a:lstStyle/>
          <a:p>
            <a:r>
              <a:rPr lang="hu-HU" sz="2400" dirty="0"/>
              <a:t>Elsődleges feladat</a:t>
            </a:r>
          </a:p>
          <a:p>
            <a:endParaRPr lang="hu-HU" sz="2400" dirty="0"/>
          </a:p>
          <a:p>
            <a:endParaRPr lang="hu-HU" sz="2400" dirty="0"/>
          </a:p>
          <a:p>
            <a:pPr lvl="1"/>
            <a:r>
              <a:rPr lang="hu-HU" sz="2400" dirty="0"/>
              <a:t>Életkörülmények javítása</a:t>
            </a:r>
          </a:p>
          <a:p>
            <a:pPr lvl="1"/>
            <a:endParaRPr lang="hu-HU" sz="2400" dirty="0"/>
          </a:p>
          <a:p>
            <a:pPr lvl="1">
              <a:buNone/>
            </a:pPr>
            <a:endParaRPr lang="hu-HU" sz="2400" dirty="0"/>
          </a:p>
          <a:p>
            <a:pPr lvl="1"/>
            <a:r>
              <a:rPr lang="hu-HU" sz="2400" dirty="0"/>
              <a:t>Lakosság higiénés ismereteinek bővítése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2770" name="AutoShape 2" descr="Képtalálat a következőre: „megelőzés”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72" name="AutoShape 4" descr="Képtalálat a következőre: „megelőzés”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2774" name="AutoShape 6" descr="Képtalálat a következőre: „megelőzés”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2776" name="Picture 8" descr="Képtalálat a következőre: „megelőzés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380" y="1737965"/>
            <a:ext cx="4367808" cy="30003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8938" y="0"/>
            <a:ext cx="8172450" cy="1200149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Bakteriális fertőzések - </a:t>
            </a:r>
            <a:r>
              <a:rPr lang="hu-HU" sz="3200" b="1" dirty="0" err="1"/>
              <a:t>Tetanus</a:t>
            </a:r>
            <a:r>
              <a:rPr lang="hu-HU" sz="3200" b="1" dirty="0"/>
              <a:t> (merevgörcs) 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000597"/>
            <a:ext cx="12192000" cy="4857403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Világszerte előfordul</a:t>
            </a:r>
          </a:p>
          <a:p>
            <a:pPr algn="just"/>
            <a:r>
              <a:rPr lang="hu-HU" sz="2400" dirty="0"/>
              <a:t>Főként a mezőgazdasági jellegű országokban</a:t>
            </a:r>
          </a:p>
          <a:p>
            <a:pPr algn="just"/>
            <a:r>
              <a:rPr lang="hu-HU" sz="2400" dirty="0"/>
              <a:t>Sebfertőzés</a:t>
            </a:r>
          </a:p>
          <a:p>
            <a:pPr algn="just"/>
            <a:r>
              <a:rPr lang="hu-HU" sz="2400" dirty="0" err="1"/>
              <a:t>Újszülöttkori</a:t>
            </a:r>
            <a:r>
              <a:rPr lang="hu-HU" sz="2400" dirty="0"/>
              <a:t> formája (</a:t>
            </a:r>
            <a:r>
              <a:rPr lang="hu-HU" sz="2400" dirty="0" err="1"/>
              <a:t>tetanus</a:t>
            </a:r>
            <a:r>
              <a:rPr lang="hu-HU" sz="2400" dirty="0"/>
              <a:t> </a:t>
            </a:r>
            <a:r>
              <a:rPr lang="hu-HU" sz="2400" dirty="0" err="1"/>
              <a:t>neonatorum</a:t>
            </a:r>
            <a:r>
              <a:rPr lang="hu-HU" sz="2400" dirty="0"/>
              <a:t>) csecsemőhalálozás egyik fő oka a fejlődő országokban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Hazánkban csökkent a morbiditás (védőoltás)</a:t>
            </a:r>
          </a:p>
          <a:p>
            <a:pPr algn="just"/>
            <a:r>
              <a:rPr lang="hu-HU" sz="2400" dirty="0" err="1"/>
              <a:t>Mo</a:t>
            </a:r>
            <a:r>
              <a:rPr lang="hu-HU" sz="2400" dirty="0"/>
              <a:t>. sporadikus, </a:t>
            </a:r>
            <a:r>
              <a:rPr lang="hu-HU" sz="2400" dirty="0" err="1"/>
              <a:t>letalitása</a:t>
            </a:r>
            <a:r>
              <a:rPr lang="hu-HU" sz="2400" dirty="0"/>
              <a:t> nem változott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4664" y="0"/>
            <a:ext cx="7829549" cy="1124744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Bakteriális fertőzések – </a:t>
            </a:r>
            <a:r>
              <a:rPr lang="hu-HU" sz="3200" b="1" dirty="0" err="1"/>
              <a:t>Tetanus</a:t>
            </a:r>
            <a:r>
              <a:rPr lang="hu-HU" sz="3200" b="1" dirty="0"/>
              <a:t> 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80728"/>
            <a:ext cx="12192000" cy="5877272"/>
          </a:xfrm>
        </p:spPr>
        <p:txBody>
          <a:bodyPr>
            <a:noAutofit/>
          </a:bodyPr>
          <a:lstStyle/>
          <a:p>
            <a:r>
              <a:rPr lang="hu-HU" sz="2400" dirty="0"/>
              <a:t>Kórokozó</a:t>
            </a:r>
          </a:p>
          <a:p>
            <a:pPr lvl="1"/>
            <a:r>
              <a:rPr lang="hu-HU" dirty="0" err="1"/>
              <a:t>Clostridium</a:t>
            </a:r>
            <a:r>
              <a:rPr lang="hu-HU" dirty="0"/>
              <a:t> </a:t>
            </a:r>
            <a:r>
              <a:rPr lang="hu-HU" dirty="0" err="1"/>
              <a:t>tetani</a:t>
            </a:r>
            <a:r>
              <a:rPr lang="hu-HU" dirty="0"/>
              <a:t>, spórás baktérium</a:t>
            </a:r>
          </a:p>
          <a:p>
            <a:pPr lvl="1"/>
            <a:r>
              <a:rPr lang="hu-HU" dirty="0"/>
              <a:t>Talajba állatürülékkel kerül</a:t>
            </a:r>
          </a:p>
          <a:p>
            <a:pPr lvl="1"/>
            <a:r>
              <a:rPr lang="hu-HU" dirty="0"/>
              <a:t>Szervezetbe földdel szennyezett sérülése(</a:t>
            </a:r>
            <a:r>
              <a:rPr lang="hu-HU" dirty="0" err="1"/>
              <a:t>ek</a:t>
            </a:r>
            <a:r>
              <a:rPr lang="hu-HU" dirty="0"/>
              <a:t>)en keresztül jut be</a:t>
            </a:r>
          </a:p>
          <a:p>
            <a:pPr lvl="2"/>
            <a:r>
              <a:rPr lang="hu-HU" sz="2400" dirty="0"/>
              <a:t>Veszély!mély, roncsolt, mezőgazdasági munka közben elszenvedett sérülések DE felületes sérülés esetén is előfordul </a:t>
            </a:r>
          </a:p>
          <a:p>
            <a:pPr lvl="2"/>
            <a:r>
              <a:rPr lang="hu-HU" sz="2400" dirty="0"/>
              <a:t>Magas </a:t>
            </a:r>
            <a:r>
              <a:rPr lang="hu-HU" sz="2400" dirty="0" err="1"/>
              <a:t>letalitás</a:t>
            </a:r>
            <a:r>
              <a:rPr lang="hu-HU" sz="2400" dirty="0"/>
              <a:t> </a:t>
            </a:r>
          </a:p>
          <a:p>
            <a:pPr lvl="3"/>
            <a:r>
              <a:rPr lang="hu-HU" sz="2400" dirty="0"/>
              <a:t>Szülés után </a:t>
            </a:r>
          </a:p>
          <a:p>
            <a:pPr lvl="3"/>
            <a:r>
              <a:rPr lang="hu-HU" sz="2400" dirty="0"/>
              <a:t>Abortuszon átesett nők</a:t>
            </a:r>
          </a:p>
          <a:p>
            <a:pPr lvl="3"/>
            <a:r>
              <a:rPr lang="hu-HU" sz="2400" dirty="0"/>
              <a:t>Újszülöttek köldökcsonkfertőzése</a:t>
            </a:r>
          </a:p>
          <a:p>
            <a:pPr lvl="3"/>
            <a:r>
              <a:rPr lang="hu-HU" sz="2400" dirty="0"/>
              <a:t>Ritkán műtétek után is kialakulhat (nem megfelelően sterilezett varróanyag)</a:t>
            </a:r>
          </a:p>
          <a:p>
            <a:r>
              <a:rPr lang="hu-HU" sz="2400" dirty="0"/>
              <a:t>Fertőzés forrása</a:t>
            </a:r>
          </a:p>
          <a:p>
            <a:pPr lvl="1"/>
            <a:r>
              <a:rPr lang="hu-HU" dirty="0"/>
              <a:t>Ember</a:t>
            </a:r>
          </a:p>
          <a:p>
            <a:pPr lvl="1"/>
            <a:r>
              <a:rPr lang="hu-HU" dirty="0"/>
              <a:t>Állatok-béltraktusában </a:t>
            </a:r>
            <a:r>
              <a:rPr lang="hu-HU" dirty="0" err="1"/>
              <a:t>Clostridium</a:t>
            </a:r>
            <a:r>
              <a:rPr lang="hu-HU" dirty="0"/>
              <a:t> megtalálható normál bélflóra tagjaként </a:t>
            </a:r>
          </a:p>
          <a:p>
            <a:pPr lvl="2"/>
            <a:r>
              <a:rPr lang="hu-HU" sz="2400" dirty="0"/>
              <a:t>Pl.: ló, szarvasmarha, sertés, juh</a:t>
            </a:r>
          </a:p>
          <a:p>
            <a:pPr lvl="2">
              <a:buNone/>
            </a:pPr>
            <a:endParaRPr lang="hu-HU" sz="2400" dirty="0"/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4663" y="0"/>
            <a:ext cx="6900862" cy="1196752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Bakteriális fertőzések – </a:t>
            </a:r>
            <a:r>
              <a:rPr lang="hu-HU" sz="3200" b="1" dirty="0" err="1"/>
              <a:t>Tetanus</a:t>
            </a:r>
            <a:r>
              <a:rPr lang="hu-HU" sz="3200" b="1" dirty="0"/>
              <a:t> III.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6793"/>
            <a:ext cx="12192000" cy="4641379"/>
          </a:xfrm>
        </p:spPr>
        <p:txBody>
          <a:bodyPr>
            <a:normAutofit/>
          </a:bodyPr>
          <a:lstStyle/>
          <a:p>
            <a:r>
              <a:rPr lang="hu-HU" sz="2400" dirty="0" err="1"/>
              <a:t>L.i</a:t>
            </a:r>
            <a:r>
              <a:rPr lang="hu-HU" sz="2400" dirty="0"/>
              <a:t>.: 4-21, általában 14-15 nap</a:t>
            </a:r>
          </a:p>
          <a:p>
            <a:r>
              <a:rPr lang="hu-HU" sz="2400" dirty="0"/>
              <a:t>Legjellemzőbb tünet: </a:t>
            </a:r>
          </a:p>
          <a:p>
            <a:pPr marL="742950" lvl="2" indent="-342900"/>
            <a:r>
              <a:rPr lang="hu-HU" sz="2400" dirty="0"/>
              <a:t>harántcsíkolt izmok fájdalmas görcse- teljes izomzatra kiterjed</a:t>
            </a:r>
          </a:p>
          <a:p>
            <a:pPr marL="742950" lvl="2" indent="-342900">
              <a:buNone/>
            </a:pPr>
            <a:endParaRPr lang="hu-HU" sz="2400" dirty="0"/>
          </a:p>
          <a:p>
            <a:r>
              <a:rPr lang="hu-HU" sz="2400" dirty="0" err="1"/>
              <a:t>Letalitás</a:t>
            </a:r>
            <a:r>
              <a:rPr lang="hu-HU" sz="2400" dirty="0"/>
              <a:t>: magas 30-80%</a:t>
            </a:r>
          </a:p>
          <a:p>
            <a:pPr lvl="1"/>
            <a:r>
              <a:rPr lang="hu-HU" dirty="0"/>
              <a:t>Függ</a:t>
            </a:r>
          </a:p>
          <a:p>
            <a:pPr lvl="2"/>
            <a:r>
              <a:rPr lang="hu-HU" sz="2400" dirty="0"/>
              <a:t>Fertőzéstől</a:t>
            </a:r>
          </a:p>
          <a:p>
            <a:pPr lvl="2"/>
            <a:r>
              <a:rPr lang="hu-HU" sz="2400" dirty="0"/>
              <a:t>Betegség felismerésétől eltelt időtől</a:t>
            </a:r>
          </a:p>
          <a:p>
            <a:pPr lvl="2"/>
            <a:r>
              <a:rPr lang="hu-HU" sz="2400" dirty="0"/>
              <a:t>Életkortól</a:t>
            </a:r>
          </a:p>
          <a:p>
            <a:pPr lvl="1"/>
            <a:endParaRPr lang="hu-HU" dirty="0"/>
          </a:p>
          <a:p>
            <a:r>
              <a:rPr lang="hu-HU" sz="2400" dirty="0"/>
              <a:t>Tartós immunitás nem alakul ki</a:t>
            </a:r>
          </a:p>
          <a:p>
            <a:pPr lvl="1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8975" y="0"/>
            <a:ext cx="7815263" cy="1052736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u-HU" sz="3200" b="1" dirty="0" err="1"/>
              <a:t>Kültakarón</a:t>
            </a:r>
            <a:r>
              <a:rPr lang="hu-HU" sz="3200" b="1" dirty="0"/>
              <a:t> keresztül terjedő betegségek</a:t>
            </a:r>
            <a:br>
              <a:rPr lang="hu-HU" sz="3200" b="1" dirty="0"/>
            </a:br>
            <a:r>
              <a:rPr lang="hu-HU" sz="3200" b="1" dirty="0"/>
              <a:t>Bakteriális fertőzések –</a:t>
            </a:r>
            <a:r>
              <a:rPr lang="hu-HU" sz="3200" b="1" dirty="0" err="1"/>
              <a:t>Tetanus</a:t>
            </a:r>
            <a:r>
              <a:rPr lang="hu-HU" sz="3200" b="1" dirty="0"/>
              <a:t> IV.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772817"/>
            <a:ext cx="12192000" cy="4525963"/>
          </a:xfrm>
        </p:spPr>
        <p:txBody>
          <a:bodyPr/>
          <a:lstStyle/>
          <a:p>
            <a:r>
              <a:rPr lang="hu-HU" sz="2400" dirty="0"/>
              <a:t>Bejelentendő</a:t>
            </a:r>
          </a:p>
          <a:p>
            <a:endParaRPr lang="hu-HU" sz="2400" dirty="0"/>
          </a:p>
          <a:p>
            <a:r>
              <a:rPr lang="hu-HU" sz="2400" dirty="0" err="1"/>
              <a:t>Újszülöttkori</a:t>
            </a:r>
            <a:r>
              <a:rPr lang="hu-HU" sz="2400" dirty="0"/>
              <a:t> </a:t>
            </a:r>
            <a:r>
              <a:rPr lang="hu-HU" sz="2400" dirty="0" err="1"/>
              <a:t>tetanus</a:t>
            </a:r>
            <a:r>
              <a:rPr lang="hu-HU" sz="2400" dirty="0"/>
              <a:t> esetén illetékes </a:t>
            </a:r>
            <a:r>
              <a:rPr lang="hu-HU" sz="2400" dirty="0" err="1"/>
              <a:t>szülészfőorvost</a:t>
            </a:r>
            <a:r>
              <a:rPr lang="hu-HU" sz="2400" dirty="0"/>
              <a:t> értesíteni</a:t>
            </a:r>
          </a:p>
          <a:p>
            <a:endParaRPr lang="hu-HU" sz="2400" dirty="0"/>
          </a:p>
          <a:p>
            <a:r>
              <a:rPr lang="hu-HU" sz="2400" dirty="0"/>
              <a:t>Beteget indokolt intenzív osztállyal rendelkező kórházba szállítani </a:t>
            </a:r>
          </a:p>
          <a:p>
            <a:endParaRPr lang="hu-HU" sz="2400" dirty="0"/>
          </a:p>
          <a:p>
            <a:r>
              <a:rPr lang="hu-HU" sz="2400" dirty="0"/>
              <a:t>Fertőtlenítés nem szükséges</a:t>
            </a:r>
          </a:p>
          <a:p>
            <a:endParaRPr lang="hu-HU" sz="2400" dirty="0"/>
          </a:p>
          <a:p>
            <a:r>
              <a:rPr lang="hu-HU" sz="2400" dirty="0"/>
              <a:t>Laboratóriumi vizsgálat nem kötelező (típusos tünetek)</a:t>
            </a:r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éptalálat a következőre: „tetanus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185864"/>
            <a:ext cx="11329259" cy="5339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9392F7E28530D458F1049BCAEC23071" ma:contentTypeVersion="11" ma:contentTypeDescription="Új dokumentum létrehozása." ma:contentTypeScope="" ma:versionID="6e021b8faaadfab4f93be54c3abebaaf">
  <xsd:schema xmlns:xsd="http://www.w3.org/2001/XMLSchema" xmlns:xs="http://www.w3.org/2001/XMLSchema" xmlns:p="http://schemas.microsoft.com/office/2006/metadata/properties" xmlns:ns2="e231ebef-788f-4c9f-acf4-87c4004a6337" xmlns:ns3="de51649e-bc69-41ec-9bf9-1ea60d57d5f8" targetNamespace="http://schemas.microsoft.com/office/2006/metadata/properties" ma:root="true" ma:fieldsID="c0f8cfe6ac91c8ff49c82136801ce2f6" ns2:_="" ns3:_="">
    <xsd:import namespace="e231ebef-788f-4c9f-acf4-87c4004a6337"/>
    <xsd:import namespace="de51649e-bc69-41ec-9bf9-1ea60d57d5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1ebef-788f-4c9f-acf4-87c4004a6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1649e-bc69-41ec-9bf9-1ea60d57d5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9261D2-C692-487D-AA05-1E36C9C2CF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1ebef-788f-4c9f-acf4-87c4004a6337"/>
    <ds:schemaRef ds:uri="de51649e-bc69-41ec-9bf9-1ea60d57d5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328214-FE27-42EE-8192-F24723F33676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de51649e-bc69-41ec-9bf9-1ea60d57d5f8"/>
    <ds:schemaRef ds:uri="e231ebef-788f-4c9f-acf4-87c4004a633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B60D931-363F-43AE-A1F6-69C498EEE4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1965</Words>
  <Application>Microsoft Office PowerPoint</Application>
  <PresentationFormat>Szélesvásznú</PresentationFormat>
  <Paragraphs>382</Paragraphs>
  <Slides>39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Office-téma</vt:lpstr>
      <vt:lpstr>PowerPoint-bemutató</vt:lpstr>
      <vt:lpstr>A kültakarón keresztül terjedő betegségek</vt:lpstr>
      <vt:lpstr>A kültakarón keresztül terjedő betegségek</vt:lpstr>
      <vt:lpstr>Kültakarón keresztül terjedő betegségek Megelőzés</vt:lpstr>
      <vt:lpstr>Kültakarón keresztül terjedő betegségek Bakteriális fertőzések - Tetanus (merevgörcs) I.</vt:lpstr>
      <vt:lpstr>Kültakarón keresztül terjedő betegségek Bakteriális fertőzések – Tetanus II.</vt:lpstr>
      <vt:lpstr>Kültakarón keresztül terjedő betegségek Bakteriális fertőzések – Tetanus III.</vt:lpstr>
      <vt:lpstr>Kültakarón keresztül terjedő betegségek Bakteriális fertőzések –Tetanus IV.</vt:lpstr>
      <vt:lpstr>PowerPoint-bemutató</vt:lpstr>
      <vt:lpstr>PowerPoint-bemutató</vt:lpstr>
      <vt:lpstr>PowerPoint-bemutató</vt:lpstr>
      <vt:lpstr>Kültakarón keresztül terjedő betegségek Bakteriális fertőzések - Oedema malignum (gázgangraena) I.</vt:lpstr>
      <vt:lpstr>Kültakarón keresztül terjedő betegségek Bakteriális fertőzések - Oedema malignum (gázgangraena) II.</vt:lpstr>
      <vt:lpstr>Kültakarón keresztül terjedő betegségek Bakteriális fertőzések - Toxicus shock szindróma (TSS) </vt:lpstr>
      <vt:lpstr>Kültakarón keresztül terjedő betegségek  Bakteriális fertőzések  Toxikus schock szindróma (TSS)</vt:lpstr>
      <vt:lpstr>Kültakarón keresztül terjedő betegségek - Bakteriális fertőzések Bakteriális fertőzések  Toxikus schock szindróma (TSS)</vt:lpstr>
      <vt:lpstr>Kültakarón keresztül terjedő betegségek   Chlamydia-fertőzések Trachoma</vt:lpstr>
      <vt:lpstr>Kültakarón keresztül terjedő betegségek Chlamydia-fertőzések Trachoma</vt:lpstr>
      <vt:lpstr>Kültakarón keresztül terjedő betegségek Chlamydia-fertőzések Trachoma</vt:lpstr>
      <vt:lpstr>Kültakarón keresztül terjedő betegségek Gombák okozta fertőzések Candidiasis</vt:lpstr>
      <vt:lpstr>Kültakarón keresztül terjedő betegségek Gombák okozta fertőzések Candidiasis</vt:lpstr>
      <vt:lpstr>Kültakarón keresztül terjedő betegségek Gombák okozta fertőzések Candidiasis</vt:lpstr>
      <vt:lpstr>Kültakarón keresztül terjedő betegségek Gombák okozta fertőzések Candidiasis</vt:lpstr>
      <vt:lpstr>Kültakarón keresztül terjedő betegségek Protozoonfertőzések Trichomoniasis</vt:lpstr>
      <vt:lpstr>Kültakarón keresztül terjedő betegségek Protozoonfertőzések Trichomoniasis</vt:lpstr>
      <vt:lpstr>Kültakarón keresztül terjedő betegségek Protozoonfertőzések Trichomoniasis</vt:lpstr>
      <vt:lpstr>Kültakarón keresztül terjedő betegségek Féregfertőzések Ancylostomiasis (bányaférgesség)</vt:lpstr>
      <vt:lpstr>Kültakarón keresztül terjedő betegségek Féregfertőzések Ancylostomiasis (bányaférgesség)</vt:lpstr>
      <vt:lpstr>Kültakarón keresztül terjedő betegségek Féregfertőzése Ancylostomiasis (bányaférgesség)</vt:lpstr>
      <vt:lpstr>Kültakarón keresztül terjedő betegségek Féregfertőzések-Strongyloidosis</vt:lpstr>
      <vt:lpstr>Kültakarón keresztül terjedő betegségek Féregfertőzések-Strongyloidosis</vt:lpstr>
      <vt:lpstr>Kültakarón keresztül terjedő betegségek Féregfertőzések-Strongyloidosis</vt:lpstr>
      <vt:lpstr>Kültakarón keresztül terjedő betegségek  Ízeltlábú fertőzések</vt:lpstr>
      <vt:lpstr>Kültakarón keresztül terjedő betegségek  Ízeltlábú fertőzések Pediculosis</vt:lpstr>
      <vt:lpstr>Kültakarón keresztül terjedő betegségek  Ízeltlábú fertőzések Pediculosis</vt:lpstr>
      <vt:lpstr>Kültakarón keresztül terjedő betegségek  Ízeltlábú fertőzések Pediculosis</vt:lpstr>
      <vt:lpstr>Kültakarón keresztül terjedő betegségek  Ízeltlábú fertőzések Scabies</vt:lpstr>
      <vt:lpstr>Kültakarón keresztül terjedő betegségek  Ízeltlábú fertőzések Scabies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dr. Wächter Walter</cp:lastModifiedBy>
  <cp:revision>31</cp:revision>
  <dcterms:created xsi:type="dcterms:W3CDTF">2020-03-12T12:44:42Z</dcterms:created>
  <dcterms:modified xsi:type="dcterms:W3CDTF">2022-03-26T10:15:37Z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0x01010099392F7E28530D458F1049BCAEC23071</vt:lpwstr>
  </property>
</Properties>
</file>