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  <p:sldId id="272" r:id="rId14"/>
    <p:sldId id="273" r:id="rId15"/>
    <p:sldId id="274" r:id="rId16"/>
    <p:sldId id="267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16F"/>
    <a:srgbClr val="FCF3B2"/>
    <a:srgbClr val="C8C6C6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Munkaf&#252;zet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Munkaf&#252;zet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narai\Desktop\MT\8.%20f&#233;l&#233;v\Szakdolgozat\M&#225;s%20excel\z-egy&#233;b\alap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Munkaf&#252;zet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narai\Desktop\MT\8.%20f&#233;l&#233;v\Szakdolgozat\excel\stresszor-szocdem\k&#246;z&#246;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136482939632541E-2"/>
          <c:y val="0.27037667017822625"/>
          <c:w val="0.88864129483814536"/>
          <c:h val="0.463860102266880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Munka1!$G$4</c:f>
              <c:strCache>
                <c:ptCount val="1"/>
                <c:pt idx="0">
                  <c:v>Sürgősségi ellátásban dolgozók (n=164)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0"/>
                  <c:y val="5.1856751702406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AB-4A3A-94BD-EAE80E27CE08}"/>
                </c:ext>
              </c:extLst>
            </c:dLbl>
            <c:dLbl>
              <c:idx val="2"/>
              <c:layout>
                <c:manualLayout>
                  <c:x val="0"/>
                  <c:y val="-1.48162147721161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AB-4A3A-94BD-EAE80E27CE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Munka1!$C$4:$C$7</c:f>
              <c:strCache>
                <c:ptCount val="4"/>
                <c:pt idx="0">
                  <c:v>Soha</c:v>
                </c:pt>
                <c:pt idx="1">
                  <c:v>Néha</c:v>
                </c:pt>
                <c:pt idx="2">
                  <c:v>Elég gyakran</c:v>
                </c:pt>
                <c:pt idx="3">
                  <c:v>Nagyon gyakran</c:v>
                </c:pt>
              </c:strCache>
            </c:strRef>
          </c:cat>
          <c:val>
            <c:numRef>
              <c:f>Munka1!$D$4:$D$7</c:f>
              <c:numCache>
                <c:formatCode>General</c:formatCode>
                <c:ptCount val="4"/>
                <c:pt idx="0">
                  <c:v>41.4</c:v>
                </c:pt>
                <c:pt idx="1">
                  <c:v>40.5</c:v>
                </c:pt>
                <c:pt idx="2">
                  <c:v>36.799999999999997</c:v>
                </c:pt>
                <c:pt idx="3">
                  <c:v>35.299999999999997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AB-4A3A-94BD-EAE80E27CE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2811920"/>
        <c:axId val="102829808"/>
      </c:barChart>
      <c:catAx>
        <c:axId val="102811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Gyakoriság</a:t>
                </a:r>
              </a:p>
            </c:rich>
          </c:tx>
          <c:layout>
            <c:manualLayout>
              <c:xMode val="edge"/>
              <c:yMode val="edge"/>
              <c:x val="0.83051268591426075"/>
              <c:y val="0.901828521434820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2829808"/>
        <c:crosses val="autoZero"/>
        <c:auto val="1"/>
        <c:lblAlgn val="ctr"/>
        <c:lblOffset val="100"/>
        <c:noMultiLvlLbl val="0"/>
      </c:catAx>
      <c:valAx>
        <c:axId val="10282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/>
                  <a:t>Átlag</a:t>
                </a:r>
                <a:r>
                  <a:rPr lang="hu-HU" b="1" baseline="0" dirty="0"/>
                  <a:t> életkor (év)</a:t>
                </a:r>
                <a:endParaRPr lang="hu-HU" b="1" dirty="0"/>
              </a:p>
            </c:rich>
          </c:tx>
          <c:layout>
            <c:manualLayout>
              <c:xMode val="edge"/>
              <c:yMode val="edge"/>
              <c:x val="1.6666666666666666E-2"/>
              <c:y val="3.562882764654418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281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580927384076992E-2"/>
          <c:y val="0.16666666666666666"/>
          <c:w val="0.88864129483814536"/>
          <c:h val="0.6700072907553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Munka2!$B$3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Munka2!$A$4:$A$5</c:f>
              <c:strCache>
                <c:ptCount val="2"/>
                <c:pt idx="0">
                  <c:v>Férfi (n=103)</c:v>
                </c:pt>
                <c:pt idx="1">
                  <c:v>Nő (n=61)</c:v>
                </c:pt>
              </c:strCache>
            </c:strRef>
          </c:cat>
          <c:val>
            <c:numRef>
              <c:f>Munka2!$B$4:$B$5</c:f>
              <c:numCache>
                <c:formatCode>General</c:formatCode>
                <c:ptCount val="2"/>
                <c:pt idx="0">
                  <c:v>44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07-40F1-AA69-95754CADF31A}"/>
            </c:ext>
          </c:extLst>
        </c:ser>
        <c:ser>
          <c:idx val="1"/>
          <c:order val="1"/>
          <c:tx>
            <c:strRef>
              <c:f>Munka2!$C$3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Munka2!$A$4:$A$5</c:f>
              <c:strCache>
                <c:ptCount val="2"/>
                <c:pt idx="0">
                  <c:v>Férfi (n=103)</c:v>
                </c:pt>
                <c:pt idx="1">
                  <c:v>Nő (n=61)</c:v>
                </c:pt>
              </c:strCache>
            </c:strRef>
          </c:cat>
          <c:val>
            <c:numRef>
              <c:f>Munka2!$C$4:$C$5</c:f>
              <c:numCache>
                <c:formatCode>General</c:formatCode>
                <c:ptCount val="2"/>
                <c:pt idx="0">
                  <c:v>59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07-40F1-AA69-95754CADF3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8509312"/>
        <c:axId val="298525536"/>
      </c:barChart>
      <c:catAx>
        <c:axId val="298509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Nem</a:t>
                </a:r>
              </a:p>
            </c:rich>
          </c:tx>
          <c:layout>
            <c:manualLayout>
              <c:xMode val="edge"/>
              <c:yMode val="edge"/>
              <c:x val="0.89995713035870517"/>
              <c:y val="0.911665937591134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8525536"/>
        <c:crosses val="autoZero"/>
        <c:auto val="1"/>
        <c:lblAlgn val="ctr"/>
        <c:lblOffset val="100"/>
        <c:noMultiLvlLbl val="0"/>
      </c:catAx>
      <c:valAx>
        <c:axId val="29852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C8C6C6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Fő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3.844087197433654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850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56560955249704E-2"/>
          <c:y val="0.1875772032804629"/>
          <c:w val="0.93421225849967571"/>
          <c:h val="0.625879355563881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Munka1!$C$112</c:f>
              <c:strCache>
                <c:ptCount val="1"/>
                <c:pt idx="0">
                  <c:v>Férfi (n=103)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Munka1!$B$113:$B$116</c:f>
              <c:strCache>
                <c:ptCount val="4"/>
                <c:pt idx="0">
                  <c:v>Aktív, élénk</c:v>
                </c:pt>
                <c:pt idx="1">
                  <c:v>Nyugodt, ellazult</c:v>
                </c:pt>
                <c:pt idx="2">
                  <c:v>Erős, szapora szívdobogás</c:v>
                </c:pt>
                <c:pt idx="3">
                  <c:v>Fejfájás</c:v>
                </c:pt>
              </c:strCache>
            </c:strRef>
          </c:cat>
          <c:val>
            <c:numRef>
              <c:f>Munka1!$C$113:$C$116</c:f>
              <c:numCache>
                <c:formatCode>General</c:formatCode>
                <c:ptCount val="4"/>
                <c:pt idx="0">
                  <c:v>2.61</c:v>
                </c:pt>
                <c:pt idx="1">
                  <c:v>2.46</c:v>
                </c:pt>
                <c:pt idx="2">
                  <c:v>1.5</c:v>
                </c:pt>
                <c:pt idx="3">
                  <c:v>2.17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1-446E-8534-00F69D14444F}"/>
            </c:ext>
          </c:extLst>
        </c:ser>
        <c:ser>
          <c:idx val="1"/>
          <c:order val="1"/>
          <c:tx>
            <c:strRef>
              <c:f>Munka1!$D$112</c:f>
              <c:strCache>
                <c:ptCount val="1"/>
                <c:pt idx="0">
                  <c:v>Nő (n=61)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Munka1!$B$113:$B$116</c:f>
              <c:strCache>
                <c:ptCount val="4"/>
                <c:pt idx="0">
                  <c:v>Aktív, élénk</c:v>
                </c:pt>
                <c:pt idx="1">
                  <c:v>Nyugodt, ellazult</c:v>
                </c:pt>
                <c:pt idx="2">
                  <c:v>Erős, szapora szívdobogás</c:v>
                </c:pt>
                <c:pt idx="3">
                  <c:v>Fejfájás</c:v>
                </c:pt>
              </c:strCache>
            </c:strRef>
          </c:cat>
          <c:val>
            <c:numRef>
              <c:f>Munka1!$D$113:$D$116</c:f>
              <c:numCache>
                <c:formatCode>General</c:formatCode>
                <c:ptCount val="4"/>
                <c:pt idx="0">
                  <c:v>2.34</c:v>
                </c:pt>
                <c:pt idx="1">
                  <c:v>2.16</c:v>
                </c:pt>
                <c:pt idx="2">
                  <c:v>1.92</c:v>
                </c:pt>
                <c:pt idx="3">
                  <c:v>2.5099999999999998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1-446E-8534-00F69D1444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6858704"/>
        <c:axId val="296859952"/>
      </c:barChart>
      <c:catAx>
        <c:axId val="296858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Érzés/tünet</a:t>
                </a:r>
              </a:p>
            </c:rich>
          </c:tx>
          <c:layout>
            <c:manualLayout>
              <c:xMode val="edge"/>
              <c:yMode val="edge"/>
              <c:x val="0.87485046734321237"/>
              <c:y val="0.892635610507472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6859952"/>
        <c:crosses val="autoZero"/>
        <c:auto val="1"/>
        <c:lblAlgn val="ctr"/>
        <c:lblOffset val="100"/>
        <c:noMultiLvlLbl val="0"/>
      </c:catAx>
      <c:valAx>
        <c:axId val="296859952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Gyakoriságot jelölő pontszám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3.17716535433070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68587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84713836638154E-2"/>
          <c:y val="0.21322230107015133"/>
          <c:w val="0.91873569117890974"/>
          <c:h val="0.54110136319886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Munka3!$G$4</c:f>
              <c:strCache>
                <c:ptCount val="1"/>
                <c:pt idx="0">
                  <c:v>Sürgősségi ellátásban dolgozók (n=164)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Munka3!$B$4:$B$8</c:f>
              <c:strCache>
                <c:ptCount val="5"/>
                <c:pt idx="0">
                  <c:v>Szakiskola</c:v>
                </c:pt>
                <c:pt idx="1">
                  <c:v>Középiskolai érettségi</c:v>
                </c:pt>
                <c:pt idx="2">
                  <c:v>Érettségire épülő szakképzés</c:v>
                </c:pt>
                <c:pt idx="3">
                  <c:v>Főiskolai végzettség</c:v>
                </c:pt>
                <c:pt idx="4">
                  <c:v>Egyetemi végzettség</c:v>
                </c:pt>
              </c:strCache>
            </c:strRef>
          </c:cat>
          <c:val>
            <c:numRef>
              <c:f>Munka3!$C$4:$C$8</c:f>
              <c:numCache>
                <c:formatCode>General</c:formatCode>
                <c:ptCount val="5"/>
                <c:pt idx="0">
                  <c:v>2.33</c:v>
                </c:pt>
                <c:pt idx="1">
                  <c:v>2.68</c:v>
                </c:pt>
                <c:pt idx="2">
                  <c:v>2.52</c:v>
                </c:pt>
                <c:pt idx="3">
                  <c:v>2.97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A-460E-A7C5-2E4AEB5EC7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8560896"/>
        <c:axId val="298539264"/>
      </c:barChart>
      <c:catAx>
        <c:axId val="298560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Legmagasabb iskolai végzettség</a:t>
                </a:r>
              </a:p>
            </c:rich>
          </c:tx>
          <c:layout>
            <c:manualLayout>
              <c:xMode val="edge"/>
              <c:yMode val="edge"/>
              <c:x val="0.70389931291538843"/>
              <c:y val="0.895645451654607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8539264"/>
        <c:crosses val="autoZero"/>
        <c:auto val="1"/>
        <c:lblAlgn val="ctr"/>
        <c:lblOffset val="100"/>
        <c:noMultiLvlLbl val="0"/>
      </c:catAx>
      <c:valAx>
        <c:axId val="29853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C8C6C6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Gyakoriságot jelölő pontszám</a:t>
                </a:r>
              </a:p>
            </c:rich>
          </c:tx>
          <c:layout>
            <c:manualLayout>
              <c:xMode val="edge"/>
              <c:yMode val="edge"/>
              <c:x val="2.018923232236166E-2"/>
              <c:y val="2.687531900420031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9856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5668281530993255"/>
          <c:y val="4.3250477734730688E-2"/>
          <c:w val="0.33087757069031043"/>
          <c:h val="9.1232115012215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3537382248906E-2"/>
          <c:y val="0.22128754738990961"/>
          <c:w val="0.89088670166229222"/>
          <c:h val="0.589707276173811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munkahely1!$AA$6</c:f>
              <c:strCache>
                <c:ptCount val="1"/>
                <c:pt idx="0">
                  <c:v>Nem sürgősségi ellátók (n=217)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munkahely1!$Y$7:$Y$10</c:f>
              <c:strCache>
                <c:ptCount val="4"/>
                <c:pt idx="0">
                  <c:v>Soha</c:v>
                </c:pt>
                <c:pt idx="1">
                  <c:v>Néha</c:v>
                </c:pt>
                <c:pt idx="2">
                  <c:v>Elég gyakran</c:v>
                </c:pt>
                <c:pt idx="3">
                  <c:v>Nagyon gyakran</c:v>
                </c:pt>
              </c:strCache>
            </c:strRef>
          </c:cat>
          <c:val>
            <c:numRef>
              <c:f>munkahely1!$AA$7:$AA$10</c:f>
              <c:numCache>
                <c:formatCode>General</c:formatCode>
                <c:ptCount val="4"/>
                <c:pt idx="0">
                  <c:v>27</c:v>
                </c:pt>
                <c:pt idx="1">
                  <c:v>67</c:v>
                </c:pt>
                <c:pt idx="2">
                  <c:v>75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E7-4922-9D4F-FD2CEB6E2D68}"/>
            </c:ext>
          </c:extLst>
        </c:ser>
        <c:ser>
          <c:idx val="1"/>
          <c:order val="1"/>
          <c:tx>
            <c:strRef>
              <c:f>munkahely1!$AB$6</c:f>
              <c:strCache>
                <c:ptCount val="1"/>
                <c:pt idx="0">
                  <c:v>Sürgősségi ellátók (n=164)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munkahely1!$Y$7:$Y$10</c:f>
              <c:strCache>
                <c:ptCount val="4"/>
                <c:pt idx="0">
                  <c:v>Soha</c:v>
                </c:pt>
                <c:pt idx="1">
                  <c:v>Néha</c:v>
                </c:pt>
                <c:pt idx="2">
                  <c:v>Elég gyakran</c:v>
                </c:pt>
                <c:pt idx="3">
                  <c:v>Nagyon gyakran</c:v>
                </c:pt>
              </c:strCache>
            </c:strRef>
          </c:cat>
          <c:val>
            <c:numRef>
              <c:f>munkahely1!$AB$7:$AB$10</c:f>
              <c:numCache>
                <c:formatCode>General</c:formatCode>
                <c:ptCount val="4"/>
                <c:pt idx="0">
                  <c:v>34</c:v>
                </c:pt>
                <c:pt idx="1">
                  <c:v>70</c:v>
                </c:pt>
                <c:pt idx="2">
                  <c:v>34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E7-4922-9D4F-FD2CEB6E2D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1466944"/>
        <c:axId val="371466528"/>
      </c:barChart>
      <c:catAx>
        <c:axId val="371466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Gyakoriság</a:t>
                </a:r>
              </a:p>
            </c:rich>
          </c:tx>
          <c:layout>
            <c:manualLayout>
              <c:xMode val="edge"/>
              <c:yMode val="edge"/>
              <c:x val="0.81513801399825014"/>
              <c:y val="0.895833333333333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71466528"/>
        <c:crosses val="autoZero"/>
        <c:auto val="1"/>
        <c:lblAlgn val="ctr"/>
        <c:lblOffset val="100"/>
        <c:noMultiLvlLbl val="0"/>
      </c:catAx>
      <c:valAx>
        <c:axId val="37146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Fő</a:t>
                </a:r>
              </a:p>
            </c:rich>
          </c:tx>
          <c:layout>
            <c:manualLayout>
              <c:xMode val="edge"/>
              <c:yMode val="edge"/>
              <c:x val="1.723779284035025E-2"/>
              <c:y val="7.12387139588899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7146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480808877086963E-2"/>
          <c:y val="0.22365305198457888"/>
          <c:w val="0.73851361514715486"/>
          <c:h val="0.533808040757153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Munka4!$B$4</c:f>
              <c:strCache>
                <c:ptCount val="1"/>
                <c:pt idx="0">
                  <c:v>Szakiskola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Munka4!$C$3:$D$3</c:f>
              <c:strCache>
                <c:ptCount val="2"/>
                <c:pt idx="0">
                  <c:v>Nagy változással való megküzdés</c:v>
                </c:pt>
                <c:pt idx="1">
                  <c:v>Pozitív végkifejlet</c:v>
                </c:pt>
              </c:strCache>
            </c:strRef>
          </c:cat>
          <c:val>
            <c:numRef>
              <c:f>Munka4!$C$4:$D$4</c:f>
              <c:numCache>
                <c:formatCode>General</c:formatCode>
                <c:ptCount val="2"/>
                <c:pt idx="0" formatCode="0.00">
                  <c:v>2.8</c:v>
                </c:pt>
                <c:pt idx="1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92-4D24-88EB-50DD24B23F61}"/>
            </c:ext>
          </c:extLst>
        </c:ser>
        <c:ser>
          <c:idx val="1"/>
          <c:order val="1"/>
          <c:tx>
            <c:strRef>
              <c:f>Munka4!$B$5</c:f>
              <c:strCache>
                <c:ptCount val="1"/>
                <c:pt idx="0">
                  <c:v>Középiskolai érettségi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Munka4!$C$3:$D$3</c:f>
              <c:strCache>
                <c:ptCount val="2"/>
                <c:pt idx="0">
                  <c:v>Nagy változással való megküzdés</c:v>
                </c:pt>
                <c:pt idx="1">
                  <c:v>Pozitív végkifejlet</c:v>
                </c:pt>
              </c:strCache>
            </c:strRef>
          </c:cat>
          <c:val>
            <c:numRef>
              <c:f>Munka4!$C$5:$D$5</c:f>
              <c:numCache>
                <c:formatCode>General</c:formatCode>
                <c:ptCount val="2"/>
                <c:pt idx="0" formatCode="0.00">
                  <c:v>2.810810810810811</c:v>
                </c:pt>
                <c:pt idx="1">
                  <c:v>2.57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92-4D24-88EB-50DD24B23F61}"/>
            </c:ext>
          </c:extLst>
        </c:ser>
        <c:ser>
          <c:idx val="2"/>
          <c:order val="2"/>
          <c:tx>
            <c:strRef>
              <c:f>Munka4!$B$6</c:f>
              <c:strCache>
                <c:ptCount val="1"/>
                <c:pt idx="0">
                  <c:v>Érettségire épülő szakképzés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Munka4!$C$3:$D$3</c:f>
              <c:strCache>
                <c:ptCount val="2"/>
                <c:pt idx="0">
                  <c:v>Nagy változással való megküzdés</c:v>
                </c:pt>
                <c:pt idx="1">
                  <c:v>Pozitív végkifejlet</c:v>
                </c:pt>
              </c:strCache>
            </c:strRef>
          </c:cat>
          <c:val>
            <c:numRef>
              <c:f>Munka4!$C$6:$D$6</c:f>
              <c:numCache>
                <c:formatCode>General</c:formatCode>
                <c:ptCount val="2"/>
                <c:pt idx="0" formatCode="0.00">
                  <c:v>2.6530612244897958</c:v>
                </c:pt>
                <c:pt idx="1">
                  <c:v>2.4700000000000002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92-4D24-88EB-50DD24B23F61}"/>
            </c:ext>
          </c:extLst>
        </c:ser>
        <c:ser>
          <c:idx val="3"/>
          <c:order val="3"/>
          <c:tx>
            <c:strRef>
              <c:f>Munka4!$B$7</c:f>
              <c:strCache>
                <c:ptCount val="1"/>
                <c:pt idx="0">
                  <c:v>Főiskolai végzettség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Munka4!$C$3:$D$3</c:f>
              <c:strCache>
                <c:ptCount val="2"/>
                <c:pt idx="0">
                  <c:v>Nagy változással való megküzdés</c:v>
                </c:pt>
                <c:pt idx="1">
                  <c:v>Pozitív végkifejlet</c:v>
                </c:pt>
              </c:strCache>
            </c:strRef>
          </c:cat>
          <c:val>
            <c:numRef>
              <c:f>Munka4!$C$7:$D$7</c:f>
              <c:numCache>
                <c:formatCode>General</c:formatCode>
                <c:ptCount val="2"/>
                <c:pt idx="0" formatCode="0.00">
                  <c:v>2.9340659340659339</c:v>
                </c:pt>
                <c:pt idx="1">
                  <c:v>2.71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92-4D24-88EB-50DD24B23F61}"/>
            </c:ext>
          </c:extLst>
        </c:ser>
        <c:ser>
          <c:idx val="4"/>
          <c:order val="4"/>
          <c:tx>
            <c:strRef>
              <c:f>Munka4!$B$8</c:f>
              <c:strCache>
                <c:ptCount val="1"/>
                <c:pt idx="0">
                  <c:v>Egyetemi végzettség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Munka4!$C$3:$D$3</c:f>
              <c:strCache>
                <c:ptCount val="2"/>
                <c:pt idx="0">
                  <c:v>Nagy változással való megküzdés</c:v>
                </c:pt>
                <c:pt idx="1">
                  <c:v>Pozitív végkifejlet</c:v>
                </c:pt>
              </c:strCache>
            </c:strRef>
          </c:cat>
          <c:val>
            <c:numRef>
              <c:f>Munka4!$C$8:$D$8</c:f>
              <c:numCache>
                <c:formatCode>General</c:formatCode>
                <c:ptCount val="2"/>
                <c:pt idx="0" formatCode="0.00">
                  <c:v>3.1063829787234041</c:v>
                </c:pt>
                <c:pt idx="1">
                  <c:v>2.96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92-4D24-88EB-50DD24B23F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6839504"/>
        <c:axId val="406838672"/>
      </c:barChart>
      <c:catAx>
        <c:axId val="406839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Hatákonyság</a:t>
                </a:r>
                <a:r>
                  <a:rPr lang="hu-HU" b="1" baseline="0"/>
                  <a:t> jelzője</a:t>
                </a:r>
                <a:endParaRPr lang="hu-HU" b="1"/>
              </a:p>
            </c:rich>
          </c:tx>
          <c:layout>
            <c:manualLayout>
              <c:xMode val="edge"/>
              <c:yMode val="edge"/>
              <c:x val="0.59376228613670523"/>
              <c:y val="0.883463443412405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06838672"/>
        <c:crosses val="autoZero"/>
        <c:auto val="1"/>
        <c:lblAlgn val="ctr"/>
        <c:lblOffset val="100"/>
        <c:noMultiLvlLbl val="0"/>
      </c:catAx>
      <c:valAx>
        <c:axId val="406838672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/>
                  <a:t>Gyakoriságot jelölő pontszám</a:t>
                </a:r>
              </a:p>
            </c:rich>
          </c:tx>
          <c:layout>
            <c:manualLayout>
              <c:xMode val="edge"/>
              <c:yMode val="edge"/>
              <c:x val="1.1111111111111112E-2"/>
              <c:y val="2.660104986876641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068395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463188960636447"/>
          <c:y val="5.46861329833771E-2"/>
          <c:w val="0.15870145207423794"/>
          <c:h val="0.923035141440653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75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079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559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700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722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047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259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51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04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53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48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5B0D2-814C-4969-9D0C-8DA16A1019A5}" type="datetimeFigureOut">
              <a:rPr lang="hu-HU" smtClean="0"/>
              <a:t>2022. 05. 22.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B9F89-90D5-416D-9B81-6516FC9A78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28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79399" y="266700"/>
            <a:ext cx="478790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Pécsi Tudományegyetem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Egészségtudományi Kar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Szombathely</a:t>
            </a:r>
          </a:p>
          <a:p>
            <a:pPr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 Ellátási és Egészségpedagógiai Intézet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Ápolás és Betegellátás alapszak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Mentőtiszt szakirány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Levelező munkarend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019300" y="2603500"/>
            <a:ext cx="7620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Nárai Kristóf</a:t>
            </a:r>
          </a:p>
          <a:p>
            <a:pPr algn="ctr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STRESZ, MINT RIZIKÓFAKTOR A SÜRGŐSSÉGI ELLÁTÓK KÖRÉBEN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7086600" y="4927600"/>
            <a:ext cx="5105400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TÉMAVEZETŐ:</a:t>
            </a:r>
          </a:p>
          <a:p>
            <a:pPr algn="r"/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Musch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János</a:t>
            </a:r>
          </a:p>
          <a:p>
            <a:pPr algn="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Szakoktató</a:t>
            </a:r>
          </a:p>
          <a:p>
            <a:pPr algn="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Pécsi Tudományegyetem Egészségtudományi Kar</a:t>
            </a:r>
          </a:p>
          <a:p>
            <a:pPr algn="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 Ellátási és Egészségpedagógiai Intézet</a:t>
            </a:r>
          </a:p>
          <a:p>
            <a:pPr algn="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Pécs</a:t>
            </a:r>
          </a:p>
          <a:p>
            <a:pPr algn="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826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479425"/>
            <a:ext cx="10515600" cy="11080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14500"/>
            <a:ext cx="10515600" cy="4589463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Megküzdési stratégiák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(sürgősségi ellátók)</a:t>
            </a:r>
          </a:p>
          <a:p>
            <a:pPr>
              <a:buFont typeface="Times New Roman" panose="02020603050405020304" pitchFamily="18" charset="0"/>
              <a:buChar char="‐"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Módszerei:	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szignifikáns különbség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‐"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Eredményei: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„Az elmúlt hónap során milyen gyakran érezte úgy, hogy a dolgok az Ön számára pozitívan alakulnak?”</a:t>
            </a:r>
          </a:p>
          <a:p>
            <a:pPr lvl="2">
              <a:spcBef>
                <a:spcPts val="18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Végzettség	(főiskolai/egyetemi)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BABF093-B530-02C6-FE48-3935AE41BE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066338"/>
              </p:ext>
            </p:extLst>
          </p:nvPr>
        </p:nvGraphicFramePr>
        <p:xfrm>
          <a:off x="5814874" y="4403324"/>
          <a:ext cx="6072326" cy="229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0474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2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5003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 osztályon dolgozók	</a:t>
            </a:r>
          </a:p>
          <a:p>
            <a:pPr>
              <a:spcBef>
                <a:spcPts val="24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 mértéke			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 feletti betegszám)</a:t>
            </a:r>
          </a:p>
          <a:p>
            <a:pPr lvl="1">
              <a:spcBef>
                <a:spcPts val="1200"/>
              </a:spcBef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Váratlan munkahelyi esemény miatt feszült</a:t>
            </a:r>
          </a:p>
          <a:p>
            <a:pPr lvl="1">
              <a:spcBef>
                <a:spcPts val="1200"/>
              </a:spcBef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Ideges, feszült érzés gyakorisága</a:t>
            </a:r>
          </a:p>
          <a:p>
            <a:pPr lvl="1">
              <a:spcBef>
                <a:spcPts val="1200"/>
              </a:spcBef>
            </a:pP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Idegesítették munkával kapcsolatos dolgok, amit nem befolyásolhat</a:t>
            </a:r>
          </a:p>
          <a:p>
            <a:pPr lvl="1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Életmód minősége		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 feletti betegszám)</a:t>
            </a:r>
          </a:p>
          <a:p>
            <a:pPr lvl="1">
              <a:spcBef>
                <a:spcPts val="1200"/>
              </a:spcBef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Mindennapjai kiszámíthatatlanok, túlterheltek</a:t>
            </a:r>
          </a:p>
          <a:p>
            <a:pPr lvl="1">
              <a:spcBef>
                <a:spcPts val="1200"/>
              </a:spcBef>
            </a:pP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Munkája által támasztott követelmények negatív hatása</a:t>
            </a:r>
          </a:p>
          <a:p>
            <a:pPr lvl="1">
              <a:spcBef>
                <a:spcPts val="1200"/>
              </a:spcBef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Munkája által elvett energia negatív hatása</a:t>
            </a:r>
          </a:p>
          <a:p>
            <a:pPr lvl="1">
              <a:spcBef>
                <a:spcPts val="1200"/>
              </a:spcBef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Munkája által elvett idő negatív hatása</a:t>
            </a:r>
          </a:p>
          <a:p>
            <a:pPr lvl="1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048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69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614863"/>
          </a:xfrm>
        </p:spPr>
        <p:txBody>
          <a:bodyPr/>
          <a:lstStyle/>
          <a:p>
            <a:pPr marL="0" indent="0">
              <a:buNone/>
            </a:pP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Sürgősségi- és nem sürgősségi ellátási terület dolgozói</a:t>
            </a:r>
          </a:p>
          <a:p>
            <a:pPr marL="0" indent="0">
              <a:buNone/>
            </a:pPr>
            <a:endParaRPr lang="hu-H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Stresszor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		</a:t>
            </a:r>
          </a:p>
          <a:p>
            <a:pPr lvl="1">
              <a:spcBef>
                <a:spcPts val="1800"/>
              </a:spcBef>
              <a:buFont typeface="Times New Roman" panose="02020603050405020304" pitchFamily="18" charset="0"/>
              <a:buChar char="‣"/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Munkájuk érzelmileg megterhelőbb: nem sürgősségi ellátók</a:t>
            </a:r>
          </a:p>
          <a:p>
            <a:pPr lvl="1"/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Megküzdégi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stratégia:	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szignifikáns különbség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E0004A9-0954-820A-DEC0-DB3C3330EE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786362"/>
              </p:ext>
            </p:extLst>
          </p:nvPr>
        </p:nvGraphicFramePr>
        <p:xfrm>
          <a:off x="6880195" y="3542190"/>
          <a:ext cx="5095780" cy="2004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4109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511301"/>
            <a:ext cx="10515600" cy="993774"/>
          </a:xfrm>
        </p:spPr>
        <p:txBody>
          <a:bodyPr>
            <a:normAutofit/>
          </a:bodyPr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Egészségügyi dolgozók</a:t>
            </a:r>
          </a:p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(p&lt;0,001)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836863"/>
            <a:ext cx="5157787" cy="3352799"/>
          </a:xfrm>
        </p:spPr>
        <p:txBody>
          <a:bodyPr/>
          <a:lstStyle/>
          <a:p>
            <a:pPr marL="0" indent="0">
              <a:buNone/>
            </a:pP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stressz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Váratlan munkahelyi esemény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Ideges, stresszes 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Dühítik dolgok, amit nem tudott befolyásolni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836863"/>
            <a:ext cx="5183188" cy="3352799"/>
          </a:xfrm>
        </p:spPr>
        <p:txBody>
          <a:bodyPr/>
          <a:lstStyle/>
          <a:p>
            <a:pPr marL="0" indent="0">
              <a:buNone/>
            </a:pP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Életmód és egészségi állapot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Követelmények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Energia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Idő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 tünet</a:t>
            </a:r>
          </a:p>
          <a:p>
            <a:pPr lvl="1"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Jelenlei egészségi állapota</a:t>
            </a:r>
          </a:p>
        </p:txBody>
      </p:sp>
    </p:spTree>
    <p:extLst>
      <p:ext uri="{BB962C8B-B14F-4D97-AF65-F5344CB8AC3E}">
        <p14:creationId xmlns:p14="http://schemas.microsoft.com/office/powerpoint/2010/main" val="829540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500563"/>
          </a:xfrm>
        </p:spPr>
        <p:txBody>
          <a:bodyPr/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Munkatapasztalat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(egészségügyi dolgozók)</a:t>
            </a:r>
          </a:p>
          <a:p>
            <a:pPr marL="0" indent="0">
              <a:buNone/>
            </a:pPr>
            <a:endParaRPr lang="hu-H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 megélése (2/3)					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(40- éve dolgozók)</a:t>
            </a:r>
          </a:p>
          <a:p>
            <a:pPr lvl="1">
              <a:spcBef>
                <a:spcPts val="18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Ideges, stresszes</a:t>
            </a:r>
          </a:p>
          <a:p>
            <a:pPr lvl="1">
              <a:spcBef>
                <a:spcPts val="18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Dühítik dolgok, amiket nem tud befolyásolni</a:t>
            </a:r>
          </a:p>
          <a:p>
            <a:pPr marL="457200" lvl="1" indent="0">
              <a:spcBef>
                <a:spcPts val="1800"/>
              </a:spcBef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Megküzdési stratégia hatékonysága (1/4)		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(40- éve dolgozók)</a:t>
            </a:r>
          </a:p>
          <a:p>
            <a:pPr lvl="1">
              <a:spcBef>
                <a:spcPts val="18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Nehézségek felhalmozódása</a:t>
            </a:r>
          </a:p>
        </p:txBody>
      </p:sp>
    </p:spTree>
    <p:extLst>
      <p:ext uri="{BB962C8B-B14F-4D97-AF65-F5344CB8AC3E}">
        <p14:creationId xmlns:p14="http://schemas.microsoft.com/office/powerpoint/2010/main" val="3264296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500563"/>
          </a:xfrm>
        </p:spPr>
        <p:txBody>
          <a:bodyPr/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Legmagasabb iskolai végzettség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(egészségügyi dolgozók)</a:t>
            </a:r>
          </a:p>
          <a:p>
            <a:pPr marL="0" indent="0">
              <a:buNone/>
            </a:pPr>
            <a:endParaRPr lang="hu-H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 megélése (0/3)					</a:t>
            </a:r>
          </a:p>
          <a:p>
            <a:pPr marL="0" indent="0">
              <a:spcBef>
                <a:spcPts val="1800"/>
              </a:spcBef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Megküzdési stratégia hatékonysága (2/4)		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(főiskola/egyetem)</a:t>
            </a:r>
          </a:p>
          <a:p>
            <a:pPr lvl="1">
              <a:spcBef>
                <a:spcPts val="18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Fontos változásokkal megküzdés</a:t>
            </a:r>
          </a:p>
          <a:p>
            <a:pPr lvl="1">
              <a:spcBef>
                <a:spcPts val="18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Pozitív végkifejlet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B39755C-F480-FC76-B066-C9ECCCF4B5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354334"/>
              </p:ext>
            </p:extLst>
          </p:nvPr>
        </p:nvGraphicFramePr>
        <p:xfrm>
          <a:off x="6095999" y="4581939"/>
          <a:ext cx="5906611" cy="212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0378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Hipotézisek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4826000"/>
          </a:xfrm>
        </p:spPr>
        <p:txBody>
          <a:bodyPr>
            <a:normAutofit fontScale="70000" lnSpcReduction="20000"/>
          </a:bodyPr>
          <a:lstStyle/>
          <a:p>
            <a:pPr marL="457200" lvl="0" indent="-457200" algn="just">
              <a:spcBef>
                <a:spcPts val="2400"/>
              </a:spcBef>
              <a:buFont typeface="+mj-lt"/>
              <a:buAutoNum type="arabicParenR"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Feltételezem, hogy a munkahelyi stressz negatívan befolyásolja az életmódot, egészségi állapotot.</a:t>
            </a:r>
          </a:p>
          <a:p>
            <a:pPr marL="457200" lvl="0" indent="-457200" algn="just">
              <a:spcBef>
                <a:spcPts val="2400"/>
              </a:spcBef>
              <a:buFont typeface="+mj-lt"/>
              <a:buAutoNum type="arabicParenR"/>
            </a:pPr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Feltételezem, hogy a sürgősségi ellátásban dolgozók nagyobb stresszhatásoknak vannak kitéve, mint a többi szakterületen dolgozók. </a:t>
            </a:r>
          </a:p>
          <a:p>
            <a:pPr marL="457200" lvl="0" indent="-457200" algn="just">
              <a:spcBef>
                <a:spcPts val="2400"/>
              </a:spcBef>
              <a:buFont typeface="+mj-lt"/>
              <a:buAutoNum type="arabicParenR"/>
            </a:pPr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Feltételezem, hogy a nem sürgősségi betegellátásban dolgozó kórházi szakszemélyzet megküzdési stratégiája hatásosabb, mint a sürgősségi szakterületen dolgozóké. </a:t>
            </a:r>
          </a:p>
          <a:p>
            <a:pPr marL="457200" lvl="0" indent="-457200" algn="just">
              <a:spcBef>
                <a:spcPts val="2400"/>
              </a:spcBef>
              <a:buFont typeface="+mj-lt"/>
              <a:buAutoNum type="arabicParenR"/>
            </a:pP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Feltételezem, hogy azok a dolgozók, akik több munkatapasztalattal rendelkeznek kevésbé rosszul élik meg a stresszhelyzeteket és megküzdési stratégiáik is hatásosabbak. </a:t>
            </a:r>
          </a:p>
          <a:p>
            <a:pPr marL="457200" lvl="0" indent="-457200" algn="just">
              <a:spcBef>
                <a:spcPts val="2400"/>
              </a:spcBef>
              <a:buFont typeface="+mj-lt"/>
              <a:buAutoNum type="arabicParenR"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Feltételezem, hogy a főiskolai vagy egyetemi végzettséggel rendelkező szakdolgozók szemben az alacsonyabb végzettséggel rendelkező szakdolgozókkal, </a:t>
            </a:r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kevésbé rosszul élik meg a munkahelyi </a:t>
            </a:r>
            <a:r>
              <a:rPr lang="hu-HU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stresszorokat</a:t>
            </a:r>
            <a:r>
              <a:rPr lang="hu-H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valamint megküzdési stratégiáik hatékonyabbak.</a:t>
            </a:r>
          </a:p>
          <a:p>
            <a:pPr marL="457200" lvl="0" indent="-457200" algn="just">
              <a:spcBef>
                <a:spcPts val="2400"/>
              </a:spcBef>
              <a:buFont typeface="+mj-lt"/>
              <a:buAutoNum type="arabicParenR"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Feltételezem, hogy azon sürgősségi osztályokon, ahol a 12 órás esetszám 40 alatti, az ott dolgozók kevésbé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stresszesebbek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életmódjuk jobb, mint például azon sürgősségi osztályokon, ahol a 12 órás esetszám 40 feletti.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28742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Összefoglalás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467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stressz ≈ egészségi állapot</a:t>
            </a:r>
          </a:p>
          <a:p>
            <a:pPr>
              <a:spcBef>
                <a:spcPts val="18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Magasabb iskolai végzettség ≈ megküzdési stratégiák eredménye</a:t>
            </a:r>
          </a:p>
          <a:p>
            <a:pPr>
              <a:spcBef>
                <a:spcPts val="18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Női sürgősségi ellátók</a:t>
            </a:r>
          </a:p>
          <a:p>
            <a:pPr lvl="1">
              <a:spcBef>
                <a:spcPts val="1800"/>
              </a:spcBef>
            </a:pP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Stresszesebb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800"/>
              </a:spcBef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 tünet</a:t>
            </a:r>
          </a:p>
          <a:p>
            <a:pPr>
              <a:spcBef>
                <a:spcPts val="18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 osztály betegszám ≈ stresszhatás/életminőség</a:t>
            </a:r>
          </a:p>
          <a:p>
            <a:pPr>
              <a:spcBef>
                <a:spcPts val="18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 mértéke: ellátási terület!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</a:t>
            </a:r>
            <a:r>
              <a:rPr lang="hu-H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pandémia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spcBef>
                <a:spcPts val="18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Munkahelyek száma</a:t>
            </a:r>
          </a:p>
          <a:p>
            <a:pPr>
              <a:spcBef>
                <a:spcPts val="18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Kisgyermekek száma</a:t>
            </a:r>
          </a:p>
        </p:txBody>
      </p:sp>
    </p:spTree>
    <p:extLst>
      <p:ext uri="{BB962C8B-B14F-4D97-AF65-F5344CB8AC3E}">
        <p14:creationId xmlns:p14="http://schemas.microsoft.com/office/powerpoint/2010/main" val="3267378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1200" y="127000"/>
            <a:ext cx="10515600" cy="132556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hu-HU" sz="5400" b="1" dirty="0">
                <a:ln>
                  <a:solidFill>
                    <a:srgbClr val="FF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1349040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Opponensi kérdések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4221163"/>
          </a:xfrm>
        </p:spPr>
        <p:txBody>
          <a:bodyPr>
            <a:norm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Véleménye szerint milyen módszerrel csökkenthető a nemek közt megjelenő stressztűrő képesség?</a:t>
            </a:r>
          </a:p>
          <a:p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Véleménye szerint milyen befolyásoló hatásai vannak az Ön által kapott eredményekre a COVID-19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pandémiának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9805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Problémafelvetés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615612" cy="579437"/>
          </a:xfrm>
        </p:spPr>
        <p:txBody>
          <a:bodyPr>
            <a:normAutofit/>
          </a:bodyPr>
          <a:lstStyle/>
          <a:p>
            <a:r>
              <a:rPr lang="hu-H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 ellátásban dolgozók: magas munkahelyi stressz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Ok: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Kiszámíthatatlan esemény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Trauma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Erőszak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életveszélyes állapot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Hirtelen halál</a:t>
            </a: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Eredmény: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Önbizalomhiány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Ingerlékenység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és otthoni konfliktusok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Fizikai és mentális egészség romlás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467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Célkitűzés</a:t>
            </a:r>
            <a:endParaRPr lang="hu-HU" sz="3600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 ellátók: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2"/>
          </p:nvPr>
        </p:nvSpPr>
        <p:spPr>
          <a:xfrm>
            <a:off x="839788" y="2806700"/>
            <a:ext cx="5157787" cy="3382962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stresszor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Stresszre adott válaszreakció</a:t>
            </a:r>
          </a:p>
          <a:p>
            <a:pPr>
              <a:spcAft>
                <a:spcPts val="12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Egészség és életkörülmények</a:t>
            </a:r>
          </a:p>
          <a:p>
            <a:pPr>
              <a:spcAft>
                <a:spcPts val="12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Megküzdési stratégiák és azok hatékonysága</a:t>
            </a:r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38800" cy="823912"/>
          </a:xfrm>
        </p:spPr>
        <p:txBody>
          <a:bodyPr>
            <a:no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Sürgősségi - nem sürgősségi ellátók</a:t>
            </a:r>
          </a:p>
        </p:txBody>
      </p:sp>
      <p:sp>
        <p:nvSpPr>
          <p:cNvPr id="7" name="Tartalom helye 6"/>
          <p:cNvSpPr>
            <a:spLocks noGrp="1"/>
          </p:cNvSpPr>
          <p:nvPr>
            <p:ph sz="quarter" idx="4"/>
          </p:nvPr>
        </p:nvSpPr>
        <p:spPr>
          <a:xfrm>
            <a:off x="6172200" y="2806699"/>
            <a:ext cx="5183188" cy="3382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stresszor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Megküzdési stratégiák</a:t>
            </a:r>
          </a:p>
        </p:txBody>
      </p:sp>
    </p:spTree>
    <p:extLst>
      <p:ext uri="{BB962C8B-B14F-4D97-AF65-F5344CB8AC3E}">
        <p14:creationId xmlns:p14="http://schemas.microsoft.com/office/powerpoint/2010/main" val="207714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Szakirodalmi áttekintés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Magas foglalkozási stressz</a:t>
            </a:r>
          </a:p>
          <a:p>
            <a:pPr>
              <a:spcAft>
                <a:spcPts val="1800"/>
              </a:spcAft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 negatív hatása az egészségre</a:t>
            </a:r>
          </a:p>
          <a:p>
            <a:pPr>
              <a:spcAft>
                <a:spcPts val="1200"/>
              </a:spcAft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 mértéke</a:t>
            </a:r>
          </a:p>
          <a:p>
            <a:pPr lvl="1">
              <a:spcAft>
                <a:spcPts val="1200"/>
              </a:spcAft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Munkakör</a:t>
            </a:r>
          </a:p>
          <a:p>
            <a:pPr lvl="1">
              <a:spcAft>
                <a:spcPts val="1200"/>
              </a:spcAft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Végzettség</a:t>
            </a:r>
          </a:p>
          <a:p>
            <a:pPr lvl="1">
              <a:spcAft>
                <a:spcPts val="1800"/>
              </a:spcAft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Tapasztalat</a:t>
            </a:r>
          </a:p>
          <a:p>
            <a:pPr>
              <a:spcAft>
                <a:spcPts val="1800"/>
              </a:spcAft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Továbbképzés fontossága</a:t>
            </a:r>
          </a:p>
        </p:txBody>
      </p:sp>
    </p:spTree>
    <p:extLst>
      <p:ext uri="{BB962C8B-B14F-4D97-AF65-F5344CB8AC3E}">
        <p14:creationId xmlns:p14="http://schemas.microsoft.com/office/powerpoint/2010/main" val="813524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Vizsgálati módszertan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Kutatás típusa: </a:t>
            </a:r>
          </a:p>
          <a:p>
            <a:pPr lvl="1"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Retrospektív, keresztmetszeti</a:t>
            </a:r>
          </a:p>
          <a:p>
            <a:pPr lvl="1">
              <a:spcAft>
                <a:spcPts val="12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Kvalitatív, kvantitatív</a:t>
            </a:r>
          </a:p>
          <a:p>
            <a:pPr>
              <a:spcAft>
                <a:spcPts val="1200"/>
              </a:spcAft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Helye: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felület</a:t>
            </a:r>
          </a:p>
          <a:p>
            <a:pPr>
              <a:spcAft>
                <a:spcPts val="1200"/>
              </a:spcAft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Ideje: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2022. január és február</a:t>
            </a:r>
          </a:p>
          <a:p>
            <a:pPr>
              <a:spcAft>
                <a:spcPts val="1200"/>
              </a:spcAft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Célcsoport: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Magyarországon élő egészségügyi dolgozók</a:t>
            </a:r>
          </a:p>
          <a:p>
            <a:pPr>
              <a:spcAft>
                <a:spcPts val="1200"/>
              </a:spcAft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381 </a:t>
            </a:r>
          </a:p>
          <a:p>
            <a:pPr>
              <a:spcAft>
                <a:spcPts val="1200"/>
              </a:spcAft>
            </a:pP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artalom helye 5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Beválasztási kritérium:  </a:t>
                </a: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Egészségügyi munkaviszony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Kizárási kritérium: </a:t>
                </a:r>
                <a:r>
                  <a:rPr lang="hu-H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helytelenül/hiányosan kitöltött kérdőív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Statisztikai elemzés:</a:t>
                </a:r>
              </a:p>
              <a:p>
                <a:pPr lvl="1">
                  <a:spcAft>
                    <a:spcPts val="1200"/>
                  </a:spcAft>
                </a:pP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MS Excel 2016</a:t>
                </a:r>
              </a:p>
              <a:p>
                <a:pPr lvl="1">
                  <a:spcAft>
                    <a:spcPts val="1200"/>
                  </a:spcAft>
                </a:pP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Leíró statisztika, egy- és kétmintás t-próba,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χ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-próba, ANOVA</a:t>
                </a:r>
              </a:p>
            </p:txBody>
          </p:sp>
        </mc:Choice>
        <mc:Fallback xmlns="">
          <p:sp>
            <p:nvSpPr>
              <p:cNvPr id="6" name="Tartalom hely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647" t="-1961" r="-176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34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Kérdőív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/>
              <a:t>54 kérdés</a:t>
            </a:r>
          </a:p>
          <a:p>
            <a:pPr>
              <a:spcBef>
                <a:spcPts val="2400"/>
              </a:spcBef>
            </a:pPr>
            <a:r>
              <a:rPr lang="hu-HU" sz="2400" dirty="0" err="1"/>
              <a:t>Szociodemográfiái</a:t>
            </a:r>
            <a:r>
              <a:rPr lang="hu-HU" sz="2400" dirty="0"/>
              <a:t> adatok</a:t>
            </a:r>
          </a:p>
          <a:p>
            <a:pPr>
              <a:spcBef>
                <a:spcPts val="3000"/>
              </a:spcBef>
            </a:pPr>
            <a:r>
              <a:rPr lang="hu-HU" sz="2400" dirty="0"/>
              <a:t>Munkahelyi </a:t>
            </a:r>
            <a:r>
              <a:rPr lang="hu-HU" sz="2400" dirty="0" err="1"/>
              <a:t>stresszor</a:t>
            </a:r>
            <a:endParaRPr lang="hu-HU" sz="2400" dirty="0"/>
          </a:p>
          <a:p>
            <a:pPr>
              <a:spcBef>
                <a:spcPts val="3000"/>
              </a:spcBef>
            </a:pPr>
            <a:r>
              <a:rPr lang="hu-HU" sz="2400" dirty="0"/>
              <a:t>Stresszre adott válaszreakció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2510971"/>
            <a:ext cx="5181600" cy="3665991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hu-HU" sz="2400" dirty="0"/>
              <a:t>Egészség és életminőség</a:t>
            </a:r>
          </a:p>
          <a:p>
            <a:pPr>
              <a:spcBef>
                <a:spcPts val="3000"/>
              </a:spcBef>
            </a:pPr>
            <a:r>
              <a:rPr lang="hu-HU" sz="2400" dirty="0"/>
              <a:t>Megküzdési stratégia</a:t>
            </a:r>
          </a:p>
          <a:p>
            <a:pPr marL="0" indent="0">
              <a:buNone/>
            </a:pPr>
            <a:endParaRPr lang="hu-HU" sz="2400" dirty="0"/>
          </a:p>
          <a:p>
            <a:endParaRPr lang="hu-HU" sz="24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7060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2592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673100" y="1455938"/>
            <a:ext cx="10680700" cy="4721025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2400"/>
              </a:spcBef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Munkahelyi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stresszor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(sürgősségi ellátók)</a:t>
            </a:r>
          </a:p>
          <a:p>
            <a:pPr marL="0" indent="0" algn="just">
              <a:spcBef>
                <a:spcPts val="2400"/>
              </a:spcBef>
              <a:buNone/>
            </a:pPr>
            <a:endParaRPr lang="hu-H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„Milyen gyakran feszült, valamilyen váratlan munkahelyi esemény miatt?”</a:t>
            </a:r>
          </a:p>
          <a:p>
            <a:pPr lvl="1" algn="just">
              <a:spcBef>
                <a:spcPts val="12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 	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(idősebb &lt; fiatalabb)</a:t>
            </a:r>
          </a:p>
          <a:p>
            <a:pPr marL="457200" lvl="1" indent="0" algn="just">
              <a:spcBef>
                <a:spcPts val="1200"/>
              </a:spcBef>
              <a:buNone/>
            </a:pPr>
            <a:endParaRPr lang="hu-H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1200"/>
              </a:spcBef>
              <a:buNone/>
            </a:pPr>
            <a:endParaRPr lang="hu-H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1200"/>
              </a:spcBef>
              <a:buNone/>
            </a:pPr>
            <a:endParaRPr lang="hu-H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42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„Milyen gyakran érzi, hogy nem tud eleget tenni minden kötelezettségének?”</a:t>
            </a:r>
          </a:p>
          <a:p>
            <a:pPr lvl="1" algn="just">
              <a:spcBef>
                <a:spcPts val="1200"/>
              </a:spcBef>
              <a:buFont typeface="Times New Roman" panose="02020603050405020304" pitchFamily="18" charset="0"/>
              <a:buChar char="‣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	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(nő &gt; férfi)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8BD2367-E512-2ABB-ABE7-7030F7888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617884"/>
              </p:ext>
            </p:extLst>
          </p:nvPr>
        </p:nvGraphicFramePr>
        <p:xfrm>
          <a:off x="6477463" y="2963720"/>
          <a:ext cx="4572000" cy="171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045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41301"/>
            <a:ext cx="10515600" cy="914399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84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Stresszre adott válaszreakció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(sürgősségi ellátók)</a:t>
            </a:r>
          </a:p>
          <a:p>
            <a:pPr>
              <a:spcBef>
                <a:spcPts val="2400"/>
              </a:spcBef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„Az elmúlt hónap során milyen gyakran érezte magát idegesnek és stresszesnek?”</a:t>
            </a:r>
          </a:p>
          <a:p>
            <a:pPr lvl="1">
              <a:spcBef>
                <a:spcPts val="1200"/>
              </a:spcBef>
              <a:buFont typeface="Times New Roman" panose="02020603050405020304" pitchFamily="18" charset="0"/>
              <a:buChar char="‣"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	</a:t>
            </a:r>
            <a:r>
              <a:rPr lang="hu-H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(nő &gt; férfi)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Bef>
                <a:spcPts val="3000"/>
              </a:spcBef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elmúlt hónap során milyen gyakran dühítették fel munkával kapcsolatos olyan dolgok, amelyeket nem tudott befolyásolni?”</a:t>
            </a:r>
          </a:p>
          <a:p>
            <a:pPr lvl="1">
              <a:spcBef>
                <a:spcPts val="1200"/>
              </a:spcBef>
              <a:buFont typeface="Times New Roman" panose="02020603050405020304" pitchFamily="18" charset="0"/>
              <a:buChar char="‣"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Idő	</a:t>
            </a:r>
            <a:r>
              <a:rPr lang="hu-H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(több, mint 40 éve dolgozó ritkábban)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buFont typeface="Times New Roman" panose="02020603050405020304" pitchFamily="18" charset="0"/>
              <a:buChar char="‣"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	</a:t>
            </a:r>
            <a:r>
              <a:rPr lang="hu-H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(nő &gt; férfi)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0"/>
              </a:spcBef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„Ha ideges észlel magán testi tünetet?”	</a:t>
            </a:r>
          </a:p>
          <a:p>
            <a:pPr lvl="1">
              <a:spcBef>
                <a:spcPts val="1200"/>
              </a:spcBef>
              <a:buFont typeface="Times New Roman" panose="02020603050405020304" pitchFamily="18" charset="0"/>
              <a:buChar char="‣"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	</a:t>
            </a:r>
            <a:r>
              <a:rPr lang="hu-H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(nő &gt; férfi)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buFont typeface="Times New Roman" panose="02020603050405020304" pitchFamily="18" charset="0"/>
              <a:buChar char="‣"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	</a:t>
            </a:r>
            <a:r>
              <a:rPr lang="hu-H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(idősebb &gt; fiatalabb)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AA075A-4BBC-1A62-310D-CF1395F306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532522"/>
              </p:ext>
            </p:extLst>
          </p:nvPr>
        </p:nvGraphicFramePr>
        <p:xfrm>
          <a:off x="7540487" y="4681330"/>
          <a:ext cx="4572000" cy="2125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619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5041900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Egészség és életkörülmények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(sürgősségi ellátók)</a:t>
            </a:r>
          </a:p>
          <a:p>
            <a:r>
              <a:rPr lang="hu-HU" sz="2400" dirty="0"/>
              <a:t>Férfiak</a:t>
            </a:r>
          </a:p>
          <a:p>
            <a:pPr lvl="1">
              <a:spcBef>
                <a:spcPts val="1200"/>
              </a:spcBef>
            </a:pPr>
            <a:r>
              <a:rPr lang="hu-HU" sz="2000" dirty="0"/>
              <a:t>Aktív, élénk</a:t>
            </a:r>
          </a:p>
          <a:p>
            <a:pPr lvl="1">
              <a:spcBef>
                <a:spcPts val="1200"/>
              </a:spcBef>
            </a:pPr>
            <a:r>
              <a:rPr lang="hu-HU" sz="2000" dirty="0"/>
              <a:t>Nyugodt, ellazult</a:t>
            </a:r>
          </a:p>
          <a:p>
            <a:pPr>
              <a:spcBef>
                <a:spcPts val="3000"/>
              </a:spcBef>
            </a:pPr>
            <a:r>
              <a:rPr lang="hu-HU" sz="2400" dirty="0"/>
              <a:t>Nők</a:t>
            </a:r>
          </a:p>
          <a:p>
            <a:pPr lvl="1">
              <a:spcBef>
                <a:spcPts val="1200"/>
              </a:spcBef>
            </a:pPr>
            <a:r>
              <a:rPr lang="hu-HU" sz="2000" dirty="0"/>
              <a:t>Erős, szapora szívdobogás</a:t>
            </a:r>
          </a:p>
          <a:p>
            <a:pPr lvl="1">
              <a:spcBef>
                <a:spcPts val="1200"/>
              </a:spcBef>
            </a:pPr>
            <a:r>
              <a:rPr lang="hu-HU" sz="2000" dirty="0"/>
              <a:t>Fejfájás</a:t>
            </a:r>
          </a:p>
          <a:p>
            <a:pPr>
              <a:spcBef>
                <a:spcPts val="3000"/>
              </a:spcBef>
            </a:pPr>
            <a:r>
              <a:rPr lang="hu-HU" sz="2400" dirty="0"/>
              <a:t>Sürgősségi </a:t>
            </a:r>
            <a:r>
              <a:rPr lang="hu-HU" sz="2400" dirty="0" err="1"/>
              <a:t>hospitális</a:t>
            </a:r>
            <a:r>
              <a:rPr lang="hu-HU" sz="2400" dirty="0"/>
              <a:t> ellátók</a:t>
            </a:r>
          </a:p>
          <a:p>
            <a:pPr lvl="1">
              <a:spcBef>
                <a:spcPts val="1200"/>
              </a:spcBef>
            </a:pPr>
            <a:r>
              <a:rPr lang="hu-HU" sz="2000" dirty="0"/>
              <a:t>fejfájás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4B849C6-05F1-0AF0-375E-EDF5A2F22F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875563"/>
              </p:ext>
            </p:extLst>
          </p:nvPr>
        </p:nvGraphicFramePr>
        <p:xfrm>
          <a:off x="4910831" y="2305974"/>
          <a:ext cx="6639018" cy="3002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671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852</Words>
  <Application>Microsoft Office PowerPoint</Application>
  <PresentationFormat>Szélesvásznú</PresentationFormat>
  <Paragraphs>195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Times New Roman</vt:lpstr>
      <vt:lpstr>Office-téma</vt:lpstr>
      <vt:lpstr>PowerPoint-bemutató</vt:lpstr>
      <vt:lpstr>Problémafelvetés</vt:lpstr>
      <vt:lpstr>Célkitűzés</vt:lpstr>
      <vt:lpstr>Szakirodalmi áttekintés</vt:lpstr>
      <vt:lpstr>Vizsgálati módszertan</vt:lpstr>
      <vt:lpstr>Kérdőív</vt:lpstr>
      <vt:lpstr>Eredmények</vt:lpstr>
      <vt:lpstr>Eredmények</vt:lpstr>
      <vt:lpstr>Eredmények</vt:lpstr>
      <vt:lpstr>Eredmények</vt:lpstr>
      <vt:lpstr>Eredmény</vt:lpstr>
      <vt:lpstr>Eredmények</vt:lpstr>
      <vt:lpstr>Eredmények</vt:lpstr>
      <vt:lpstr>Eredmények</vt:lpstr>
      <vt:lpstr>Eredmények</vt:lpstr>
      <vt:lpstr>Hipotézisek</vt:lpstr>
      <vt:lpstr>Összefoglalás</vt:lpstr>
      <vt:lpstr>Köszönöm a megtisztelő figyelmet!</vt:lpstr>
      <vt:lpstr>Opponensi kérdések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user</dc:creator>
  <cp:lastModifiedBy>Horváth Nóra</cp:lastModifiedBy>
  <cp:revision>58</cp:revision>
  <dcterms:created xsi:type="dcterms:W3CDTF">2022-05-16T08:47:49Z</dcterms:created>
  <dcterms:modified xsi:type="dcterms:W3CDTF">2022-05-22T09:48:32Z</dcterms:modified>
</cp:coreProperties>
</file>