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5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644E-12FB-4901-819D-C12CE22FD9AB}" type="datetimeFigureOut">
              <a:rPr lang="hu-HU" smtClean="0"/>
              <a:t>2017.01.03.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23D5-6525-4400-8682-4BBF2ED8C6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1792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644E-12FB-4901-819D-C12CE22FD9AB}" type="datetimeFigureOut">
              <a:rPr lang="hu-HU" smtClean="0"/>
              <a:t>2017.01.03.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23D5-6525-4400-8682-4BBF2ED8C6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69995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644E-12FB-4901-819D-C12CE22FD9AB}" type="datetimeFigureOut">
              <a:rPr lang="hu-HU" smtClean="0"/>
              <a:t>2017.01.03.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23D5-6525-4400-8682-4BBF2ED8C6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67321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644E-12FB-4901-819D-C12CE22FD9AB}" type="datetimeFigureOut">
              <a:rPr lang="hu-HU" smtClean="0"/>
              <a:t>2017.01.03.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23D5-6525-4400-8682-4BBF2ED8C6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391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644E-12FB-4901-819D-C12CE22FD9AB}" type="datetimeFigureOut">
              <a:rPr lang="hu-HU" smtClean="0"/>
              <a:t>2017.01.03.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23D5-6525-4400-8682-4BBF2ED8C6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104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644E-12FB-4901-819D-C12CE22FD9AB}" type="datetimeFigureOut">
              <a:rPr lang="hu-HU" smtClean="0"/>
              <a:t>2017.01.03.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23D5-6525-4400-8682-4BBF2ED8C6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5018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644E-12FB-4901-819D-C12CE22FD9AB}" type="datetimeFigureOut">
              <a:rPr lang="hu-HU" smtClean="0"/>
              <a:t>2017.01.03.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23D5-6525-4400-8682-4BBF2ED8C6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36081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644E-12FB-4901-819D-C12CE22FD9AB}" type="datetimeFigureOut">
              <a:rPr lang="hu-HU" smtClean="0"/>
              <a:t>2017.01.03.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23D5-6525-4400-8682-4BBF2ED8C6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0030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644E-12FB-4901-819D-C12CE22FD9AB}" type="datetimeFigureOut">
              <a:rPr lang="hu-HU" smtClean="0"/>
              <a:t>2017.01.03.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23D5-6525-4400-8682-4BBF2ED8C6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93267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644E-12FB-4901-819D-C12CE22FD9AB}" type="datetimeFigureOut">
              <a:rPr lang="hu-HU" smtClean="0"/>
              <a:t>2017.01.03.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23D5-6525-4400-8682-4BBF2ED8C6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761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644E-12FB-4901-819D-C12CE22FD9AB}" type="datetimeFigureOut">
              <a:rPr lang="hu-HU" smtClean="0"/>
              <a:t>2017.01.03.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23D5-6525-4400-8682-4BBF2ED8C6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3644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B644E-12FB-4901-819D-C12CE22FD9AB}" type="datetimeFigureOut">
              <a:rPr lang="hu-HU" smtClean="0"/>
              <a:t>2017.01.03.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223D5-6525-4400-8682-4BBF2ED8C6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589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368151"/>
          </a:xfrm>
        </p:spPr>
        <p:txBody>
          <a:bodyPr/>
          <a:lstStyle/>
          <a:p>
            <a:r>
              <a:rPr lang="hu-HU" dirty="0" smtClean="0"/>
              <a:t>Monitorozás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64807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 err="1" smtClean="0">
                <a:solidFill>
                  <a:schemeClr val="tx1"/>
                </a:solidFill>
              </a:rPr>
              <a:t>Lifepack</a:t>
            </a:r>
            <a:r>
              <a:rPr lang="hu-HU" dirty="0" smtClean="0">
                <a:solidFill>
                  <a:schemeClr val="tx1"/>
                </a:solidFill>
              </a:rPr>
              <a:t> 12</a:t>
            </a:r>
            <a:endParaRPr lang="hu-HU" dirty="0">
              <a:solidFill>
                <a:schemeClr val="tx1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261" y="2492896"/>
            <a:ext cx="5715000" cy="436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882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 smtClean="0">
                <a:solidFill>
                  <a:schemeClr val="tx1"/>
                </a:solidFill>
              </a:rPr>
              <a:t>Rendelkezik energiatompító lapátokkal, mely gyermekek újraélesztésénél alkalmazandóak. </a:t>
            </a:r>
          </a:p>
          <a:p>
            <a:r>
              <a:rPr lang="hu-HU" dirty="0" smtClean="0">
                <a:solidFill>
                  <a:schemeClr val="tx1"/>
                </a:solidFill>
              </a:rPr>
              <a:t>Kompatibilis a </a:t>
            </a:r>
            <a:r>
              <a:rPr lang="hu-HU" dirty="0" err="1" smtClean="0">
                <a:solidFill>
                  <a:schemeClr val="tx1"/>
                </a:solidFill>
              </a:rPr>
              <a:t>Lifepak</a:t>
            </a:r>
            <a:r>
              <a:rPr lang="hu-HU" dirty="0" smtClean="0">
                <a:solidFill>
                  <a:schemeClr val="tx1"/>
                </a:solidFill>
              </a:rPr>
              <a:t> 500 és 1000-es félautomata </a:t>
            </a:r>
            <a:r>
              <a:rPr lang="hu-HU" dirty="0" err="1" smtClean="0">
                <a:solidFill>
                  <a:schemeClr val="tx1"/>
                </a:solidFill>
              </a:rPr>
              <a:t>defibrillátor</a:t>
            </a:r>
            <a:r>
              <a:rPr lang="hu-HU" dirty="0" smtClean="0">
                <a:solidFill>
                  <a:schemeClr val="tx1"/>
                </a:solidFill>
              </a:rPr>
              <a:t> öntapadó elektródáival. </a:t>
            </a:r>
          </a:p>
          <a:p>
            <a:r>
              <a:rPr lang="hu-HU" dirty="0" smtClean="0">
                <a:solidFill>
                  <a:schemeClr val="tx1"/>
                </a:solidFill>
              </a:rPr>
              <a:t>Szélsőséges körülmények között, hosszabb ideig is tökéletesen működik. </a:t>
            </a:r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415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762500" cy="3571875"/>
          </a:xfr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89040"/>
            <a:ext cx="5080000" cy="284480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0" y="3541514"/>
            <a:ext cx="3771900" cy="3092326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1999" y="548680"/>
            <a:ext cx="4247902" cy="2389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982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Alkalmazás: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u-HU" sz="2000" dirty="0" err="1" smtClean="0">
                <a:solidFill>
                  <a:schemeClr val="tx1"/>
                </a:solidFill>
              </a:rPr>
              <a:t>Prehospitális</a:t>
            </a:r>
            <a:r>
              <a:rPr lang="hu-HU" sz="2000" dirty="0" smtClean="0">
                <a:solidFill>
                  <a:schemeClr val="tx1"/>
                </a:solidFill>
              </a:rPr>
              <a:t> és </a:t>
            </a:r>
            <a:r>
              <a:rPr lang="hu-HU" sz="2000" dirty="0" err="1" smtClean="0">
                <a:solidFill>
                  <a:schemeClr val="tx1"/>
                </a:solidFill>
              </a:rPr>
              <a:t>hospitális</a:t>
            </a:r>
            <a:r>
              <a:rPr lang="hu-HU" sz="2000" dirty="0" smtClean="0">
                <a:solidFill>
                  <a:schemeClr val="tx1"/>
                </a:solidFill>
              </a:rPr>
              <a:t> ellátásban. </a:t>
            </a:r>
            <a:r>
              <a:rPr lang="hu-HU" sz="2000" dirty="0" err="1" smtClean="0">
                <a:solidFill>
                  <a:schemeClr val="tx1"/>
                </a:solidFill>
              </a:rPr>
              <a:t>OMSZ-nál</a:t>
            </a:r>
            <a:r>
              <a:rPr lang="hu-HU" sz="2000" dirty="0" smtClean="0">
                <a:solidFill>
                  <a:schemeClr val="tx1"/>
                </a:solidFill>
              </a:rPr>
              <a:t> </a:t>
            </a:r>
            <a:r>
              <a:rPr lang="hu-HU" sz="2000" dirty="0" err="1" smtClean="0">
                <a:solidFill>
                  <a:schemeClr val="tx1"/>
                </a:solidFill>
              </a:rPr>
              <a:t>ROKO-Esetkocsikon</a:t>
            </a:r>
            <a:r>
              <a:rPr lang="hu-HU" sz="2000" dirty="0" smtClean="0">
                <a:solidFill>
                  <a:schemeClr val="tx1"/>
                </a:solidFill>
              </a:rPr>
              <a:t>. Sürgősségi és intenzív osztályokon. </a:t>
            </a:r>
          </a:p>
          <a:p>
            <a:r>
              <a:rPr lang="hu-HU" sz="2000" dirty="0" smtClean="0">
                <a:solidFill>
                  <a:schemeClr val="tx1"/>
                </a:solidFill>
              </a:rPr>
              <a:t>Több funkciós eszköz, elsősorban a betegek vitális paramétereit tudjuk vele monitorozni.</a:t>
            </a:r>
          </a:p>
          <a:p>
            <a:r>
              <a:rPr lang="hu-HU" sz="2000" dirty="0" smtClean="0">
                <a:solidFill>
                  <a:schemeClr val="tx1"/>
                </a:solidFill>
              </a:rPr>
              <a:t>Életveszélyes szívritmuszavar esetén a beteget elektromos terápiában tudjuk részesíteni. Pl.: Pacemaker, </a:t>
            </a:r>
            <a:r>
              <a:rPr lang="hu-HU" sz="2000" dirty="0" err="1" smtClean="0">
                <a:solidFill>
                  <a:schemeClr val="tx1"/>
                </a:solidFill>
              </a:rPr>
              <a:t>defibrillátor</a:t>
            </a:r>
            <a:r>
              <a:rPr lang="hu-HU" sz="2000" dirty="0" smtClean="0">
                <a:solidFill>
                  <a:schemeClr val="tx1"/>
                </a:solidFill>
              </a:rPr>
              <a:t>. </a:t>
            </a:r>
          </a:p>
          <a:p>
            <a:r>
              <a:rPr lang="hu-HU" sz="2000" dirty="0" smtClean="0">
                <a:solidFill>
                  <a:schemeClr val="tx1"/>
                </a:solidFill>
              </a:rPr>
              <a:t>Helyszíni ellátásoknál elengedhetetlen és nélkülözhetetlen eszköz. </a:t>
            </a:r>
            <a:endParaRPr lang="hu-HU" sz="2000" dirty="0">
              <a:solidFill>
                <a:schemeClr val="tx1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723068"/>
            <a:ext cx="7611538" cy="244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639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Tudás: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 smtClean="0">
                <a:solidFill>
                  <a:schemeClr val="tx1"/>
                </a:solidFill>
              </a:rPr>
              <a:t>12 elvezetéses EKG</a:t>
            </a:r>
          </a:p>
          <a:p>
            <a:r>
              <a:rPr lang="hu-HU" dirty="0" smtClean="0">
                <a:solidFill>
                  <a:schemeClr val="tx1"/>
                </a:solidFill>
              </a:rPr>
              <a:t>3 vagy 4 csatornás </a:t>
            </a:r>
            <a:r>
              <a:rPr lang="hu-HU" dirty="0" err="1" smtClean="0">
                <a:solidFill>
                  <a:schemeClr val="tx1"/>
                </a:solidFill>
              </a:rPr>
              <a:t>örző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smtClean="0">
                <a:solidFill>
                  <a:schemeClr val="tx1"/>
                </a:solidFill>
              </a:rPr>
              <a:t>monitorozás</a:t>
            </a:r>
          </a:p>
          <a:p>
            <a:r>
              <a:rPr lang="hu-HU" dirty="0" err="1" smtClean="0">
                <a:solidFill>
                  <a:schemeClr val="tx1"/>
                </a:solidFill>
              </a:rPr>
              <a:t>Pulsoxymeter</a:t>
            </a:r>
            <a:r>
              <a:rPr lang="hu-HU" dirty="0" smtClean="0">
                <a:solidFill>
                  <a:schemeClr val="tx1"/>
                </a:solidFill>
              </a:rPr>
              <a:t>	SpO2</a:t>
            </a:r>
          </a:p>
          <a:p>
            <a:r>
              <a:rPr lang="hu-HU" dirty="0" smtClean="0">
                <a:solidFill>
                  <a:schemeClr val="tx1"/>
                </a:solidFill>
              </a:rPr>
              <a:t>Vérnyomásmérés NIBP</a:t>
            </a:r>
          </a:p>
          <a:p>
            <a:r>
              <a:rPr lang="hu-HU" dirty="0" err="1" smtClean="0">
                <a:solidFill>
                  <a:schemeClr val="tx1"/>
                </a:solidFill>
              </a:rPr>
              <a:t>Bifázisos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defibrillátor</a:t>
            </a:r>
            <a:r>
              <a:rPr lang="hu-HU" dirty="0" smtClean="0">
                <a:solidFill>
                  <a:schemeClr val="tx1"/>
                </a:solidFill>
              </a:rPr>
              <a:t>: </a:t>
            </a:r>
            <a:r>
              <a:rPr lang="hu-HU" dirty="0" err="1" smtClean="0">
                <a:solidFill>
                  <a:schemeClr val="tx1"/>
                </a:solidFill>
              </a:rPr>
              <a:t>Syncron</a:t>
            </a:r>
            <a:r>
              <a:rPr lang="hu-HU" dirty="0" smtClean="0">
                <a:solidFill>
                  <a:schemeClr val="tx1"/>
                </a:solidFill>
              </a:rPr>
              <a:t>/</a:t>
            </a:r>
            <a:r>
              <a:rPr lang="hu-HU" dirty="0" err="1" smtClean="0">
                <a:solidFill>
                  <a:schemeClr val="tx1"/>
                </a:solidFill>
              </a:rPr>
              <a:t>Asyncron</a:t>
            </a:r>
            <a:r>
              <a:rPr lang="hu-HU" dirty="0" smtClean="0">
                <a:solidFill>
                  <a:schemeClr val="tx1"/>
                </a:solidFill>
              </a:rPr>
              <a:t> mód</a:t>
            </a:r>
          </a:p>
          <a:p>
            <a:r>
              <a:rPr lang="hu-HU" dirty="0" smtClean="0">
                <a:solidFill>
                  <a:schemeClr val="tx1"/>
                </a:solidFill>
              </a:rPr>
              <a:t>Külső pacemaker terápia, </a:t>
            </a:r>
            <a:r>
              <a:rPr lang="hu-HU" dirty="0" err="1" smtClean="0">
                <a:solidFill>
                  <a:schemeClr val="tx1"/>
                </a:solidFill>
              </a:rPr>
              <a:t>kardioverzió</a:t>
            </a:r>
            <a:endParaRPr lang="hu-HU" dirty="0" smtClean="0">
              <a:solidFill>
                <a:schemeClr val="tx1"/>
              </a:solidFill>
            </a:endParaRPr>
          </a:p>
          <a:p>
            <a:r>
              <a:rPr lang="hu-HU" dirty="0" smtClean="0">
                <a:solidFill>
                  <a:schemeClr val="tx1"/>
                </a:solidFill>
              </a:rPr>
              <a:t>Kilégzés végi Co2 mérése: ETCo2</a:t>
            </a:r>
          </a:p>
          <a:p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343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4764" y="1600200"/>
            <a:ext cx="3394472" cy="4525963"/>
          </a:xfrm>
        </p:spPr>
      </p:pic>
    </p:spTree>
    <p:extLst>
      <p:ext uri="{BB962C8B-B14F-4D97-AF65-F5344CB8AC3E}">
        <p14:creationId xmlns:p14="http://schemas.microsoft.com/office/powerpoint/2010/main" val="4273783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EKG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36509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Bifázisos</a:t>
            </a:r>
            <a:r>
              <a:rPr lang="hu-HU" dirty="0" smtClean="0"/>
              <a:t> </a:t>
            </a:r>
            <a:r>
              <a:rPr lang="hu-HU" dirty="0" err="1" smtClean="0"/>
              <a:t>defibrillátor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hu-HU" sz="2400" dirty="0" err="1" smtClean="0">
                <a:solidFill>
                  <a:schemeClr val="tx1"/>
                </a:solidFill>
              </a:rPr>
              <a:t>Bifázisos</a:t>
            </a:r>
            <a:r>
              <a:rPr lang="hu-HU" sz="2400" dirty="0" smtClean="0">
                <a:solidFill>
                  <a:schemeClr val="tx1"/>
                </a:solidFill>
              </a:rPr>
              <a:t>: Elektromos sokk ereje-nagysága változtatható, </a:t>
            </a:r>
            <a:r>
              <a:rPr lang="hu-HU" sz="2400" dirty="0" err="1" smtClean="0">
                <a:solidFill>
                  <a:schemeClr val="tx1"/>
                </a:solidFill>
              </a:rPr>
              <a:t>max</a:t>
            </a:r>
            <a:r>
              <a:rPr lang="hu-HU" sz="2400" dirty="0" smtClean="0">
                <a:solidFill>
                  <a:schemeClr val="tx1"/>
                </a:solidFill>
              </a:rPr>
              <a:t> 360 J</a:t>
            </a:r>
          </a:p>
          <a:p>
            <a:r>
              <a:rPr lang="hu-HU" sz="2400" dirty="0" err="1" smtClean="0">
                <a:solidFill>
                  <a:schemeClr val="tx1"/>
                </a:solidFill>
              </a:rPr>
              <a:t>Syncron</a:t>
            </a:r>
            <a:r>
              <a:rPr lang="hu-HU" sz="2400" dirty="0" smtClean="0">
                <a:solidFill>
                  <a:schemeClr val="tx1"/>
                </a:solidFill>
              </a:rPr>
              <a:t> üzemmód: </a:t>
            </a:r>
            <a:r>
              <a:rPr lang="hu-HU" sz="2400" dirty="0" err="1" smtClean="0">
                <a:solidFill>
                  <a:schemeClr val="tx1"/>
                </a:solidFill>
              </a:rPr>
              <a:t>egyszerhasználatos</a:t>
            </a:r>
            <a:r>
              <a:rPr lang="hu-HU" sz="2400" dirty="0" smtClean="0">
                <a:solidFill>
                  <a:schemeClr val="tx1"/>
                </a:solidFill>
              </a:rPr>
              <a:t> elektródákkal.</a:t>
            </a:r>
          </a:p>
          <a:p>
            <a:r>
              <a:rPr lang="hu-HU" sz="2400" dirty="0" err="1" smtClean="0">
                <a:solidFill>
                  <a:schemeClr val="tx1"/>
                </a:solidFill>
              </a:rPr>
              <a:t>Asyncron</a:t>
            </a:r>
            <a:r>
              <a:rPr lang="hu-HU" sz="2400" dirty="0" smtClean="0">
                <a:solidFill>
                  <a:schemeClr val="tx1"/>
                </a:solidFill>
              </a:rPr>
              <a:t> </a:t>
            </a:r>
            <a:r>
              <a:rPr lang="hu-HU" sz="2400" dirty="0" err="1" smtClean="0">
                <a:solidFill>
                  <a:schemeClr val="tx1"/>
                </a:solidFill>
              </a:rPr>
              <a:t>üzemmmód</a:t>
            </a:r>
            <a:r>
              <a:rPr lang="hu-HU" sz="2400" dirty="0" smtClean="0">
                <a:solidFill>
                  <a:schemeClr val="tx1"/>
                </a:solidFill>
              </a:rPr>
              <a:t>: </a:t>
            </a:r>
            <a:r>
              <a:rPr lang="hu-HU" sz="2400" dirty="0" err="1" smtClean="0">
                <a:solidFill>
                  <a:schemeClr val="tx1"/>
                </a:solidFill>
              </a:rPr>
              <a:t>Lifepakhoz</a:t>
            </a:r>
            <a:r>
              <a:rPr lang="hu-HU" sz="2400" dirty="0" smtClean="0">
                <a:solidFill>
                  <a:schemeClr val="tx1"/>
                </a:solidFill>
              </a:rPr>
              <a:t> tartozó lapátokkal. </a:t>
            </a:r>
            <a:endParaRPr lang="hu-HU" sz="2400" dirty="0">
              <a:solidFill>
                <a:schemeClr val="tx1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345" y="3485474"/>
            <a:ext cx="2613604" cy="2613604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451897"/>
            <a:ext cx="2647181" cy="264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223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1556243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Elektromos terápia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hu-HU" dirty="0" smtClean="0">
                <a:solidFill>
                  <a:schemeClr val="tx1"/>
                </a:solidFill>
              </a:rPr>
              <a:t>Pacemaker: Helyettesíti a szív ingerképző rendszerét, szabályos szívfrekvenciát és perctérfogatot tart fenn. Általában </a:t>
            </a:r>
            <a:r>
              <a:rPr lang="hu-HU" dirty="0" err="1" smtClean="0">
                <a:solidFill>
                  <a:schemeClr val="tx1"/>
                </a:solidFill>
              </a:rPr>
              <a:t>bradycardiát</a:t>
            </a:r>
            <a:r>
              <a:rPr lang="hu-HU" dirty="0" smtClean="0">
                <a:solidFill>
                  <a:schemeClr val="tx1"/>
                </a:solidFill>
              </a:rPr>
              <a:t> okozó ritmuszavarok javíthatók vele. Pl.: teljes vagy </a:t>
            </a:r>
            <a:r>
              <a:rPr lang="hu-HU" dirty="0" err="1" smtClean="0">
                <a:solidFill>
                  <a:schemeClr val="tx1"/>
                </a:solidFill>
              </a:rPr>
              <a:t>magasfokú</a:t>
            </a:r>
            <a:r>
              <a:rPr lang="hu-HU" dirty="0" smtClean="0">
                <a:solidFill>
                  <a:schemeClr val="tx1"/>
                </a:solidFill>
              </a:rPr>
              <a:t> II. fokú AV-blokk</a:t>
            </a:r>
          </a:p>
          <a:p>
            <a:r>
              <a:rPr lang="hu-HU" dirty="0" smtClean="0">
                <a:solidFill>
                  <a:schemeClr val="tx1"/>
                </a:solidFill>
              </a:rPr>
              <a:t>Felragasztható elektród segítségével, a mellkasfalon keresztül ingereljük a szívet. </a:t>
            </a:r>
          </a:p>
          <a:p>
            <a:r>
              <a:rPr lang="hu-HU" dirty="0" smtClean="0">
                <a:solidFill>
                  <a:schemeClr val="tx1"/>
                </a:solidFill>
              </a:rPr>
              <a:t>Eszméleténél lévő beteg számára kellemetlen, hiszen az elektromos impulzusok a mellkasfali izmok fájdalmas összehúzódását okozzák. Ezért </a:t>
            </a:r>
            <a:r>
              <a:rPr lang="hu-HU" dirty="0" err="1" smtClean="0">
                <a:solidFill>
                  <a:schemeClr val="tx1"/>
                </a:solidFill>
              </a:rPr>
              <a:t>szedációt</a:t>
            </a:r>
            <a:r>
              <a:rPr lang="hu-HU" dirty="0" smtClean="0">
                <a:solidFill>
                  <a:schemeClr val="tx1"/>
                </a:solidFill>
              </a:rPr>
              <a:t> igényelhet.  </a:t>
            </a:r>
          </a:p>
        </p:txBody>
      </p:sp>
    </p:spTree>
    <p:extLst>
      <p:ext uri="{BB962C8B-B14F-4D97-AF65-F5344CB8AC3E}">
        <p14:creationId xmlns:p14="http://schemas.microsoft.com/office/powerpoint/2010/main" val="988523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Kardioverzió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r>
              <a:rPr lang="hu-HU" dirty="0" smtClean="0">
                <a:solidFill>
                  <a:schemeClr val="tx1"/>
                </a:solidFill>
              </a:rPr>
              <a:t>Elektromos </a:t>
            </a:r>
            <a:r>
              <a:rPr lang="hu-HU" dirty="0" err="1" smtClean="0">
                <a:solidFill>
                  <a:schemeClr val="tx1"/>
                </a:solidFill>
              </a:rPr>
              <a:t>kardioverzió</a:t>
            </a:r>
            <a:r>
              <a:rPr lang="hu-HU" dirty="0" smtClean="0">
                <a:solidFill>
                  <a:schemeClr val="tx1"/>
                </a:solidFill>
              </a:rPr>
              <a:t> esetén a sinusritmust egyenáramú ütés alkalmazásával kíséreljük meg visszaállítani. </a:t>
            </a:r>
            <a:r>
              <a:rPr lang="hu-HU" dirty="0" err="1" smtClean="0">
                <a:solidFill>
                  <a:schemeClr val="tx1"/>
                </a:solidFill>
              </a:rPr>
              <a:t>Kardioverziót</a:t>
            </a:r>
            <a:r>
              <a:rPr lang="hu-HU" dirty="0" smtClean="0">
                <a:solidFill>
                  <a:schemeClr val="tx1"/>
                </a:solidFill>
              </a:rPr>
              <a:t> leggyakrabban kamrai </a:t>
            </a:r>
            <a:r>
              <a:rPr lang="hu-HU" dirty="0" err="1" smtClean="0">
                <a:solidFill>
                  <a:schemeClr val="tx1"/>
                </a:solidFill>
              </a:rPr>
              <a:t>tachycardia</a:t>
            </a:r>
            <a:r>
              <a:rPr lang="hu-HU" dirty="0" smtClean="0">
                <a:solidFill>
                  <a:schemeClr val="tx1"/>
                </a:solidFill>
              </a:rPr>
              <a:t>, ritkábban pedig </a:t>
            </a:r>
            <a:r>
              <a:rPr lang="hu-HU" dirty="0" err="1" smtClean="0">
                <a:solidFill>
                  <a:schemeClr val="tx1"/>
                </a:solidFill>
              </a:rPr>
              <a:t>pitvarfibrilláció</a:t>
            </a:r>
            <a:r>
              <a:rPr lang="hu-HU" dirty="0" smtClean="0">
                <a:solidFill>
                  <a:schemeClr val="tx1"/>
                </a:solidFill>
              </a:rPr>
              <a:t>, pitvari </a:t>
            </a:r>
            <a:r>
              <a:rPr lang="hu-HU" dirty="0" err="1" smtClean="0">
                <a:solidFill>
                  <a:schemeClr val="tx1"/>
                </a:solidFill>
              </a:rPr>
              <a:t>fluttern</a:t>
            </a:r>
            <a:r>
              <a:rPr lang="hu-HU" dirty="0" smtClean="0">
                <a:solidFill>
                  <a:schemeClr val="tx1"/>
                </a:solidFill>
              </a:rPr>
              <a:t>, </a:t>
            </a:r>
            <a:r>
              <a:rPr lang="hu-HU" dirty="0" err="1" smtClean="0">
                <a:solidFill>
                  <a:schemeClr val="tx1"/>
                </a:solidFill>
              </a:rPr>
              <a:t>paroxizmális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szupraventrikuláris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tachycardia</a:t>
            </a:r>
            <a:r>
              <a:rPr lang="hu-HU" dirty="0" smtClean="0">
                <a:solidFill>
                  <a:schemeClr val="tx1"/>
                </a:solidFill>
              </a:rPr>
              <a:t> esetén végzünk.</a:t>
            </a:r>
          </a:p>
          <a:p>
            <a:r>
              <a:rPr lang="hu-HU" dirty="0" err="1" smtClean="0">
                <a:solidFill>
                  <a:schemeClr val="tx1"/>
                </a:solidFill>
              </a:rPr>
              <a:t>Analgézia</a:t>
            </a:r>
            <a:r>
              <a:rPr lang="hu-HU" dirty="0" smtClean="0">
                <a:solidFill>
                  <a:schemeClr val="tx1"/>
                </a:solidFill>
              </a:rPr>
              <a:t> és </a:t>
            </a:r>
            <a:r>
              <a:rPr lang="hu-HU" dirty="0" err="1" smtClean="0">
                <a:solidFill>
                  <a:schemeClr val="tx1"/>
                </a:solidFill>
              </a:rPr>
              <a:t>szedáció</a:t>
            </a:r>
            <a:r>
              <a:rPr lang="hu-HU" dirty="0" smtClean="0">
                <a:solidFill>
                  <a:schemeClr val="tx1"/>
                </a:solidFill>
              </a:rPr>
              <a:t>: Megtartott tudat esetén </a:t>
            </a:r>
            <a:r>
              <a:rPr lang="hu-HU" dirty="0" err="1" smtClean="0">
                <a:solidFill>
                  <a:schemeClr val="tx1"/>
                </a:solidFill>
              </a:rPr>
              <a:t>etomidat</a:t>
            </a:r>
            <a:r>
              <a:rPr lang="hu-HU" dirty="0" smtClean="0">
                <a:solidFill>
                  <a:schemeClr val="tx1"/>
                </a:solidFill>
              </a:rPr>
              <a:t>, csökkent tudat esetén </a:t>
            </a:r>
            <a:r>
              <a:rPr lang="hu-HU" dirty="0" err="1" smtClean="0">
                <a:solidFill>
                  <a:schemeClr val="tx1"/>
                </a:solidFill>
              </a:rPr>
              <a:t>fentanyl</a:t>
            </a:r>
            <a:r>
              <a:rPr lang="hu-HU" dirty="0" smtClean="0">
                <a:solidFill>
                  <a:schemeClr val="tx1"/>
                </a:solidFill>
              </a:rPr>
              <a:t> vagy </a:t>
            </a:r>
            <a:r>
              <a:rPr lang="hu-HU" dirty="0" err="1" smtClean="0">
                <a:solidFill>
                  <a:schemeClr val="tx1"/>
                </a:solidFill>
              </a:rPr>
              <a:t>morphin</a:t>
            </a:r>
            <a:r>
              <a:rPr lang="hu-HU" dirty="0" smtClean="0">
                <a:solidFill>
                  <a:schemeClr val="tx1"/>
                </a:solidFill>
              </a:rPr>
              <a:t>. </a:t>
            </a:r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696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234</Words>
  <Application>Microsoft Office PowerPoint</Application>
  <PresentationFormat>Diavetítés a képernyőre (4:3 oldalarány)</PresentationFormat>
  <Paragraphs>30</Paragraphs>
  <Slides>11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Office-téma</vt:lpstr>
      <vt:lpstr>Monitorozás</vt:lpstr>
      <vt:lpstr>Alkalmazás:</vt:lpstr>
      <vt:lpstr>Tudás:</vt:lpstr>
      <vt:lpstr>PowerPoint bemutató</vt:lpstr>
      <vt:lpstr>EKG</vt:lpstr>
      <vt:lpstr>Bifázisos defibrillátor</vt:lpstr>
      <vt:lpstr>PowerPoint bemutató</vt:lpstr>
      <vt:lpstr>Elektromos terápia</vt:lpstr>
      <vt:lpstr>Kardioverzió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Monitorozás</dc:title>
  <dc:creator>Admin</dc:creator>
  <cp:lastModifiedBy>Admin</cp:lastModifiedBy>
  <cp:revision>4</cp:revision>
  <dcterms:created xsi:type="dcterms:W3CDTF">2017-01-03T16:11:43Z</dcterms:created>
  <dcterms:modified xsi:type="dcterms:W3CDTF">2017-01-03T16:58:05Z</dcterms:modified>
</cp:coreProperties>
</file>