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Tantárgy megnevezése – 5.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Tantárgyleírás az adott hétre vonatkoztatva 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χ</a:t>
            </a:r>
            <a:r>
              <a:rPr lang="hu-HU" baseline="30000" dirty="0">
                <a:solidFill>
                  <a:schemeClr val="bg1"/>
                </a:solidFill>
              </a:rPr>
              <a:t>2</a:t>
            </a:r>
            <a:r>
              <a:rPr lang="hu-HU" dirty="0">
                <a:solidFill>
                  <a:schemeClr val="bg1"/>
                </a:solidFill>
              </a:rPr>
              <a:t>-próba alkalmazása, feltételei, kivitelezése SPSS / Excel programban. Gyakorlás szakirány specifikus adatokat tartalmazó adatbázison.</a:t>
            </a:r>
          </a:p>
          <a:p>
            <a:pPr algn="just"/>
            <a:r>
              <a:rPr lang="hu-HU" dirty="0">
                <a:solidFill>
                  <a:schemeClr val="bg1"/>
                </a:solidFill>
              </a:rPr>
              <a:t>A megismert statisztikai próbák gyakorlása: a kurzuson résztvevő hallgatók tervezett kutatásaiból vett példa hipotézisek alapján. A hallgatók felismerik a hipotézis milyen változókat (mérési skálát) tartalmaznak, milyen statisztikai próba alkalmazható az adott esetekben. 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C8EA2F-0218-0447-92DC-256769DB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Khí</a:t>
            </a:r>
            <a:r>
              <a:rPr lang="hu-HU" dirty="0"/>
              <a:t>-négyzet próba végrehajtása Excel programban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E60C3E-289E-0347-8DD1-7961A7C9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8280C402-49B8-E248-87A3-C4372C4B7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24921"/>
              </p:ext>
            </p:extLst>
          </p:nvPr>
        </p:nvGraphicFramePr>
        <p:xfrm>
          <a:off x="144966" y="1170540"/>
          <a:ext cx="11563814" cy="49979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63814">
                  <a:extLst>
                    <a:ext uri="{9D8B030D-6E8A-4147-A177-3AD203B41FA5}">
                      <a16:colId xmlns:a16="http://schemas.microsoft.com/office/drawing/2014/main" val="1074161128"/>
                    </a:ext>
                  </a:extLst>
                </a:gridCol>
              </a:tblGrid>
              <a:tr h="9793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 Az adatbázisból elkészítjük a kereszttáblát: kimutatás, kimutatás varázsló segítségével: egy tetszőleges adatra kell állni a kurzorral – beszúrás – kimutatás – választani lehet: új munka lap (ebben az esetben ok) vagy már létező munkalap között. A jobb oldali mezőlistából választjuk ki a vizsgálni kívánt változókat. A függő változót behúzzuk a sorba és az értékhez, a független változót az oszlopba. Amennyiben szám kódokat alkalmaztunk az </a:t>
                      </a:r>
                      <a:r>
                        <a:rPr lang="hu-HU" sz="1400" dirty="0" err="1">
                          <a:effectLst/>
                        </a:rPr>
                        <a:t>excel</a:t>
                      </a:r>
                      <a:r>
                        <a:rPr lang="hu-HU" sz="1400" dirty="0">
                          <a:effectLst/>
                        </a:rPr>
                        <a:t> automatikusan összeadja a számjegyeket ezért az összeget át kell állítani darabra: érték cellánál kicsi nyíl – értékmező beállítások – darab -ok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84" marR="35584" marT="0" marB="0"/>
                </a:tc>
                <a:extLst>
                  <a:ext uri="{0D108BD9-81ED-4DB2-BD59-A6C34878D82A}">
                    <a16:rowId xmlns:a16="http://schemas.microsoft.com/office/drawing/2014/main" val="4153253860"/>
                  </a:ext>
                </a:extLst>
              </a:tr>
              <a:tr h="767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 A kiinduló kereszttáblákat kijelöljük - másolás – majd egymás alá 3x lemásoljuk irányított beillesztéssel – vagyis jobb egér 123 ikon megnyomásával (ennek eredményeként a kereszttábla fekete fehérben jelenik meg, az eredeti kékes szürke helyett)  Az első táblázat „megfigyelt” a második táblázat „várható értékek” a harmadik az „ábra” készítésének alapja lesz. A tanulás során érdemes ezeket a táblázatok mellett feltüntetni. Tetszés szerint az utolsó három táblázatból a számokat ki lehet törölni, de felülíródnak a számítások során.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84" marR="35584" marT="0" marB="0"/>
                </a:tc>
                <a:extLst>
                  <a:ext uri="{0D108BD9-81ED-4DB2-BD59-A6C34878D82A}">
                    <a16:rowId xmlns:a16="http://schemas.microsoft.com/office/drawing/2014/main" val="656514792"/>
                  </a:ext>
                </a:extLst>
              </a:tr>
              <a:tr h="3757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3. Az első „megfigyelt” táblázat adatait használva kiszámoljuk az egyes oszlopokhoz tartozó gyakoriságot: az oszlop végösszeg osztva a teljes végösszeggel –majd 1X F4 – enter – visszaállva a számra fekete kereszttel az összes oszlopra át kell húzni.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84" marR="35584" marT="0" marB="0"/>
                </a:tc>
                <a:extLst>
                  <a:ext uri="{0D108BD9-81ED-4DB2-BD59-A6C34878D82A}">
                    <a16:rowId xmlns:a16="http://schemas.microsoft.com/office/drawing/2014/main" val="3874285282"/>
                  </a:ext>
                </a:extLst>
              </a:tr>
              <a:tr h="6946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4. A várható érték kiszámítása: a második táblázat első sor első oszlop cellájába állva egyenlőségjel – ráállunk a megfigyelt táblázat első oszlopához tartozó gyakoriság számra – F4 kétszer megnyomva – szorozva – a megfigyelt táblázat első sorának végösszege – F4 megnyomása háromszor – enter – vissza állunk a kapott számra és a cella jobb alsó sarkában lévő fekete kereszttel áthúzzuk az összes cellára*</a:t>
                      </a:r>
                      <a:r>
                        <a:rPr lang="hu-HU" sz="1400" baseline="30000" dirty="0">
                          <a:effectLst/>
                        </a:rPr>
                        <a:t>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84" marR="35584" marT="0" marB="0"/>
                </a:tc>
                <a:extLst>
                  <a:ext uri="{0D108BD9-81ED-4DB2-BD59-A6C34878D82A}">
                    <a16:rowId xmlns:a16="http://schemas.microsoft.com/office/drawing/2014/main" val="1651137039"/>
                  </a:ext>
                </a:extLst>
              </a:tr>
              <a:tr h="5062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5.  A p érték kiszámításának másik módja: Tetszőleges cellába egyenlőség jel - =</a:t>
                      </a:r>
                      <a:r>
                        <a:rPr lang="hu-HU" sz="1400" dirty="0" err="1">
                          <a:effectLst/>
                        </a:rPr>
                        <a:t>khi.próba</a:t>
                      </a:r>
                      <a:r>
                        <a:rPr lang="hu-HU" sz="1400" dirty="0">
                          <a:effectLst/>
                        </a:rPr>
                        <a:t>(tényleges tartomány; várható tartomány) - a felnyíló ablak megfigyelt táblázatban  kijelöljük a megfigyelt értékeket (végösszegek nélkül), a várható érték cellába pedig a kapott várható értékeket (végösszegek nélkül) az OK gomb megnyomásával megkapjuk a p értékét.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84" marR="35584" marT="0" marB="0"/>
                </a:tc>
                <a:extLst>
                  <a:ext uri="{0D108BD9-81ED-4DB2-BD59-A6C34878D82A}">
                    <a16:rowId xmlns:a16="http://schemas.microsoft.com/office/drawing/2014/main" val="1270407904"/>
                  </a:ext>
                </a:extLst>
              </a:tr>
              <a:tr h="14037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6.  Relatív gyakoriság (%) számítás és ábrakészítés: az utolsó táblázat első sor első oszlop cellájába állva egyenlőség jel – ráállunk az első „megfigyelt” táblázat első oszlop első számára – osztva – ráállunk az első oszlop végösszegére - enter. Beállunk második sor első oszlop cellába – egyenlőség jel - ráállunk a megfigyelt táblázat első oszlop második sorának cellájában lévő számra – osztva a megfigyelt első oszlopának végösszegével- enter. Így tovább az összes sorban. A kapott  számokat kijelöljük és fekete kereszttel áthúzzuk a többi oszlopra. Kijelölve az összes most számolt adatot a % ikon megnyomásával megkapjuk a </a:t>
                      </a:r>
                      <a:r>
                        <a:rPr lang="hu-HU" sz="1400" dirty="0" err="1">
                          <a:effectLst/>
                        </a:rPr>
                        <a:t>cellánkénti</a:t>
                      </a:r>
                      <a:r>
                        <a:rPr lang="hu-HU" sz="1400" dirty="0">
                          <a:effectLst/>
                        </a:rPr>
                        <a:t> relatív gyakoriságot. A kódokat az ábrakészítéshez átnevezzük a kategória nevükre (pl. 1 helyett férfi) majd kijelölve elkészítjük az ábrát.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584" marR="35584" marT="0" marB="0"/>
                </a:tc>
                <a:extLst>
                  <a:ext uri="{0D108BD9-81ED-4DB2-BD59-A6C34878D82A}">
                    <a16:rowId xmlns:a16="http://schemas.microsoft.com/office/drawing/2014/main" val="975244774"/>
                  </a:ext>
                </a:extLst>
              </a:tr>
            </a:tbl>
          </a:graphicData>
        </a:graphic>
      </p:graphicFrame>
      <p:sp>
        <p:nvSpPr>
          <p:cNvPr id="6" name="Téglalap 5">
            <a:extLst>
              <a:ext uri="{FF2B5EF4-FFF2-40B4-BE49-F238E27FC236}">
                <a16:creationId xmlns:a16="http://schemas.microsoft.com/office/drawing/2014/main" id="{2DE04EF7-0148-7D4C-8DFE-81F217072466}"/>
              </a:ext>
            </a:extLst>
          </p:cNvPr>
          <p:cNvSpPr/>
          <p:nvPr/>
        </p:nvSpPr>
        <p:spPr>
          <a:xfrm>
            <a:off x="144966" y="6119336"/>
            <a:ext cx="11318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megfigyelt értékek táblázata alapján kiszámolt várható érték, az az érték, amelyeket akkor kapnánk, ha a két változó között semmilyen kapcsolat nem lenne. A példa szerint: a mintában 12 fiú használt mindössze rendszeresen fényvédőkrémet, ha a fiúk és a lányok között nem lenne különbség, akkor 20 fiúnak kellene rendszeresen használnia. </a:t>
            </a:r>
            <a:endParaRPr lang="hu-H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87E24F-2E43-0947-9D1B-4E51578D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Khí</a:t>
            </a:r>
            <a:r>
              <a:rPr lang="hu-HU" dirty="0"/>
              <a:t>-négyzet próba végrehajtása Excel programban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F6C7AE1-F953-E944-90FD-538343E9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B7ACAE3-0368-024D-8291-5071E13068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9" y="1230410"/>
            <a:ext cx="3839447" cy="29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59B42CAF-1737-A542-B810-437037C8447F}"/>
              </a:ext>
            </a:extLst>
          </p:cNvPr>
          <p:cNvSpPr/>
          <p:nvPr/>
        </p:nvSpPr>
        <p:spPr>
          <a:xfrm>
            <a:off x="81775" y="4204010"/>
            <a:ext cx="541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Gyakoriság kiszámítása: </a:t>
            </a: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az oszlop végösszeg osztva a teljes végösszeggel majd 1XF4 – enter – visszaállni a kapott számra, majd, fekete kereszttel áthúzni a többi oszlopra is (a végösszegre értelemszerűen nem)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4440C3D-3595-E54A-8B3E-F7D56D66E7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67" y="1230410"/>
            <a:ext cx="3804285" cy="35801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137DBB62-3ED0-724E-B80F-95840863D05F}"/>
              </a:ext>
            </a:extLst>
          </p:cNvPr>
          <p:cNvSpPr/>
          <p:nvPr/>
        </p:nvSpPr>
        <p:spPr>
          <a:xfrm>
            <a:off x="5235497" y="50591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Várhatót érték kiszámítása: </a:t>
            </a: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második táblázat első sor első oszlopának cellájába állva egyenlőség jel, majd az első táblázatnál az első oszlopra kiszámolt gyakoriság számra állni – 2xF4 – majd szorozva a megfigyelt első SORÁNAK végösszegével, 3XF4 – enter – visszaállni a számra és fekete kereszttel két lépésbe (egyszer lefelé, egyszer oldalra) át kell húzni a képletet a többi cellára (csak a cellákra végösszegek nélkül).</a:t>
            </a:r>
          </a:p>
        </p:txBody>
      </p:sp>
    </p:spTree>
    <p:extLst>
      <p:ext uri="{BB962C8B-B14F-4D97-AF65-F5344CB8AC3E}">
        <p14:creationId xmlns:p14="http://schemas.microsoft.com/office/powerpoint/2010/main" val="36312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706265-5372-5440-9593-D2D999E0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Khí</a:t>
            </a:r>
            <a:r>
              <a:rPr lang="hu-HU" dirty="0"/>
              <a:t>-négyzet próba végrehajtása Excel programban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B87722-483B-5649-BF3E-89358B3F3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A136E85-194C-5A48-96B4-BECFA0D794E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2" y="1203305"/>
            <a:ext cx="4566909" cy="2710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7F286AD4-C5F9-F149-8302-498E9F736DD2}"/>
              </a:ext>
            </a:extLst>
          </p:cNvPr>
          <p:cNvSpPr/>
          <p:nvPr/>
        </p:nvSpPr>
        <p:spPr>
          <a:xfrm>
            <a:off x="182137" y="391407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p-érték kiszámítása: </a:t>
            </a: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egy tetszőleges cellába egyenlőség jel – </a:t>
            </a:r>
            <a:r>
              <a:rPr lang="hu-H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khi.próba</a:t>
            </a: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függvény kiválasztása – a „tényleges tartományhoz” kijelöljük a megfigyelt táblázat cellatartalmait – pontos vessző – majd a várható tartományhoz a várható táblázat cellatartalmait.  – enter – három tizedesjegyre kerekítjük a p értéket. Az itt kapott érték nagyon kicsi szám, tudományos formátumban jelenik meg, ennek a közlése: p&lt;0,001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C7F0CBB-6F22-6C4F-B6D4-E367A52558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55" y="1203305"/>
            <a:ext cx="5158740" cy="371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83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ACB901-CE48-8D4F-9F9A-636C99DD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Khí</a:t>
            </a:r>
            <a:r>
              <a:rPr lang="hu-HU" dirty="0"/>
              <a:t>-négyzet próba végrehajtása Excel programban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AD215B-8422-AB46-A1D7-D4C5AB30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2" y="1232035"/>
            <a:ext cx="10862930" cy="7528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u-HU" sz="1200" b="1" dirty="0"/>
              <a:t>Ábra készítés: </a:t>
            </a:r>
            <a:r>
              <a:rPr lang="hu-HU" sz="1200" dirty="0"/>
              <a:t>a harmadik táblázat első sor első oszlopa által megadott cellába állva egyenlőség jel az alap adatokat a megfigyelt táblázatból nyerjük, a rész osztva egész alkalmazásával az adott oszlopra a fenti kép alapján minden sorra vonatkozóan, ha kész a jelen esetben két sor értéke </a:t>
            </a:r>
            <a:r>
              <a:rPr lang="hu-HU" sz="1200" dirty="0" err="1"/>
              <a:t>akkro</a:t>
            </a:r>
            <a:r>
              <a:rPr lang="hu-HU" sz="1200" dirty="0"/>
              <a:t> fekete kereszttel át lehet húzni a többi oszlopra (végösszeg oszlopot kivéve) a cella tartalmakat % kijelölve % formátumra célszerű átváltani.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86720A-640E-3449-941D-E2C2A09A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2064095-1068-864C-90D0-26BC3A91D2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7" y="1979092"/>
            <a:ext cx="3364230" cy="23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D2F6C76-2B67-CD4A-991F-C15F837CEA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80" y="1976180"/>
            <a:ext cx="2880995" cy="21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0692A5-78A0-EA44-B4AE-DB9D421108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82" y="1723374"/>
            <a:ext cx="3580130" cy="263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0F9958-F685-F243-8BFB-D3AB4E5506D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7" y="4482790"/>
            <a:ext cx="4707813" cy="22386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13755C0B-4E99-524F-A798-6489BC1FB3DF}"/>
              </a:ext>
            </a:extLst>
          </p:cNvPr>
          <p:cNvSpPr/>
          <p:nvPr/>
        </p:nvSpPr>
        <p:spPr>
          <a:xfrm>
            <a:off x="5177883" y="487308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p-érték alapján a lakóhely alapján a bőrgyógyászati szűrésen való részvételben különbség van – de a válaszhoz az ábrát illetve az ahhoz kapcsolódó százalék értékeket is meg kell nézni. </a:t>
            </a:r>
          </a:p>
          <a:p>
            <a:pPr algn="just">
              <a:spcAft>
                <a:spcPts val="0"/>
              </a:spcAft>
            </a:pPr>
            <a:r>
              <a:rPr lang="hu-H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Jelen esetben a válasz: </a:t>
            </a:r>
            <a:r>
              <a:rPr lang="hu-H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falvakban élők szignifikánsan (p&lt;0,001) nagyobb arányban nem vesznek részt a városi lakosokhoz képest (74% vs. 26%)</a:t>
            </a:r>
          </a:p>
        </p:txBody>
      </p:sp>
    </p:spTree>
    <p:extLst>
      <p:ext uri="{BB962C8B-B14F-4D97-AF65-F5344CB8AC3E}">
        <p14:creationId xmlns:p14="http://schemas.microsoft.com/office/powerpoint/2010/main" val="370097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08252A33B3F24C9F5BDD2AA1396C16" ma:contentTypeVersion="0" ma:contentTypeDescription="Új dokumentum létrehozása." ma:contentTypeScope="" ma:versionID="6726e02a0a125151a4333cea90aead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f8c77c4dc307b436ae2cc9d0d729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682514-0603-4816-8906-137D867D753A}"/>
</file>

<file path=customXml/itemProps2.xml><?xml version="1.0" encoding="utf-8"?>
<ds:datastoreItem xmlns:ds="http://schemas.openxmlformats.org/officeDocument/2006/customXml" ds:itemID="{9E5AF520-B50F-4E2B-860C-DB98D4425AE8}"/>
</file>

<file path=customXml/itemProps3.xml><?xml version="1.0" encoding="utf-8"?>
<ds:datastoreItem xmlns:ds="http://schemas.openxmlformats.org/officeDocument/2006/customXml" ds:itemID="{BA3D1747-C556-4D4B-9C52-DC038E3FE2E6}"/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937</Words>
  <Application>Microsoft Office PowerPoint</Application>
  <PresentationFormat>Szélesvásznú</PresentationFormat>
  <Paragraphs>26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Office-téma</vt:lpstr>
      <vt:lpstr>PowerPoint-bemutató</vt:lpstr>
      <vt:lpstr>Khí-négyzet próba végrehajtása Excel programban</vt:lpstr>
      <vt:lpstr>Khí-négyzet próba végrehajtása Excel programban</vt:lpstr>
      <vt:lpstr>Khí-négyzet próba végrehajtása Excel programban</vt:lpstr>
      <vt:lpstr>Khí-négyzet próba végrehajtása Excel programban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Dr.habil Pakai Annamária</cp:lastModifiedBy>
  <cp:revision>23</cp:revision>
  <dcterms:created xsi:type="dcterms:W3CDTF">2020-03-12T12:44:42Z</dcterms:created>
  <dcterms:modified xsi:type="dcterms:W3CDTF">2020-04-01T05:54:29Z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0x0101008708252A33B3F24C9F5BDD2AA1396C16</vt:lpwstr>
  </property>
</Properties>
</file>