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entation.xml" ContentType="application/vnd.openxmlformats-officedocument.presentationml.presentation.main+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65" r:id="rId3"/>
    <p:sldId id="267" r:id="rId4"/>
    <p:sldId id="287" r:id="rId5"/>
    <p:sldId id="288" r:id="rId6"/>
    <p:sldId id="269" r:id="rId7"/>
    <p:sldId id="270" r:id="rId8"/>
    <p:sldId id="289" r:id="rId9"/>
    <p:sldId id="262" r:id="rId10"/>
    <p:sldId id="290" r:id="rId11"/>
    <p:sldId id="291" r:id="rId12"/>
    <p:sldId id="263" r:id="rId13"/>
    <p:sldId id="272" r:id="rId14"/>
    <p:sldId id="266" r:id="rId15"/>
    <p:sldId id="274" r:id="rId16"/>
    <p:sldId id="257" r:id="rId17"/>
    <p:sldId id="275" r:id="rId18"/>
    <p:sldId id="276" r:id="rId19"/>
    <p:sldId id="261" r:id="rId20"/>
    <p:sldId id="277" r:id="rId21"/>
    <p:sldId id="278" r:id="rId22"/>
    <p:sldId id="279" r:id="rId23"/>
    <p:sldId id="293" r:id="rId24"/>
    <p:sldId id="280" r:id="rId25"/>
    <p:sldId id="281" r:id="rId26"/>
    <p:sldId id="282" r:id="rId27"/>
    <p:sldId id="283" r:id="rId28"/>
    <p:sldId id="284" r:id="rId29"/>
    <p:sldId id="285" r:id="rId30"/>
    <p:sldId id="271" r:id="rId31"/>
    <p:sldId id="258" r:id="rId32"/>
    <p:sldId id="294" r:id="rId33"/>
    <p:sldId id="260" r:id="rId34"/>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1F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3" autoAdjust="0"/>
    <p:restoredTop sz="94660"/>
  </p:normalViewPr>
  <p:slideViewPr>
    <p:cSldViewPr snapToGrid="0">
      <p:cViewPr varScale="1">
        <p:scale>
          <a:sx n="114" d="100"/>
          <a:sy n="114" d="100"/>
        </p:scale>
        <p:origin x="44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2B829-3F1E-4106-BE6B-DA288349A410}" type="datetimeFigureOut">
              <a:rPr lang="hu-HU" smtClean="0"/>
              <a:t>2020. 03. 13.</a:t>
            </a:fld>
            <a:endParaRPr lang="hu-HU"/>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F7CDC6-9918-45C5-BF3A-39725102091B}" type="slidenum">
              <a:rPr lang="hu-HU" smtClean="0"/>
              <a:t>‹#›</a:t>
            </a:fld>
            <a:endParaRPr lang="hu-HU"/>
          </a:p>
        </p:txBody>
      </p:sp>
    </p:spTree>
    <p:extLst>
      <p:ext uri="{BB962C8B-B14F-4D97-AF65-F5344CB8AC3E}">
        <p14:creationId xmlns:p14="http://schemas.microsoft.com/office/powerpoint/2010/main" val="2657917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Diakép helye 1">
            <a:extLst>
              <a:ext uri="{FF2B5EF4-FFF2-40B4-BE49-F238E27FC236}">
                <a16:creationId xmlns:a16="http://schemas.microsoft.com/office/drawing/2014/main" id="{43E7D660-05F9-D148-AE7B-27C1A909FD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Jegyzetek helye 2">
            <a:extLst>
              <a:ext uri="{FF2B5EF4-FFF2-40B4-BE49-F238E27FC236}">
                <a16:creationId xmlns:a16="http://schemas.microsoft.com/office/drawing/2014/main" id="{4D41075B-693B-524E-8207-AF9FAB62712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2531" name="Dia számának helye 3">
            <a:extLst>
              <a:ext uri="{FF2B5EF4-FFF2-40B4-BE49-F238E27FC236}">
                <a16:creationId xmlns:a16="http://schemas.microsoft.com/office/drawing/2014/main" id="{39CE6034-959F-D249-9F90-19D9F5492A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E8E375C-FA45-2E4A-B216-D25B017E304F}" type="slidenum">
              <a:rPr lang="hu-HU" altLang="en-US">
                <a:latin typeface="Tahoma" panose="020B0604030504040204" pitchFamily="34" charset="0"/>
              </a:rPr>
              <a:pPr>
                <a:spcBef>
                  <a:spcPct val="0"/>
                </a:spcBef>
              </a:pPr>
              <a:t>9</a:t>
            </a:fld>
            <a:endParaRPr lang="hu-HU" altLang="en-US">
              <a:latin typeface="Tahoma" panose="020B0604030504040204" pitchFamily="34" charset="0"/>
            </a:endParaRPr>
          </a:p>
        </p:txBody>
      </p:sp>
    </p:spTree>
    <p:extLst>
      <p:ext uri="{BB962C8B-B14F-4D97-AF65-F5344CB8AC3E}">
        <p14:creationId xmlns:p14="http://schemas.microsoft.com/office/powerpoint/2010/main" val="3822784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1524000" y="1122363"/>
            <a:ext cx="9144000" cy="2387600"/>
          </a:xfrm>
        </p:spPr>
        <p:txBody>
          <a:bodyPr anchor="b"/>
          <a:lstStyle>
            <a:lvl1pPr algn="ctr">
              <a:defRPr sz="6000"/>
            </a:lvl1pPr>
          </a:lstStyle>
          <a:p>
            <a:r>
              <a:rPr lang="hu-HU"/>
              <a:t>Mintacím szerkesztése</a:t>
            </a:r>
          </a:p>
        </p:txBody>
      </p:sp>
      <p:sp>
        <p:nvSpPr>
          <p:cNvPr id="3" name="Alcím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a:t>Alcím mintájának szerkesztése</a:t>
            </a:r>
          </a:p>
        </p:txBody>
      </p:sp>
      <p:sp>
        <p:nvSpPr>
          <p:cNvPr id="4" name="Dátum helye 3"/>
          <p:cNvSpPr>
            <a:spLocks noGrp="1"/>
          </p:cNvSpPr>
          <p:nvPr>
            <p:ph type="dt" sz="half" idx="10"/>
          </p:nvPr>
        </p:nvSpPr>
        <p:spPr/>
        <p:txBody>
          <a:bodyPr/>
          <a:lstStyle/>
          <a:p>
            <a:fld id="{A2EF8000-AFA9-4BED-B358-90494899D2ED}" type="datetime1">
              <a:rPr lang="hu-HU" smtClean="0"/>
              <a:t>2020. 03. 13.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1469560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77980415-7B39-47C0-91A4-900EBC58FBFC}" type="datetime1">
              <a:rPr lang="hu-HU" smtClean="0"/>
              <a:t>2020. 03. 13.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144574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D973BFDF-C6CF-456B-BFC8-C5D5254C05C9}" type="datetime1">
              <a:rPr lang="hu-HU" smtClean="0"/>
              <a:t>2020. 03. 13.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342808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a:xfrm>
            <a:off x="2974206" y="114870"/>
            <a:ext cx="7979344" cy="866908"/>
          </a:xfrm>
        </p:spPr>
        <p:txBody>
          <a:bodyPr>
            <a:normAutofit/>
          </a:bodyPr>
          <a:lstStyle>
            <a:lvl1pPr algn="ctr">
              <a:defRPr sz="3500" b="1">
                <a:solidFill>
                  <a:schemeClr val="tx1"/>
                </a:solidFill>
              </a:defRPr>
            </a:lvl1pPr>
          </a:lstStyle>
          <a:p>
            <a:r>
              <a:rPr lang="hu-HU"/>
              <a:t>Mintacím szerkesztése</a:t>
            </a:r>
          </a:p>
        </p:txBody>
      </p:sp>
      <p:sp>
        <p:nvSpPr>
          <p:cNvPr id="3" name="Tartalom helye 2"/>
          <p:cNvSpPr>
            <a:spLocks noGrp="1"/>
          </p:cNvSpPr>
          <p:nvPr>
            <p:ph idx="1"/>
          </p:nvPr>
        </p:nvSpPr>
        <p:spPr>
          <a:xfrm>
            <a:off x="221381" y="1232035"/>
            <a:ext cx="11608067" cy="494492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10F2672B-E127-4547-BD2E-1AAA7655F84A}" type="datetime1">
              <a:rPr lang="hu-HU" smtClean="0"/>
              <a:t>2020. 03. 13.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090778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D107C0EA-DE5C-4186-AED9-DA0D257A3085}" type="datetime1">
              <a:rPr lang="hu-HU" smtClean="0"/>
              <a:t>2020. 03. 13.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064091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EFCDD9D0-E272-409A-AB17-A882CF1DD8FA}" type="datetime1">
              <a:rPr lang="hu-HU" smtClean="0"/>
              <a:t>2020. 03. 13.</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13883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ED5FE4D7-A085-416F-A4A0-1FD0B98103EC}" type="datetime1">
              <a:rPr lang="hu-HU" smtClean="0"/>
              <a:t>2020. 03. 13.</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158497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A67575B1-5095-41CB-B20E-442F48FFBB6D}" type="datetime1">
              <a:rPr lang="hu-HU" smtClean="0"/>
              <a:t>2020. 03. 13.</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932800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6936C10-6AC2-41FE-B19B-5CDC0D9DAF0A}" type="datetime1">
              <a:rPr lang="hu-HU" smtClean="0"/>
              <a:t>2020. 03. 13.</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514673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2F1AEBC5-0ADB-4D2B-B767-56697C3D67BD}" type="datetime1">
              <a:rPr lang="hu-HU" smtClean="0"/>
              <a:t>2020. 03. 13.</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1376523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A8D96389-0110-4976-84CC-3300DFE4B9AC}" type="datetime1">
              <a:rPr lang="hu-HU" smtClean="0"/>
              <a:t>2020. 03. 13.</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58522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EFDD4-4024-461E-ACBD-964883C5309E}" type="datetime1">
              <a:rPr lang="hu-HU" smtClean="0"/>
              <a:t>2020. 03. 13.</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9DC037-E7BD-4C73-8B08-BA96F3CF2969}" type="slidenum">
              <a:rPr lang="hu-HU" smtClean="0"/>
              <a:t>‹#›</a:t>
            </a:fld>
            <a:endParaRPr lang="hu-HU"/>
          </a:p>
        </p:txBody>
      </p:sp>
    </p:spTree>
    <p:extLst>
      <p:ext uri="{BB962C8B-B14F-4D97-AF65-F5344CB8AC3E}">
        <p14:creationId xmlns:p14="http://schemas.microsoft.com/office/powerpoint/2010/main" val="4292239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etk.pte.hu/protected/OktatasiAnyagok/KLK/20120324/biostatisztika.pdf" TargetMode="External"/><Relationship Id="rId2" Type="http://schemas.openxmlformats.org/officeDocument/2006/relationships/hyperlink" Target="http://www.etk.pte.hu/protected/OktatasiAnyagok/%21Palyazati/GyakorlatiAdatelemzes.pdf"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ww.etk.pte.hu/protected/OktatasiAnyagok/%21Palyazati/GyakorlatiAdatelemzes.pdf"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ím 1"/>
          <p:cNvSpPr txBox="1">
            <a:spLocks/>
          </p:cNvSpPr>
          <p:nvPr/>
        </p:nvSpPr>
        <p:spPr>
          <a:xfrm>
            <a:off x="838200" y="1308401"/>
            <a:ext cx="10515600" cy="89578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hu-HU" sz="5000" dirty="0">
                <a:solidFill>
                  <a:schemeClr val="bg1"/>
                </a:solidFill>
              </a:rPr>
              <a:t>Kutatásmódszertan és </a:t>
            </a:r>
            <a:r>
              <a:rPr lang="hu-HU" sz="5000" dirty="0" err="1">
                <a:solidFill>
                  <a:schemeClr val="bg1"/>
                </a:solidFill>
              </a:rPr>
              <a:t>biostatisztika</a:t>
            </a:r>
            <a:r>
              <a:rPr lang="hu-HU" sz="5000" dirty="0">
                <a:solidFill>
                  <a:schemeClr val="bg1"/>
                </a:solidFill>
              </a:rPr>
              <a:t> II.– 1. hét</a:t>
            </a:r>
          </a:p>
        </p:txBody>
      </p:sp>
      <p:sp>
        <p:nvSpPr>
          <p:cNvPr id="8" name="Tartalom helye 2"/>
          <p:cNvSpPr txBox="1">
            <a:spLocks/>
          </p:cNvSpPr>
          <p:nvPr/>
        </p:nvSpPr>
        <p:spPr>
          <a:xfrm>
            <a:off x="838200" y="2425567"/>
            <a:ext cx="10515600" cy="275282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114300" algn="l"/>
                <a:tab pos="228600" algn="l"/>
                <a:tab pos="1714500" algn="l"/>
              </a:tabLst>
            </a:pPr>
            <a:r>
              <a:rPr lang="hu-HU" sz="1600" dirty="0">
                <a:solidFill>
                  <a:schemeClr val="bg1"/>
                </a:solidFill>
              </a:rPr>
              <a:t>Tantárgyleírás adott hétre vonatkoztatva:</a:t>
            </a:r>
          </a:p>
          <a:p>
            <a:pPr algn="just">
              <a:spcAft>
                <a:spcPts val="0"/>
              </a:spcAft>
              <a:tabLst>
                <a:tab pos="114300" algn="l"/>
                <a:tab pos="228600" algn="l"/>
                <a:tab pos="1714500" algn="l"/>
              </a:tabLst>
            </a:pPr>
            <a:r>
              <a:rPr lang="hu-HU" sz="1600" dirty="0">
                <a:solidFill>
                  <a:schemeClr val="bg1"/>
                </a:solidFill>
              </a:rPr>
              <a:t>Statisztikai elemzés szerepe, helye a kutatás folyamatában. Adatgyűjtés problémáinak a statisztikai elemzés során. Célkitűzés – hipotézis – gyűjtött adatok körének összhangja.</a:t>
            </a:r>
          </a:p>
          <a:p>
            <a:pPr marL="17780" algn="just">
              <a:spcAft>
                <a:spcPts val="0"/>
              </a:spcAft>
              <a:tabLst>
                <a:tab pos="114300" algn="l"/>
                <a:tab pos="228600" algn="l"/>
                <a:tab pos="1714500" algn="l"/>
              </a:tabLst>
            </a:pPr>
            <a:r>
              <a:rPr lang="hu-HU" sz="1600" dirty="0">
                <a:solidFill>
                  <a:schemeClr val="bg1"/>
                </a:solidFill>
              </a:rPr>
              <a:t>Mérési skálák, adatfajták és a hozzájuk kapcsolódó egészségtudományi kutatásokban leggyakrabban alkalmazott statisztikai próbák összefoglalása </a:t>
            </a:r>
            <a:r>
              <a:rPr lang="hu-HU" sz="1200" dirty="0">
                <a:solidFill>
                  <a:schemeClr val="bg1"/>
                </a:solidFill>
              </a:rPr>
              <a:t>(az normalitás vizsgálatok és a nem paraméteres próbák számításának elsajátítása nem cél a </a:t>
            </a:r>
            <a:r>
              <a:rPr lang="hu-HU" sz="1200" dirty="0" err="1">
                <a:solidFill>
                  <a:schemeClr val="bg1"/>
                </a:solidFill>
              </a:rPr>
              <a:t>BSc</a:t>
            </a:r>
            <a:r>
              <a:rPr lang="hu-HU" sz="1200" dirty="0">
                <a:solidFill>
                  <a:schemeClr val="bg1"/>
                </a:solidFill>
              </a:rPr>
              <a:t> képzésen, de neveik és alkalmazásuk főbb ismérveit a publikációk megértéséhez szükséges szinten bemutatásra kerülnek).</a:t>
            </a:r>
            <a:r>
              <a:rPr lang="hu-HU" sz="1600" dirty="0">
                <a:solidFill>
                  <a:schemeClr val="bg1"/>
                </a:solidFill>
              </a:rPr>
              <a:t> Adatbáziskészítés SPSS programban. Változók elnevezése, kódolása, attribútumok kódolása. Adatbevitel egy és többválaszos változóknál, félig nyitott és nyitott kérdéseknél, összetett táblázatos kérdések esetén, </a:t>
            </a:r>
            <a:r>
              <a:rPr lang="hu-HU" sz="1600" dirty="0" err="1">
                <a:solidFill>
                  <a:schemeClr val="bg1"/>
                </a:solidFill>
              </a:rPr>
              <a:t>validált</a:t>
            </a:r>
            <a:r>
              <a:rPr lang="hu-HU" sz="1600" dirty="0">
                <a:solidFill>
                  <a:schemeClr val="bg1"/>
                </a:solidFill>
              </a:rPr>
              <a:t> kérdőívek speciális eseteinek adatbevitele. </a:t>
            </a:r>
            <a:endParaRPr lang="hu-HU" sz="1600" dirty="0">
              <a:solidFill>
                <a:schemeClr val="bg1"/>
              </a:solidFill>
              <a:latin typeface="Times New Roman" panose="02020603050405020304" pitchFamily="18" charset="0"/>
              <a:ea typeface="Times New Roman" panose="02020603050405020304" pitchFamily="18" charset="0"/>
            </a:endParaRPr>
          </a:p>
        </p:txBody>
      </p:sp>
      <p:sp>
        <p:nvSpPr>
          <p:cNvPr id="11" name="Dia számának helye 10"/>
          <p:cNvSpPr>
            <a:spLocks noGrp="1"/>
          </p:cNvSpPr>
          <p:nvPr>
            <p:ph type="sldNum" sz="quarter" idx="12"/>
          </p:nvPr>
        </p:nvSpPr>
        <p:spPr/>
        <p:txBody>
          <a:bodyPr/>
          <a:lstStyle/>
          <a:p>
            <a:fld id="{829DC037-E7BD-4C73-8B08-BA96F3CF2969}" type="slidenum">
              <a:rPr lang="hu-HU" smtClean="0"/>
              <a:t>1</a:t>
            </a:fld>
            <a:endParaRPr lang="hu-HU"/>
          </a:p>
        </p:txBody>
      </p:sp>
    </p:spTree>
    <p:extLst>
      <p:ext uri="{BB962C8B-B14F-4D97-AF65-F5344CB8AC3E}">
        <p14:creationId xmlns:p14="http://schemas.microsoft.com/office/powerpoint/2010/main" val="2559225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B9CED5C2-A3A4-FE40-8D9C-11DBC6375AD3}"/>
              </a:ext>
            </a:extLst>
          </p:cNvPr>
          <p:cNvSpPr>
            <a:spLocks noGrp="1" noChangeArrowheads="1"/>
          </p:cNvSpPr>
          <p:nvPr>
            <p:ph type="title"/>
          </p:nvPr>
        </p:nvSpPr>
        <p:spPr/>
        <p:txBody>
          <a:bodyPr>
            <a:normAutofit fontScale="90000"/>
          </a:bodyPr>
          <a:lstStyle/>
          <a:p>
            <a:pPr eaLnBrk="1" hangingPunct="1">
              <a:defRPr/>
            </a:pPr>
            <a:r>
              <a:rPr lang="hu-HU" sz="4000" dirty="0"/>
              <a:t>3. </a:t>
            </a:r>
            <a:r>
              <a:rPr lang="hu-HU" sz="4000" dirty="0" err="1"/>
              <a:t>Ordinális</a:t>
            </a:r>
            <a:r>
              <a:rPr lang="hu-HU" sz="4000" dirty="0"/>
              <a:t> (sorrendi) skálán mérhető, rangsorolt adatok,</a:t>
            </a:r>
          </a:p>
        </p:txBody>
      </p:sp>
      <p:sp>
        <p:nvSpPr>
          <p:cNvPr id="5123" name="Rectangle 3">
            <a:extLst>
              <a:ext uri="{FF2B5EF4-FFF2-40B4-BE49-F238E27FC236}">
                <a16:creationId xmlns:a16="http://schemas.microsoft.com/office/drawing/2014/main" id="{82B90FB2-A123-154D-B113-1CD2457E5576}"/>
              </a:ext>
            </a:extLst>
          </p:cNvPr>
          <p:cNvSpPr>
            <a:spLocks noGrp="1" noChangeArrowheads="1"/>
          </p:cNvSpPr>
          <p:nvPr>
            <p:ph type="body" idx="1"/>
          </p:nvPr>
        </p:nvSpPr>
        <p:spPr>
          <a:xfrm>
            <a:off x="1992313" y="1557339"/>
            <a:ext cx="8229600" cy="4708525"/>
          </a:xfrm>
        </p:spPr>
        <p:txBody>
          <a:bodyPr>
            <a:normAutofit lnSpcReduction="10000"/>
          </a:bodyPr>
          <a:lstStyle/>
          <a:p>
            <a:pPr eaLnBrk="1" hangingPunct="1">
              <a:lnSpc>
                <a:spcPct val="80000"/>
              </a:lnSpc>
              <a:buFont typeface="Wingdings" pitchFamily="2" charset="2"/>
              <a:buNone/>
              <a:defRPr/>
            </a:pPr>
            <a:r>
              <a:rPr lang="hu-HU" sz="2400"/>
              <a:t>Akkor kapjuk, ha a válaszadót mi magunk szólítottuk fel valamilyen tényező sorrendjének a megállapítására. </a:t>
            </a:r>
          </a:p>
          <a:p>
            <a:pPr eaLnBrk="1" hangingPunct="1">
              <a:lnSpc>
                <a:spcPct val="80000"/>
              </a:lnSpc>
              <a:buFont typeface="Wingdings" pitchFamily="2" charset="2"/>
              <a:buNone/>
              <a:defRPr/>
            </a:pPr>
            <a:r>
              <a:rPr lang="hu-HU" sz="2400"/>
              <a:t>Az alábbi feltételeknek kell teljesülni:</a:t>
            </a:r>
          </a:p>
          <a:p>
            <a:pPr eaLnBrk="1" hangingPunct="1">
              <a:lnSpc>
                <a:spcPct val="80000"/>
              </a:lnSpc>
              <a:defRPr/>
            </a:pPr>
            <a:r>
              <a:rPr lang="hu-HU" sz="2400"/>
              <a:t>A </a:t>
            </a:r>
            <a:r>
              <a:rPr lang="hu-HU" sz="2400" u="sng"/>
              <a:t>számértékek mindig azonos dolgokat fejeznek ki,</a:t>
            </a:r>
            <a:r>
              <a:rPr lang="hu-HU" sz="2400"/>
              <a:t> egyezményesen a sorrend elejét az 1-es szám fejezi ki, a 2-es szám a másodikat jelenti stb. </a:t>
            </a:r>
          </a:p>
          <a:p>
            <a:pPr eaLnBrk="1" hangingPunct="1">
              <a:lnSpc>
                <a:spcPct val="80000"/>
              </a:lnSpc>
              <a:defRPr/>
            </a:pPr>
            <a:r>
              <a:rPr lang="hu-HU" sz="2400"/>
              <a:t>Az egyes számok között </a:t>
            </a:r>
            <a:r>
              <a:rPr lang="hu-HU" sz="2400" u="sng"/>
              <a:t>egyértelmű a sorrend</a:t>
            </a:r>
            <a:r>
              <a:rPr lang="hu-HU" sz="2400"/>
              <a:t>, egyértelmű, hogy melyik a nagyobb vagy kisebb. </a:t>
            </a:r>
          </a:p>
          <a:p>
            <a:pPr eaLnBrk="1" hangingPunct="1">
              <a:lnSpc>
                <a:spcPct val="80000"/>
              </a:lnSpc>
              <a:defRPr/>
            </a:pPr>
            <a:r>
              <a:rPr lang="hu-HU" sz="2400" u="sng"/>
              <a:t>Nem állapítható meg</a:t>
            </a:r>
            <a:r>
              <a:rPr lang="hu-HU" sz="2400"/>
              <a:t>, hogy a rangsorolt tényezők között pontosan </a:t>
            </a:r>
            <a:r>
              <a:rPr lang="hu-HU" sz="2400" u="sng"/>
              <a:t>mekkora különbség</a:t>
            </a:r>
            <a:r>
              <a:rPr lang="hu-HU" sz="2400"/>
              <a:t> van. (például a futóverseny első helyezettje után beérkezik a második helyezett 2 perc késéssel, a harmadik helyezett 13 perccel később stb.; vagy …….)</a:t>
            </a:r>
          </a:p>
          <a:p>
            <a:pPr eaLnBrk="1" hangingPunct="1">
              <a:lnSpc>
                <a:spcPct val="80000"/>
              </a:lnSpc>
              <a:defRPr/>
            </a:pPr>
            <a:r>
              <a:rPr lang="hu-HU" sz="2400"/>
              <a:t>A rangsorolt adatoknál egy vizsgált személy esetén </a:t>
            </a:r>
            <a:r>
              <a:rPr lang="hu-HU" sz="2400" u="sng"/>
              <a:t>nem értelmezhető az összeadás</a:t>
            </a:r>
            <a:r>
              <a:rPr lang="hu-HU" sz="2400"/>
              <a:t>. (pl. nem mondhatjuk, hogy két első díjas alkotás munkája annyit ér mint a második helyezetté.)</a:t>
            </a:r>
          </a:p>
        </p:txBody>
      </p:sp>
    </p:spTree>
    <p:extLst>
      <p:ext uri="{BB962C8B-B14F-4D97-AF65-F5344CB8AC3E}">
        <p14:creationId xmlns:p14="http://schemas.microsoft.com/office/powerpoint/2010/main" val="34920092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500"/>
                                        <p:tgtEl>
                                          <p:spTgt spid="51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2" dur="500"/>
                                        <p:tgtEl>
                                          <p:spTgt spid="512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123">
                                            <p:txEl>
                                              <p:pRg st="3" end="3"/>
                                            </p:txEl>
                                          </p:spTgt>
                                        </p:tgtEl>
                                        <p:attrNameLst>
                                          <p:attrName>style.visibility</p:attrName>
                                        </p:attrNameLst>
                                      </p:cBhvr>
                                      <p:to>
                                        <p:strVal val="visible"/>
                                      </p:to>
                                    </p:set>
                                    <p:animEffect transition="in" filter="blinds(horizontal)">
                                      <p:cBhvr>
                                        <p:cTn id="17" dur="500"/>
                                        <p:tgtEl>
                                          <p:spTgt spid="512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123">
                                            <p:txEl>
                                              <p:pRg st="4" end="4"/>
                                            </p:txEl>
                                          </p:spTgt>
                                        </p:tgtEl>
                                        <p:attrNameLst>
                                          <p:attrName>style.visibility</p:attrName>
                                        </p:attrNameLst>
                                      </p:cBhvr>
                                      <p:to>
                                        <p:strVal val="visible"/>
                                      </p:to>
                                    </p:set>
                                    <p:animEffect transition="in" filter="blinds(horizontal)">
                                      <p:cBhvr>
                                        <p:cTn id="22" dur="500"/>
                                        <p:tgtEl>
                                          <p:spTgt spid="512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123">
                                            <p:txEl>
                                              <p:pRg st="5" end="5"/>
                                            </p:txEl>
                                          </p:spTgt>
                                        </p:tgtEl>
                                        <p:attrNameLst>
                                          <p:attrName>style.visibility</p:attrName>
                                        </p:attrNameLst>
                                      </p:cBhvr>
                                      <p:to>
                                        <p:strVal val="visible"/>
                                      </p:to>
                                    </p:set>
                                    <p:animEffect transition="in" filter="blinds(horizontal)">
                                      <p:cBhvr>
                                        <p:cTn id="27" dur="500"/>
                                        <p:tgtEl>
                                          <p:spTgt spid="51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33DD7E3E-0407-A846-A4EA-D3CE5350A42D}"/>
              </a:ext>
            </a:extLst>
          </p:cNvPr>
          <p:cNvSpPr>
            <a:spLocks noGrp="1" noChangeArrowheads="1"/>
          </p:cNvSpPr>
          <p:nvPr>
            <p:ph type="title"/>
          </p:nvPr>
        </p:nvSpPr>
        <p:spPr/>
        <p:txBody>
          <a:bodyPr>
            <a:normAutofit fontScale="90000"/>
          </a:bodyPr>
          <a:lstStyle/>
          <a:p>
            <a:pPr eaLnBrk="1" hangingPunct="1">
              <a:defRPr/>
            </a:pPr>
            <a:r>
              <a:rPr lang="hu-HU" sz="4000" dirty="0"/>
              <a:t>4. </a:t>
            </a:r>
            <a:r>
              <a:rPr lang="hu-HU" sz="2800" dirty="0"/>
              <a:t>Nominális (névleges) skálán mérhető megállapítható adatok,</a:t>
            </a:r>
          </a:p>
        </p:txBody>
      </p:sp>
      <p:sp>
        <p:nvSpPr>
          <p:cNvPr id="6147" name="Rectangle 3">
            <a:extLst>
              <a:ext uri="{FF2B5EF4-FFF2-40B4-BE49-F238E27FC236}">
                <a16:creationId xmlns:a16="http://schemas.microsoft.com/office/drawing/2014/main" id="{998F58A1-B433-D842-A3EB-AE0231B145E2}"/>
              </a:ext>
            </a:extLst>
          </p:cNvPr>
          <p:cNvSpPr>
            <a:spLocks noGrp="1" noChangeArrowheads="1"/>
          </p:cNvSpPr>
          <p:nvPr>
            <p:ph type="body" idx="1"/>
          </p:nvPr>
        </p:nvSpPr>
        <p:spPr>
          <a:xfrm>
            <a:off x="1981200" y="1600200"/>
            <a:ext cx="8229600" cy="5068888"/>
          </a:xfrm>
        </p:spPr>
        <p:txBody>
          <a:bodyPr/>
          <a:lstStyle/>
          <a:p>
            <a:pPr eaLnBrk="1" hangingPunct="1">
              <a:lnSpc>
                <a:spcPct val="80000"/>
              </a:lnSpc>
              <a:defRPr/>
            </a:pPr>
            <a:r>
              <a:rPr lang="hu-HU" sz="1600"/>
              <a:t>melyek a kérdőívek, interjúk során született egy és többválaszos kérdések esetén keletkeznek. </a:t>
            </a:r>
          </a:p>
          <a:p>
            <a:pPr eaLnBrk="1" hangingPunct="1">
              <a:lnSpc>
                <a:spcPct val="80000"/>
              </a:lnSpc>
              <a:defRPr/>
            </a:pPr>
            <a:r>
              <a:rPr lang="hu-HU" sz="1600"/>
              <a:t>A szimbólumok, számok csak az azonosítást szolgálják, amelyek segítségével elvégezhető a jelenségek, folyamatok osztályozása, </a:t>
            </a:r>
          </a:p>
          <a:p>
            <a:pPr eaLnBrk="1" hangingPunct="1">
              <a:lnSpc>
                <a:spcPct val="80000"/>
              </a:lnSpc>
              <a:defRPr/>
            </a:pPr>
            <a:r>
              <a:rPr lang="hu-HU" sz="1600"/>
              <a:t>számszerű értékeket nem tartalmaznak, így aritmetikai műveletek elvégzésének nincs értelme. </a:t>
            </a:r>
          </a:p>
          <a:p>
            <a:pPr eaLnBrk="1" hangingPunct="1">
              <a:lnSpc>
                <a:spcPct val="80000"/>
              </a:lnSpc>
              <a:defRPr/>
            </a:pPr>
            <a:r>
              <a:rPr lang="hu-HU" sz="1600"/>
              <a:t>Egyedeket aszerint osztályozzuk, hogy milyen csoportba, kategóriába tartoznak, amely alapján két megfigyelési egység vagy azonos vagy különböző. </a:t>
            </a:r>
          </a:p>
          <a:p>
            <a:pPr eaLnBrk="1" hangingPunct="1">
              <a:lnSpc>
                <a:spcPct val="80000"/>
              </a:lnSpc>
              <a:buFont typeface="Wingdings" pitchFamily="2" charset="2"/>
              <a:buNone/>
              <a:defRPr/>
            </a:pPr>
            <a:r>
              <a:rPr lang="hu-HU" sz="1600"/>
              <a:t> Az alábbi feltételeknek kell teljesülni: </a:t>
            </a:r>
          </a:p>
          <a:p>
            <a:pPr eaLnBrk="1" hangingPunct="1">
              <a:lnSpc>
                <a:spcPct val="80000"/>
              </a:lnSpc>
              <a:defRPr/>
            </a:pPr>
            <a:r>
              <a:rPr lang="hu-HU" sz="1600"/>
              <a:t>A számértékek mindig azonos kategóriákat fejeznek ki, minden egyes vizsgált személyről, vagy általa adott válaszról el lehet dönteni, hogy pontosan melyik kategóriába tartozik. </a:t>
            </a:r>
            <a:r>
              <a:rPr lang="hu-HU" sz="1400"/>
              <a:t>(Például nyitott kérdések esetén egyértelműen be tudjuk sorolni a válaszokat az előre megadott, vagy általunk létrehozott kategóriákba. Akkor jó a kategória rendszerünk, ha minden egyes választ csak egy kategóriába tudunk besorolni. Más esetben, ha megkérdezzük, hogy vizsgált személy férfi vagy nő, akkor egyértelmű, egymást kizáró válaszokat kapunk. Minden válaszadót be tudunk sorolni, nem lesz olyan, hogy egyikbe sem.)</a:t>
            </a:r>
          </a:p>
          <a:p>
            <a:pPr eaLnBrk="1" hangingPunct="1">
              <a:lnSpc>
                <a:spcPct val="80000"/>
              </a:lnSpc>
              <a:defRPr/>
            </a:pPr>
            <a:r>
              <a:rPr lang="hu-HU" sz="1600"/>
              <a:t>Az egyes számok nem mennyiség szerinti különbséget vagy sorrendet fejeznek ki, hanem a kategóriák kódolására használjuk őket. </a:t>
            </a:r>
            <a:r>
              <a:rPr lang="hu-HU" sz="1400"/>
              <a:t>(Például az 1-es szám = férfi, 2= nő, nem sorrendiséget, vagy minőséget jelentenek a számok.)</a:t>
            </a:r>
          </a:p>
          <a:p>
            <a:pPr eaLnBrk="1" hangingPunct="1">
              <a:lnSpc>
                <a:spcPct val="80000"/>
              </a:lnSpc>
              <a:defRPr/>
            </a:pPr>
            <a:r>
              <a:rPr lang="hu-HU" sz="1600"/>
              <a:t>Megállapítható adatoknál az összeadás nem értelmezhető. </a:t>
            </a:r>
          </a:p>
          <a:p>
            <a:pPr eaLnBrk="1" hangingPunct="1">
              <a:lnSpc>
                <a:spcPct val="80000"/>
              </a:lnSpc>
              <a:buFont typeface="Wingdings" pitchFamily="2" charset="2"/>
              <a:buNone/>
              <a:defRPr/>
            </a:pPr>
            <a:r>
              <a:rPr lang="hu-HU" sz="1600"/>
              <a:t>Például: nem, családi állapot, állampolgárság, képzettség, szemüvegesség, </a:t>
            </a:r>
          </a:p>
        </p:txBody>
      </p:sp>
    </p:spTree>
    <p:extLst>
      <p:ext uri="{BB962C8B-B14F-4D97-AF65-F5344CB8AC3E}">
        <p14:creationId xmlns:p14="http://schemas.microsoft.com/office/powerpoint/2010/main" val="36501807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2" dur="500"/>
                                        <p:tgtEl>
                                          <p:spTgt spid="614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7" dur="500"/>
                                        <p:tgtEl>
                                          <p:spTgt spid="614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147">
                                            <p:txEl>
                                              <p:pRg st="3" end="3"/>
                                            </p:txEl>
                                          </p:spTgt>
                                        </p:tgtEl>
                                        <p:attrNameLst>
                                          <p:attrName>style.visibility</p:attrName>
                                        </p:attrNameLst>
                                      </p:cBhvr>
                                      <p:to>
                                        <p:strVal val="visible"/>
                                      </p:to>
                                    </p:set>
                                    <p:animEffect transition="in" filter="blinds(horizontal)">
                                      <p:cBhvr>
                                        <p:cTn id="22" dur="500"/>
                                        <p:tgtEl>
                                          <p:spTgt spid="614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animEffect transition="in" filter="blinds(horizontal)">
                                      <p:cBhvr>
                                        <p:cTn id="27" dur="500"/>
                                        <p:tgtEl>
                                          <p:spTgt spid="6147">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6147">
                                            <p:txEl>
                                              <p:pRg st="6" end="6"/>
                                            </p:txEl>
                                          </p:spTgt>
                                        </p:tgtEl>
                                        <p:attrNameLst>
                                          <p:attrName>style.visibility</p:attrName>
                                        </p:attrNameLst>
                                      </p:cBhvr>
                                      <p:to>
                                        <p:strVal val="visible"/>
                                      </p:to>
                                    </p:set>
                                    <p:animEffect transition="in" filter="blinds(horizontal)">
                                      <p:cBhvr>
                                        <p:cTn id="32" dur="500"/>
                                        <p:tgtEl>
                                          <p:spTgt spid="6147">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6147">
                                            <p:txEl>
                                              <p:pRg st="7" end="7"/>
                                            </p:txEl>
                                          </p:spTgt>
                                        </p:tgtEl>
                                        <p:attrNameLst>
                                          <p:attrName>style.visibility</p:attrName>
                                        </p:attrNameLst>
                                      </p:cBhvr>
                                      <p:to>
                                        <p:strVal val="visible"/>
                                      </p:to>
                                    </p:set>
                                    <p:animEffect transition="in" filter="blinds(horizontal)">
                                      <p:cBhvr>
                                        <p:cTn id="37" dur="500"/>
                                        <p:tgtEl>
                                          <p:spTgt spid="6147">
                                            <p:txEl>
                                              <p:pRg st="7" end="7"/>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6147">
                                            <p:txEl>
                                              <p:pRg st="8" end="8"/>
                                            </p:txEl>
                                          </p:spTgt>
                                        </p:tgtEl>
                                        <p:attrNameLst>
                                          <p:attrName>style.visibility</p:attrName>
                                        </p:attrNameLst>
                                      </p:cBhvr>
                                      <p:to>
                                        <p:strVal val="visible"/>
                                      </p:to>
                                    </p:set>
                                    <p:animEffect transition="in" filter="blinds(horizontal)">
                                      <p:cBhvr>
                                        <p:cTn id="40" dur="500"/>
                                        <p:tgtEl>
                                          <p:spTgt spid="614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CEDA5614-CD4C-8E41-B813-F0E32C38A177}"/>
              </a:ext>
            </a:extLst>
          </p:cNvPr>
          <p:cNvSpPr>
            <a:spLocks noGrp="1"/>
          </p:cNvSpPr>
          <p:nvPr>
            <p:ph idx="1"/>
          </p:nvPr>
        </p:nvSpPr>
        <p:spPr>
          <a:xfrm>
            <a:off x="1774826" y="1484313"/>
            <a:ext cx="8435975" cy="5376862"/>
          </a:xfrm>
        </p:spPr>
        <p:txBody>
          <a:bodyPr/>
          <a:lstStyle/>
          <a:p>
            <a:pPr eaLnBrk="1" hangingPunct="1">
              <a:buFont typeface="Wingdings" pitchFamily="2" charset="2"/>
              <a:buNone/>
              <a:defRPr/>
            </a:pPr>
            <a:r>
              <a:rPr lang="hu-HU" sz="2400" dirty="0"/>
              <a:t>1. </a:t>
            </a:r>
            <a:r>
              <a:rPr lang="hu-HU" sz="2400" b="1" u="sng" dirty="0"/>
              <a:t>kategorikus változók</a:t>
            </a:r>
            <a:r>
              <a:rPr lang="hu-HU" sz="2400" u="sng" dirty="0"/>
              <a:t>  </a:t>
            </a:r>
            <a:r>
              <a:rPr lang="hu-HU" sz="2400" dirty="0"/>
              <a:t>- a vizsgált tulajdonság egyes eseteit különböztetik meg egymástól.</a:t>
            </a:r>
          </a:p>
          <a:p>
            <a:pPr marL="457200" indent="-457200">
              <a:buFont typeface="Wingdings" pitchFamily="2" charset="2"/>
              <a:buAutoNum type="arabicPeriod" startAt="2"/>
              <a:defRPr/>
            </a:pPr>
            <a:r>
              <a:rPr lang="hu-HU" sz="2400" b="1" u="sng" dirty="0"/>
              <a:t>numerikus változók </a:t>
            </a:r>
            <a:r>
              <a:rPr lang="hu-HU" sz="2400" b="1" dirty="0"/>
              <a:t>- </a:t>
            </a:r>
            <a:r>
              <a:rPr lang="hu-HU" sz="2400" dirty="0"/>
              <a:t>értékek közötti sorrend, mérhető távolságot is jelzi (pl. a jövedelem- vagy naponta elszívott cigaretták száma). 	</a:t>
            </a:r>
          </a:p>
          <a:p>
            <a:pPr marL="0" indent="0">
              <a:buNone/>
              <a:defRPr/>
            </a:pPr>
            <a:r>
              <a:rPr lang="hu-HU" sz="2400" dirty="0"/>
              <a:t>	 * </a:t>
            </a:r>
            <a:r>
              <a:rPr lang="hu-HU" sz="2400" u="sng" dirty="0"/>
              <a:t>A </a:t>
            </a:r>
            <a:r>
              <a:rPr lang="hu-HU" sz="2400" b="1" i="1" u="sng" dirty="0"/>
              <a:t>diszkrét változók</a:t>
            </a:r>
            <a:r>
              <a:rPr lang="hu-HU" sz="2400" i="1" u="sng" dirty="0"/>
              <a:t> </a:t>
            </a:r>
            <a:r>
              <a:rPr lang="hu-HU" sz="2400" dirty="0"/>
              <a:t>lehetséges értékei korlátozottak, pl. az előző műtétek száma, gyermekek száma a családban (csak egész szám lehet és e két változó értéke ritkán haladja meg pl. a 15-t). </a:t>
            </a:r>
          </a:p>
          <a:p>
            <a:pPr eaLnBrk="1" hangingPunct="1">
              <a:buFont typeface="Wingdings" pitchFamily="2" charset="2"/>
              <a:buNone/>
              <a:defRPr/>
            </a:pPr>
            <a:r>
              <a:rPr lang="hu-HU" sz="2400" dirty="0"/>
              <a:t>		* </a:t>
            </a:r>
            <a:r>
              <a:rPr lang="hu-HU" sz="2400" i="1" u="sng" dirty="0"/>
              <a:t>A </a:t>
            </a:r>
            <a:r>
              <a:rPr lang="hu-HU" sz="2400" b="1" i="1" u="sng" dirty="0"/>
              <a:t>folytonos változók </a:t>
            </a:r>
            <a:r>
              <a:rPr lang="hu-HU" sz="2400" dirty="0"/>
              <a:t>értékkészlete végtelen.</a:t>
            </a:r>
          </a:p>
          <a:p>
            <a:pPr eaLnBrk="1" hangingPunct="1">
              <a:buFont typeface="Wingdings" pitchFamily="2" charset="2"/>
              <a:buNone/>
              <a:defRPr/>
            </a:pPr>
            <a:r>
              <a:rPr lang="hu-HU" sz="2400" dirty="0"/>
              <a:t> </a:t>
            </a:r>
            <a:r>
              <a:rPr lang="hu-HU" sz="1800" dirty="0"/>
              <a:t>A diszkrét és folytonos változók közötti határvonal önkényes, de a gyakorlatban egy változót folytonosnak tekinthetünk, ha a lehetséges értékeinek száma több mint 20, ilyen pl. életkor, testsúly.</a:t>
            </a:r>
          </a:p>
        </p:txBody>
      </p:sp>
      <p:sp>
        <p:nvSpPr>
          <p:cNvPr id="4" name="Title 1">
            <a:extLst>
              <a:ext uri="{FF2B5EF4-FFF2-40B4-BE49-F238E27FC236}">
                <a16:creationId xmlns:a16="http://schemas.microsoft.com/office/drawing/2014/main" id="{5B5D18A0-0F2F-FE47-8E77-AFFED7EC99C4}"/>
              </a:ext>
            </a:extLst>
          </p:cNvPr>
          <p:cNvSpPr txBox="1">
            <a:spLocks/>
          </p:cNvSpPr>
          <p:nvPr/>
        </p:nvSpPr>
        <p:spPr bwMode="auto">
          <a:xfrm>
            <a:off x="1981200" y="266701"/>
            <a:ext cx="8229600" cy="993775"/>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a:lstStyle>
          <a:p>
            <a:pPr>
              <a:defRPr/>
            </a:pPr>
            <a:r>
              <a:rPr lang="hu-HU" kern="0" dirty="0"/>
              <a:t>Változók csoportosítása</a:t>
            </a:r>
            <a:br>
              <a:rPr lang="hu-HU" kern="0" dirty="0"/>
            </a:br>
            <a:r>
              <a:rPr lang="hu-HU" kern="0" dirty="0"/>
              <a:t>III. csoportosítás</a:t>
            </a:r>
            <a:endParaRPr lang="en-US" kern="0" dirty="0"/>
          </a:p>
        </p:txBody>
      </p:sp>
    </p:spTree>
    <p:extLst>
      <p:ext uri="{BB962C8B-B14F-4D97-AF65-F5344CB8AC3E}">
        <p14:creationId xmlns:p14="http://schemas.microsoft.com/office/powerpoint/2010/main" val="21380436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9ABB0F3-D52B-A640-866D-F52E22E047F7}"/>
              </a:ext>
            </a:extLst>
          </p:cNvPr>
          <p:cNvSpPr>
            <a:spLocks noGrp="1"/>
          </p:cNvSpPr>
          <p:nvPr>
            <p:ph type="title"/>
          </p:nvPr>
        </p:nvSpPr>
        <p:spPr>
          <a:xfrm>
            <a:off x="1992313" y="1"/>
            <a:ext cx="8229600" cy="561975"/>
          </a:xfrm>
        </p:spPr>
        <p:txBody>
          <a:bodyPr/>
          <a:lstStyle/>
          <a:p>
            <a:pPr eaLnBrk="1" hangingPunct="1">
              <a:defRPr/>
            </a:pPr>
            <a:r>
              <a:rPr lang="hu-HU" sz="2800" dirty="0"/>
              <a:t>További csoportosítási lehetőségek</a:t>
            </a:r>
          </a:p>
        </p:txBody>
      </p:sp>
      <p:sp>
        <p:nvSpPr>
          <p:cNvPr id="3" name="Tartalom helye 2">
            <a:extLst>
              <a:ext uri="{FF2B5EF4-FFF2-40B4-BE49-F238E27FC236}">
                <a16:creationId xmlns:a16="http://schemas.microsoft.com/office/drawing/2014/main" id="{C595A743-4234-A14B-B1DF-256850A94F5D}"/>
              </a:ext>
            </a:extLst>
          </p:cNvPr>
          <p:cNvSpPr>
            <a:spLocks noGrp="1"/>
          </p:cNvSpPr>
          <p:nvPr>
            <p:ph idx="1"/>
          </p:nvPr>
        </p:nvSpPr>
        <p:spPr>
          <a:xfrm>
            <a:off x="1981200" y="1700213"/>
            <a:ext cx="8229600" cy="4176712"/>
          </a:xfrm>
        </p:spPr>
        <p:txBody>
          <a:bodyPr/>
          <a:lstStyle/>
          <a:p>
            <a:pPr eaLnBrk="1" hangingPunct="1">
              <a:buFont typeface="Wingdings" pitchFamily="2" charset="2"/>
              <a:buNone/>
              <a:defRPr/>
            </a:pPr>
            <a:r>
              <a:rPr lang="hu-HU" dirty="0"/>
              <a:t>A kutatás összefüggéseinek vizsgálatában elfoglalt helye szerint A </a:t>
            </a:r>
            <a:r>
              <a:rPr lang="hu-HU" b="1" dirty="0"/>
              <a:t>független változók</a:t>
            </a:r>
            <a:r>
              <a:rPr lang="hu-HU" dirty="0"/>
              <a:t> az ok-okozati összefüggésben okként szerepelnek, és változásuk hatással van a </a:t>
            </a:r>
            <a:r>
              <a:rPr lang="hu-HU" b="1" dirty="0"/>
              <a:t>függő változó</a:t>
            </a:r>
            <a:r>
              <a:rPr lang="hu-HU" dirty="0"/>
              <a:t> alakulására, az okozatra.</a:t>
            </a:r>
          </a:p>
        </p:txBody>
      </p:sp>
      <p:sp>
        <p:nvSpPr>
          <p:cNvPr id="4" name="Title 1">
            <a:extLst>
              <a:ext uri="{FF2B5EF4-FFF2-40B4-BE49-F238E27FC236}">
                <a16:creationId xmlns:a16="http://schemas.microsoft.com/office/drawing/2014/main" id="{14A628F1-BD3C-2045-953B-04B72F316A55}"/>
              </a:ext>
            </a:extLst>
          </p:cNvPr>
          <p:cNvSpPr txBox="1">
            <a:spLocks/>
          </p:cNvSpPr>
          <p:nvPr/>
        </p:nvSpPr>
        <p:spPr bwMode="auto">
          <a:xfrm>
            <a:off x="1981200" y="476250"/>
            <a:ext cx="8229600" cy="1143000"/>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a:lstStyle>
          <a:p>
            <a:pPr>
              <a:defRPr/>
            </a:pPr>
            <a:r>
              <a:rPr lang="hu-HU" kern="0" dirty="0"/>
              <a:t>Változók csoportosítása</a:t>
            </a:r>
            <a:br>
              <a:rPr lang="hu-HU" kern="0" dirty="0"/>
            </a:br>
            <a:r>
              <a:rPr lang="hu-HU" kern="0" dirty="0"/>
              <a:t>IV. csoportosítás</a:t>
            </a:r>
            <a:endParaRPr lang="en-US" kern="0" dirty="0"/>
          </a:p>
        </p:txBody>
      </p:sp>
    </p:spTree>
    <p:extLst>
      <p:ext uri="{BB962C8B-B14F-4D97-AF65-F5344CB8AC3E}">
        <p14:creationId xmlns:p14="http://schemas.microsoft.com/office/powerpoint/2010/main" val="27273476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7C469E2-C0AA-E442-9BA1-2B6ACC78A9CC}"/>
              </a:ext>
            </a:extLst>
          </p:cNvPr>
          <p:cNvSpPr>
            <a:spLocks noGrp="1"/>
          </p:cNvSpPr>
          <p:nvPr>
            <p:ph type="title"/>
          </p:nvPr>
        </p:nvSpPr>
        <p:spPr>
          <a:xfrm>
            <a:off x="2516923" y="125412"/>
            <a:ext cx="8229600" cy="993775"/>
          </a:xfrm>
        </p:spPr>
        <p:txBody>
          <a:bodyPr>
            <a:normAutofit/>
          </a:bodyPr>
          <a:lstStyle/>
          <a:p>
            <a:pPr eaLnBrk="1" hangingPunct="1">
              <a:defRPr/>
            </a:pPr>
            <a:r>
              <a:rPr lang="hu-HU" sz="1800" dirty="0"/>
              <a:t>Statisztikai elemzés lehetőségei a minták száma és a mérési szintek alapján</a:t>
            </a:r>
            <a:endParaRPr lang="hu-HU" sz="1800" dirty="0">
              <a:solidFill>
                <a:srgbClr val="0070C0"/>
              </a:solidFill>
            </a:endParaRPr>
          </a:p>
        </p:txBody>
      </p:sp>
      <p:pic>
        <p:nvPicPr>
          <p:cNvPr id="27650" name="Picture 2">
            <a:extLst>
              <a:ext uri="{FF2B5EF4-FFF2-40B4-BE49-F238E27FC236}">
                <a16:creationId xmlns:a16="http://schemas.microsoft.com/office/drawing/2014/main" id="{7133D4CD-F528-B445-9797-A5EC388F134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424113" y="1138238"/>
            <a:ext cx="7632700" cy="5594350"/>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90286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0AA0E58-0F45-0042-B4BF-85C9DB1044EE}"/>
              </a:ext>
            </a:extLst>
          </p:cNvPr>
          <p:cNvSpPr>
            <a:spLocks noGrp="1"/>
          </p:cNvSpPr>
          <p:nvPr>
            <p:ph type="ctrTitle"/>
          </p:nvPr>
        </p:nvSpPr>
        <p:spPr/>
        <p:txBody>
          <a:bodyPr/>
          <a:lstStyle/>
          <a:p>
            <a:pPr>
              <a:defRPr/>
            </a:pPr>
            <a:r>
              <a:rPr lang="hu-HU" dirty="0"/>
              <a:t>Adatbázis készítés és leíró statisztika</a:t>
            </a:r>
          </a:p>
        </p:txBody>
      </p:sp>
    </p:spTree>
    <p:extLst>
      <p:ext uri="{BB962C8B-B14F-4D97-AF65-F5344CB8AC3E}">
        <p14:creationId xmlns:p14="http://schemas.microsoft.com/office/powerpoint/2010/main" val="3606791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D219005-2678-CE4A-A8B0-3030D9A1D5F7}"/>
              </a:ext>
            </a:extLst>
          </p:cNvPr>
          <p:cNvSpPr>
            <a:spLocks noGrp="1"/>
          </p:cNvSpPr>
          <p:nvPr>
            <p:ph type="title"/>
          </p:nvPr>
        </p:nvSpPr>
        <p:spPr/>
        <p:txBody>
          <a:bodyPr>
            <a:normAutofit/>
          </a:bodyPr>
          <a:lstStyle/>
          <a:p>
            <a:pPr>
              <a:defRPr/>
            </a:pPr>
            <a:r>
              <a:rPr lang="hu-HU" altLang="hu-HU" b="1" dirty="0">
                <a:latin typeface="Arial" panose="020B0604020202020204" pitchFamily="34" charset="0"/>
                <a:ea typeface="Times New Roman" panose="02020603050405020304" pitchFamily="18" charset="0"/>
              </a:rPr>
              <a:t>Adatbázis készítése</a:t>
            </a:r>
            <a:endParaRPr lang="hu-HU" dirty="0"/>
          </a:p>
        </p:txBody>
      </p:sp>
      <p:sp>
        <p:nvSpPr>
          <p:cNvPr id="28674" name="Rectangle 1">
            <a:extLst>
              <a:ext uri="{FF2B5EF4-FFF2-40B4-BE49-F238E27FC236}">
                <a16:creationId xmlns:a16="http://schemas.microsoft.com/office/drawing/2014/main" id="{9083E875-854D-8146-A41F-D10C27B5F9E2}"/>
              </a:ext>
            </a:extLst>
          </p:cNvPr>
          <p:cNvSpPr>
            <a:spLocks noChangeArrowheads="1"/>
          </p:cNvSpPr>
          <p:nvPr/>
        </p:nvSpPr>
        <p:spPr bwMode="auto">
          <a:xfrm>
            <a:off x="2001838" y="2159000"/>
            <a:ext cx="7886700" cy="303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3758" tIns="34290" rIns="68580" bIns="0" anchor="ctr">
            <a:spAutoFit/>
          </a:bodyPr>
          <a:lstStyle>
            <a:lvl1pPr defTabSz="685800">
              <a:defRPr>
                <a:solidFill>
                  <a:schemeClr val="tx1"/>
                </a:solidFill>
                <a:latin typeface="Tahoma" panose="020B0604030504040204" pitchFamily="34" charset="0"/>
              </a:defRPr>
            </a:lvl1pPr>
            <a:lvl2pPr marL="742950" indent="-285750" defTabSz="685800">
              <a:defRPr>
                <a:solidFill>
                  <a:schemeClr val="tx1"/>
                </a:solidFill>
                <a:latin typeface="Tahoma" panose="020B0604030504040204" pitchFamily="34" charset="0"/>
              </a:defRPr>
            </a:lvl2pPr>
            <a:lvl3pPr marL="1143000" indent="-228600" defTabSz="685800">
              <a:defRPr>
                <a:solidFill>
                  <a:schemeClr val="tx1"/>
                </a:solidFill>
                <a:latin typeface="Tahoma" panose="020B0604030504040204" pitchFamily="34" charset="0"/>
              </a:defRPr>
            </a:lvl3pPr>
            <a:lvl4pPr marL="1600200" indent="-228600" defTabSz="685800">
              <a:defRPr>
                <a:solidFill>
                  <a:schemeClr val="tx1"/>
                </a:solidFill>
                <a:latin typeface="Tahoma" panose="020B0604030504040204" pitchFamily="34" charset="0"/>
              </a:defRPr>
            </a:lvl4pPr>
            <a:lvl5pPr marL="2057400" indent="-228600" defTabSz="685800">
              <a:defRPr>
                <a:solidFill>
                  <a:schemeClr val="tx1"/>
                </a:solidFill>
                <a:latin typeface="Tahoma" panose="020B0604030504040204" pitchFamily="34" charset="0"/>
              </a:defRPr>
            </a:lvl5pPr>
            <a:lvl6pPr marL="2514600" indent="-228600" defTabSz="685800" eaLnBrk="0" fontAlgn="base" hangingPunct="0">
              <a:spcBef>
                <a:spcPct val="0"/>
              </a:spcBef>
              <a:spcAft>
                <a:spcPct val="0"/>
              </a:spcAft>
              <a:defRPr>
                <a:solidFill>
                  <a:schemeClr val="tx1"/>
                </a:solidFill>
                <a:latin typeface="Tahoma" panose="020B0604030504040204" pitchFamily="34" charset="0"/>
              </a:defRPr>
            </a:lvl6pPr>
            <a:lvl7pPr marL="2971800" indent="-228600" defTabSz="685800" eaLnBrk="0" fontAlgn="base" hangingPunct="0">
              <a:spcBef>
                <a:spcPct val="0"/>
              </a:spcBef>
              <a:spcAft>
                <a:spcPct val="0"/>
              </a:spcAft>
              <a:defRPr>
                <a:solidFill>
                  <a:schemeClr val="tx1"/>
                </a:solidFill>
                <a:latin typeface="Tahoma" panose="020B0604030504040204" pitchFamily="34" charset="0"/>
              </a:defRPr>
            </a:lvl7pPr>
            <a:lvl8pPr marL="3429000" indent="-228600" defTabSz="685800" eaLnBrk="0" fontAlgn="base" hangingPunct="0">
              <a:spcBef>
                <a:spcPct val="0"/>
              </a:spcBef>
              <a:spcAft>
                <a:spcPct val="0"/>
              </a:spcAft>
              <a:defRPr>
                <a:solidFill>
                  <a:schemeClr val="tx1"/>
                </a:solidFill>
                <a:latin typeface="Tahoma" panose="020B0604030504040204" pitchFamily="34" charset="0"/>
              </a:defRPr>
            </a:lvl8pPr>
            <a:lvl9pPr marL="3886200" indent="-228600" defTabSz="685800" eaLnBrk="0" fontAlgn="base" hangingPunct="0">
              <a:spcBef>
                <a:spcPct val="0"/>
              </a:spcBef>
              <a:spcAft>
                <a:spcPct val="0"/>
              </a:spcAft>
              <a:defRPr>
                <a:solidFill>
                  <a:schemeClr val="tx1"/>
                </a:solidFill>
                <a:latin typeface="Tahoma" panose="020B0604030504040204" pitchFamily="34" charset="0"/>
              </a:defRPr>
            </a:lvl9pPr>
          </a:lstStyle>
          <a:p>
            <a:pPr algn="just"/>
            <a:r>
              <a:rPr lang="hu-HU" altLang="hu-HU" sz="1500" b="1">
                <a:latin typeface="Arial" panose="020B0604020202020204" pitchFamily="34" charset="0"/>
                <a:ea typeface="Times New Roman" panose="02020603050405020304" pitchFamily="18" charset="0"/>
                <a:cs typeface="Times New Roman" panose="02020603050405020304" pitchFamily="18" charset="0"/>
              </a:rPr>
              <a:t>Adatbázis</a:t>
            </a:r>
            <a:r>
              <a:rPr lang="hu-HU" altLang="hu-HU" sz="1500">
                <a:latin typeface="Arial" panose="020B0604020202020204" pitchFamily="34" charset="0"/>
                <a:ea typeface="Times New Roman" panose="02020603050405020304" pitchFamily="18" charset="0"/>
                <a:cs typeface="Times New Roman" panose="02020603050405020304" pitchFamily="18" charset="0"/>
              </a:rPr>
              <a:t>nak nevezzük azt a rendezett információhalmazt, amelyben a vizsgált személyekre vonatkozó elemi információk, változók szerint rendezett formában állnak rendelkezésre. </a:t>
            </a:r>
          </a:p>
          <a:p>
            <a:pPr algn="just"/>
            <a:r>
              <a:rPr lang="hu-HU" altLang="hu-HU" sz="1500">
                <a:latin typeface="Arial" panose="020B0604020202020204" pitchFamily="34" charset="0"/>
                <a:ea typeface="Times New Roman" panose="02020603050405020304" pitchFamily="18" charset="0"/>
                <a:cs typeface="Times New Roman" panose="02020603050405020304" pitchFamily="18" charset="0"/>
              </a:rPr>
              <a:t>Egy adatbázis oszlopokból és a vizsgált személyek válaszait tartalmazó sorokból áll. </a:t>
            </a:r>
          </a:p>
          <a:p>
            <a:pPr algn="just"/>
            <a:endParaRPr lang="hu-HU" altLang="hu-HU" sz="1500">
              <a:latin typeface="Arial" panose="020B0604020202020204" pitchFamily="34" charset="0"/>
              <a:ea typeface="Times New Roman" panose="02020603050405020304" pitchFamily="18" charset="0"/>
              <a:cs typeface="Times New Roman" panose="02020603050405020304" pitchFamily="18" charset="0"/>
            </a:endParaRPr>
          </a:p>
          <a:p>
            <a:pPr algn="just"/>
            <a:r>
              <a:rPr lang="hu-HU" altLang="hu-HU" sz="1500">
                <a:latin typeface="Arial" panose="020B0604020202020204" pitchFamily="34" charset="0"/>
                <a:ea typeface="Times New Roman" panose="02020603050405020304" pitchFamily="18" charset="0"/>
                <a:cs typeface="Times New Roman" panose="02020603050405020304" pitchFamily="18" charset="0"/>
              </a:rPr>
              <a:t>Minden lényeges információ döntően </a:t>
            </a:r>
            <a:r>
              <a:rPr lang="hu-HU" altLang="hu-HU" sz="1500" b="1">
                <a:latin typeface="Arial" panose="020B0604020202020204" pitchFamily="34" charset="0"/>
                <a:ea typeface="Times New Roman" panose="02020603050405020304" pitchFamily="18" charset="0"/>
                <a:cs typeface="Times New Roman" panose="02020603050405020304" pitchFamily="18" charset="0"/>
              </a:rPr>
              <a:t>számokkal, betűkkel, kódokkal </a:t>
            </a:r>
            <a:r>
              <a:rPr lang="hu-HU" altLang="hu-HU" sz="1500">
                <a:latin typeface="Arial" panose="020B0604020202020204" pitchFamily="34" charset="0"/>
                <a:ea typeface="Times New Roman" panose="02020603050405020304" pitchFamily="18" charset="0"/>
                <a:cs typeface="Times New Roman" panose="02020603050405020304" pitchFamily="18" charset="0"/>
              </a:rPr>
              <a:t>kerül rögzítésre, jól áttekinthető módon. </a:t>
            </a:r>
          </a:p>
          <a:p>
            <a:pPr algn="just"/>
            <a:endParaRPr lang="hu-HU" altLang="hu-HU" sz="1500">
              <a:latin typeface="Arial" panose="020B0604020202020204" pitchFamily="34" charset="0"/>
              <a:ea typeface="Times New Roman" panose="02020603050405020304" pitchFamily="18" charset="0"/>
              <a:cs typeface="Times New Roman" panose="02020603050405020304" pitchFamily="18" charset="0"/>
            </a:endParaRPr>
          </a:p>
          <a:p>
            <a:pPr algn="just"/>
            <a:r>
              <a:rPr lang="hu-HU" altLang="hu-HU" sz="1500">
                <a:latin typeface="Arial" panose="020B0604020202020204" pitchFamily="34" charset="0"/>
                <a:ea typeface="Times New Roman" panose="02020603050405020304" pitchFamily="18" charset="0"/>
                <a:cs typeface="Times New Roman" panose="02020603050405020304" pitchFamily="18" charset="0"/>
              </a:rPr>
              <a:t>Ezeket a betűket, számokat, kódokat célszerű már az adatgyűjtő eszközön feltüntetni, mert jelentősen megkönnyíti az adatbázis elkészítését. Minden olyan információt, amelyet a vizsgálati eszköz alkalmazása során megtudtunk, az adatrögzítéshez a legkisebb alkotórészeire bontunk. </a:t>
            </a:r>
          </a:p>
          <a:p>
            <a:pPr algn="just"/>
            <a:r>
              <a:rPr lang="hu-HU" altLang="hu-HU" sz="1500">
                <a:latin typeface="Arial" panose="020B0604020202020204" pitchFamily="34" charset="0"/>
                <a:ea typeface="Times New Roman" panose="02020603050405020304" pitchFamily="18" charset="0"/>
                <a:cs typeface="Times New Roman" panose="02020603050405020304" pitchFamily="18" charset="0"/>
              </a:rPr>
              <a:t>Az ilyen, már tovább nem bontható információkat </a:t>
            </a:r>
            <a:r>
              <a:rPr lang="hu-HU" altLang="hu-HU" sz="1500" b="1">
                <a:latin typeface="Arial" panose="020B0604020202020204" pitchFamily="34" charset="0"/>
                <a:ea typeface="Times New Roman" panose="02020603050405020304" pitchFamily="18" charset="0"/>
                <a:cs typeface="Times New Roman" panose="02020603050405020304" pitchFamily="18" charset="0"/>
              </a:rPr>
              <a:t>elemi információknak </a:t>
            </a:r>
            <a:r>
              <a:rPr lang="hu-HU" altLang="hu-HU" sz="1500">
                <a:latin typeface="Arial" panose="020B0604020202020204" pitchFamily="34" charset="0"/>
                <a:ea typeface="Times New Roman" panose="02020603050405020304" pitchFamily="18" charset="0"/>
                <a:cs typeface="Times New Roman" panose="02020603050405020304" pitchFamily="18" charset="0"/>
              </a:rPr>
              <a:t>nevezzük.</a:t>
            </a:r>
            <a:endParaRPr lang="hu-HU" altLang="hu-HU" sz="1500">
              <a:latin typeface="Arial" panose="020B0604020202020204" pitchFamily="34" charset="0"/>
            </a:endParaRPr>
          </a:p>
        </p:txBody>
      </p:sp>
    </p:spTree>
    <p:extLst>
      <p:ext uri="{BB962C8B-B14F-4D97-AF65-F5344CB8AC3E}">
        <p14:creationId xmlns:p14="http://schemas.microsoft.com/office/powerpoint/2010/main" val="22412795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4F1501C-1B58-E04A-A3DB-10381C6A4153}"/>
              </a:ext>
            </a:extLst>
          </p:cNvPr>
          <p:cNvSpPr>
            <a:spLocks noGrp="1"/>
          </p:cNvSpPr>
          <p:nvPr>
            <p:ph type="title"/>
          </p:nvPr>
        </p:nvSpPr>
        <p:spPr>
          <a:xfrm>
            <a:off x="2463568" y="167889"/>
            <a:ext cx="7886700" cy="993775"/>
          </a:xfrm>
        </p:spPr>
        <p:txBody>
          <a:bodyPr>
            <a:normAutofit fontScale="90000"/>
          </a:bodyPr>
          <a:lstStyle/>
          <a:p>
            <a:pPr>
              <a:defRPr/>
            </a:pPr>
            <a:r>
              <a:rPr lang="hu-HU" altLang="hu-HU" b="1" dirty="0">
                <a:latin typeface="Arial" panose="020B0604020202020204" pitchFamily="34" charset="0"/>
                <a:ea typeface="Times New Roman" panose="02020603050405020304" pitchFamily="18" charset="0"/>
              </a:rPr>
              <a:t>Adatbázis készítése</a:t>
            </a:r>
            <a:br>
              <a:rPr lang="hu-HU" altLang="hu-HU" b="1" dirty="0">
                <a:latin typeface="Arial" panose="020B0604020202020204" pitchFamily="34" charset="0"/>
                <a:ea typeface="Times New Roman" panose="02020603050405020304" pitchFamily="18" charset="0"/>
              </a:rPr>
            </a:br>
            <a:endParaRPr lang="hu-HU" dirty="0"/>
          </a:p>
        </p:txBody>
      </p:sp>
      <p:sp>
        <p:nvSpPr>
          <p:cNvPr id="29698" name="Rectangle 1">
            <a:extLst>
              <a:ext uri="{FF2B5EF4-FFF2-40B4-BE49-F238E27FC236}">
                <a16:creationId xmlns:a16="http://schemas.microsoft.com/office/drawing/2014/main" id="{96AC2F37-DE92-464E-AE3B-DCB808B55260}"/>
              </a:ext>
            </a:extLst>
          </p:cNvPr>
          <p:cNvSpPr>
            <a:spLocks noChangeArrowheads="1"/>
          </p:cNvSpPr>
          <p:nvPr/>
        </p:nvSpPr>
        <p:spPr bwMode="auto">
          <a:xfrm>
            <a:off x="1014761" y="1868512"/>
            <a:ext cx="9913433" cy="3420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73758" tIns="34290" rIns="68580" bIns="0" anchor="ctr">
            <a:spAutoFit/>
          </a:bodyPr>
          <a:lstStyle>
            <a:lvl1pPr defTabSz="685800">
              <a:defRPr>
                <a:solidFill>
                  <a:schemeClr val="tx1"/>
                </a:solidFill>
                <a:latin typeface="Tahoma" panose="020B0604030504040204" pitchFamily="34" charset="0"/>
              </a:defRPr>
            </a:lvl1pPr>
            <a:lvl2pPr marL="742950" indent="-285750" defTabSz="685800">
              <a:defRPr>
                <a:solidFill>
                  <a:schemeClr val="tx1"/>
                </a:solidFill>
                <a:latin typeface="Tahoma" panose="020B0604030504040204" pitchFamily="34" charset="0"/>
              </a:defRPr>
            </a:lvl2pPr>
            <a:lvl3pPr marL="1143000" indent="-228600" defTabSz="685800">
              <a:defRPr>
                <a:solidFill>
                  <a:schemeClr val="tx1"/>
                </a:solidFill>
                <a:latin typeface="Tahoma" panose="020B0604030504040204" pitchFamily="34" charset="0"/>
              </a:defRPr>
            </a:lvl3pPr>
            <a:lvl4pPr marL="1600200" indent="-228600" defTabSz="685800">
              <a:defRPr>
                <a:solidFill>
                  <a:schemeClr val="tx1"/>
                </a:solidFill>
                <a:latin typeface="Tahoma" panose="020B0604030504040204" pitchFamily="34" charset="0"/>
              </a:defRPr>
            </a:lvl4pPr>
            <a:lvl5pPr marL="2057400" indent="-228600" defTabSz="685800">
              <a:defRPr>
                <a:solidFill>
                  <a:schemeClr val="tx1"/>
                </a:solidFill>
                <a:latin typeface="Tahoma" panose="020B0604030504040204" pitchFamily="34" charset="0"/>
              </a:defRPr>
            </a:lvl5pPr>
            <a:lvl6pPr marL="2514600" indent="-228600" defTabSz="685800" eaLnBrk="0" fontAlgn="base" hangingPunct="0">
              <a:spcBef>
                <a:spcPct val="0"/>
              </a:spcBef>
              <a:spcAft>
                <a:spcPct val="0"/>
              </a:spcAft>
              <a:defRPr>
                <a:solidFill>
                  <a:schemeClr val="tx1"/>
                </a:solidFill>
                <a:latin typeface="Tahoma" panose="020B0604030504040204" pitchFamily="34" charset="0"/>
              </a:defRPr>
            </a:lvl6pPr>
            <a:lvl7pPr marL="2971800" indent="-228600" defTabSz="685800" eaLnBrk="0" fontAlgn="base" hangingPunct="0">
              <a:spcBef>
                <a:spcPct val="0"/>
              </a:spcBef>
              <a:spcAft>
                <a:spcPct val="0"/>
              </a:spcAft>
              <a:defRPr>
                <a:solidFill>
                  <a:schemeClr val="tx1"/>
                </a:solidFill>
                <a:latin typeface="Tahoma" panose="020B0604030504040204" pitchFamily="34" charset="0"/>
              </a:defRPr>
            </a:lvl7pPr>
            <a:lvl8pPr marL="3429000" indent="-228600" defTabSz="685800" eaLnBrk="0" fontAlgn="base" hangingPunct="0">
              <a:spcBef>
                <a:spcPct val="0"/>
              </a:spcBef>
              <a:spcAft>
                <a:spcPct val="0"/>
              </a:spcAft>
              <a:defRPr>
                <a:solidFill>
                  <a:schemeClr val="tx1"/>
                </a:solidFill>
                <a:latin typeface="Tahoma" panose="020B0604030504040204" pitchFamily="34" charset="0"/>
              </a:defRPr>
            </a:lvl8pPr>
            <a:lvl9pPr marL="3886200" indent="-228600" defTabSz="685800" eaLnBrk="0" fontAlgn="base" hangingPunct="0">
              <a:spcBef>
                <a:spcPct val="0"/>
              </a:spcBef>
              <a:spcAft>
                <a:spcPct val="0"/>
              </a:spcAft>
              <a:defRPr>
                <a:solidFill>
                  <a:schemeClr val="tx1"/>
                </a:solidFill>
                <a:latin typeface="Tahoma" panose="020B0604030504040204" pitchFamily="34" charset="0"/>
              </a:defRPr>
            </a:lvl9pPr>
          </a:lstStyle>
          <a:p>
            <a:pPr algn="just"/>
            <a:r>
              <a:rPr lang="hu-HU" altLang="hu-HU" sz="2000" dirty="0">
                <a:latin typeface="Arial" panose="020B0604020202020204" pitchFamily="34" charset="0"/>
                <a:ea typeface="Times New Roman" panose="02020603050405020304" pitchFamily="18" charset="0"/>
                <a:cs typeface="Times New Roman" panose="02020603050405020304" pitchFamily="18" charset="0"/>
              </a:rPr>
              <a:t>A változók az adatrögzítés során az oszlopokban jelennek meg, alá soronként kerülnek az egyes elemi információk </a:t>
            </a:r>
          </a:p>
          <a:p>
            <a:pPr algn="just"/>
            <a:r>
              <a:rPr lang="hu-HU" altLang="hu-HU" sz="2000" b="1" dirty="0">
                <a:latin typeface="Arial" panose="020B0604020202020204" pitchFamily="34" charset="0"/>
                <a:ea typeface="Times New Roman" panose="02020603050405020304" pitchFamily="18" charset="0"/>
                <a:cs typeface="Times New Roman" panose="02020603050405020304" pitchFamily="18" charset="0"/>
              </a:rPr>
              <a:t>Az egyes kódok jelentéseit célszerű rögzíteni. </a:t>
            </a:r>
          </a:p>
          <a:p>
            <a:pPr algn="just"/>
            <a:r>
              <a:rPr lang="hu-HU" altLang="hu-HU" sz="2000" dirty="0">
                <a:latin typeface="Arial" panose="020B0604020202020204" pitchFamily="34" charset="0"/>
                <a:ea typeface="Times New Roman" panose="02020603050405020304" pitchFamily="18" charset="0"/>
                <a:cs typeface="Times New Roman" panose="02020603050405020304" pitchFamily="18" charset="0"/>
              </a:rPr>
              <a:t>Ez történhet az adatgyűjtő eszközön és/vagy – javasolt Excel programban – a címsor cellájába történő megjegyzés beszúrásával, vagy a legördülő választéklista alkalmazásával. Mindkét lehetőség az adott cellára állva jobb egérrel előhívható.</a:t>
            </a:r>
          </a:p>
          <a:p>
            <a:pPr algn="just"/>
            <a:endParaRPr lang="hu-HU" altLang="hu-HU" sz="2000" dirty="0">
              <a:latin typeface="Arial" panose="020B0604020202020204" pitchFamily="34" charset="0"/>
            </a:endParaRPr>
          </a:p>
          <a:p>
            <a:pPr algn="just"/>
            <a:r>
              <a:rPr lang="hu-HU" altLang="hu-HU" sz="2000" dirty="0">
                <a:latin typeface="Arial" panose="020B0604020202020204" pitchFamily="34" charset="0"/>
                <a:ea typeface="Times New Roman" panose="02020603050405020304" pitchFamily="18" charset="0"/>
                <a:cs typeface="Times New Roman" panose="02020603050405020304" pitchFamily="18" charset="0"/>
              </a:rPr>
              <a:t>A következőkben bemutatjuk az adatbázis készítés alapjait az Excel és az SPSS programokban. Az Excel alapismeretek közlése nem célja a fejezetnek, ezért az itt leírt információk módosíthatók, illetve kiegészíthetők a már megszerzett informatikai ismeretekkel.</a:t>
            </a:r>
            <a:endParaRPr lang="hu-HU" altLang="hu-HU" sz="2000" dirty="0">
              <a:latin typeface="Arial" panose="020B0604020202020204" pitchFamily="34" charset="0"/>
            </a:endParaRPr>
          </a:p>
        </p:txBody>
      </p:sp>
    </p:spTree>
    <p:extLst>
      <p:ext uri="{BB962C8B-B14F-4D97-AF65-F5344CB8AC3E}">
        <p14:creationId xmlns:p14="http://schemas.microsoft.com/office/powerpoint/2010/main" val="34662193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11E02FF-4EEC-9B4F-8C38-F28EA2AD7D74}"/>
              </a:ext>
            </a:extLst>
          </p:cNvPr>
          <p:cNvSpPr>
            <a:spLocks noGrp="1"/>
          </p:cNvSpPr>
          <p:nvPr>
            <p:ph type="title"/>
          </p:nvPr>
        </p:nvSpPr>
        <p:spPr/>
        <p:txBody>
          <a:bodyPr/>
          <a:lstStyle/>
          <a:p>
            <a:pPr>
              <a:defRPr/>
            </a:pPr>
            <a:r>
              <a:rPr lang="hu-HU" altLang="hu-HU" b="1" dirty="0">
                <a:latin typeface="Arial" panose="020B0604020202020204" pitchFamily="34" charset="0"/>
                <a:ea typeface="Times New Roman" panose="02020603050405020304" pitchFamily="18" charset="0"/>
              </a:rPr>
              <a:t>Adatbázis készítése</a:t>
            </a:r>
            <a:endParaRPr lang="hu-HU" dirty="0"/>
          </a:p>
        </p:txBody>
      </p:sp>
      <p:graphicFrame>
        <p:nvGraphicFramePr>
          <p:cNvPr id="4" name="Tartalom helye 3">
            <a:extLst>
              <a:ext uri="{FF2B5EF4-FFF2-40B4-BE49-F238E27FC236}">
                <a16:creationId xmlns:a16="http://schemas.microsoft.com/office/drawing/2014/main" id="{9130399C-0F10-3B4A-A4B7-FBAE931656B4}"/>
              </a:ext>
            </a:extLst>
          </p:cNvPr>
          <p:cNvGraphicFramePr>
            <a:graphicFrameLocks noGrp="1"/>
          </p:cNvGraphicFramePr>
          <p:nvPr>
            <p:ph idx="1"/>
          </p:nvPr>
        </p:nvGraphicFramePr>
        <p:xfrm>
          <a:off x="1841500" y="2009776"/>
          <a:ext cx="8197852" cy="3514724"/>
        </p:xfrm>
        <a:graphic>
          <a:graphicData uri="http://schemas.openxmlformats.org/drawingml/2006/table">
            <a:tbl>
              <a:tblPr firstRow="1" firstCol="1" lastRow="1" lastCol="1" bandRow="1" bandCol="1">
                <a:tableStyleId>{5C22544A-7EE6-4342-B048-85BDC9FD1C3A}</a:tableStyleId>
              </a:tblPr>
              <a:tblGrid>
                <a:gridCol w="2049463">
                  <a:extLst>
                    <a:ext uri="{9D8B030D-6E8A-4147-A177-3AD203B41FA5}">
                      <a16:colId xmlns:a16="http://schemas.microsoft.com/office/drawing/2014/main" val="20000"/>
                    </a:ext>
                  </a:extLst>
                </a:gridCol>
                <a:gridCol w="2049463">
                  <a:extLst>
                    <a:ext uri="{9D8B030D-6E8A-4147-A177-3AD203B41FA5}">
                      <a16:colId xmlns:a16="http://schemas.microsoft.com/office/drawing/2014/main" val="20001"/>
                    </a:ext>
                  </a:extLst>
                </a:gridCol>
                <a:gridCol w="2049463">
                  <a:extLst>
                    <a:ext uri="{9D8B030D-6E8A-4147-A177-3AD203B41FA5}">
                      <a16:colId xmlns:a16="http://schemas.microsoft.com/office/drawing/2014/main" val="20002"/>
                    </a:ext>
                  </a:extLst>
                </a:gridCol>
                <a:gridCol w="2049463">
                  <a:extLst>
                    <a:ext uri="{9D8B030D-6E8A-4147-A177-3AD203B41FA5}">
                      <a16:colId xmlns:a16="http://schemas.microsoft.com/office/drawing/2014/main" val="20003"/>
                    </a:ext>
                  </a:extLst>
                </a:gridCol>
              </a:tblGrid>
              <a:tr h="538390">
                <a:tc>
                  <a:txBody>
                    <a:bodyPr/>
                    <a:lstStyle/>
                    <a:p>
                      <a:pPr algn="just">
                        <a:lnSpc>
                          <a:spcPct val="150000"/>
                        </a:lnSpc>
                        <a:spcAft>
                          <a:spcPts val="0"/>
                        </a:spcAft>
                      </a:pPr>
                      <a:r>
                        <a:rPr lang="hu-HU" sz="1200" dirty="0">
                          <a:effectLst/>
                        </a:rPr>
                        <a:t>Kérdéstípus</a:t>
                      </a:r>
                      <a:endParaRPr lang="hu-HU" sz="1200" dirty="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Változók száma</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Változók lehetséges értékelésének száma</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Kódolás</a:t>
                      </a:r>
                      <a:endParaRPr lang="hu-HU" sz="1200">
                        <a:effectLst/>
                        <a:latin typeface="Times New Roman" panose="02020603050405020304" pitchFamily="18" charset="0"/>
                        <a:ea typeface="Times New Roman" panose="02020603050405020304" pitchFamily="18" charset="0"/>
                      </a:endParaRPr>
                    </a:p>
                  </a:txBody>
                  <a:tcPr marL="51436" marR="51436" marT="0" marB="0"/>
                </a:tc>
                <a:extLst>
                  <a:ext uri="{0D108BD9-81ED-4DB2-BD59-A6C34878D82A}">
                    <a16:rowId xmlns:a16="http://schemas.microsoft.com/office/drawing/2014/main" val="10000"/>
                  </a:ext>
                </a:extLst>
              </a:tr>
              <a:tr h="538390">
                <a:tc>
                  <a:txBody>
                    <a:bodyPr/>
                    <a:lstStyle/>
                    <a:p>
                      <a:pPr algn="just">
                        <a:lnSpc>
                          <a:spcPct val="150000"/>
                        </a:lnSpc>
                        <a:spcAft>
                          <a:spcPts val="0"/>
                        </a:spcAft>
                      </a:pPr>
                      <a:r>
                        <a:rPr lang="hu-HU" sz="1200">
                          <a:effectLst/>
                        </a:rPr>
                        <a:t>egy válasz lehetséges</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1 változó</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választási lehetőségek száma</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a válaszlehetőség számozása</a:t>
                      </a:r>
                      <a:endParaRPr lang="hu-HU" sz="1200">
                        <a:effectLst/>
                        <a:latin typeface="Times New Roman" panose="02020603050405020304" pitchFamily="18" charset="0"/>
                        <a:ea typeface="Times New Roman" panose="02020603050405020304" pitchFamily="18" charset="0"/>
                      </a:endParaRPr>
                    </a:p>
                  </a:txBody>
                  <a:tcPr marL="51436" marR="51436" marT="0" marB="0"/>
                </a:tc>
                <a:extLst>
                  <a:ext uri="{0D108BD9-81ED-4DB2-BD59-A6C34878D82A}">
                    <a16:rowId xmlns:a16="http://schemas.microsoft.com/office/drawing/2014/main" val="10001"/>
                  </a:ext>
                </a:extLst>
              </a:tr>
              <a:tr h="538390">
                <a:tc>
                  <a:txBody>
                    <a:bodyPr/>
                    <a:lstStyle/>
                    <a:p>
                      <a:pPr algn="just">
                        <a:lnSpc>
                          <a:spcPct val="150000"/>
                        </a:lnSpc>
                        <a:spcAft>
                          <a:spcPts val="0"/>
                        </a:spcAft>
                      </a:pPr>
                      <a:r>
                        <a:rPr lang="hu-HU" sz="1200">
                          <a:effectLst/>
                        </a:rPr>
                        <a:t>több válaszlehetőség</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annyi változó lesz ahány válaszlehetőség</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kétértékű (jelölték vagy nem)</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jelölés esetén lehet 1 nem jelölés esetén 0</a:t>
                      </a:r>
                      <a:endParaRPr lang="hu-HU" sz="1200">
                        <a:effectLst/>
                        <a:latin typeface="Times New Roman" panose="02020603050405020304" pitchFamily="18" charset="0"/>
                        <a:ea typeface="Times New Roman" panose="02020603050405020304" pitchFamily="18" charset="0"/>
                      </a:endParaRPr>
                    </a:p>
                  </a:txBody>
                  <a:tcPr marL="51436" marR="51436" marT="0" marB="0"/>
                </a:tc>
                <a:extLst>
                  <a:ext uri="{0D108BD9-81ED-4DB2-BD59-A6C34878D82A}">
                    <a16:rowId xmlns:a16="http://schemas.microsoft.com/office/drawing/2014/main" val="10002"/>
                  </a:ext>
                </a:extLst>
              </a:tr>
              <a:tr h="538390">
                <a:tc>
                  <a:txBody>
                    <a:bodyPr/>
                    <a:lstStyle/>
                    <a:p>
                      <a:pPr algn="just">
                        <a:lnSpc>
                          <a:spcPct val="150000"/>
                        </a:lnSpc>
                        <a:spcAft>
                          <a:spcPts val="0"/>
                        </a:spcAft>
                      </a:pPr>
                      <a:r>
                        <a:rPr lang="hu-HU" sz="1200">
                          <a:effectLst/>
                        </a:rPr>
                        <a:t>mérték, skála</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annyi változó ahány itemet értékelni kell</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a skála lehetséges értékei</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a skála számértéke maga a kód</a:t>
                      </a:r>
                      <a:endParaRPr lang="hu-HU" sz="1200">
                        <a:effectLst/>
                        <a:latin typeface="Times New Roman" panose="02020603050405020304" pitchFamily="18" charset="0"/>
                        <a:ea typeface="Times New Roman" panose="02020603050405020304" pitchFamily="18" charset="0"/>
                      </a:endParaRPr>
                    </a:p>
                  </a:txBody>
                  <a:tcPr marL="51436" marR="51436" marT="0" marB="0"/>
                </a:tc>
                <a:extLst>
                  <a:ext uri="{0D108BD9-81ED-4DB2-BD59-A6C34878D82A}">
                    <a16:rowId xmlns:a16="http://schemas.microsoft.com/office/drawing/2014/main" val="10003"/>
                  </a:ext>
                </a:extLst>
              </a:tr>
              <a:tr h="538390">
                <a:tc>
                  <a:txBody>
                    <a:bodyPr/>
                    <a:lstStyle/>
                    <a:p>
                      <a:pPr algn="just">
                        <a:lnSpc>
                          <a:spcPct val="150000"/>
                        </a:lnSpc>
                        <a:spcAft>
                          <a:spcPts val="0"/>
                        </a:spcAft>
                      </a:pPr>
                      <a:r>
                        <a:rPr lang="hu-HU" sz="1200">
                          <a:effectLst/>
                        </a:rPr>
                        <a:t>rangsor</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annyi változó ahány besorolható válasz van</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a rangsor lehetséges értékei</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a rangpontszám maga a kód</a:t>
                      </a:r>
                      <a:endParaRPr lang="hu-HU" sz="1200">
                        <a:effectLst/>
                        <a:latin typeface="Times New Roman" panose="02020603050405020304" pitchFamily="18" charset="0"/>
                        <a:ea typeface="Times New Roman" panose="02020603050405020304" pitchFamily="18" charset="0"/>
                      </a:endParaRPr>
                    </a:p>
                  </a:txBody>
                  <a:tcPr marL="51436" marR="51436" marT="0" marB="0"/>
                </a:tc>
                <a:extLst>
                  <a:ext uri="{0D108BD9-81ED-4DB2-BD59-A6C34878D82A}">
                    <a16:rowId xmlns:a16="http://schemas.microsoft.com/office/drawing/2014/main" val="10004"/>
                  </a:ext>
                </a:extLst>
              </a:tr>
              <a:tr h="822774">
                <a:tc>
                  <a:txBody>
                    <a:bodyPr/>
                    <a:lstStyle/>
                    <a:p>
                      <a:pPr algn="just">
                        <a:lnSpc>
                          <a:spcPct val="150000"/>
                        </a:lnSpc>
                        <a:spcAft>
                          <a:spcPts val="0"/>
                        </a:spcAft>
                      </a:pPr>
                      <a:r>
                        <a:rPr lang="hu-HU" sz="1200" dirty="0">
                          <a:effectLst/>
                        </a:rPr>
                        <a:t>nyílt kérdések </a:t>
                      </a:r>
                      <a:endParaRPr lang="hu-HU" sz="1200" dirty="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egy adott kérdésen belül figyelembe vett válaszok </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a:effectLst/>
                        </a:rPr>
                        <a:t>ahány kategóriába be tudjuk sorolni a válaszokat</a:t>
                      </a:r>
                      <a:endParaRPr lang="hu-HU" sz="1200">
                        <a:effectLst/>
                        <a:latin typeface="Times New Roman" panose="02020603050405020304" pitchFamily="18" charset="0"/>
                        <a:ea typeface="Times New Roman" panose="02020603050405020304" pitchFamily="18" charset="0"/>
                      </a:endParaRPr>
                    </a:p>
                  </a:txBody>
                  <a:tcPr marL="51436" marR="51436" marT="0" marB="0"/>
                </a:tc>
                <a:tc>
                  <a:txBody>
                    <a:bodyPr/>
                    <a:lstStyle/>
                    <a:p>
                      <a:pPr algn="just">
                        <a:lnSpc>
                          <a:spcPct val="150000"/>
                        </a:lnSpc>
                        <a:spcAft>
                          <a:spcPts val="0"/>
                        </a:spcAft>
                      </a:pPr>
                      <a:r>
                        <a:rPr lang="hu-HU" sz="1200" dirty="0">
                          <a:effectLst/>
                        </a:rPr>
                        <a:t>a szöveges kategóriákhoz rendelt kódszámok</a:t>
                      </a:r>
                      <a:endParaRPr lang="hu-HU" sz="1200" dirty="0">
                        <a:effectLst/>
                        <a:latin typeface="Times New Roman" panose="02020603050405020304" pitchFamily="18" charset="0"/>
                        <a:ea typeface="Times New Roman" panose="02020603050405020304" pitchFamily="18" charset="0"/>
                      </a:endParaRPr>
                    </a:p>
                  </a:txBody>
                  <a:tcPr marL="51436" marR="51436"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3653146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F956E27-022B-304A-8B1F-FCA4F18239EC}"/>
              </a:ext>
            </a:extLst>
          </p:cNvPr>
          <p:cNvSpPr>
            <a:spLocks noGrp="1"/>
          </p:cNvSpPr>
          <p:nvPr>
            <p:ph type="title"/>
          </p:nvPr>
        </p:nvSpPr>
        <p:spPr/>
        <p:txBody>
          <a:bodyPr>
            <a:normAutofit fontScale="90000"/>
          </a:bodyPr>
          <a:lstStyle/>
          <a:p>
            <a:pPr>
              <a:defRPr/>
            </a:pPr>
            <a:r>
              <a:rPr lang="hu-HU" b="1" dirty="0"/>
              <a:t>Adatbázis készítés </a:t>
            </a:r>
            <a:br>
              <a:rPr lang="hu-HU" b="1" dirty="0"/>
            </a:br>
            <a:endParaRPr lang="hu-HU" dirty="0"/>
          </a:p>
        </p:txBody>
      </p:sp>
      <p:sp>
        <p:nvSpPr>
          <p:cNvPr id="3" name="Tartalom helye 2">
            <a:extLst>
              <a:ext uri="{FF2B5EF4-FFF2-40B4-BE49-F238E27FC236}">
                <a16:creationId xmlns:a16="http://schemas.microsoft.com/office/drawing/2014/main" id="{CB4748AD-478B-AF46-BB45-999436112AC2}"/>
              </a:ext>
            </a:extLst>
          </p:cNvPr>
          <p:cNvSpPr>
            <a:spLocks noGrp="1"/>
          </p:cNvSpPr>
          <p:nvPr>
            <p:ph idx="1"/>
          </p:nvPr>
        </p:nvSpPr>
        <p:spPr>
          <a:xfrm>
            <a:off x="89210" y="1237786"/>
            <a:ext cx="11020659" cy="4995746"/>
          </a:xfrm>
        </p:spPr>
        <p:txBody>
          <a:bodyPr>
            <a:normAutofit fontScale="62500" lnSpcReduction="20000"/>
          </a:bodyPr>
          <a:lstStyle/>
          <a:p>
            <a:pPr marL="0" indent="0" algn="just" defTabSz="685800">
              <a:buNone/>
              <a:defRPr/>
            </a:pPr>
            <a:r>
              <a:rPr lang="hu-HU" sz="3600" dirty="0">
                <a:cs typeface="Times New Roman" panose="02020603050405020304" pitchFamily="18" charset="0"/>
              </a:rPr>
              <a:t>Az adatbázis készítésében segítséget nyújthat a megfelelőn összeállított adatgyűjtő eszköz, ugyanakkor nehezítheti is azt, ha annak szerkesztésekor nem volt a kutató kellően körültekintő. </a:t>
            </a:r>
          </a:p>
          <a:p>
            <a:pPr marL="0" indent="0" algn="just" defTabSz="685800">
              <a:buNone/>
              <a:defRPr/>
            </a:pPr>
            <a:r>
              <a:rPr lang="hu-HU" sz="3600" dirty="0">
                <a:cs typeface="Times New Roman" panose="02020603050405020304" pitchFamily="18" charset="0"/>
              </a:rPr>
              <a:t>Az alkalmazott eszköz lehet akár kérdőív, dokumentumelemzés, megfigyelés, strukturált interjú, az keletkezett elemi adatokat általánosságban a következőképpen rögzíthetjük a felhasznált programokban:</a:t>
            </a:r>
          </a:p>
          <a:p>
            <a:pPr marL="0" indent="0" algn="just" defTabSz="685800">
              <a:buNone/>
              <a:defRPr/>
            </a:pPr>
            <a:endParaRPr lang="hu-HU" sz="3600" dirty="0">
              <a:cs typeface="Times New Roman" panose="02020603050405020304" pitchFamily="18" charset="0"/>
            </a:endParaRPr>
          </a:p>
          <a:p>
            <a:pPr marL="0" algn="just" defTabSz="685800">
              <a:defRPr/>
            </a:pPr>
            <a:r>
              <a:rPr lang="hu-HU" sz="3600" dirty="0">
                <a:cs typeface="Times New Roman" panose="02020603050405020304" pitchFamily="18" charset="0"/>
              </a:rPr>
              <a:t>Ha egy válasz lehetséges (pl. neme: férfi (1); nő (2)) akkor tetszőleges számokat rendelünk az attribútumokhoz, melyek az adatbázisba kerülnek. </a:t>
            </a:r>
          </a:p>
          <a:p>
            <a:pPr marL="0" algn="just" defTabSz="685800">
              <a:defRPr/>
            </a:pPr>
            <a:r>
              <a:rPr lang="hu-HU" sz="3600" dirty="0">
                <a:cs typeface="Times New Roman" panose="02020603050405020304" pitchFamily="18" charset="0"/>
              </a:rPr>
              <a:t>Előfordulhat pl. önkitöltős kérdőív esetén, hogy vagy nem válaszolnak az egyik kérdésre, vagy bár csak egy válasz jelölhető, többet jelölnek. Erre a helyzetre érdemes kialakítani egy un. hibakódot pl. NV (nem válaszolt), vagy NE (nem értékelhető). </a:t>
            </a:r>
          </a:p>
          <a:p>
            <a:pPr marL="0" algn="just" defTabSz="685800">
              <a:defRPr/>
            </a:pPr>
            <a:r>
              <a:rPr lang="hu-HU" sz="3600" dirty="0">
                <a:cs typeface="Times New Roman" panose="02020603050405020304" pitchFamily="18" charset="0"/>
              </a:rPr>
              <a:t>Az egy válaszos kérdések lehetnek félig nyitottak is. Pl. Dohányzik? igen (1) nem (2) Mióta?..... (természetesen itt tisztázni kell, hogy mit kérünk a kitöltőtől – évszámot, amikor elkezdte, életkor, élethelyzet, stb.) Ebben az esetben létrehozhatunk egy oszlopot a dohányzásra vonatkozóan és egy másikat, amelyik a kiegészítő kérdésre vonatkozik. Jelen példa szerint ide vagy évszám, vagy időtartam fog bekerülni.</a:t>
            </a:r>
          </a:p>
          <a:p>
            <a:pPr>
              <a:defRPr/>
            </a:pPr>
            <a:endParaRPr lang="hu-HU" dirty="0"/>
          </a:p>
        </p:txBody>
      </p:sp>
    </p:spTree>
    <p:extLst>
      <p:ext uri="{BB962C8B-B14F-4D97-AF65-F5344CB8AC3E}">
        <p14:creationId xmlns:p14="http://schemas.microsoft.com/office/powerpoint/2010/main" val="4110991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345A87B-D355-5C42-85AA-66529D76B467}"/>
              </a:ext>
            </a:extLst>
          </p:cNvPr>
          <p:cNvSpPr>
            <a:spLocks noGrp="1" noChangeArrowheads="1"/>
          </p:cNvSpPr>
          <p:nvPr>
            <p:ph type="ctrTitle"/>
          </p:nvPr>
        </p:nvSpPr>
        <p:spPr/>
        <p:txBody>
          <a:bodyPr/>
          <a:lstStyle/>
          <a:p>
            <a:pPr eaLnBrk="1" hangingPunct="1">
              <a:defRPr/>
            </a:pPr>
            <a:r>
              <a:rPr lang="hu-HU" dirty="0"/>
              <a:t>Adatfajták, mérési szintek</a:t>
            </a:r>
          </a:p>
        </p:txBody>
      </p:sp>
      <p:sp>
        <p:nvSpPr>
          <p:cNvPr id="2051" name="Rectangle 3">
            <a:extLst>
              <a:ext uri="{FF2B5EF4-FFF2-40B4-BE49-F238E27FC236}">
                <a16:creationId xmlns:a16="http://schemas.microsoft.com/office/drawing/2014/main" id="{D23F1A1D-C635-4248-BA41-D6FA6104BC96}"/>
              </a:ext>
            </a:extLst>
          </p:cNvPr>
          <p:cNvSpPr>
            <a:spLocks noGrp="1" noChangeArrowheads="1"/>
          </p:cNvSpPr>
          <p:nvPr>
            <p:ph type="subTitle" idx="1"/>
          </p:nvPr>
        </p:nvSpPr>
        <p:spPr/>
        <p:txBody>
          <a:bodyPr/>
          <a:lstStyle/>
          <a:p>
            <a:pPr eaLnBrk="1" hangingPunct="1">
              <a:defRPr/>
            </a:pPr>
            <a:r>
              <a:rPr lang="hu-HU" sz="2000" dirty="0"/>
              <a:t>Kivés Zsuzsanna</a:t>
            </a:r>
          </a:p>
          <a:p>
            <a:pPr eaLnBrk="1" hangingPunct="1">
              <a:defRPr/>
            </a:pPr>
            <a:r>
              <a:rPr lang="hu-HU" sz="2000" dirty="0"/>
              <a:t>PTE ETK</a:t>
            </a:r>
          </a:p>
        </p:txBody>
      </p:sp>
    </p:spTree>
    <p:extLst>
      <p:ext uri="{BB962C8B-B14F-4D97-AF65-F5344CB8AC3E}">
        <p14:creationId xmlns:p14="http://schemas.microsoft.com/office/powerpoint/2010/main" val="6559669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ED5250F-1322-B24B-AAC4-659442AE2FDF}"/>
              </a:ext>
            </a:extLst>
          </p:cNvPr>
          <p:cNvSpPr>
            <a:spLocks noGrp="1"/>
          </p:cNvSpPr>
          <p:nvPr>
            <p:ph type="title"/>
          </p:nvPr>
        </p:nvSpPr>
        <p:spPr/>
        <p:txBody>
          <a:bodyPr/>
          <a:lstStyle/>
          <a:p>
            <a:pPr>
              <a:defRPr/>
            </a:pPr>
            <a:r>
              <a:rPr lang="hu-HU" dirty="0"/>
              <a:t>Adatbázis készítés</a:t>
            </a:r>
          </a:p>
        </p:txBody>
      </p:sp>
      <p:sp>
        <p:nvSpPr>
          <p:cNvPr id="3" name="Tartalom helye 2">
            <a:extLst>
              <a:ext uri="{FF2B5EF4-FFF2-40B4-BE49-F238E27FC236}">
                <a16:creationId xmlns:a16="http://schemas.microsoft.com/office/drawing/2014/main" id="{E277B428-4384-0843-B315-B4FB2E97F75F}"/>
              </a:ext>
            </a:extLst>
          </p:cNvPr>
          <p:cNvSpPr>
            <a:spLocks noGrp="1"/>
          </p:cNvSpPr>
          <p:nvPr>
            <p:ph idx="1"/>
          </p:nvPr>
        </p:nvSpPr>
        <p:spPr/>
        <p:txBody>
          <a:bodyPr>
            <a:normAutofit fontScale="92500" lnSpcReduction="10000"/>
          </a:bodyPr>
          <a:lstStyle/>
          <a:p>
            <a:pPr>
              <a:defRPr/>
            </a:pPr>
            <a:r>
              <a:rPr lang="hu-HU" b="1" dirty="0"/>
              <a:t>Több válasz lehetősége esetén</a:t>
            </a:r>
            <a:r>
              <a:rPr lang="hu-HU" dirty="0"/>
              <a:t> számos kombinációban jelenhetnek meg a kérdések, így valamennyi variációnak külön kódot kellene létrehozni. Az esetek többségében azonban azt az eljárást alkalmazzuk, amikor minden válasz külön változóként jelenik meg, melyre az </a:t>
            </a:r>
            <a:r>
              <a:rPr lang="hu-HU" i="1" dirty="0"/>
              <a:t>igen/nem </a:t>
            </a:r>
            <a:r>
              <a:rPr lang="hu-HU" dirty="0"/>
              <a:t>vagy </a:t>
            </a:r>
            <a:r>
              <a:rPr lang="hu-HU" i="1" dirty="0"/>
              <a:t>megjelölte/nem jelölte</a:t>
            </a:r>
            <a:r>
              <a:rPr lang="hu-HU" dirty="0"/>
              <a:t> válasz adható. Pl. gyakori kérdés lehet, hogy milyen hosszabb ideje fennálló (idült) betegsége van: A. szívritmuszavar (igen (1); nem (2)) B. magasvérnyomás (igen (1); nem (2)) C. cukorbetegség (igen (1); nem (2)) D. vérszegénység stb. (igen (1); nem (2)) Tehát minden válaszlehetőség külön oszlopban, önálló változóként jelenik meg.</a:t>
            </a:r>
          </a:p>
          <a:p>
            <a:pPr>
              <a:defRPr/>
            </a:pPr>
            <a:r>
              <a:rPr lang="hu-HU" dirty="0"/>
              <a:t> </a:t>
            </a:r>
          </a:p>
          <a:p>
            <a:pPr>
              <a:defRPr/>
            </a:pPr>
            <a:r>
              <a:rPr lang="hu-HU" dirty="0"/>
              <a:t>A </a:t>
            </a:r>
            <a:r>
              <a:rPr lang="hu-HU" b="1" dirty="0"/>
              <a:t>többválaszos kérdések összetettebb formája</a:t>
            </a:r>
            <a:r>
              <a:rPr lang="hu-HU" dirty="0"/>
              <a:t>, (2. táblázat) amikor pl. bizonyos tevékenységek, szokások gyakoriságára kérdezünk rá: fogyasztásra, tünetekre, tevékenységre stb. (A táplálkozási szokások feltárására sokkal pontosabb módszerek is rendelkezésre állnak, az alábbi példa mindössze az adatbázis készítés szempontjából történő megértést szolgálja)</a:t>
            </a:r>
          </a:p>
          <a:p>
            <a:pPr>
              <a:defRPr/>
            </a:pPr>
            <a:endParaRPr lang="hu-HU" dirty="0"/>
          </a:p>
        </p:txBody>
      </p:sp>
    </p:spTree>
    <p:extLst>
      <p:ext uri="{BB962C8B-B14F-4D97-AF65-F5344CB8AC3E}">
        <p14:creationId xmlns:p14="http://schemas.microsoft.com/office/powerpoint/2010/main" val="2328438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8082212-586F-3F41-BE8F-40210341137D}"/>
              </a:ext>
            </a:extLst>
          </p:cNvPr>
          <p:cNvSpPr>
            <a:spLocks noGrp="1"/>
          </p:cNvSpPr>
          <p:nvPr>
            <p:ph type="title"/>
          </p:nvPr>
        </p:nvSpPr>
        <p:spPr/>
        <p:txBody>
          <a:bodyPr/>
          <a:lstStyle/>
          <a:p>
            <a:pPr>
              <a:defRPr/>
            </a:pPr>
            <a:r>
              <a:rPr lang="hu-HU" dirty="0"/>
              <a:t>Adatbázis készítés</a:t>
            </a:r>
          </a:p>
        </p:txBody>
      </p:sp>
      <p:graphicFrame>
        <p:nvGraphicFramePr>
          <p:cNvPr id="4" name="Tartalom helye 3">
            <a:extLst>
              <a:ext uri="{FF2B5EF4-FFF2-40B4-BE49-F238E27FC236}">
                <a16:creationId xmlns:a16="http://schemas.microsoft.com/office/drawing/2014/main" id="{3466C382-9DA3-6242-9FE2-9E45183A5765}"/>
              </a:ext>
            </a:extLst>
          </p:cNvPr>
          <p:cNvGraphicFramePr>
            <a:graphicFrameLocks noGrp="1"/>
          </p:cNvGraphicFramePr>
          <p:nvPr>
            <p:ph idx="1"/>
          </p:nvPr>
        </p:nvGraphicFramePr>
        <p:xfrm>
          <a:off x="1973263" y="2260600"/>
          <a:ext cx="7980362" cy="1849439"/>
        </p:xfrm>
        <a:graphic>
          <a:graphicData uri="http://schemas.openxmlformats.org/drawingml/2006/table">
            <a:tbl>
              <a:tblPr firstRow="1" firstCol="1" lastRow="1" lastCol="1" bandRow="1" bandCol="1">
                <a:tableStyleId>{5C22544A-7EE6-4342-B048-85BDC9FD1C3A}</a:tableStyleId>
              </a:tblPr>
              <a:tblGrid>
                <a:gridCol w="1548300">
                  <a:extLst>
                    <a:ext uri="{9D8B030D-6E8A-4147-A177-3AD203B41FA5}">
                      <a16:colId xmlns:a16="http://schemas.microsoft.com/office/drawing/2014/main" val="20000"/>
                    </a:ext>
                  </a:extLst>
                </a:gridCol>
                <a:gridCol w="1364430">
                  <a:extLst>
                    <a:ext uri="{9D8B030D-6E8A-4147-A177-3AD203B41FA5}">
                      <a16:colId xmlns:a16="http://schemas.microsoft.com/office/drawing/2014/main" val="20001"/>
                    </a:ext>
                  </a:extLst>
                </a:gridCol>
                <a:gridCol w="1347244">
                  <a:extLst>
                    <a:ext uri="{9D8B030D-6E8A-4147-A177-3AD203B41FA5}">
                      <a16:colId xmlns:a16="http://schemas.microsoft.com/office/drawing/2014/main" val="20002"/>
                    </a:ext>
                  </a:extLst>
                </a:gridCol>
                <a:gridCol w="1364430">
                  <a:extLst>
                    <a:ext uri="{9D8B030D-6E8A-4147-A177-3AD203B41FA5}">
                      <a16:colId xmlns:a16="http://schemas.microsoft.com/office/drawing/2014/main" val="20003"/>
                    </a:ext>
                  </a:extLst>
                </a:gridCol>
                <a:gridCol w="1177979">
                  <a:extLst>
                    <a:ext uri="{9D8B030D-6E8A-4147-A177-3AD203B41FA5}">
                      <a16:colId xmlns:a16="http://schemas.microsoft.com/office/drawing/2014/main" val="20004"/>
                    </a:ext>
                  </a:extLst>
                </a:gridCol>
                <a:gridCol w="1177979">
                  <a:extLst>
                    <a:ext uri="{9D8B030D-6E8A-4147-A177-3AD203B41FA5}">
                      <a16:colId xmlns:a16="http://schemas.microsoft.com/office/drawing/2014/main" val="20005"/>
                    </a:ext>
                  </a:extLst>
                </a:gridCol>
              </a:tblGrid>
              <a:tr h="369907">
                <a:tc>
                  <a:txBody>
                    <a:bodyPr/>
                    <a:lstStyle/>
                    <a:p>
                      <a:pPr algn="just">
                        <a:lnSpc>
                          <a:spcPct val="150000"/>
                        </a:lnSpc>
                        <a:spcAft>
                          <a:spcPts val="0"/>
                        </a:spcAft>
                      </a:pPr>
                      <a:r>
                        <a:rPr lang="hu-HU" sz="1400" b="0" dirty="0">
                          <a:effectLst/>
                        </a:rPr>
                        <a:t> </a:t>
                      </a:r>
                      <a:endParaRPr lang="hu-HU" sz="1400" b="0" dirty="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dirty="0">
                          <a:effectLst/>
                        </a:rPr>
                        <a:t>Naponta (4)</a:t>
                      </a:r>
                      <a:endParaRPr lang="hu-HU" sz="1400" b="0" dirty="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Hetente (3)</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Havonta (2)</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Évente (1)</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Soha (0)</a:t>
                      </a:r>
                      <a:endParaRPr lang="hu-HU" sz="1400" b="0">
                        <a:effectLst/>
                        <a:latin typeface="Times New Roman" panose="02020603050405020304" pitchFamily="18" charset="0"/>
                        <a:ea typeface="Times New Roman" panose="02020603050405020304" pitchFamily="18" charset="0"/>
                      </a:endParaRPr>
                    </a:p>
                  </a:txBody>
                  <a:tcPr marL="51440" marR="51440" marT="0" marB="0"/>
                </a:tc>
                <a:extLst>
                  <a:ext uri="{0D108BD9-81ED-4DB2-BD59-A6C34878D82A}">
                    <a16:rowId xmlns:a16="http://schemas.microsoft.com/office/drawing/2014/main" val="10000"/>
                  </a:ext>
                </a:extLst>
              </a:tr>
              <a:tr h="369907">
                <a:tc>
                  <a:txBody>
                    <a:bodyPr/>
                    <a:lstStyle/>
                    <a:p>
                      <a:pPr algn="just">
                        <a:lnSpc>
                          <a:spcPct val="150000"/>
                        </a:lnSpc>
                        <a:spcAft>
                          <a:spcPts val="0"/>
                        </a:spcAft>
                      </a:pPr>
                      <a:r>
                        <a:rPr lang="hu-HU" sz="1400" b="0">
                          <a:effectLst/>
                        </a:rPr>
                        <a:t>tej</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dirty="0">
                          <a:effectLst/>
                        </a:rPr>
                        <a:t>x</a:t>
                      </a:r>
                      <a:endParaRPr lang="hu-HU" sz="1400" b="0" dirty="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dirty="0">
                          <a:effectLst/>
                        </a:rPr>
                        <a:t> </a:t>
                      </a:r>
                      <a:endParaRPr lang="hu-HU" sz="1400" b="0" dirty="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 </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 </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 </a:t>
                      </a:r>
                      <a:endParaRPr lang="hu-HU" sz="1400" b="0">
                        <a:effectLst/>
                        <a:latin typeface="Times New Roman" panose="02020603050405020304" pitchFamily="18" charset="0"/>
                        <a:ea typeface="Times New Roman" panose="02020603050405020304" pitchFamily="18" charset="0"/>
                      </a:endParaRPr>
                    </a:p>
                  </a:txBody>
                  <a:tcPr marL="51440" marR="51440" marT="0" marB="0"/>
                </a:tc>
                <a:extLst>
                  <a:ext uri="{0D108BD9-81ED-4DB2-BD59-A6C34878D82A}">
                    <a16:rowId xmlns:a16="http://schemas.microsoft.com/office/drawing/2014/main" val="10001"/>
                  </a:ext>
                </a:extLst>
              </a:tr>
              <a:tr h="369907">
                <a:tc>
                  <a:txBody>
                    <a:bodyPr/>
                    <a:lstStyle/>
                    <a:p>
                      <a:pPr algn="just">
                        <a:lnSpc>
                          <a:spcPct val="150000"/>
                        </a:lnSpc>
                        <a:spcAft>
                          <a:spcPts val="0"/>
                        </a:spcAft>
                      </a:pPr>
                      <a:r>
                        <a:rPr lang="hu-HU" sz="1400" b="0">
                          <a:effectLst/>
                        </a:rPr>
                        <a:t>joghurt</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 </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dirty="0">
                          <a:effectLst/>
                        </a:rPr>
                        <a:t>x</a:t>
                      </a:r>
                      <a:endParaRPr lang="hu-HU" sz="1400" b="0" dirty="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dirty="0">
                          <a:effectLst/>
                        </a:rPr>
                        <a:t> </a:t>
                      </a:r>
                      <a:endParaRPr lang="hu-HU" sz="1400" b="0" dirty="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 </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 </a:t>
                      </a:r>
                      <a:endParaRPr lang="hu-HU" sz="1400" b="0">
                        <a:effectLst/>
                        <a:latin typeface="Times New Roman" panose="02020603050405020304" pitchFamily="18" charset="0"/>
                        <a:ea typeface="Times New Roman" panose="02020603050405020304" pitchFamily="18" charset="0"/>
                      </a:endParaRPr>
                    </a:p>
                  </a:txBody>
                  <a:tcPr marL="51440" marR="51440" marT="0" marB="0"/>
                </a:tc>
                <a:extLst>
                  <a:ext uri="{0D108BD9-81ED-4DB2-BD59-A6C34878D82A}">
                    <a16:rowId xmlns:a16="http://schemas.microsoft.com/office/drawing/2014/main" val="10002"/>
                  </a:ext>
                </a:extLst>
              </a:tr>
              <a:tr h="369811">
                <a:tc>
                  <a:txBody>
                    <a:bodyPr/>
                    <a:lstStyle/>
                    <a:p>
                      <a:pPr algn="just">
                        <a:lnSpc>
                          <a:spcPct val="150000"/>
                        </a:lnSpc>
                        <a:spcAft>
                          <a:spcPts val="0"/>
                        </a:spcAft>
                      </a:pPr>
                      <a:r>
                        <a:rPr lang="hu-HU" sz="1400" b="0">
                          <a:effectLst/>
                        </a:rPr>
                        <a:t>sajt</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 </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 </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dirty="0">
                          <a:effectLst/>
                        </a:rPr>
                        <a:t> </a:t>
                      </a:r>
                      <a:endParaRPr lang="hu-HU" sz="1400" b="0" dirty="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dirty="0">
                          <a:effectLst/>
                        </a:rPr>
                        <a:t> </a:t>
                      </a:r>
                      <a:endParaRPr lang="hu-HU" sz="1400" b="0" dirty="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x</a:t>
                      </a:r>
                      <a:endParaRPr lang="hu-HU" sz="1400" b="0">
                        <a:effectLst/>
                        <a:latin typeface="Times New Roman" panose="02020603050405020304" pitchFamily="18" charset="0"/>
                        <a:ea typeface="Times New Roman" panose="02020603050405020304" pitchFamily="18" charset="0"/>
                      </a:endParaRPr>
                    </a:p>
                  </a:txBody>
                  <a:tcPr marL="51440" marR="51440" marT="0" marB="0"/>
                </a:tc>
                <a:extLst>
                  <a:ext uri="{0D108BD9-81ED-4DB2-BD59-A6C34878D82A}">
                    <a16:rowId xmlns:a16="http://schemas.microsoft.com/office/drawing/2014/main" val="10003"/>
                  </a:ext>
                </a:extLst>
              </a:tr>
              <a:tr h="369907">
                <a:tc>
                  <a:txBody>
                    <a:bodyPr/>
                    <a:lstStyle/>
                    <a:p>
                      <a:pPr algn="just">
                        <a:lnSpc>
                          <a:spcPct val="150000"/>
                        </a:lnSpc>
                        <a:spcAft>
                          <a:spcPts val="0"/>
                        </a:spcAft>
                      </a:pPr>
                      <a:r>
                        <a:rPr lang="hu-HU" sz="1400" b="0">
                          <a:effectLst/>
                        </a:rPr>
                        <a:t>vaj</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x</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 </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a:effectLst/>
                        </a:rPr>
                        <a:t> </a:t>
                      </a:r>
                      <a:endParaRPr lang="hu-HU" sz="1400" b="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dirty="0">
                          <a:effectLst/>
                        </a:rPr>
                        <a:t> </a:t>
                      </a:r>
                      <a:endParaRPr lang="hu-HU" sz="1400" b="0" dirty="0">
                        <a:effectLst/>
                        <a:latin typeface="Times New Roman" panose="02020603050405020304" pitchFamily="18" charset="0"/>
                        <a:ea typeface="Times New Roman" panose="02020603050405020304" pitchFamily="18" charset="0"/>
                      </a:endParaRPr>
                    </a:p>
                  </a:txBody>
                  <a:tcPr marL="51440" marR="51440" marT="0" marB="0"/>
                </a:tc>
                <a:tc>
                  <a:txBody>
                    <a:bodyPr/>
                    <a:lstStyle/>
                    <a:p>
                      <a:pPr algn="just">
                        <a:lnSpc>
                          <a:spcPct val="150000"/>
                        </a:lnSpc>
                        <a:spcAft>
                          <a:spcPts val="0"/>
                        </a:spcAft>
                      </a:pPr>
                      <a:r>
                        <a:rPr lang="hu-HU" sz="1400" b="0" dirty="0">
                          <a:effectLst/>
                        </a:rPr>
                        <a:t> </a:t>
                      </a:r>
                      <a:endParaRPr lang="hu-HU" sz="1400" b="0" dirty="0">
                        <a:effectLst/>
                        <a:latin typeface="Times New Roman" panose="02020603050405020304" pitchFamily="18" charset="0"/>
                        <a:ea typeface="Times New Roman" panose="02020603050405020304" pitchFamily="18" charset="0"/>
                      </a:endParaRPr>
                    </a:p>
                  </a:txBody>
                  <a:tcPr marL="51440" marR="51440" marT="0" marB="0"/>
                </a:tc>
                <a:extLst>
                  <a:ext uri="{0D108BD9-81ED-4DB2-BD59-A6C34878D82A}">
                    <a16:rowId xmlns:a16="http://schemas.microsoft.com/office/drawing/2014/main" val="10004"/>
                  </a:ext>
                </a:extLst>
              </a:tr>
            </a:tbl>
          </a:graphicData>
        </a:graphic>
      </p:graphicFrame>
      <p:sp>
        <p:nvSpPr>
          <p:cNvPr id="31790" name="Téglalap 5">
            <a:extLst>
              <a:ext uri="{FF2B5EF4-FFF2-40B4-BE49-F238E27FC236}">
                <a16:creationId xmlns:a16="http://schemas.microsoft.com/office/drawing/2014/main" id="{DC492582-4489-1D47-B27A-53EC4B318AAA}"/>
              </a:ext>
            </a:extLst>
          </p:cNvPr>
          <p:cNvSpPr>
            <a:spLocks noChangeArrowheads="1"/>
          </p:cNvSpPr>
          <p:nvPr/>
        </p:nvSpPr>
        <p:spPr bwMode="auto">
          <a:xfrm>
            <a:off x="1973263" y="4321175"/>
            <a:ext cx="457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hu-HU" altLang="hu-HU"/>
              <a:t>A fenti esetben az egyes élelmiszer csoportok jelennek meg külön változóként és a fogyasztás gyakorisági ismérvei elemi információként, a megfelelő kódszámmal.</a:t>
            </a:r>
          </a:p>
        </p:txBody>
      </p:sp>
    </p:spTree>
    <p:extLst>
      <p:ext uri="{BB962C8B-B14F-4D97-AF65-F5344CB8AC3E}">
        <p14:creationId xmlns:p14="http://schemas.microsoft.com/office/powerpoint/2010/main" val="3827437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8A99B74-A6E5-2644-80E0-ADD0AB650844}"/>
              </a:ext>
            </a:extLst>
          </p:cNvPr>
          <p:cNvSpPr>
            <a:spLocks noGrp="1"/>
          </p:cNvSpPr>
          <p:nvPr>
            <p:ph type="title"/>
          </p:nvPr>
        </p:nvSpPr>
        <p:spPr/>
        <p:txBody>
          <a:bodyPr/>
          <a:lstStyle/>
          <a:p>
            <a:pPr>
              <a:defRPr/>
            </a:pPr>
            <a:r>
              <a:rPr lang="hu-HU" dirty="0"/>
              <a:t>Adatbázis készítés</a:t>
            </a:r>
          </a:p>
        </p:txBody>
      </p:sp>
      <p:sp>
        <p:nvSpPr>
          <p:cNvPr id="3" name="Tartalom helye 2">
            <a:extLst>
              <a:ext uri="{FF2B5EF4-FFF2-40B4-BE49-F238E27FC236}">
                <a16:creationId xmlns:a16="http://schemas.microsoft.com/office/drawing/2014/main" id="{20963FAE-8178-D34D-AF89-3E5DA43F15D2}"/>
              </a:ext>
            </a:extLst>
          </p:cNvPr>
          <p:cNvSpPr>
            <a:spLocks noGrp="1"/>
          </p:cNvSpPr>
          <p:nvPr>
            <p:ph idx="1"/>
          </p:nvPr>
        </p:nvSpPr>
        <p:spPr>
          <a:xfrm>
            <a:off x="869795" y="1092820"/>
            <a:ext cx="10493297" cy="5650310"/>
          </a:xfrm>
        </p:spPr>
        <p:txBody>
          <a:bodyPr>
            <a:normAutofit fontScale="70000" lnSpcReduction="20000"/>
          </a:bodyPr>
          <a:lstStyle/>
          <a:p>
            <a:pPr>
              <a:defRPr/>
            </a:pPr>
            <a:r>
              <a:rPr lang="hu-HU" sz="2900" dirty="0">
                <a:cs typeface="Arial" panose="020B0604020202020204" pitchFamily="34" charset="0"/>
              </a:rPr>
              <a:t>A </a:t>
            </a:r>
            <a:r>
              <a:rPr lang="hu-HU" sz="2900" b="1" dirty="0">
                <a:cs typeface="Arial" panose="020B0604020202020204" pitchFamily="34" charset="0"/>
              </a:rPr>
              <a:t>többválaszos kérdéseknek lehetséges még összetettebb formája</a:t>
            </a:r>
            <a:r>
              <a:rPr lang="hu-HU" sz="2900" dirty="0">
                <a:cs typeface="Arial" panose="020B0604020202020204" pitchFamily="34" charset="0"/>
              </a:rPr>
              <a:t> is. Bizonyos tevékenységek (pl. szabadidő eltöltése), tünetek stb. többféle helyszínen vagy időpontban is előfordulhattak. Ebben az esetben a sorokban megjelenek az egyes tevékenységek vagy tünetek, az oszlopokban pedig a helyszínek vagy időpontok. A fenti formától eltérően egy oszlopban több válasz is adható, hiszen egy tünet több időpontban vagy helyszínen is jelentkezhet, illetve egy-egy szabadidős tevékenység több helyszínen vagy időpontban is előfordulhat. A kitöltő számára kényelmes, mivel jól áttekinthető, könnyen megválaszolható. Az adatbevitel úgy történhet, hogy az egyes oszlopok, mint változók szerepelnek a </a:t>
            </a:r>
            <a:r>
              <a:rPr lang="hu-HU" sz="2900" dirty="0" err="1">
                <a:cs typeface="Arial" panose="020B0604020202020204" pitchFamily="34" charset="0"/>
              </a:rPr>
              <a:t>soronkénti</a:t>
            </a:r>
            <a:r>
              <a:rPr lang="hu-HU" sz="2900" dirty="0">
                <a:cs typeface="Arial" panose="020B0604020202020204" pitchFamily="34" charset="0"/>
              </a:rPr>
              <a:t> változókkal összekapcsolva. A válaszok pedig a korábbiakhoz hasonlóan </a:t>
            </a:r>
            <a:r>
              <a:rPr lang="hu-HU" sz="2900" i="1" dirty="0">
                <a:cs typeface="Arial" panose="020B0604020202020204" pitchFamily="34" charset="0"/>
              </a:rPr>
              <a:t>megjelölte/nem jelölte</a:t>
            </a:r>
            <a:r>
              <a:rPr lang="hu-HU" sz="2900" dirty="0">
                <a:cs typeface="Arial" panose="020B0604020202020204" pitchFamily="34" charset="0"/>
              </a:rPr>
              <a:t> kódokkal kerülnek az adatbázisba.</a:t>
            </a:r>
          </a:p>
          <a:p>
            <a:pPr marL="0" indent="0">
              <a:buNone/>
              <a:defRPr/>
            </a:pPr>
            <a:r>
              <a:rPr lang="hu-HU" sz="2900" dirty="0">
                <a:cs typeface="Arial" panose="020B0604020202020204" pitchFamily="34" charset="0"/>
              </a:rPr>
              <a:t> </a:t>
            </a:r>
          </a:p>
          <a:p>
            <a:pPr>
              <a:defRPr/>
            </a:pPr>
            <a:r>
              <a:rPr lang="hu-HU" sz="2900" dirty="0">
                <a:cs typeface="Arial" panose="020B0604020202020204" pitchFamily="34" charset="0"/>
              </a:rPr>
              <a:t>A </a:t>
            </a:r>
            <a:r>
              <a:rPr lang="hu-HU" sz="2900" b="1" dirty="0">
                <a:cs typeface="Arial" panose="020B0604020202020204" pitchFamily="34" charset="0"/>
              </a:rPr>
              <a:t>nyitott kérdéseket </a:t>
            </a:r>
            <a:r>
              <a:rPr lang="hu-HU" sz="2900" dirty="0">
                <a:cs typeface="Arial" panose="020B0604020202020204" pitchFamily="34" charset="0"/>
              </a:rPr>
              <a:t>– ha azok terjedelme nem túl nagy, és nem a tartalomelemzés a célja – akkor egyszerűen </a:t>
            </a:r>
            <a:r>
              <a:rPr lang="hu-HU" sz="2900" dirty="0" err="1">
                <a:cs typeface="Arial" panose="020B0604020202020204" pitchFamily="34" charset="0"/>
              </a:rPr>
              <a:t>begépelhetőek</a:t>
            </a:r>
            <a:r>
              <a:rPr lang="hu-HU" sz="2900" dirty="0">
                <a:cs typeface="Arial" panose="020B0604020202020204" pitchFamily="34" charset="0"/>
              </a:rPr>
              <a:t> a kitöltő által leírtak. Ezután együtt láthatjuk valamennyi válaszadó válaszát, melynek segítségével kategóriákat hozhatunk léte. Például: egyetért/ nem ért egyet; kedveli/nem kedveli; elégedett/részben elégedett/elégedetlen stb. és az ezáltal, kapott számszerű adatokat kiegészíthetjük a kitöltő által használt szavakkal, megfogalmazásokkal.</a:t>
            </a:r>
          </a:p>
          <a:p>
            <a:pPr marL="0" indent="0">
              <a:buNone/>
              <a:defRPr/>
            </a:pPr>
            <a:endParaRPr lang="hu-HU" sz="2900" dirty="0">
              <a:cs typeface="Arial" panose="020B0604020202020204" pitchFamily="34" charset="0"/>
            </a:endParaRPr>
          </a:p>
          <a:p>
            <a:pPr>
              <a:defRPr/>
            </a:pPr>
            <a:r>
              <a:rPr lang="hu-HU" sz="2900" b="1" dirty="0">
                <a:cs typeface="Arial" panose="020B0604020202020204" pitchFamily="34" charset="0"/>
              </a:rPr>
              <a:t>Mérték és skála típusú kérdések</a:t>
            </a:r>
            <a:r>
              <a:rPr lang="hu-HU" sz="2900" dirty="0">
                <a:cs typeface="Arial" panose="020B0604020202020204" pitchFamily="34" charset="0"/>
              </a:rPr>
              <a:t> esetén az egyes válaszlehetőségek számértékei kerülnek beírásra az adatcellákba. Pl. egy 6 fokozatú skálán jelzett elégedettségi szint esetén (1- legkevésbé elégedett, 6-leginkább elégedett) jelölt számérték.</a:t>
            </a:r>
          </a:p>
          <a:p>
            <a:pPr>
              <a:defRPr/>
            </a:pPr>
            <a:r>
              <a:rPr lang="hu-HU" sz="2900" b="1" dirty="0"/>
              <a:t>Rangsorolt adatok</a:t>
            </a:r>
            <a:r>
              <a:rPr lang="hu-HU" sz="2900" dirty="0"/>
              <a:t> esetén, például bizonyos faktorokat mennyire tart fontosnak, 1- a legfontosabb stb. az egyes oszlopokba a felsorolt faktorok kerülnek majd az adatcellákba az ahhoz rendelt rangsorszám. Lehetőség van arra is, hogy csak pl. az első kettő vagy három helyre sorolt faktort vizsgáljuk.</a:t>
            </a:r>
            <a:endParaRPr lang="hu-HU" sz="2900" dirty="0">
              <a:cs typeface="Arial" panose="020B0604020202020204" pitchFamily="34" charset="0"/>
            </a:endParaRPr>
          </a:p>
          <a:p>
            <a:pPr>
              <a:defRPr/>
            </a:pPr>
            <a:endParaRPr lang="hu-HU" dirty="0"/>
          </a:p>
        </p:txBody>
      </p:sp>
    </p:spTree>
    <p:extLst>
      <p:ext uri="{BB962C8B-B14F-4D97-AF65-F5344CB8AC3E}">
        <p14:creationId xmlns:p14="http://schemas.microsoft.com/office/powerpoint/2010/main" val="32903694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40AE563-6D7C-C04A-9224-D5041A1E18CC}"/>
              </a:ext>
            </a:extLst>
          </p:cNvPr>
          <p:cNvSpPr>
            <a:spLocks noGrp="1"/>
          </p:cNvSpPr>
          <p:nvPr>
            <p:ph type="title"/>
          </p:nvPr>
        </p:nvSpPr>
        <p:spPr/>
        <p:txBody>
          <a:bodyPr/>
          <a:lstStyle/>
          <a:p>
            <a:r>
              <a:rPr lang="hu-HU" dirty="0"/>
              <a:t>Adatbázis készítés Excel programban</a:t>
            </a:r>
          </a:p>
        </p:txBody>
      </p:sp>
      <p:sp>
        <p:nvSpPr>
          <p:cNvPr id="4" name="Dia számának helye 3">
            <a:extLst>
              <a:ext uri="{FF2B5EF4-FFF2-40B4-BE49-F238E27FC236}">
                <a16:creationId xmlns:a16="http://schemas.microsoft.com/office/drawing/2014/main" id="{4D087BE4-49E9-A94F-A23A-538A30CDE5B9}"/>
              </a:ext>
            </a:extLst>
          </p:cNvPr>
          <p:cNvSpPr>
            <a:spLocks noGrp="1"/>
          </p:cNvSpPr>
          <p:nvPr>
            <p:ph type="sldNum" sz="quarter" idx="12"/>
          </p:nvPr>
        </p:nvSpPr>
        <p:spPr/>
        <p:txBody>
          <a:bodyPr/>
          <a:lstStyle/>
          <a:p>
            <a:fld id="{829DC037-E7BD-4C73-8B08-BA96F3CF2969}" type="slidenum">
              <a:rPr lang="hu-HU" smtClean="0"/>
              <a:t>23</a:t>
            </a:fld>
            <a:endParaRPr lang="hu-HU"/>
          </a:p>
        </p:txBody>
      </p:sp>
      <p:pic>
        <p:nvPicPr>
          <p:cNvPr id="7" name="Tartalom helye 6">
            <a:extLst>
              <a:ext uri="{FF2B5EF4-FFF2-40B4-BE49-F238E27FC236}">
                <a16:creationId xmlns:a16="http://schemas.microsoft.com/office/drawing/2014/main" id="{A0268A96-4343-2540-9358-5AE4275D002C}"/>
              </a:ext>
            </a:extLst>
          </p:cNvPr>
          <p:cNvPicPr>
            <a:picLocks noGrp="1" noChangeAspect="1"/>
          </p:cNvPicPr>
          <p:nvPr>
            <p:ph idx="1"/>
          </p:nvPr>
        </p:nvPicPr>
        <p:blipFill>
          <a:blip r:embed="rId2"/>
          <a:stretch>
            <a:fillRect/>
          </a:stretch>
        </p:blipFill>
        <p:spPr>
          <a:xfrm>
            <a:off x="1003610" y="1133680"/>
            <a:ext cx="9790770" cy="5012127"/>
          </a:xfrm>
          <a:prstGeom prst="rect">
            <a:avLst/>
          </a:prstGeom>
        </p:spPr>
      </p:pic>
    </p:spTree>
    <p:extLst>
      <p:ext uri="{BB962C8B-B14F-4D97-AF65-F5344CB8AC3E}">
        <p14:creationId xmlns:p14="http://schemas.microsoft.com/office/powerpoint/2010/main" val="19292536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1608CC1-4963-A143-A66B-605C12EFE89B}"/>
              </a:ext>
            </a:extLst>
          </p:cNvPr>
          <p:cNvSpPr>
            <a:spLocks noGrp="1"/>
          </p:cNvSpPr>
          <p:nvPr>
            <p:ph type="title"/>
          </p:nvPr>
        </p:nvSpPr>
        <p:spPr/>
        <p:txBody>
          <a:bodyPr/>
          <a:lstStyle/>
          <a:p>
            <a:pPr>
              <a:defRPr/>
            </a:pPr>
            <a:r>
              <a:rPr lang="hu-HU" dirty="0"/>
              <a:t>Adatbázis készítés SPSS</a:t>
            </a:r>
          </a:p>
        </p:txBody>
      </p:sp>
      <p:sp>
        <p:nvSpPr>
          <p:cNvPr id="3" name="Tartalom helye 2">
            <a:extLst>
              <a:ext uri="{FF2B5EF4-FFF2-40B4-BE49-F238E27FC236}">
                <a16:creationId xmlns:a16="http://schemas.microsoft.com/office/drawing/2014/main" id="{18EF8D1D-E199-1840-BFC6-80CE8D4586D2}"/>
              </a:ext>
            </a:extLst>
          </p:cNvPr>
          <p:cNvSpPr>
            <a:spLocks noGrp="1"/>
          </p:cNvSpPr>
          <p:nvPr>
            <p:ph idx="1"/>
          </p:nvPr>
        </p:nvSpPr>
        <p:spPr/>
        <p:txBody>
          <a:bodyPr>
            <a:normAutofit/>
          </a:bodyPr>
          <a:lstStyle/>
          <a:p>
            <a:pPr marL="0" indent="0">
              <a:buNone/>
              <a:defRPr/>
            </a:pPr>
            <a:r>
              <a:rPr lang="hu-HU" b="1" dirty="0"/>
              <a:t>Adatbázis készítés SPSS (</a:t>
            </a:r>
            <a:r>
              <a:rPr lang="hu-HU" b="1" dirty="0" err="1"/>
              <a:t>Statistical</a:t>
            </a:r>
            <a:r>
              <a:rPr lang="hu-HU" b="1" dirty="0"/>
              <a:t> </a:t>
            </a:r>
            <a:r>
              <a:rPr lang="hu-HU" b="1" dirty="0" err="1"/>
              <a:t>Package</a:t>
            </a:r>
            <a:r>
              <a:rPr lang="hu-HU" b="1" dirty="0"/>
              <a:t> </a:t>
            </a:r>
            <a:r>
              <a:rPr lang="hu-HU" b="1" dirty="0" err="1"/>
              <a:t>for</a:t>
            </a:r>
            <a:r>
              <a:rPr lang="hu-HU" b="1" dirty="0"/>
              <a:t> </a:t>
            </a:r>
            <a:r>
              <a:rPr lang="hu-HU" b="1" dirty="0" err="1"/>
              <a:t>the</a:t>
            </a:r>
            <a:r>
              <a:rPr lang="hu-HU" b="1" dirty="0"/>
              <a:t> </a:t>
            </a:r>
            <a:r>
              <a:rPr lang="hu-HU" b="1" dirty="0" err="1"/>
              <a:t>Social</a:t>
            </a:r>
            <a:r>
              <a:rPr lang="hu-HU" b="1" dirty="0"/>
              <a:t> </a:t>
            </a:r>
            <a:r>
              <a:rPr lang="hu-HU" b="1" dirty="0" err="1"/>
              <a:t>Sciense</a:t>
            </a:r>
            <a:r>
              <a:rPr lang="hu-HU" b="1" dirty="0"/>
              <a:t>) programmal</a:t>
            </a:r>
          </a:p>
          <a:p>
            <a:pPr marL="0" indent="0">
              <a:buNone/>
              <a:defRPr/>
            </a:pPr>
            <a:r>
              <a:rPr lang="hu-HU" dirty="0"/>
              <a:t>Kezdő felhasználói szinten jelentős különbséget nem tapasztalunk a korábbi és jelenlegi verziók alkalmazásakor. A továbbiakban csak azoknak a menüpontoknak a működését mutatjuk meg, amelyeket a kutatás alapvető statisztikai elemzéséhez feltétlenül szükségesek, ugyanakkor az ajánlott irodalmak részletes információt adnak a </a:t>
            </a:r>
            <a:r>
              <a:rPr lang="hu-HU" dirty="0" err="1"/>
              <a:t>továbblépéshez</a:t>
            </a:r>
            <a:r>
              <a:rPr lang="hu-HU" dirty="0"/>
              <a:t> illetve a program optimálisabb használatához. </a:t>
            </a:r>
          </a:p>
        </p:txBody>
      </p:sp>
    </p:spTree>
    <p:extLst>
      <p:ext uri="{BB962C8B-B14F-4D97-AF65-F5344CB8AC3E}">
        <p14:creationId xmlns:p14="http://schemas.microsoft.com/office/powerpoint/2010/main" val="42905379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31495EE-51BC-1047-A34A-3DECD81367F5}"/>
              </a:ext>
            </a:extLst>
          </p:cNvPr>
          <p:cNvSpPr>
            <a:spLocks noGrp="1"/>
          </p:cNvSpPr>
          <p:nvPr>
            <p:ph type="title"/>
          </p:nvPr>
        </p:nvSpPr>
        <p:spPr>
          <a:xfrm>
            <a:off x="1847850" y="115888"/>
            <a:ext cx="7886700" cy="995362"/>
          </a:xfrm>
        </p:spPr>
        <p:txBody>
          <a:bodyPr/>
          <a:lstStyle/>
          <a:p>
            <a:pPr>
              <a:defRPr/>
            </a:pPr>
            <a:r>
              <a:rPr lang="hu-HU" dirty="0"/>
              <a:t>Adatbázis készítés SPSS</a:t>
            </a:r>
          </a:p>
        </p:txBody>
      </p:sp>
      <p:sp>
        <p:nvSpPr>
          <p:cNvPr id="38914" name="Téglalap 3">
            <a:extLst>
              <a:ext uri="{FF2B5EF4-FFF2-40B4-BE49-F238E27FC236}">
                <a16:creationId xmlns:a16="http://schemas.microsoft.com/office/drawing/2014/main" id="{13DCB3AA-7100-1C4D-AE7C-EFAE7D742F8F}"/>
              </a:ext>
            </a:extLst>
          </p:cNvPr>
          <p:cNvSpPr>
            <a:spLocks noChangeArrowheads="1"/>
          </p:cNvSpPr>
          <p:nvPr/>
        </p:nvSpPr>
        <p:spPr bwMode="auto">
          <a:xfrm>
            <a:off x="1554164" y="908051"/>
            <a:ext cx="9113837" cy="585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just" eaLnBrk="1" hangingPunct="1">
              <a:lnSpc>
                <a:spcPct val="150000"/>
              </a:lnSpc>
            </a:pPr>
            <a:r>
              <a:rPr lang="hu-HU" altLang="hu-HU">
                <a:latin typeface="Times New Roman" panose="02020603050405020304" pitchFamily="18" charset="0"/>
                <a:ea typeface="Times New Roman" panose="02020603050405020304" pitchFamily="18" charset="0"/>
                <a:cs typeface="Times New Roman" panose="02020603050405020304" pitchFamily="18" charset="0"/>
              </a:rPr>
              <a:t>A program indításakor fölnyíló ablak a következő lehetőségek közötti választás lehetőségét kínálja fel: </a:t>
            </a:r>
            <a:r>
              <a:rPr lang="hu-HU" altLang="hu-HU" b="1">
                <a:latin typeface="Times New Roman" panose="02020603050405020304" pitchFamily="18" charset="0"/>
                <a:ea typeface="Times New Roman" panose="02020603050405020304" pitchFamily="18" charset="0"/>
                <a:cs typeface="Times New Roman" panose="02020603050405020304" pitchFamily="18" charset="0"/>
              </a:rPr>
              <a:t>Run the tutorial</a:t>
            </a:r>
            <a:r>
              <a:rPr lang="hu-HU" altLang="hu-HU">
                <a:latin typeface="Times New Roman" panose="02020603050405020304" pitchFamily="18" charset="0"/>
                <a:ea typeface="Times New Roman" panose="02020603050405020304" pitchFamily="18" charset="0"/>
                <a:cs typeface="Times New Roman" panose="02020603050405020304" pitchFamily="18" charset="0"/>
              </a:rPr>
              <a:t> (részletes leírást biztosító oktató program futtatása)</a:t>
            </a:r>
          </a:p>
          <a:p>
            <a:pPr algn="just" eaLnBrk="1" hangingPunct="1">
              <a:lnSpc>
                <a:spcPct val="150000"/>
              </a:lnSpc>
            </a:pPr>
            <a:r>
              <a:rPr lang="hu-HU" altLang="hu-HU" b="1">
                <a:latin typeface="Times New Roman" panose="02020603050405020304" pitchFamily="18" charset="0"/>
                <a:ea typeface="Times New Roman" panose="02020603050405020304" pitchFamily="18" charset="0"/>
                <a:cs typeface="Times New Roman" panose="02020603050405020304" pitchFamily="18" charset="0"/>
              </a:rPr>
              <a:t>Type in data </a:t>
            </a:r>
            <a:r>
              <a:rPr lang="hu-HU" altLang="hu-HU">
                <a:latin typeface="Times New Roman" panose="02020603050405020304" pitchFamily="18" charset="0"/>
                <a:ea typeface="Times New Roman" panose="02020603050405020304" pitchFamily="18" charset="0"/>
                <a:cs typeface="Times New Roman" panose="02020603050405020304" pitchFamily="18" charset="0"/>
              </a:rPr>
              <a:t>(adatok begépelés)</a:t>
            </a:r>
          </a:p>
          <a:p>
            <a:pPr algn="just" eaLnBrk="1" hangingPunct="1">
              <a:lnSpc>
                <a:spcPct val="150000"/>
              </a:lnSpc>
            </a:pPr>
            <a:r>
              <a:rPr lang="hu-HU" altLang="hu-HU" b="1">
                <a:latin typeface="Times New Roman" panose="02020603050405020304" pitchFamily="18" charset="0"/>
                <a:ea typeface="Times New Roman" panose="02020603050405020304" pitchFamily="18" charset="0"/>
                <a:cs typeface="Times New Roman" panose="02020603050405020304" pitchFamily="18" charset="0"/>
              </a:rPr>
              <a:t>Run in existing query</a:t>
            </a:r>
            <a:r>
              <a:rPr lang="hu-HU" altLang="hu-HU">
                <a:latin typeface="Times New Roman" panose="02020603050405020304" pitchFamily="18" charset="0"/>
                <a:ea typeface="Times New Roman" panose="02020603050405020304" pitchFamily="18" charset="0"/>
                <a:cs typeface="Times New Roman" panose="02020603050405020304" pitchFamily="18" charset="0"/>
              </a:rPr>
              <a:t> (egy meglévő lekérdezés futtatása)</a:t>
            </a:r>
          </a:p>
          <a:p>
            <a:pPr algn="just" eaLnBrk="1" hangingPunct="1">
              <a:lnSpc>
                <a:spcPct val="150000"/>
              </a:lnSpc>
            </a:pPr>
            <a:r>
              <a:rPr lang="hu-HU" altLang="hu-HU" b="1">
                <a:latin typeface="Times New Roman" panose="02020603050405020304" pitchFamily="18" charset="0"/>
                <a:ea typeface="Times New Roman" panose="02020603050405020304" pitchFamily="18" charset="0"/>
                <a:cs typeface="Times New Roman" panose="02020603050405020304" pitchFamily="18" charset="0"/>
              </a:rPr>
              <a:t>Create new query using Database Wizard</a:t>
            </a:r>
            <a:r>
              <a:rPr lang="hu-HU" altLang="hu-HU">
                <a:latin typeface="Times New Roman" panose="02020603050405020304" pitchFamily="18" charset="0"/>
                <a:ea typeface="Times New Roman" panose="02020603050405020304" pitchFamily="18" charset="0"/>
                <a:cs typeface="Times New Roman" panose="02020603050405020304" pitchFamily="18" charset="0"/>
              </a:rPr>
              <a:t> (adatok egy másik adatbázisból való beolvasása) – például eredetileg excel fájlba bevitt adatok importálásához.</a:t>
            </a:r>
          </a:p>
          <a:p>
            <a:pPr algn="just" eaLnBrk="1" hangingPunct="1">
              <a:lnSpc>
                <a:spcPct val="150000"/>
              </a:lnSpc>
            </a:pPr>
            <a:r>
              <a:rPr lang="hu-HU" altLang="hu-HU" b="1">
                <a:latin typeface="Times New Roman" panose="02020603050405020304" pitchFamily="18" charset="0"/>
                <a:ea typeface="Times New Roman" panose="02020603050405020304" pitchFamily="18" charset="0"/>
                <a:cs typeface="Times New Roman" panose="02020603050405020304" pitchFamily="18" charset="0"/>
              </a:rPr>
              <a:t>Open an existing data source</a:t>
            </a:r>
            <a:r>
              <a:rPr lang="hu-HU" altLang="hu-HU">
                <a:latin typeface="Times New Roman" panose="02020603050405020304" pitchFamily="18" charset="0"/>
                <a:ea typeface="Times New Roman" panose="02020603050405020304" pitchFamily="18" charset="0"/>
                <a:cs typeface="Times New Roman" panose="02020603050405020304" pitchFamily="18" charset="0"/>
              </a:rPr>
              <a:t> (egy korábbi SPSS adatállomány betöltése)</a:t>
            </a:r>
          </a:p>
          <a:p>
            <a:pPr algn="just" eaLnBrk="1" hangingPunct="1">
              <a:lnSpc>
                <a:spcPct val="150000"/>
              </a:lnSpc>
            </a:pPr>
            <a:r>
              <a:rPr lang="hu-HU" altLang="hu-HU" b="1">
                <a:latin typeface="Times New Roman" panose="02020603050405020304" pitchFamily="18" charset="0"/>
                <a:ea typeface="Times New Roman" panose="02020603050405020304" pitchFamily="18" charset="0"/>
                <a:cs typeface="Times New Roman" panose="02020603050405020304" pitchFamily="18" charset="0"/>
              </a:rPr>
              <a:t>Open another type of file</a:t>
            </a:r>
            <a:r>
              <a:rPr lang="hu-HU" altLang="hu-HU">
                <a:latin typeface="Times New Roman" panose="02020603050405020304" pitchFamily="18" charset="0"/>
                <a:ea typeface="Times New Roman" panose="02020603050405020304" pitchFamily="18" charset="0"/>
                <a:cs typeface="Times New Roman" panose="02020603050405020304" pitchFamily="18" charset="0"/>
              </a:rPr>
              <a:t> (más típusú fájl megnyitása)</a:t>
            </a:r>
          </a:p>
          <a:p>
            <a:pPr algn="just" eaLnBrk="1" hangingPunct="1">
              <a:lnSpc>
                <a:spcPct val="150000"/>
              </a:lnSpc>
            </a:pPr>
            <a:r>
              <a:rPr lang="hu-HU" altLang="hu-HU">
                <a:latin typeface="Times New Roman" panose="02020603050405020304" pitchFamily="18" charset="0"/>
                <a:ea typeface="Times New Roman" panose="02020603050405020304" pitchFamily="18" charset="0"/>
                <a:cs typeface="Times New Roman" panose="02020603050405020304" pitchFamily="18" charset="0"/>
              </a:rPr>
              <a:t>Adatbázisokat megnyithatjuk a fájl menü pont megnyitás fájlkezelő használatával, vagy megnyitás ikon segítségével is. </a:t>
            </a:r>
          </a:p>
          <a:p>
            <a:pPr algn="just" eaLnBrk="1" hangingPunct="1">
              <a:lnSpc>
                <a:spcPct val="150000"/>
              </a:lnSpc>
            </a:pPr>
            <a:r>
              <a:rPr lang="hu-HU" altLang="hu-HU">
                <a:latin typeface="Times New Roman" panose="02020603050405020304" pitchFamily="18" charset="0"/>
                <a:ea typeface="Times New Roman" panose="02020603050405020304" pitchFamily="18" charset="0"/>
                <a:cs typeface="Times New Roman" panose="02020603050405020304" pitchFamily="18" charset="0"/>
              </a:rPr>
              <a:t>Az adatbázis sorokból, ún. rekordokból (vagy esetekből) és az oszlopokban feltüntetett változókból áll. Az adat szerkesztő (data editor) két lapból áll, a </a:t>
            </a:r>
            <a:r>
              <a:rPr lang="hu-HU" altLang="hu-HU" b="1">
                <a:latin typeface="Times New Roman" panose="02020603050405020304" pitchFamily="18" charset="0"/>
                <a:ea typeface="Times New Roman" panose="02020603050405020304" pitchFamily="18" charset="0"/>
                <a:cs typeface="Times New Roman" panose="02020603050405020304" pitchFamily="18" charset="0"/>
              </a:rPr>
              <a:t>Data View</a:t>
            </a:r>
            <a:r>
              <a:rPr lang="hu-HU" altLang="hu-HU">
                <a:latin typeface="Times New Roman" panose="02020603050405020304" pitchFamily="18" charset="0"/>
                <a:ea typeface="Times New Roman" panose="02020603050405020304" pitchFamily="18" charset="0"/>
                <a:cs typeface="Times New Roman" panose="02020603050405020304" pitchFamily="18" charset="0"/>
              </a:rPr>
              <a:t> (a program indításakor automatikusan megjelenik) és a </a:t>
            </a:r>
            <a:r>
              <a:rPr lang="hu-HU" altLang="hu-HU" b="1">
                <a:latin typeface="Times New Roman" panose="02020603050405020304" pitchFamily="18" charset="0"/>
                <a:ea typeface="Times New Roman" panose="02020603050405020304" pitchFamily="18" charset="0"/>
                <a:cs typeface="Times New Roman" panose="02020603050405020304" pitchFamily="18" charset="0"/>
              </a:rPr>
              <a:t>Variable View</a:t>
            </a:r>
            <a:r>
              <a:rPr lang="hu-HU" altLang="hu-HU">
                <a:latin typeface="Times New Roman" panose="02020603050405020304" pitchFamily="18" charset="0"/>
                <a:ea typeface="Times New Roman" panose="02020603050405020304" pitchFamily="18" charset="0"/>
                <a:cs typeface="Times New Roman" panose="02020603050405020304" pitchFamily="18" charset="0"/>
              </a:rPr>
              <a:t> ablak tartalmazza soronként a változókat, oszloponként pedig a változók tulajdonságait. </a:t>
            </a:r>
          </a:p>
        </p:txBody>
      </p:sp>
    </p:spTree>
    <p:extLst>
      <p:ext uri="{BB962C8B-B14F-4D97-AF65-F5344CB8AC3E}">
        <p14:creationId xmlns:p14="http://schemas.microsoft.com/office/powerpoint/2010/main" val="10173583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4952329-0A3E-3043-A72D-545B91CC2452}"/>
              </a:ext>
            </a:extLst>
          </p:cNvPr>
          <p:cNvSpPr>
            <a:spLocks noGrp="1"/>
          </p:cNvSpPr>
          <p:nvPr>
            <p:ph type="title"/>
          </p:nvPr>
        </p:nvSpPr>
        <p:spPr/>
        <p:txBody>
          <a:bodyPr/>
          <a:lstStyle/>
          <a:p>
            <a:pPr>
              <a:defRPr/>
            </a:pPr>
            <a:r>
              <a:rPr lang="hu-HU" dirty="0"/>
              <a:t>Adatbázis készítés SPSS</a:t>
            </a:r>
          </a:p>
        </p:txBody>
      </p:sp>
      <p:sp>
        <p:nvSpPr>
          <p:cNvPr id="3" name="Tartalom helye 2">
            <a:extLst>
              <a:ext uri="{FF2B5EF4-FFF2-40B4-BE49-F238E27FC236}">
                <a16:creationId xmlns:a16="http://schemas.microsoft.com/office/drawing/2014/main" id="{1C668989-0415-1E4E-900E-D15B60D651B2}"/>
              </a:ext>
            </a:extLst>
          </p:cNvPr>
          <p:cNvSpPr>
            <a:spLocks noGrp="1"/>
          </p:cNvSpPr>
          <p:nvPr>
            <p:ph idx="1"/>
          </p:nvPr>
        </p:nvSpPr>
        <p:spPr>
          <a:xfrm>
            <a:off x="1703388" y="1417638"/>
            <a:ext cx="8229600" cy="4495800"/>
          </a:xfrm>
        </p:spPr>
        <p:txBody>
          <a:bodyPr/>
          <a:lstStyle/>
          <a:p>
            <a:pPr marL="0" indent="0" algn="just">
              <a:buNone/>
              <a:defRPr/>
            </a:pPr>
            <a:r>
              <a:rPr lang="hu-HU" sz="2000" b="1" dirty="0" err="1"/>
              <a:t>Name</a:t>
            </a:r>
            <a:r>
              <a:rPr lang="hu-HU" sz="2000" dirty="0"/>
              <a:t> (név) ide a változók rövid nevét írjuk</a:t>
            </a:r>
          </a:p>
          <a:p>
            <a:pPr marL="0" indent="0" algn="just">
              <a:buNone/>
              <a:defRPr/>
            </a:pPr>
            <a:r>
              <a:rPr lang="hu-HU" sz="2000" b="1" dirty="0" err="1"/>
              <a:t>Type</a:t>
            </a:r>
            <a:r>
              <a:rPr lang="hu-HU" sz="2000" b="1" dirty="0"/>
              <a:t> </a:t>
            </a:r>
            <a:r>
              <a:rPr lang="hu-HU" sz="2000" dirty="0"/>
              <a:t>(típus) a változók típusát tartalmazza, a választható 8 formátumból kiemeljük a </a:t>
            </a:r>
            <a:r>
              <a:rPr lang="hu-HU" sz="2000" i="1" dirty="0" err="1"/>
              <a:t>Numeric</a:t>
            </a:r>
            <a:r>
              <a:rPr lang="hu-HU" sz="2000" i="1" dirty="0"/>
              <a:t> </a:t>
            </a:r>
            <a:r>
              <a:rPr lang="hu-HU" sz="2000" dirty="0"/>
              <a:t>(numerikus) típust, amely a számokat legegyszerűbb formában jeleníti meg, a </a:t>
            </a:r>
            <a:r>
              <a:rPr lang="hu-HU" sz="2000" i="1" dirty="0" err="1"/>
              <a:t>String</a:t>
            </a:r>
            <a:r>
              <a:rPr lang="hu-HU" sz="2000" i="1" dirty="0"/>
              <a:t> </a:t>
            </a:r>
            <a:r>
              <a:rPr lang="hu-HU" sz="2000" dirty="0"/>
              <a:t>(szöveges változó) formátumot, amit nyíltvégű kérdések pontos válaszának rögzítésére szolgál. </a:t>
            </a:r>
          </a:p>
          <a:p>
            <a:pPr marL="0" indent="0" algn="just">
              <a:buNone/>
              <a:defRPr/>
            </a:pPr>
            <a:r>
              <a:rPr lang="hu-HU" sz="2000" b="1" dirty="0"/>
              <a:t>A </a:t>
            </a:r>
            <a:r>
              <a:rPr lang="hu-HU" sz="2000" b="1" dirty="0" err="1"/>
              <a:t>Label</a:t>
            </a:r>
            <a:r>
              <a:rPr lang="hu-HU" sz="2000" dirty="0"/>
              <a:t> (címke) oszlopában rögzíthetjük a változók jelentését, bővebb magyarázatát, a </a:t>
            </a:r>
            <a:r>
              <a:rPr lang="hu-HU" sz="2000" b="1" dirty="0" err="1"/>
              <a:t>Values</a:t>
            </a:r>
            <a:r>
              <a:rPr lang="hu-HU" sz="2000" dirty="0"/>
              <a:t> (értékek) oszlopban a változók értékeit definiáljuk (pl. 1= kiváló, 2= jó stb.) </a:t>
            </a:r>
          </a:p>
          <a:p>
            <a:pPr marL="0" indent="0" algn="just">
              <a:buNone/>
              <a:defRPr/>
            </a:pPr>
            <a:r>
              <a:rPr lang="hu-HU" sz="2000" dirty="0"/>
              <a:t>A </a:t>
            </a:r>
            <a:r>
              <a:rPr lang="hu-HU" sz="2000" b="1" dirty="0" err="1"/>
              <a:t>Measure</a:t>
            </a:r>
            <a:r>
              <a:rPr lang="hu-HU" sz="2000" dirty="0"/>
              <a:t> (mérési skála) oszlopában három típus (</a:t>
            </a:r>
            <a:r>
              <a:rPr lang="hu-HU" sz="2000" dirty="0" err="1"/>
              <a:t>Ordinal</a:t>
            </a:r>
            <a:r>
              <a:rPr lang="hu-HU" sz="2000" dirty="0"/>
              <a:t> – sorrendi, </a:t>
            </a:r>
            <a:r>
              <a:rPr lang="hu-HU" sz="2000" dirty="0" err="1"/>
              <a:t>Scale</a:t>
            </a:r>
            <a:r>
              <a:rPr lang="hu-HU" sz="2000" dirty="0"/>
              <a:t> – metrikus, intervallum, arányskála; </a:t>
            </a:r>
            <a:r>
              <a:rPr lang="hu-HU" sz="2000" dirty="0" err="1"/>
              <a:t>Nominal</a:t>
            </a:r>
            <a:r>
              <a:rPr lang="hu-HU" sz="2000" dirty="0"/>
              <a:t> – névleges) állítható be. </a:t>
            </a:r>
          </a:p>
          <a:p>
            <a:pPr>
              <a:defRPr/>
            </a:pPr>
            <a:endParaRPr lang="hu-HU" dirty="0"/>
          </a:p>
        </p:txBody>
      </p:sp>
    </p:spTree>
    <p:extLst>
      <p:ext uri="{BB962C8B-B14F-4D97-AF65-F5344CB8AC3E}">
        <p14:creationId xmlns:p14="http://schemas.microsoft.com/office/powerpoint/2010/main" val="12023281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1C224DF-E935-9E49-B7DA-5101A1892DDF}"/>
              </a:ext>
            </a:extLst>
          </p:cNvPr>
          <p:cNvSpPr>
            <a:spLocks noGrp="1"/>
          </p:cNvSpPr>
          <p:nvPr>
            <p:ph type="title"/>
          </p:nvPr>
        </p:nvSpPr>
        <p:spPr/>
        <p:txBody>
          <a:bodyPr/>
          <a:lstStyle/>
          <a:p>
            <a:pPr>
              <a:defRPr/>
            </a:pPr>
            <a:r>
              <a:rPr lang="hu-HU" dirty="0"/>
              <a:t>Adatbázis készítés SPSS</a:t>
            </a:r>
          </a:p>
        </p:txBody>
      </p:sp>
      <p:sp>
        <p:nvSpPr>
          <p:cNvPr id="3" name="Tartalom helye 2">
            <a:extLst>
              <a:ext uri="{FF2B5EF4-FFF2-40B4-BE49-F238E27FC236}">
                <a16:creationId xmlns:a16="http://schemas.microsoft.com/office/drawing/2014/main" id="{7310251A-5F17-A34B-B8A8-D32C8011F0CC}"/>
              </a:ext>
            </a:extLst>
          </p:cNvPr>
          <p:cNvSpPr>
            <a:spLocks noGrp="1"/>
          </p:cNvSpPr>
          <p:nvPr>
            <p:ph idx="1"/>
          </p:nvPr>
        </p:nvSpPr>
        <p:spPr>
          <a:xfrm>
            <a:off x="211874" y="1417639"/>
            <a:ext cx="11452302" cy="4899025"/>
          </a:xfrm>
        </p:spPr>
        <p:txBody>
          <a:bodyPr>
            <a:normAutofit lnSpcReduction="10000"/>
          </a:bodyPr>
          <a:lstStyle/>
          <a:p>
            <a:pPr>
              <a:defRPr/>
            </a:pPr>
            <a:r>
              <a:rPr lang="hu-HU" dirty="0"/>
              <a:t>Az adatbevitelnek két alapvető módszere létezik: az elsődleges adatbevitel esetén begépeljük az adatokat a kódolási útmutató és a változók ismerete mellett, a másodlagos adatelemzés esetén már létező adatbázis importálásáról beszélünk. </a:t>
            </a:r>
          </a:p>
          <a:p>
            <a:pPr>
              <a:defRPr/>
            </a:pPr>
            <a:r>
              <a:rPr lang="hu-HU" dirty="0"/>
              <a:t>A paraméterek meghatározása az egyes változóknál úgy történik, hogy a változó sorában egyesével a cellára állunk (</a:t>
            </a:r>
            <a:r>
              <a:rPr lang="hu-HU" dirty="0" err="1"/>
              <a:t>Variable</a:t>
            </a:r>
            <a:r>
              <a:rPr lang="hu-HU" dirty="0"/>
              <a:t> </a:t>
            </a:r>
            <a:r>
              <a:rPr lang="hu-HU" dirty="0" err="1"/>
              <a:t>View</a:t>
            </a:r>
            <a:r>
              <a:rPr lang="hu-HU" dirty="0"/>
              <a:t> nézetben): </a:t>
            </a:r>
            <a:r>
              <a:rPr lang="hu-HU" dirty="0" err="1"/>
              <a:t>Name</a:t>
            </a:r>
            <a:r>
              <a:rPr lang="hu-HU" dirty="0"/>
              <a:t> és </a:t>
            </a:r>
            <a:r>
              <a:rPr lang="hu-HU" dirty="0" err="1"/>
              <a:t>Label</a:t>
            </a:r>
            <a:r>
              <a:rPr lang="hu-HU" dirty="0"/>
              <a:t> – begépeljük a változókat, rövidítve és részletese; </a:t>
            </a:r>
            <a:r>
              <a:rPr lang="hu-HU" dirty="0" err="1"/>
              <a:t>Type</a:t>
            </a:r>
            <a:r>
              <a:rPr lang="hu-HU" dirty="0"/>
              <a:t>, </a:t>
            </a:r>
            <a:r>
              <a:rPr lang="hu-HU" dirty="0" err="1"/>
              <a:t>Values</a:t>
            </a:r>
            <a:r>
              <a:rPr lang="hu-HU" dirty="0"/>
              <a:t>, </a:t>
            </a:r>
            <a:r>
              <a:rPr lang="hu-HU" dirty="0" err="1"/>
              <a:t>Missing</a:t>
            </a:r>
            <a:r>
              <a:rPr lang="hu-HU" dirty="0"/>
              <a:t> – a cella jobb oldalán található gombra klikkelve választunk; </a:t>
            </a:r>
            <a:r>
              <a:rPr lang="hu-HU" b="1" dirty="0" err="1"/>
              <a:t>Decimals</a:t>
            </a:r>
            <a:r>
              <a:rPr lang="hu-HU" dirty="0"/>
              <a:t> – tizedesjegyek száma; </a:t>
            </a:r>
            <a:r>
              <a:rPr lang="hu-HU" dirty="0" err="1"/>
              <a:t>Values</a:t>
            </a:r>
            <a:r>
              <a:rPr lang="hu-HU" dirty="0"/>
              <a:t> – egyenként definiáljuk a változó lehetséges értékeit; </a:t>
            </a:r>
            <a:r>
              <a:rPr lang="hu-HU" dirty="0" err="1"/>
              <a:t>Measure</a:t>
            </a:r>
            <a:r>
              <a:rPr lang="hu-HU" dirty="0"/>
              <a:t> – skálák kiválasztása.</a:t>
            </a:r>
          </a:p>
          <a:p>
            <a:pPr>
              <a:defRPr/>
            </a:pPr>
            <a:r>
              <a:rPr lang="hu-HU" b="1" dirty="0"/>
              <a:t>Data </a:t>
            </a:r>
            <a:r>
              <a:rPr lang="hu-HU" b="1" dirty="0" err="1"/>
              <a:t>View</a:t>
            </a:r>
            <a:r>
              <a:rPr lang="hu-HU" b="1" dirty="0"/>
              <a:t> </a:t>
            </a:r>
            <a:r>
              <a:rPr lang="hu-HU" dirty="0"/>
              <a:t>nézetben, a bevitt adatok megjelenhetnek jelentésükkel vagy kódjukkal attól függően, hogy a </a:t>
            </a:r>
            <a:r>
              <a:rPr lang="hu-HU" dirty="0" err="1"/>
              <a:t>View</a:t>
            </a:r>
            <a:r>
              <a:rPr lang="hu-HU" dirty="0"/>
              <a:t> menüpontban található </a:t>
            </a:r>
            <a:r>
              <a:rPr lang="hu-HU" dirty="0" err="1"/>
              <a:t>Value</a:t>
            </a:r>
            <a:r>
              <a:rPr lang="hu-HU" dirty="0"/>
              <a:t> </a:t>
            </a:r>
            <a:r>
              <a:rPr lang="hu-HU" dirty="0" err="1"/>
              <a:t>Labels</a:t>
            </a:r>
            <a:r>
              <a:rPr lang="hu-HU" dirty="0"/>
              <a:t> opciót kipipáltuk vagy sem. </a:t>
            </a:r>
          </a:p>
          <a:p>
            <a:pPr>
              <a:defRPr/>
            </a:pPr>
            <a:endParaRPr lang="hu-HU" dirty="0"/>
          </a:p>
        </p:txBody>
      </p:sp>
    </p:spTree>
    <p:extLst>
      <p:ext uri="{BB962C8B-B14F-4D97-AF65-F5344CB8AC3E}">
        <p14:creationId xmlns:p14="http://schemas.microsoft.com/office/powerpoint/2010/main" val="35034377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BE89661-9D95-9543-876A-8C5879CE62F8}"/>
              </a:ext>
            </a:extLst>
          </p:cNvPr>
          <p:cNvSpPr>
            <a:spLocks noGrp="1"/>
          </p:cNvSpPr>
          <p:nvPr>
            <p:ph type="title"/>
          </p:nvPr>
        </p:nvSpPr>
        <p:spPr/>
        <p:txBody>
          <a:bodyPr/>
          <a:lstStyle/>
          <a:p>
            <a:pPr>
              <a:defRPr/>
            </a:pPr>
            <a:r>
              <a:rPr lang="hu-HU" dirty="0"/>
              <a:t>Adatbázis készítés SPSS</a:t>
            </a:r>
          </a:p>
        </p:txBody>
      </p:sp>
      <p:sp>
        <p:nvSpPr>
          <p:cNvPr id="3" name="Tartalom helye 2">
            <a:extLst>
              <a:ext uri="{FF2B5EF4-FFF2-40B4-BE49-F238E27FC236}">
                <a16:creationId xmlns:a16="http://schemas.microsoft.com/office/drawing/2014/main" id="{2D4BAC59-0BCE-3C49-81B3-98CDD72558E1}"/>
              </a:ext>
            </a:extLst>
          </p:cNvPr>
          <p:cNvSpPr>
            <a:spLocks noGrp="1"/>
          </p:cNvSpPr>
          <p:nvPr>
            <p:ph idx="1"/>
          </p:nvPr>
        </p:nvSpPr>
        <p:spPr/>
        <p:txBody>
          <a:bodyPr/>
          <a:lstStyle/>
          <a:p>
            <a:pPr>
              <a:defRPr/>
            </a:pPr>
            <a:r>
              <a:rPr lang="hu-HU" dirty="0"/>
              <a:t>Először célszerű a </a:t>
            </a:r>
            <a:r>
              <a:rPr lang="hu-HU" b="1" dirty="0" err="1"/>
              <a:t>Variable</a:t>
            </a:r>
            <a:r>
              <a:rPr lang="hu-HU" b="1" dirty="0"/>
              <a:t> </a:t>
            </a:r>
            <a:r>
              <a:rPr lang="hu-HU" b="1" dirty="0" err="1"/>
              <a:t>View</a:t>
            </a:r>
            <a:r>
              <a:rPr lang="hu-HU" dirty="0"/>
              <a:t> nézetben (2. kép) a változókat definiálni (természetesen pl. Excel fájlból importált adatok esetén ez elmaradhat, a különböző próbák is </a:t>
            </a:r>
            <a:r>
              <a:rPr lang="hu-HU" dirty="0" err="1"/>
              <a:t>elvégezhetőek</a:t>
            </a:r>
            <a:r>
              <a:rPr lang="hu-HU" dirty="0"/>
              <a:t>, csupán nehezebben </a:t>
            </a:r>
            <a:r>
              <a:rPr lang="hu-HU" dirty="0" err="1"/>
              <a:t>áttekinthetőek</a:t>
            </a:r>
            <a:r>
              <a:rPr lang="hu-HU" dirty="0"/>
              <a:t> az eredménytáblák és több hibalehetőséget rejt magában.) A változók definiálása után </a:t>
            </a:r>
            <a:r>
              <a:rPr lang="hu-HU" b="1" dirty="0"/>
              <a:t>Data </a:t>
            </a:r>
            <a:r>
              <a:rPr lang="hu-HU" b="1" dirty="0" err="1"/>
              <a:t>View</a:t>
            </a:r>
            <a:r>
              <a:rPr lang="hu-HU" dirty="0"/>
              <a:t> (1. kép) nézetre váltunk és feltölthetjük az adatokat. Ha a </a:t>
            </a:r>
            <a:r>
              <a:rPr lang="hu-HU" b="1" dirty="0" err="1"/>
              <a:t>View</a:t>
            </a:r>
            <a:r>
              <a:rPr lang="hu-HU" dirty="0"/>
              <a:t> menüpontban a </a:t>
            </a:r>
            <a:r>
              <a:rPr lang="hu-HU" b="1" i="1" dirty="0" err="1"/>
              <a:t>Values</a:t>
            </a:r>
            <a:r>
              <a:rPr lang="hu-HU" b="1" i="1" dirty="0"/>
              <a:t> </a:t>
            </a:r>
            <a:r>
              <a:rPr lang="hu-HU" b="1" i="1" dirty="0" err="1"/>
              <a:t>Labels</a:t>
            </a:r>
            <a:r>
              <a:rPr lang="hu-HU" dirty="0"/>
              <a:t> opciónál pipát látunk a változók hozzárendelt jelentést láthatjuk az adatbázisban, pipa nélkül a kódokat.</a:t>
            </a:r>
          </a:p>
          <a:p>
            <a:pPr>
              <a:defRPr/>
            </a:pPr>
            <a:endParaRPr lang="hu-HU" dirty="0"/>
          </a:p>
        </p:txBody>
      </p:sp>
    </p:spTree>
    <p:extLst>
      <p:ext uri="{BB962C8B-B14F-4D97-AF65-F5344CB8AC3E}">
        <p14:creationId xmlns:p14="http://schemas.microsoft.com/office/powerpoint/2010/main" val="1504990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2BC68AA-0C19-D346-9B55-A8F6EE98D954}"/>
              </a:ext>
            </a:extLst>
          </p:cNvPr>
          <p:cNvSpPr>
            <a:spLocks noGrp="1"/>
          </p:cNvSpPr>
          <p:nvPr>
            <p:ph type="title"/>
          </p:nvPr>
        </p:nvSpPr>
        <p:spPr/>
        <p:txBody>
          <a:bodyPr/>
          <a:lstStyle/>
          <a:p>
            <a:pPr>
              <a:defRPr/>
            </a:pPr>
            <a:r>
              <a:rPr lang="hu-HU" dirty="0"/>
              <a:t>Adatbázis készítés SPSS</a:t>
            </a:r>
          </a:p>
        </p:txBody>
      </p:sp>
      <p:pic>
        <p:nvPicPr>
          <p:cNvPr id="43010" name="Kép 3">
            <a:extLst>
              <a:ext uri="{FF2B5EF4-FFF2-40B4-BE49-F238E27FC236}">
                <a16:creationId xmlns:a16="http://schemas.microsoft.com/office/drawing/2014/main" id="{7AF44352-4305-2A4A-8D9B-72592E8A27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6988" y="1719263"/>
            <a:ext cx="7129462" cy="372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Szövegdoboz 2">
            <a:extLst>
              <a:ext uri="{FF2B5EF4-FFF2-40B4-BE49-F238E27FC236}">
                <a16:creationId xmlns:a16="http://schemas.microsoft.com/office/drawing/2014/main" id="{55ADB799-41A1-964C-BC34-A6DE351BABC5}"/>
              </a:ext>
            </a:extLst>
          </p:cNvPr>
          <p:cNvSpPr txBox="1">
            <a:spLocks noChangeArrowheads="1"/>
          </p:cNvSpPr>
          <p:nvPr/>
        </p:nvSpPr>
        <p:spPr bwMode="auto">
          <a:xfrm>
            <a:off x="2782889" y="5732464"/>
            <a:ext cx="43211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hu-HU" altLang="hu-HU"/>
              <a:t>Adat nézet (data view) – az oszlopokban láthatóak a változók, sorokban az egyes alanyok adatai</a:t>
            </a:r>
          </a:p>
        </p:txBody>
      </p:sp>
    </p:spTree>
    <p:extLst>
      <p:ext uri="{BB962C8B-B14F-4D97-AF65-F5344CB8AC3E}">
        <p14:creationId xmlns:p14="http://schemas.microsoft.com/office/powerpoint/2010/main" val="1976857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23757FD-E8DA-BC47-9BA7-65074B8C81E4}"/>
              </a:ext>
            </a:extLst>
          </p:cNvPr>
          <p:cNvSpPr>
            <a:spLocks noGrp="1"/>
          </p:cNvSpPr>
          <p:nvPr>
            <p:ph type="title"/>
          </p:nvPr>
        </p:nvSpPr>
        <p:spPr/>
        <p:txBody>
          <a:bodyPr/>
          <a:lstStyle/>
          <a:p>
            <a:pPr eaLnBrk="1" hangingPunct="1">
              <a:defRPr/>
            </a:pPr>
            <a:r>
              <a:rPr lang="hu-HU" dirty="0"/>
              <a:t>Változó, adat, mérés</a:t>
            </a:r>
          </a:p>
        </p:txBody>
      </p:sp>
      <p:sp>
        <p:nvSpPr>
          <p:cNvPr id="3" name="Tartalom helye 2">
            <a:extLst>
              <a:ext uri="{FF2B5EF4-FFF2-40B4-BE49-F238E27FC236}">
                <a16:creationId xmlns:a16="http://schemas.microsoft.com/office/drawing/2014/main" id="{5AA2D606-1957-D248-A5DA-DC06387370FC}"/>
              </a:ext>
            </a:extLst>
          </p:cNvPr>
          <p:cNvSpPr>
            <a:spLocks noGrp="1"/>
          </p:cNvSpPr>
          <p:nvPr>
            <p:ph idx="1"/>
          </p:nvPr>
        </p:nvSpPr>
        <p:spPr>
          <a:xfrm>
            <a:off x="1524001" y="1412875"/>
            <a:ext cx="8964613" cy="4495800"/>
          </a:xfrm>
        </p:spPr>
        <p:txBody>
          <a:bodyPr/>
          <a:lstStyle/>
          <a:p>
            <a:pPr eaLnBrk="1" hangingPunct="1">
              <a:buFont typeface="Wingdings" pitchFamily="2" charset="2"/>
              <a:buNone/>
              <a:defRPr/>
            </a:pPr>
            <a:r>
              <a:rPr lang="hu-HU" sz="2000" dirty="0"/>
              <a:t>A tudományos kutatás során a vizsgálni kívánt mintát különböző jellemzők, változók, adatok (pl.: </a:t>
            </a:r>
            <a:r>
              <a:rPr lang="hu-HU" sz="2000" dirty="0" err="1"/>
              <a:t>szocio-demográfiai</a:t>
            </a:r>
            <a:r>
              <a:rPr lang="hu-HU" sz="2000" dirty="0"/>
              <a:t> adatok, attitűd, egészségmagatartás) alapján tanulmányozzuk.</a:t>
            </a:r>
          </a:p>
          <a:p>
            <a:pPr eaLnBrk="1" hangingPunct="1">
              <a:defRPr/>
            </a:pPr>
            <a:r>
              <a:rPr lang="hu-HU" sz="2000" dirty="0"/>
              <a:t>A</a:t>
            </a:r>
            <a:r>
              <a:rPr lang="hu-HU" sz="2000" u="sng" dirty="0"/>
              <a:t> „</a:t>
            </a:r>
            <a:r>
              <a:rPr lang="hu-HU" sz="2000" b="1" u="sng" dirty="0"/>
              <a:t>változó</a:t>
            </a:r>
            <a:r>
              <a:rPr lang="hu-HU" sz="2000" dirty="0"/>
              <a:t>” szó arra utal, hogy minden vizsgált alany esetében eltérő értéket/kategóriát/ jellemzőt/attribútumot vehet fel. </a:t>
            </a:r>
          </a:p>
          <a:p>
            <a:pPr eaLnBrk="1" hangingPunct="1">
              <a:defRPr/>
            </a:pPr>
            <a:r>
              <a:rPr lang="hu-HU" sz="2000" b="1" u="sng" dirty="0"/>
              <a:t>Adat</a:t>
            </a:r>
            <a:r>
              <a:rPr lang="hu-HU" sz="2000" b="1" dirty="0"/>
              <a:t>ok</a:t>
            </a:r>
            <a:r>
              <a:rPr lang="hu-HU" sz="2000" dirty="0"/>
              <a:t>nak nevezzük azokat a számokat, amelyek a vizsgált személyek, jelenségek valamely tulajdonságát mennyiségileg, minőségileg jellemzik. </a:t>
            </a:r>
          </a:p>
          <a:p>
            <a:pPr eaLnBrk="1" hangingPunct="1">
              <a:defRPr/>
            </a:pPr>
            <a:r>
              <a:rPr lang="hu-HU" sz="2000" b="1" u="sng" dirty="0"/>
              <a:t>Mérés</a:t>
            </a:r>
            <a:r>
              <a:rPr lang="hu-HU" sz="2000" dirty="0"/>
              <a:t> során meghatározott szabályok szerinti számokat rendelünk jelenségekhez, dolgokhoz, tulajdonságokhoz. </a:t>
            </a:r>
          </a:p>
          <a:p>
            <a:pPr eaLnBrk="1" hangingPunct="1">
              <a:buFont typeface="Wingdings" pitchFamily="2" charset="2"/>
              <a:buNone/>
              <a:defRPr/>
            </a:pPr>
            <a:r>
              <a:rPr lang="hu-HU" sz="2000" dirty="0"/>
              <a:t>A változóink meghatározásánál az adatfajták - jellemző tulajdonságaik révén - könnyen felismerhetőek. </a:t>
            </a:r>
          </a:p>
          <a:p>
            <a:pPr eaLnBrk="1" hangingPunct="1">
              <a:buFont typeface="Wingdings" pitchFamily="2" charset="2"/>
              <a:buNone/>
              <a:defRPr/>
            </a:pPr>
            <a:r>
              <a:rPr lang="hu-HU" sz="2000" dirty="0"/>
              <a:t>A mérési szintek pontos meghatározása nagy hangsúlyt kap a kutatás tervezésénél, az adatgyűjtésnél és a statisztikai módszerek alkalmazása is skálafüggő. </a:t>
            </a:r>
          </a:p>
        </p:txBody>
      </p:sp>
    </p:spTree>
    <p:extLst>
      <p:ext uri="{BB962C8B-B14F-4D97-AF65-F5344CB8AC3E}">
        <p14:creationId xmlns:p14="http://schemas.microsoft.com/office/powerpoint/2010/main" val="9207831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B5BCF6C-C7C6-3740-9310-89700FCAACD0}"/>
              </a:ext>
            </a:extLst>
          </p:cNvPr>
          <p:cNvSpPr>
            <a:spLocks noGrp="1"/>
          </p:cNvSpPr>
          <p:nvPr>
            <p:ph type="title"/>
          </p:nvPr>
        </p:nvSpPr>
        <p:spPr/>
        <p:txBody>
          <a:bodyPr/>
          <a:lstStyle/>
          <a:p>
            <a:pPr>
              <a:defRPr/>
            </a:pPr>
            <a:r>
              <a:rPr lang="hu-HU" dirty="0"/>
              <a:t>Adatbázis készítés SPSS</a:t>
            </a:r>
          </a:p>
        </p:txBody>
      </p:sp>
      <p:pic>
        <p:nvPicPr>
          <p:cNvPr id="44034" name="Tartalom helye 3">
            <a:extLst>
              <a:ext uri="{FF2B5EF4-FFF2-40B4-BE49-F238E27FC236}">
                <a16:creationId xmlns:a16="http://schemas.microsoft.com/office/drawing/2014/main" id="{426C9E11-9B2C-D24A-8549-AB6EAFA7F9F0}"/>
              </a:ext>
            </a:extLst>
          </p:cNvPr>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640014" y="1557339"/>
            <a:ext cx="6624637" cy="3095625"/>
          </a:xfrm>
        </p:spPr>
      </p:pic>
      <p:sp>
        <p:nvSpPr>
          <p:cNvPr id="44035" name="Szövegdoboz 2">
            <a:extLst>
              <a:ext uri="{FF2B5EF4-FFF2-40B4-BE49-F238E27FC236}">
                <a16:creationId xmlns:a16="http://schemas.microsoft.com/office/drawing/2014/main" id="{9B995D2D-A8E6-C84A-8DB5-D11FF7E1FB6B}"/>
              </a:ext>
            </a:extLst>
          </p:cNvPr>
          <p:cNvSpPr txBox="1">
            <a:spLocks noChangeArrowheads="1"/>
          </p:cNvSpPr>
          <p:nvPr/>
        </p:nvSpPr>
        <p:spPr bwMode="auto">
          <a:xfrm>
            <a:off x="2927350" y="5013326"/>
            <a:ext cx="51133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hu-HU" altLang="hu-HU"/>
              <a:t>Változó nézet (variable view) ahol soronként láthatóak a változók az oszlopokban azok tulajdonságai.</a:t>
            </a:r>
          </a:p>
        </p:txBody>
      </p:sp>
    </p:spTree>
    <p:extLst>
      <p:ext uri="{BB962C8B-B14F-4D97-AF65-F5344CB8AC3E}">
        <p14:creationId xmlns:p14="http://schemas.microsoft.com/office/powerpoint/2010/main" val="10829905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032760" y="307375"/>
            <a:ext cx="7978541" cy="510774"/>
          </a:xfrm>
        </p:spPr>
        <p:txBody>
          <a:bodyPr>
            <a:normAutofit/>
          </a:bodyPr>
          <a:lstStyle/>
          <a:p>
            <a:pPr algn="ctr"/>
            <a:r>
              <a:rPr lang="hu-HU" sz="3000" b="1" dirty="0"/>
              <a:t>Felhasznált irodalom</a:t>
            </a:r>
          </a:p>
        </p:txBody>
      </p:sp>
      <p:sp>
        <p:nvSpPr>
          <p:cNvPr id="3" name="Tartalom helye 2"/>
          <p:cNvSpPr>
            <a:spLocks noGrp="1"/>
          </p:cNvSpPr>
          <p:nvPr>
            <p:ph idx="1"/>
          </p:nvPr>
        </p:nvSpPr>
        <p:spPr>
          <a:xfrm>
            <a:off x="212558" y="1183907"/>
            <a:ext cx="11857522" cy="5486400"/>
          </a:xfrm>
        </p:spPr>
        <p:txBody>
          <a:bodyPr>
            <a:normAutofit/>
          </a:bodyPr>
          <a:lstStyle/>
          <a:p>
            <a:pPr marL="0" indent="0">
              <a:buNone/>
            </a:pPr>
            <a:endParaRPr lang="hu-HU" sz="1200" dirty="0"/>
          </a:p>
          <a:p>
            <a:pPr marL="0" indent="0">
              <a:buNone/>
            </a:pPr>
            <a:r>
              <a:rPr lang="hu-HU" sz="1200" dirty="0"/>
              <a:t>1. Ács Pongrácz: Gyakorlati adatelemzés Pécs, 2014</a:t>
            </a:r>
          </a:p>
          <a:p>
            <a:r>
              <a:rPr lang="hu-HU" sz="1200" dirty="0">
                <a:hlinkClick r:id="rId2">
                  <a:extLst>
                    <a:ext uri="{A12FA001-AC4F-418D-AE19-62706E023703}">
                      <ahyp:hlinkClr xmlns:ahyp="http://schemas.microsoft.com/office/drawing/2018/hyperlinkcolor" val="tx"/>
                    </a:ext>
                  </a:extLst>
                </a:hlinkClick>
              </a:rPr>
              <a:t>http://www.etk.pte.hu/protected/OktatasiAnyagok/%21Palyazati/GyakorlatiAdatelemzes.pdf</a:t>
            </a:r>
            <a:r>
              <a:rPr lang="hu-HU" sz="1200" dirty="0"/>
              <a:t> </a:t>
            </a:r>
          </a:p>
          <a:p>
            <a:pPr marL="0" indent="0">
              <a:buNone/>
            </a:pPr>
            <a:r>
              <a:rPr lang="hu-HU" sz="1200" dirty="0"/>
              <a:t>2. Oláh András (</a:t>
            </a:r>
            <a:r>
              <a:rPr lang="hu-HU" sz="1200" dirty="0" err="1"/>
              <a:t>szerk</a:t>
            </a:r>
            <a:r>
              <a:rPr lang="hu-HU" sz="1200" dirty="0"/>
              <a:t>): Az ápolástudomány tankönyve Medicina könyvkiadó </a:t>
            </a:r>
            <a:r>
              <a:rPr lang="hu-HU" sz="1200" dirty="0" err="1"/>
              <a:t>Zrt</a:t>
            </a:r>
            <a:r>
              <a:rPr lang="hu-HU" sz="1200" dirty="0"/>
              <a:t>. Budapest, 2012</a:t>
            </a:r>
          </a:p>
          <a:p>
            <a:pPr marL="0" indent="0">
              <a:buNone/>
            </a:pPr>
            <a:r>
              <a:rPr lang="hu-HU" sz="1200" dirty="0"/>
              <a:t>3.  Sándor János, </a:t>
            </a:r>
            <a:r>
              <a:rPr lang="hu-HU" sz="1200" dirty="0" err="1"/>
              <a:t>Ádány</a:t>
            </a:r>
            <a:r>
              <a:rPr lang="hu-HU" sz="1200" dirty="0"/>
              <a:t> Róza: </a:t>
            </a:r>
            <a:r>
              <a:rPr lang="hu-HU" sz="1200" dirty="0" err="1"/>
              <a:t>Biostatisztika</a:t>
            </a:r>
            <a:r>
              <a:rPr lang="hu-HU" sz="1200" dirty="0"/>
              <a:t> Medicina könyvkiadó </a:t>
            </a:r>
            <a:r>
              <a:rPr lang="hu-HU" sz="1200" dirty="0" err="1"/>
              <a:t>Zrt</a:t>
            </a:r>
            <a:r>
              <a:rPr lang="hu-HU" sz="1200" dirty="0"/>
              <a:t>. Budapest, 2011 </a:t>
            </a:r>
          </a:p>
          <a:p>
            <a:r>
              <a:rPr lang="hu-HU" sz="1200" dirty="0">
                <a:hlinkClick r:id="rId3">
                  <a:extLst>
                    <a:ext uri="{A12FA001-AC4F-418D-AE19-62706E023703}">
                      <ahyp:hlinkClr xmlns:ahyp="http://schemas.microsoft.com/office/drawing/2018/hyperlinkcolor" val="tx"/>
                    </a:ext>
                  </a:extLst>
                </a:hlinkClick>
              </a:rPr>
              <a:t>http://www.etk.pte.hu/protected/OktatasiAnyagok/KLK/20120324/biostatisztika.pdf</a:t>
            </a:r>
            <a:endParaRPr lang="hu-HU" sz="1200" dirty="0"/>
          </a:p>
          <a:p>
            <a:pPr marL="0" indent="0">
              <a:buNone/>
            </a:pPr>
            <a:r>
              <a:rPr lang="hu-HU" sz="1200" dirty="0"/>
              <a:t>4.  Falus I., Ollé J. (2008): Az empirikus kutatások gyakorlata. Adatfeldolgozás és statisztikaielemzés. Nemzeti Tankönyvkiadó, Bp.</a:t>
            </a:r>
          </a:p>
          <a:p>
            <a:pPr marL="0" indent="0">
              <a:buNone/>
            </a:pPr>
            <a:r>
              <a:rPr lang="hu-HU" sz="1200" dirty="0"/>
              <a:t>5.  </a:t>
            </a:r>
            <a:r>
              <a:rPr lang="hu-HU" sz="1200" dirty="0" err="1"/>
              <a:t>Dinya</a:t>
            </a:r>
            <a:r>
              <a:rPr lang="hu-HU" sz="1200" dirty="0"/>
              <a:t> E. (2001): </a:t>
            </a:r>
            <a:r>
              <a:rPr lang="hu-HU" sz="1200" dirty="0" err="1"/>
              <a:t>Biometria</a:t>
            </a:r>
            <a:r>
              <a:rPr lang="hu-HU" sz="1200" dirty="0"/>
              <a:t> az orvosi gyakorlatban. Medicina, Bp.</a:t>
            </a:r>
          </a:p>
          <a:p>
            <a:pPr marL="0" indent="0">
              <a:buNone/>
            </a:pPr>
            <a:r>
              <a:rPr lang="hu-HU" sz="1200" dirty="0"/>
              <a:t>6.  Sajtos L., </a:t>
            </a:r>
            <a:r>
              <a:rPr lang="hu-HU" sz="1200" dirty="0" err="1"/>
              <a:t>Mitev</a:t>
            </a:r>
            <a:r>
              <a:rPr lang="hu-HU" sz="1200" dirty="0"/>
              <a:t> A. (2007): SPSS kutatási és adatelemzési kézikönyv. </a:t>
            </a:r>
            <a:r>
              <a:rPr lang="hu-HU" sz="1200" dirty="0" err="1"/>
              <a:t>Alinea</a:t>
            </a:r>
            <a:r>
              <a:rPr lang="hu-HU" sz="1200" dirty="0"/>
              <a:t> Kiadó, Bp. 402 p.</a:t>
            </a:r>
          </a:p>
          <a:p>
            <a:pPr marL="0" indent="0">
              <a:buNone/>
            </a:pPr>
            <a:endParaRPr lang="hu-HU" sz="1200" dirty="0"/>
          </a:p>
          <a:p>
            <a:endParaRPr lang="hu-HU" sz="1200" dirty="0"/>
          </a:p>
        </p:txBody>
      </p:sp>
      <p:sp>
        <p:nvSpPr>
          <p:cNvPr id="6" name="Dia számának helye 5"/>
          <p:cNvSpPr>
            <a:spLocks noGrp="1"/>
          </p:cNvSpPr>
          <p:nvPr>
            <p:ph type="sldNum" sz="quarter" idx="12"/>
          </p:nvPr>
        </p:nvSpPr>
        <p:spPr/>
        <p:txBody>
          <a:bodyPr/>
          <a:lstStyle/>
          <a:p>
            <a:fld id="{829DC037-E7BD-4C73-8B08-BA96F3CF2969}" type="slidenum">
              <a:rPr lang="hu-HU" smtClean="0"/>
              <a:t>31</a:t>
            </a:fld>
            <a:endParaRPr lang="hu-HU"/>
          </a:p>
        </p:txBody>
      </p:sp>
    </p:spTree>
    <p:extLst>
      <p:ext uri="{BB962C8B-B14F-4D97-AF65-F5344CB8AC3E}">
        <p14:creationId xmlns:p14="http://schemas.microsoft.com/office/powerpoint/2010/main" val="17626877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032760" y="307375"/>
            <a:ext cx="7978541" cy="510774"/>
          </a:xfrm>
        </p:spPr>
        <p:txBody>
          <a:bodyPr>
            <a:normAutofit/>
          </a:bodyPr>
          <a:lstStyle/>
          <a:p>
            <a:pPr algn="ctr"/>
            <a:r>
              <a:rPr lang="hu-HU" sz="3000" b="1" dirty="0"/>
              <a:t>Kötelező irodalom</a:t>
            </a:r>
          </a:p>
        </p:txBody>
      </p:sp>
      <p:sp>
        <p:nvSpPr>
          <p:cNvPr id="3" name="Tartalom helye 2"/>
          <p:cNvSpPr>
            <a:spLocks noGrp="1"/>
          </p:cNvSpPr>
          <p:nvPr>
            <p:ph idx="1"/>
          </p:nvPr>
        </p:nvSpPr>
        <p:spPr>
          <a:xfrm>
            <a:off x="212558" y="1183907"/>
            <a:ext cx="11857522" cy="5486400"/>
          </a:xfrm>
        </p:spPr>
        <p:txBody>
          <a:bodyPr>
            <a:normAutofit/>
          </a:bodyPr>
          <a:lstStyle/>
          <a:p>
            <a:pPr marL="0" indent="0">
              <a:buNone/>
            </a:pPr>
            <a:endParaRPr lang="hu-HU" sz="1200" dirty="0"/>
          </a:p>
          <a:p>
            <a:pPr marL="0" indent="0">
              <a:buNone/>
            </a:pPr>
            <a:r>
              <a:rPr lang="hu-HU" sz="1200" dirty="0"/>
              <a:t>1. Ács Pongrácz: Gyakorlati adatelemzés Pécs, 2014</a:t>
            </a:r>
          </a:p>
          <a:p>
            <a:r>
              <a:rPr lang="hu-HU" sz="1200" dirty="0">
                <a:hlinkClick r:id="rId2">
                  <a:extLst>
                    <a:ext uri="{A12FA001-AC4F-418D-AE19-62706E023703}">
                      <ahyp:hlinkClr xmlns:ahyp="http://schemas.microsoft.com/office/drawing/2018/hyperlinkcolor" val="tx"/>
                    </a:ext>
                  </a:extLst>
                </a:hlinkClick>
              </a:rPr>
              <a:t>http://www.etk.pte.hu/protected/OktatasiAnyagok/%21Palyazati/GyakorlatiAdatelemzes.pdf</a:t>
            </a:r>
            <a:r>
              <a:rPr lang="hu-HU" sz="1200" dirty="0"/>
              <a:t> </a:t>
            </a:r>
          </a:p>
          <a:p>
            <a:pPr marL="0" indent="0">
              <a:buNone/>
            </a:pPr>
            <a:r>
              <a:rPr lang="hu-HU" sz="1200" dirty="0"/>
              <a:t>2. Oláh András (</a:t>
            </a:r>
            <a:r>
              <a:rPr lang="hu-HU" sz="1200" dirty="0" err="1"/>
              <a:t>szerk</a:t>
            </a:r>
            <a:r>
              <a:rPr lang="hu-HU" sz="1200" dirty="0"/>
              <a:t>): Az ápolástudomány tankönyve Medicina könyvkiadó </a:t>
            </a:r>
            <a:r>
              <a:rPr lang="hu-HU" sz="1200" dirty="0" err="1"/>
              <a:t>Zrt</a:t>
            </a:r>
            <a:r>
              <a:rPr lang="hu-HU" sz="1200" dirty="0"/>
              <a:t>. Budapest, 2012</a:t>
            </a:r>
          </a:p>
          <a:p>
            <a:pPr marL="0" indent="0">
              <a:buNone/>
            </a:pPr>
            <a:endParaRPr lang="hu-HU" sz="1200" dirty="0"/>
          </a:p>
          <a:p>
            <a:endParaRPr lang="hu-HU" sz="1200" dirty="0"/>
          </a:p>
        </p:txBody>
      </p:sp>
      <p:sp>
        <p:nvSpPr>
          <p:cNvPr id="6" name="Dia számának helye 5"/>
          <p:cNvSpPr>
            <a:spLocks noGrp="1"/>
          </p:cNvSpPr>
          <p:nvPr>
            <p:ph type="sldNum" sz="quarter" idx="12"/>
          </p:nvPr>
        </p:nvSpPr>
        <p:spPr/>
        <p:txBody>
          <a:bodyPr/>
          <a:lstStyle/>
          <a:p>
            <a:fld id="{829DC037-E7BD-4C73-8B08-BA96F3CF2969}" type="slidenum">
              <a:rPr lang="hu-HU" smtClean="0"/>
              <a:t>32</a:t>
            </a:fld>
            <a:endParaRPr lang="hu-HU"/>
          </a:p>
        </p:txBody>
      </p:sp>
    </p:spTree>
    <p:extLst>
      <p:ext uri="{BB962C8B-B14F-4D97-AF65-F5344CB8AC3E}">
        <p14:creationId xmlns:p14="http://schemas.microsoft.com/office/powerpoint/2010/main" val="8392432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032760" y="307375"/>
            <a:ext cx="7978541" cy="510774"/>
          </a:xfrm>
        </p:spPr>
        <p:txBody>
          <a:bodyPr>
            <a:normAutofit/>
          </a:bodyPr>
          <a:lstStyle/>
          <a:p>
            <a:pPr algn="ctr"/>
            <a:r>
              <a:rPr lang="hu-HU" sz="3000" b="1" dirty="0"/>
              <a:t>Tételsor</a:t>
            </a:r>
          </a:p>
        </p:txBody>
      </p:sp>
      <p:sp>
        <p:nvSpPr>
          <p:cNvPr id="3" name="Tartalom helye 2"/>
          <p:cNvSpPr>
            <a:spLocks noGrp="1"/>
          </p:cNvSpPr>
          <p:nvPr>
            <p:ph idx="1"/>
          </p:nvPr>
        </p:nvSpPr>
        <p:spPr>
          <a:xfrm>
            <a:off x="212558" y="1183907"/>
            <a:ext cx="11857522" cy="5486400"/>
          </a:xfrm>
        </p:spPr>
        <p:txBody>
          <a:bodyPr>
            <a:normAutofit fontScale="85000" lnSpcReduction="20000"/>
          </a:bodyPr>
          <a:lstStyle/>
          <a:p>
            <a:pPr marL="514350" lvl="0" indent="-514350">
              <a:buFont typeface="+mj-lt"/>
              <a:buAutoNum type="arabicPeriod"/>
            </a:pPr>
            <a:r>
              <a:rPr lang="hu-HU" b="1" dirty="0">
                <a:cs typeface="Arial" panose="020B0604020202020204" pitchFamily="34" charset="0"/>
              </a:rPr>
              <a:t>Mérési skálák (intervallum-, arány-, </a:t>
            </a:r>
            <a:r>
              <a:rPr lang="hu-HU" b="1" dirty="0" err="1">
                <a:cs typeface="Arial" panose="020B0604020202020204" pitchFamily="34" charset="0"/>
              </a:rPr>
              <a:t>ordinális</a:t>
            </a:r>
            <a:r>
              <a:rPr lang="hu-HU" b="1" dirty="0">
                <a:cs typeface="Arial" panose="020B0604020202020204" pitchFamily="34" charset="0"/>
              </a:rPr>
              <a:t>- és nominális) jellemzői. Kvantitatív, </a:t>
            </a:r>
            <a:r>
              <a:rPr lang="hu-HU" b="1" dirty="0" err="1">
                <a:cs typeface="Arial" panose="020B0604020202020204" pitchFamily="34" charset="0"/>
              </a:rPr>
              <a:t>kvalitítatív</a:t>
            </a:r>
            <a:r>
              <a:rPr lang="hu-HU" b="1" dirty="0">
                <a:cs typeface="Arial" panose="020B0604020202020204" pitchFamily="34" charset="0"/>
              </a:rPr>
              <a:t> adatok, numerikus, diszkrét, folytonos, függő és független változók értelmezése</a:t>
            </a:r>
          </a:p>
          <a:p>
            <a:pPr marL="514350" lvl="0" indent="-514350">
              <a:buFont typeface="+mj-lt"/>
              <a:buAutoNum type="arabicPeriod"/>
            </a:pPr>
            <a:r>
              <a:rPr lang="hu-HU" b="1" dirty="0">
                <a:cs typeface="Arial" panose="020B0604020202020204" pitchFamily="34" charset="0"/>
              </a:rPr>
              <a:t>Adatbázis készítés során egy és többválaszos kérdések, rangsorolás, numerikus értékek adatbevitele. A tanult programban történő adatbázis főbb jellegzetességei, címkézés, adatbeviteli lehetőségek. </a:t>
            </a:r>
          </a:p>
          <a:p>
            <a:pPr marL="514350" lvl="0" indent="-514350">
              <a:buFont typeface="+mj-lt"/>
              <a:buAutoNum type="arabicPeriod"/>
            </a:pPr>
            <a:r>
              <a:rPr lang="hu-HU" dirty="0">
                <a:cs typeface="Arial" panose="020B0604020202020204" pitchFamily="34" charset="0"/>
              </a:rPr>
              <a:t>Középérték mérőszámai (átlag, szórás, medián, </a:t>
            </a:r>
            <a:r>
              <a:rPr lang="hu-HU" dirty="0" err="1">
                <a:cs typeface="Arial" panose="020B0604020202020204" pitchFamily="34" charset="0"/>
              </a:rPr>
              <a:t>módusz</a:t>
            </a:r>
            <a:r>
              <a:rPr lang="hu-HU" dirty="0">
                <a:cs typeface="Arial" panose="020B0604020202020204" pitchFamily="34" charset="0"/>
              </a:rPr>
              <a:t>, </a:t>
            </a:r>
            <a:r>
              <a:rPr lang="hu-HU" dirty="0" err="1">
                <a:cs typeface="Arial" panose="020B0604020202020204" pitchFamily="34" charset="0"/>
              </a:rPr>
              <a:t>kvartilisek</a:t>
            </a:r>
            <a:r>
              <a:rPr lang="hu-HU" dirty="0">
                <a:cs typeface="Arial" panose="020B0604020202020204" pitchFamily="34" charset="0"/>
              </a:rPr>
              <a:t>, terjedelem, </a:t>
            </a:r>
            <a:r>
              <a:rPr lang="hu-HU" dirty="0" err="1">
                <a:cs typeface="Arial" panose="020B0604020202020204" pitchFamily="34" charset="0"/>
              </a:rPr>
              <a:t>percentilisek</a:t>
            </a:r>
            <a:r>
              <a:rPr lang="hu-HU" dirty="0">
                <a:cs typeface="Arial" panose="020B0604020202020204" pitchFamily="34" charset="0"/>
              </a:rPr>
              <a:t>) Leíró statisztikai eredmények kiszámítása SPSS programmal (ikon, </a:t>
            </a:r>
            <a:r>
              <a:rPr lang="hu-HU" dirty="0" err="1">
                <a:cs typeface="Arial" panose="020B0604020202020204" pitchFamily="34" charset="0"/>
              </a:rPr>
              <a:t>frequency</a:t>
            </a:r>
            <a:r>
              <a:rPr lang="hu-HU" dirty="0">
                <a:cs typeface="Arial" panose="020B0604020202020204" pitchFamily="34" charset="0"/>
              </a:rPr>
              <a:t>, </a:t>
            </a:r>
            <a:r>
              <a:rPr lang="hu-HU" dirty="0" err="1">
                <a:cs typeface="Arial" panose="020B0604020202020204" pitchFamily="34" charset="0"/>
              </a:rPr>
              <a:t>descriptive</a:t>
            </a:r>
            <a:r>
              <a:rPr lang="hu-HU" dirty="0">
                <a:cs typeface="Arial" panose="020B0604020202020204" pitchFamily="34" charset="0"/>
              </a:rPr>
              <a:t>, </a:t>
            </a:r>
            <a:r>
              <a:rPr lang="hu-HU" dirty="0" err="1">
                <a:cs typeface="Arial" panose="020B0604020202020204" pitchFamily="34" charset="0"/>
              </a:rPr>
              <a:t>explore</a:t>
            </a:r>
            <a:r>
              <a:rPr lang="hu-HU" dirty="0">
                <a:cs typeface="Arial" panose="020B0604020202020204" pitchFamily="34" charset="0"/>
              </a:rPr>
              <a:t>) </a:t>
            </a:r>
          </a:p>
          <a:p>
            <a:pPr marL="514350" lvl="0" indent="-514350">
              <a:buFont typeface="+mj-lt"/>
              <a:buAutoNum type="arabicPeriod"/>
            </a:pPr>
            <a:r>
              <a:rPr lang="hu-HU" dirty="0">
                <a:cs typeface="Arial" panose="020B0604020202020204" pitchFamily="34" charset="0"/>
              </a:rPr>
              <a:t>Adatredukció jelentése, funkciója. Az adatredukciót milyen szabályok alapján végezhetünk a különböző változók esetében? Adatredukció kivitelezése a tanult szoftverrel </a:t>
            </a:r>
            <a:r>
              <a:rPr lang="hu-HU" dirty="0" err="1">
                <a:cs typeface="Arial" panose="020B0604020202020204" pitchFamily="34" charset="0"/>
              </a:rPr>
              <a:t>kategórikus</a:t>
            </a:r>
            <a:r>
              <a:rPr lang="hu-HU" dirty="0">
                <a:cs typeface="Arial" panose="020B0604020202020204" pitchFamily="34" charset="0"/>
              </a:rPr>
              <a:t> változó átkódolása, skála változó csoportosítása a gyakorlatban. </a:t>
            </a:r>
          </a:p>
          <a:p>
            <a:pPr marL="514350" lvl="0" indent="-514350">
              <a:buFont typeface="+mj-lt"/>
              <a:buAutoNum type="arabicPeriod"/>
            </a:pPr>
            <a:r>
              <a:rPr lang="hu-HU" dirty="0">
                <a:cs typeface="Arial" panose="020B0604020202020204" pitchFamily="34" charset="0"/>
              </a:rPr>
              <a:t>Átlagok összehasonlítására alkalmazható statisztikai próbák alkalmazásának lehetőségei, feltételei, gyakorlata és kivitelezése a tanult szoftverben.</a:t>
            </a:r>
          </a:p>
          <a:p>
            <a:pPr marL="514350" lvl="0" indent="-514350">
              <a:buFont typeface="+mj-lt"/>
              <a:buAutoNum type="arabicPeriod"/>
            </a:pPr>
            <a:r>
              <a:rPr lang="hu-HU" dirty="0">
                <a:cs typeface="Arial" panose="020B0604020202020204" pitchFamily="34" charset="0"/>
              </a:rPr>
              <a:t>Korreláció, lineáris regresszió, átlag megbízhatósági tartomány alkalmazásának lehetőségei, feltételei, gyakorlata és kivitelezése a tanult szoftverben.</a:t>
            </a:r>
          </a:p>
          <a:p>
            <a:pPr marL="514350" lvl="0" indent="-514350">
              <a:buFont typeface="+mj-lt"/>
              <a:buAutoNum type="arabicPeriod"/>
            </a:pPr>
            <a:r>
              <a:rPr lang="hu-HU" dirty="0" err="1">
                <a:cs typeface="Arial" panose="020B0604020202020204" pitchFamily="34" charset="0"/>
              </a:rPr>
              <a:t>Khí</a:t>
            </a:r>
            <a:r>
              <a:rPr lang="hu-HU" dirty="0">
                <a:cs typeface="Arial" panose="020B0604020202020204" pitchFamily="34" charset="0"/>
              </a:rPr>
              <a:t>-négyzet próba, gyakoriság megbízhatósági tartomány alkalmazásának lehetőségei, feltételei, gyakorlata és kivitelezése a tanult szoftverben.</a:t>
            </a:r>
          </a:p>
        </p:txBody>
      </p:sp>
      <p:sp>
        <p:nvSpPr>
          <p:cNvPr id="6" name="Dia számának helye 5"/>
          <p:cNvSpPr>
            <a:spLocks noGrp="1"/>
          </p:cNvSpPr>
          <p:nvPr>
            <p:ph type="sldNum" sz="quarter" idx="12"/>
          </p:nvPr>
        </p:nvSpPr>
        <p:spPr/>
        <p:txBody>
          <a:bodyPr/>
          <a:lstStyle/>
          <a:p>
            <a:fld id="{829DC037-E7BD-4C73-8B08-BA96F3CF2969}" type="slidenum">
              <a:rPr lang="hu-HU" smtClean="0"/>
              <a:t>33</a:t>
            </a:fld>
            <a:endParaRPr lang="hu-HU" dirty="0"/>
          </a:p>
        </p:txBody>
      </p:sp>
    </p:spTree>
    <p:extLst>
      <p:ext uri="{BB962C8B-B14F-4D97-AF65-F5344CB8AC3E}">
        <p14:creationId xmlns:p14="http://schemas.microsoft.com/office/powerpoint/2010/main" val="40257734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91B4FBE-C83E-2748-B06C-D1F241469024}"/>
              </a:ext>
            </a:extLst>
          </p:cNvPr>
          <p:cNvSpPr>
            <a:spLocks noGrp="1"/>
          </p:cNvSpPr>
          <p:nvPr>
            <p:ph type="title"/>
          </p:nvPr>
        </p:nvSpPr>
        <p:spPr/>
        <p:txBody>
          <a:bodyPr/>
          <a:lstStyle/>
          <a:p>
            <a:pPr eaLnBrk="1" hangingPunct="1">
              <a:defRPr/>
            </a:pPr>
            <a:r>
              <a:rPr lang="hu-HU" dirty="0"/>
              <a:t>Mérési szintek</a:t>
            </a:r>
          </a:p>
        </p:txBody>
      </p:sp>
      <p:sp>
        <p:nvSpPr>
          <p:cNvPr id="3" name="Tartalom helye 2">
            <a:extLst>
              <a:ext uri="{FF2B5EF4-FFF2-40B4-BE49-F238E27FC236}">
                <a16:creationId xmlns:a16="http://schemas.microsoft.com/office/drawing/2014/main" id="{085C9116-4B0A-E54D-ABB6-7166510A6108}"/>
              </a:ext>
            </a:extLst>
          </p:cNvPr>
          <p:cNvSpPr>
            <a:spLocks noGrp="1"/>
          </p:cNvSpPr>
          <p:nvPr>
            <p:ph idx="1"/>
          </p:nvPr>
        </p:nvSpPr>
        <p:spPr/>
        <p:txBody>
          <a:bodyPr/>
          <a:lstStyle/>
          <a:p>
            <a:pPr eaLnBrk="1" hangingPunct="1">
              <a:buFont typeface="Wingdings" pitchFamily="2" charset="2"/>
              <a:buNone/>
              <a:defRPr/>
            </a:pPr>
            <a:r>
              <a:rPr lang="hu-HU" sz="2000" dirty="0"/>
              <a:t>A mérési skálák alkalmazása során alkalmazhatunk alacsonyabb és magasabb </a:t>
            </a:r>
            <a:r>
              <a:rPr lang="hu-HU" sz="2000" b="1" dirty="0"/>
              <a:t>mérési szinteket</a:t>
            </a:r>
            <a:r>
              <a:rPr lang="hu-HU" sz="2000" dirty="0"/>
              <a:t>.</a:t>
            </a:r>
          </a:p>
          <a:p>
            <a:pPr eaLnBrk="1" hangingPunct="1">
              <a:buFont typeface="Wingdings" pitchFamily="2" charset="2"/>
              <a:buNone/>
              <a:defRPr/>
            </a:pPr>
            <a:r>
              <a:rPr lang="hu-HU" sz="2000" dirty="0"/>
              <a:t> Például a dohányzással kapcsolatban: dohányzik vagy sem (alacsony mérési szint), magasabb mérési szinten részletesebb információhoz juthatunk pl. soha, alkalmanként, gyakran, rendszeresen. A legmagasabb mérési szinten a naponta elszívott cigaretta mennyiségre kérdezhetünk rá, vagy akár a vérben nikotin szintet is mérhetünk.</a:t>
            </a:r>
          </a:p>
          <a:p>
            <a:pPr eaLnBrk="1" hangingPunct="1">
              <a:buFont typeface="Wingdings" pitchFamily="2" charset="2"/>
              <a:buNone/>
              <a:defRPr/>
            </a:pPr>
            <a:r>
              <a:rPr lang="hu-HU" sz="2000" dirty="0"/>
              <a:t> Egy másik példával szemléltetve kvalitatív adatot kapunk, ha csak arra kérdezünk rá, hogy fogyott-e az elmúlt 5 hónapban (igen/nem), ebből az információból nem tudjuk pontosan (számszerűen) meghatározni a fogyás mértékét, vagyis az alacsonyabb mérési skáláról nem tudunk egy magasabb mérési skálára lépni.  </a:t>
            </a:r>
          </a:p>
          <a:p>
            <a:pPr eaLnBrk="1" hangingPunct="1">
              <a:defRPr/>
            </a:pPr>
            <a:endParaRPr lang="hu-HU" dirty="0"/>
          </a:p>
        </p:txBody>
      </p:sp>
    </p:spTree>
    <p:extLst>
      <p:ext uri="{BB962C8B-B14F-4D97-AF65-F5344CB8AC3E}">
        <p14:creationId xmlns:p14="http://schemas.microsoft.com/office/powerpoint/2010/main" val="554218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AA4FB5A-1BA4-FD42-8502-5FF475380EC4}"/>
              </a:ext>
            </a:extLst>
          </p:cNvPr>
          <p:cNvSpPr>
            <a:spLocks noGrp="1"/>
          </p:cNvSpPr>
          <p:nvPr>
            <p:ph type="title"/>
          </p:nvPr>
        </p:nvSpPr>
        <p:spPr/>
        <p:txBody>
          <a:bodyPr/>
          <a:lstStyle/>
          <a:p>
            <a:pPr eaLnBrk="1" hangingPunct="1">
              <a:defRPr/>
            </a:pPr>
            <a:r>
              <a:rPr lang="hu-HU" dirty="0"/>
              <a:t>Példa a mérési szintekre és mérési skálákra</a:t>
            </a:r>
          </a:p>
        </p:txBody>
      </p:sp>
      <p:pic>
        <p:nvPicPr>
          <p:cNvPr id="17410" name="Picture 2">
            <a:extLst>
              <a:ext uri="{FF2B5EF4-FFF2-40B4-BE49-F238E27FC236}">
                <a16:creationId xmlns:a16="http://schemas.microsoft.com/office/drawing/2014/main" id="{B2B1BFB6-2B00-3A44-B858-A2C31A127F9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68475" y="1612901"/>
            <a:ext cx="8504238" cy="3832225"/>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30626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1FFEC-A070-9644-89E9-CA3B8D038DAF}"/>
              </a:ext>
            </a:extLst>
          </p:cNvPr>
          <p:cNvSpPr>
            <a:spLocks noGrp="1"/>
          </p:cNvSpPr>
          <p:nvPr>
            <p:ph type="title"/>
          </p:nvPr>
        </p:nvSpPr>
        <p:spPr>
          <a:xfrm>
            <a:off x="3079595" y="87313"/>
            <a:ext cx="10515600" cy="1325563"/>
          </a:xfrm>
        </p:spPr>
        <p:txBody>
          <a:bodyPr/>
          <a:lstStyle/>
          <a:p>
            <a:pPr>
              <a:defRPr/>
            </a:pPr>
            <a:r>
              <a:rPr lang="hu-HU" dirty="0"/>
              <a:t>Változók csoportosítása</a:t>
            </a:r>
            <a:br>
              <a:rPr lang="hu-HU" dirty="0"/>
            </a:br>
            <a:r>
              <a:rPr lang="hu-HU" dirty="0"/>
              <a:t>I. csoportosítás</a:t>
            </a:r>
            <a:endParaRPr lang="en-US" dirty="0"/>
          </a:p>
        </p:txBody>
      </p:sp>
      <p:sp>
        <p:nvSpPr>
          <p:cNvPr id="3" name="TextBox 2">
            <a:extLst>
              <a:ext uri="{FF2B5EF4-FFF2-40B4-BE49-F238E27FC236}">
                <a16:creationId xmlns:a16="http://schemas.microsoft.com/office/drawing/2014/main" id="{5ED80982-9CE5-4E4F-BB3F-8BFF2D73E18A}"/>
              </a:ext>
            </a:extLst>
          </p:cNvPr>
          <p:cNvSpPr txBox="1"/>
          <p:nvPr/>
        </p:nvSpPr>
        <p:spPr>
          <a:xfrm>
            <a:off x="1774825" y="1412876"/>
            <a:ext cx="8642350" cy="5663089"/>
          </a:xfrm>
          <a:prstGeom prst="rect">
            <a:avLst/>
          </a:prstGeom>
          <a:noFill/>
        </p:spPr>
        <p:txBody>
          <a:bodyPr>
            <a:spAutoFit/>
          </a:bodyPr>
          <a:lstStyle/>
          <a:p>
            <a:pPr marL="342900" indent="-342900">
              <a:buFontTx/>
              <a:buAutoNum type="arabicPeriod"/>
              <a:defRPr/>
            </a:pPr>
            <a:r>
              <a:rPr lang="hu-HU" sz="2800" b="1" u="sng" dirty="0"/>
              <a:t>Kvantitatív (mennyiségi) adatok/változók  </a:t>
            </a:r>
            <a:r>
              <a:rPr lang="hu-HU" sz="2800" dirty="0"/>
              <a:t>- keletkezhetnek közvetlen eszközös méréssel: pl. vérnyomás, testhőmérséklet, testsúly, testmagasság, derék körfogat, testzsír arány stb. VAGY valamilyen skála vagy index segítségével pl. 1-10 skála a fájdalom mértékről, APGAR skála, életminőség index, </a:t>
            </a:r>
            <a:r>
              <a:rPr lang="hu-HU" sz="2800" dirty="0" err="1"/>
              <a:t>decubitus</a:t>
            </a:r>
            <a:r>
              <a:rPr lang="hu-HU" sz="2800" dirty="0"/>
              <a:t> kockázati skála, Norton skála stb. </a:t>
            </a:r>
          </a:p>
          <a:p>
            <a:pPr marL="342900" indent="-342900">
              <a:buFontTx/>
              <a:buAutoNum type="arabicPeriod"/>
              <a:defRPr/>
            </a:pPr>
            <a:r>
              <a:rPr lang="hu-HU" sz="2800" b="1" u="sng" dirty="0"/>
              <a:t>Kvalitatív (minőségi) adatok/változók </a:t>
            </a:r>
            <a:r>
              <a:rPr lang="hu-HU" sz="2800" dirty="0"/>
              <a:t>– valamilyen kategóriába, csoportba tartozás egy minőségi, nem számszerűsíthető jellemző alapján pl. nem, hajszín, családi állapot stb.</a:t>
            </a:r>
          </a:p>
          <a:p>
            <a:pPr eaLnBrk="1" hangingPunct="1">
              <a:defRPr/>
            </a:pPr>
            <a:endParaRPr lang="hu-HU" dirty="0"/>
          </a:p>
          <a:p>
            <a:pPr marL="342900" indent="-342900">
              <a:buFontTx/>
              <a:buAutoNum type="arabicPeriod"/>
              <a:defRPr/>
            </a:pPr>
            <a:endParaRPr lang="hu-HU" dirty="0"/>
          </a:p>
          <a:p>
            <a:pPr marL="342900" indent="-342900">
              <a:buFontTx/>
              <a:buAutoNum type="arabicPeriod"/>
              <a:defRPr/>
            </a:pPr>
            <a:endParaRPr lang="en-US" dirty="0"/>
          </a:p>
        </p:txBody>
      </p:sp>
    </p:spTree>
    <p:extLst>
      <p:ext uri="{BB962C8B-B14F-4D97-AF65-F5344CB8AC3E}">
        <p14:creationId xmlns:p14="http://schemas.microsoft.com/office/powerpoint/2010/main" val="3622798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B13E7-6D7B-1341-9631-D79C58FACD4E}"/>
              </a:ext>
            </a:extLst>
          </p:cNvPr>
          <p:cNvSpPr>
            <a:spLocks noGrp="1"/>
          </p:cNvSpPr>
          <p:nvPr>
            <p:ph type="title"/>
          </p:nvPr>
        </p:nvSpPr>
        <p:spPr>
          <a:xfrm>
            <a:off x="3090746" y="0"/>
            <a:ext cx="10515600" cy="1325563"/>
          </a:xfrm>
        </p:spPr>
        <p:txBody>
          <a:bodyPr/>
          <a:lstStyle/>
          <a:p>
            <a:pPr>
              <a:defRPr/>
            </a:pPr>
            <a:r>
              <a:rPr lang="hu-HU" dirty="0"/>
              <a:t>Változók csoportosítása</a:t>
            </a:r>
            <a:br>
              <a:rPr lang="hu-HU" dirty="0"/>
            </a:br>
            <a:r>
              <a:rPr lang="hu-HU" dirty="0"/>
              <a:t>II. csoportosítás</a:t>
            </a:r>
            <a:endParaRPr lang="en-US" dirty="0"/>
          </a:p>
        </p:txBody>
      </p:sp>
      <p:sp>
        <p:nvSpPr>
          <p:cNvPr id="3" name="TextBox 2">
            <a:extLst>
              <a:ext uri="{FF2B5EF4-FFF2-40B4-BE49-F238E27FC236}">
                <a16:creationId xmlns:a16="http://schemas.microsoft.com/office/drawing/2014/main" id="{A7D14F14-0C36-CB48-9154-BFC6414D7A60}"/>
              </a:ext>
            </a:extLst>
          </p:cNvPr>
          <p:cNvSpPr txBox="1"/>
          <p:nvPr/>
        </p:nvSpPr>
        <p:spPr>
          <a:xfrm>
            <a:off x="1774825" y="1412875"/>
            <a:ext cx="8642350" cy="4370388"/>
          </a:xfrm>
          <a:prstGeom prst="rect">
            <a:avLst/>
          </a:prstGeom>
          <a:noFill/>
        </p:spPr>
        <p:txBody>
          <a:bodyPr>
            <a:spAutoFit/>
          </a:bodyPr>
          <a:lstStyle/>
          <a:p>
            <a:pPr marL="342900" indent="-342900">
              <a:buFontTx/>
              <a:buAutoNum type="arabicPeriod"/>
              <a:defRPr/>
            </a:pPr>
            <a:r>
              <a:rPr lang="hu-HU" sz="3200" b="1" dirty="0"/>
              <a:t>Intervallum skálán mért változók</a:t>
            </a:r>
          </a:p>
          <a:p>
            <a:pPr eaLnBrk="1" hangingPunct="1">
              <a:defRPr/>
            </a:pPr>
            <a:endParaRPr lang="hu-HU" sz="3200" dirty="0"/>
          </a:p>
          <a:p>
            <a:pPr eaLnBrk="1" hangingPunct="1">
              <a:defRPr/>
            </a:pPr>
            <a:r>
              <a:rPr lang="hu-HU" sz="3200" b="1" dirty="0"/>
              <a:t>2. Arányskálán mért változók</a:t>
            </a:r>
          </a:p>
          <a:p>
            <a:pPr eaLnBrk="1" hangingPunct="1">
              <a:defRPr/>
            </a:pPr>
            <a:endParaRPr lang="hu-HU" sz="3200" b="1" dirty="0"/>
          </a:p>
          <a:p>
            <a:pPr eaLnBrk="1" hangingPunct="1">
              <a:defRPr/>
            </a:pPr>
            <a:r>
              <a:rPr lang="hu-HU" sz="3200" b="1" dirty="0"/>
              <a:t>3. </a:t>
            </a:r>
            <a:r>
              <a:rPr lang="hu-HU" sz="3200" b="1" dirty="0" err="1"/>
              <a:t>Ordinális</a:t>
            </a:r>
            <a:r>
              <a:rPr lang="hu-HU" sz="3200" b="1" dirty="0"/>
              <a:t> skálán mért változók</a:t>
            </a:r>
          </a:p>
          <a:p>
            <a:pPr eaLnBrk="1" hangingPunct="1">
              <a:defRPr/>
            </a:pPr>
            <a:endParaRPr lang="hu-HU" sz="3200" b="1" dirty="0"/>
          </a:p>
          <a:p>
            <a:pPr eaLnBrk="1" hangingPunct="1">
              <a:defRPr/>
            </a:pPr>
            <a:r>
              <a:rPr lang="hu-HU" sz="3200" b="1" dirty="0"/>
              <a:t>4. Nominális skálán mért változók</a:t>
            </a:r>
          </a:p>
          <a:p>
            <a:pPr eaLnBrk="1" hangingPunct="1">
              <a:defRPr/>
            </a:pPr>
            <a:endParaRPr lang="hu-HU" dirty="0"/>
          </a:p>
          <a:p>
            <a:pPr marL="342900" indent="-342900">
              <a:buFontTx/>
              <a:buAutoNum type="arabicPeriod"/>
              <a:defRPr/>
            </a:pPr>
            <a:endParaRPr lang="hu-HU" dirty="0"/>
          </a:p>
          <a:p>
            <a:pPr marL="342900" indent="-342900">
              <a:buFontTx/>
              <a:buAutoNum type="arabicPeriod"/>
              <a:defRPr/>
            </a:pPr>
            <a:endParaRPr lang="en-US" dirty="0"/>
          </a:p>
        </p:txBody>
      </p:sp>
    </p:spTree>
    <p:extLst>
      <p:ext uri="{BB962C8B-B14F-4D97-AF65-F5344CB8AC3E}">
        <p14:creationId xmlns:p14="http://schemas.microsoft.com/office/powerpoint/2010/main" val="39944786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86F1A11-19B5-8144-BBC9-0A3F9D841304}"/>
              </a:ext>
            </a:extLst>
          </p:cNvPr>
          <p:cNvSpPr>
            <a:spLocks noGrp="1" noChangeArrowheads="1"/>
          </p:cNvSpPr>
          <p:nvPr>
            <p:ph type="title"/>
          </p:nvPr>
        </p:nvSpPr>
        <p:spPr/>
        <p:txBody>
          <a:bodyPr>
            <a:normAutofit fontScale="90000"/>
          </a:bodyPr>
          <a:lstStyle/>
          <a:p>
            <a:pPr marL="838200" indent="-838200">
              <a:buFontTx/>
              <a:buAutoNum type="arabicPeriod"/>
              <a:defRPr/>
            </a:pPr>
            <a:r>
              <a:rPr lang="hu-HU" sz="4000"/>
              <a:t>Intervallum skála </a:t>
            </a:r>
            <a:br>
              <a:rPr lang="hu-HU" sz="4000"/>
            </a:br>
            <a:r>
              <a:rPr lang="hu-HU" sz="4000"/>
              <a:t>(különbség skála)</a:t>
            </a:r>
          </a:p>
        </p:txBody>
      </p:sp>
      <p:sp>
        <p:nvSpPr>
          <p:cNvPr id="4099" name="Rectangle 3">
            <a:extLst>
              <a:ext uri="{FF2B5EF4-FFF2-40B4-BE49-F238E27FC236}">
                <a16:creationId xmlns:a16="http://schemas.microsoft.com/office/drawing/2014/main" id="{2C7B3126-EC8B-2041-B8FE-37A6F5EA0BDA}"/>
              </a:ext>
            </a:extLst>
          </p:cNvPr>
          <p:cNvSpPr>
            <a:spLocks noGrp="1" noChangeArrowheads="1"/>
          </p:cNvSpPr>
          <p:nvPr>
            <p:ph type="body" idx="1"/>
          </p:nvPr>
        </p:nvSpPr>
        <p:spPr>
          <a:xfrm>
            <a:off x="1981200" y="1600200"/>
            <a:ext cx="8229600" cy="5068888"/>
          </a:xfrm>
        </p:spPr>
        <p:txBody>
          <a:bodyPr>
            <a:normAutofit lnSpcReduction="10000"/>
          </a:bodyPr>
          <a:lstStyle/>
          <a:p>
            <a:pPr eaLnBrk="1" hangingPunct="1">
              <a:lnSpc>
                <a:spcPct val="80000"/>
              </a:lnSpc>
              <a:buFont typeface="Wingdings" pitchFamily="2" charset="2"/>
              <a:buNone/>
              <a:defRPr/>
            </a:pPr>
            <a:r>
              <a:rPr lang="hu-HU" sz="2400"/>
              <a:t>Az alább feltételeknek kell teljesülni:</a:t>
            </a:r>
          </a:p>
          <a:p>
            <a:pPr eaLnBrk="1" hangingPunct="1">
              <a:lnSpc>
                <a:spcPct val="80000"/>
              </a:lnSpc>
              <a:defRPr/>
            </a:pPr>
            <a:r>
              <a:rPr lang="hu-HU" sz="2400"/>
              <a:t>A számértékek azonos dolgokat fejeznek ki. (például egy 1-5 skála alkalmazásakor az 5 mindig ugyanazt a mértékű egyetértést fejezi ki.)</a:t>
            </a:r>
          </a:p>
          <a:p>
            <a:pPr eaLnBrk="1" hangingPunct="1">
              <a:lnSpc>
                <a:spcPct val="80000"/>
              </a:lnSpc>
              <a:defRPr/>
            </a:pPr>
            <a:r>
              <a:rPr lang="hu-HU" sz="2400"/>
              <a:t>Az egyes számok között egyértelmű a sorrend, vagyis megtudjuk mondani, hogy melyik a nagyobb és melyik a kisebb. (például az egyetértés mértékében a 4-es több mint a 3-as és kevesebb, mint az 5-ös.)</a:t>
            </a:r>
          </a:p>
          <a:p>
            <a:pPr eaLnBrk="1" hangingPunct="1">
              <a:lnSpc>
                <a:spcPct val="80000"/>
              </a:lnSpc>
              <a:defRPr/>
            </a:pPr>
            <a:r>
              <a:rPr lang="hu-HU" sz="2400"/>
              <a:t>Az értéktartományban bármely két szomszédos érték között számszerűen és tartalmilag is ugyanakkora távolság van. (tehát a 89 és 90 IQ között ugyanakkora különbség van, mint a 91-92 között.)</a:t>
            </a:r>
          </a:p>
          <a:p>
            <a:pPr eaLnBrk="1" hangingPunct="1">
              <a:lnSpc>
                <a:spcPct val="80000"/>
              </a:lnSpc>
              <a:defRPr/>
            </a:pPr>
            <a:r>
              <a:rPr lang="hu-HU" sz="2400"/>
              <a:t>Az értéktartomány legalább ötfokozatú skálán értelmezhető. </a:t>
            </a:r>
          </a:p>
          <a:p>
            <a:pPr eaLnBrk="1" hangingPunct="1">
              <a:lnSpc>
                <a:spcPct val="80000"/>
              </a:lnSpc>
              <a:defRPr/>
            </a:pPr>
            <a:r>
              <a:rPr lang="hu-HU" sz="2400"/>
              <a:t>A skálán nincs fix kezdőpont (0 pont), helye önkényes vagy konvención alapszik. </a:t>
            </a:r>
          </a:p>
        </p:txBody>
      </p:sp>
    </p:spTree>
    <p:extLst>
      <p:ext uri="{BB962C8B-B14F-4D97-AF65-F5344CB8AC3E}">
        <p14:creationId xmlns:p14="http://schemas.microsoft.com/office/powerpoint/2010/main" val="3784756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animEffect transition="in" filter="blinds(horizontal)">
                                      <p:cBhvr>
                                        <p:cTn id="7" dur="500"/>
                                        <p:tgtEl>
                                          <p:spTgt spid="4099">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099">
                                            <p:txEl>
                                              <p:pRg st="2" end="2"/>
                                            </p:txEl>
                                          </p:spTgt>
                                        </p:tgtEl>
                                        <p:attrNameLst>
                                          <p:attrName>style.visibility</p:attrName>
                                        </p:attrNameLst>
                                      </p:cBhvr>
                                      <p:to>
                                        <p:strVal val="visible"/>
                                      </p:to>
                                    </p:set>
                                    <p:animEffect transition="in" filter="blinds(horizontal)">
                                      <p:cBhvr>
                                        <p:cTn id="12" dur="500"/>
                                        <p:tgtEl>
                                          <p:spTgt spid="4099">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099">
                                            <p:txEl>
                                              <p:pRg st="3" end="3"/>
                                            </p:txEl>
                                          </p:spTgt>
                                        </p:tgtEl>
                                        <p:attrNameLst>
                                          <p:attrName>style.visibility</p:attrName>
                                        </p:attrNameLst>
                                      </p:cBhvr>
                                      <p:to>
                                        <p:strVal val="visible"/>
                                      </p:to>
                                    </p:set>
                                    <p:animEffect transition="in" filter="blinds(horizontal)">
                                      <p:cBhvr>
                                        <p:cTn id="17" dur="500"/>
                                        <p:tgtEl>
                                          <p:spTgt spid="4099">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099">
                                            <p:txEl>
                                              <p:pRg st="4" end="4"/>
                                            </p:txEl>
                                          </p:spTgt>
                                        </p:tgtEl>
                                        <p:attrNameLst>
                                          <p:attrName>style.visibility</p:attrName>
                                        </p:attrNameLst>
                                      </p:cBhvr>
                                      <p:to>
                                        <p:strVal val="visible"/>
                                      </p:to>
                                    </p:set>
                                    <p:animEffect transition="in" filter="blinds(horizontal)">
                                      <p:cBhvr>
                                        <p:cTn id="22" dur="500"/>
                                        <p:tgtEl>
                                          <p:spTgt spid="4099">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099">
                                            <p:txEl>
                                              <p:pRg st="5" end="5"/>
                                            </p:txEl>
                                          </p:spTgt>
                                        </p:tgtEl>
                                        <p:attrNameLst>
                                          <p:attrName>style.visibility</p:attrName>
                                        </p:attrNameLst>
                                      </p:cBhvr>
                                      <p:to>
                                        <p:strVal val="visible"/>
                                      </p:to>
                                    </p:set>
                                    <p:animEffect transition="in" filter="blinds(horizontal)">
                                      <p:cBhvr>
                                        <p:cTn id="27"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74746CA-A180-0F4A-B606-195A05A1CD70}"/>
              </a:ext>
            </a:extLst>
          </p:cNvPr>
          <p:cNvSpPr>
            <a:spLocks noGrp="1"/>
          </p:cNvSpPr>
          <p:nvPr>
            <p:ph type="title"/>
          </p:nvPr>
        </p:nvSpPr>
        <p:spPr/>
        <p:txBody>
          <a:bodyPr/>
          <a:lstStyle/>
          <a:p>
            <a:pPr eaLnBrk="1" hangingPunct="1">
              <a:defRPr/>
            </a:pPr>
            <a:r>
              <a:rPr lang="hu-HU" dirty="0"/>
              <a:t>2. Arányskála</a:t>
            </a:r>
          </a:p>
        </p:txBody>
      </p:sp>
      <p:sp>
        <p:nvSpPr>
          <p:cNvPr id="3" name="Tartalom helye 2">
            <a:extLst>
              <a:ext uri="{FF2B5EF4-FFF2-40B4-BE49-F238E27FC236}">
                <a16:creationId xmlns:a16="http://schemas.microsoft.com/office/drawing/2014/main" id="{2DE2C47D-2C8D-454D-B7DB-9A94D87A0E19}"/>
              </a:ext>
            </a:extLst>
          </p:cNvPr>
          <p:cNvSpPr>
            <a:spLocks noGrp="1"/>
          </p:cNvSpPr>
          <p:nvPr>
            <p:ph idx="1"/>
          </p:nvPr>
        </p:nvSpPr>
        <p:spPr/>
        <p:txBody>
          <a:bodyPr/>
          <a:lstStyle/>
          <a:p>
            <a:pPr eaLnBrk="1" hangingPunct="1">
              <a:defRPr/>
            </a:pPr>
            <a:r>
              <a:rPr lang="hu-HU" dirty="0"/>
              <a:t>A legmagasabb mérési szint</a:t>
            </a:r>
          </a:p>
          <a:p>
            <a:pPr eaLnBrk="1" hangingPunct="1">
              <a:defRPr/>
            </a:pPr>
            <a:r>
              <a:rPr lang="hu-HU" dirty="0"/>
              <a:t>Változó attribútumaira vonatkozóan az összes korábban jellemzett skálák strukturális jegyeit tartalmazza, vagyis a változó értékei sorba rendezhetőek, különbségük és arányuk is értelmezhető. </a:t>
            </a:r>
          </a:p>
          <a:p>
            <a:pPr eaLnBrk="1" hangingPunct="1">
              <a:defRPr/>
            </a:pPr>
            <a:r>
              <a:rPr lang="hu-HU" dirty="0"/>
              <a:t>Egy abszolút nullapontot is tartalmaz, mely nullpont a tulajdonság hiányát jelzi. Például: testsúly, testmagasság, jövedelem mértéke. </a:t>
            </a:r>
          </a:p>
          <a:p>
            <a:pPr eaLnBrk="1" hangingPunct="1">
              <a:defRPr/>
            </a:pPr>
            <a:endParaRPr lang="hu-HU" dirty="0"/>
          </a:p>
        </p:txBody>
      </p:sp>
    </p:spTree>
    <p:extLst>
      <p:ext uri="{BB962C8B-B14F-4D97-AF65-F5344CB8AC3E}">
        <p14:creationId xmlns:p14="http://schemas.microsoft.com/office/powerpoint/2010/main" val="280309240"/>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8708252A33B3F24C9F5BDD2AA1396C16" ma:contentTypeVersion="0" ma:contentTypeDescription="Új dokumentum létrehozása." ma:contentTypeScope="" ma:versionID="6726e02a0a125151a4333cea90aead14">
  <xsd:schema xmlns:xsd="http://www.w3.org/2001/XMLSchema" xmlns:xs="http://www.w3.org/2001/XMLSchema" xmlns:p="http://schemas.microsoft.com/office/2006/metadata/properties" targetNamespace="http://schemas.microsoft.com/office/2006/metadata/properties" ma:root="true" ma:fieldsID="c1f8c77c4dc307b436ae2cc9d0d7290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97F4896-AB6D-4F22-874E-3CB2892CAF06}"/>
</file>

<file path=customXml/itemProps2.xml><?xml version="1.0" encoding="utf-8"?>
<ds:datastoreItem xmlns:ds="http://schemas.openxmlformats.org/officeDocument/2006/customXml" ds:itemID="{8374736D-9B48-4D60-9038-50997CED0D0D}"/>
</file>

<file path=customXml/itemProps3.xml><?xml version="1.0" encoding="utf-8"?>
<ds:datastoreItem xmlns:ds="http://schemas.openxmlformats.org/officeDocument/2006/customXml" ds:itemID="{2D11A367-09FD-4968-9345-BE990BFA6D1A}"/>
</file>

<file path=docProps/app.xml><?xml version="1.0" encoding="utf-8"?>
<Properties xmlns="http://schemas.openxmlformats.org/officeDocument/2006/extended-properties" xmlns:vt="http://schemas.openxmlformats.org/officeDocument/2006/docPropsVTypes">
  <TotalTime>843</TotalTime>
  <Words>3289</Words>
  <Application>Microsoft Macintosh PowerPoint</Application>
  <PresentationFormat>Szélesvásznú</PresentationFormat>
  <Paragraphs>217</Paragraphs>
  <Slides>33</Slides>
  <Notes>1</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33</vt:i4>
      </vt:variant>
    </vt:vector>
  </HeadingPairs>
  <TitlesOfParts>
    <vt:vector size="40" baseType="lpstr">
      <vt:lpstr>Arial</vt:lpstr>
      <vt:lpstr>Calibri</vt:lpstr>
      <vt:lpstr>Calibri Light</vt:lpstr>
      <vt:lpstr>Tahoma</vt:lpstr>
      <vt:lpstr>Times New Roman</vt:lpstr>
      <vt:lpstr>Wingdings</vt:lpstr>
      <vt:lpstr>Office-téma</vt:lpstr>
      <vt:lpstr>PowerPoint-bemutató</vt:lpstr>
      <vt:lpstr>Adatfajták, mérési szintek</vt:lpstr>
      <vt:lpstr>Változó, adat, mérés</vt:lpstr>
      <vt:lpstr>Mérési szintek</vt:lpstr>
      <vt:lpstr>Példa a mérési szintekre és mérési skálákra</vt:lpstr>
      <vt:lpstr>Változók csoportosítása I. csoportosítás</vt:lpstr>
      <vt:lpstr>Változók csoportosítása II. csoportosítás</vt:lpstr>
      <vt:lpstr>Intervallum skála  (különbség skála)</vt:lpstr>
      <vt:lpstr>2. Arányskála</vt:lpstr>
      <vt:lpstr>3. Ordinális (sorrendi) skálán mérhető, rangsorolt adatok,</vt:lpstr>
      <vt:lpstr>4. Nominális (névleges) skálán mérhető megállapítható adatok,</vt:lpstr>
      <vt:lpstr>PowerPoint-bemutató</vt:lpstr>
      <vt:lpstr>További csoportosítási lehetőségek</vt:lpstr>
      <vt:lpstr>Statisztikai elemzés lehetőségei a minták száma és a mérési szintek alapján</vt:lpstr>
      <vt:lpstr>Adatbázis készítés és leíró statisztika</vt:lpstr>
      <vt:lpstr>Adatbázis készítése</vt:lpstr>
      <vt:lpstr>Adatbázis készítése </vt:lpstr>
      <vt:lpstr>Adatbázis készítése</vt:lpstr>
      <vt:lpstr>Adatbázis készítés  </vt:lpstr>
      <vt:lpstr>Adatbázis készítés</vt:lpstr>
      <vt:lpstr>Adatbázis készítés</vt:lpstr>
      <vt:lpstr>Adatbázis készítés</vt:lpstr>
      <vt:lpstr>Adatbázis készítés Excel programban</vt:lpstr>
      <vt:lpstr>Adatbázis készítés SPSS</vt:lpstr>
      <vt:lpstr>Adatbázis készítés SPSS</vt:lpstr>
      <vt:lpstr>Adatbázis készítés SPSS</vt:lpstr>
      <vt:lpstr>Adatbázis készítés SPSS</vt:lpstr>
      <vt:lpstr>Adatbázis készítés SPSS</vt:lpstr>
      <vt:lpstr>Adatbázis készítés SPSS</vt:lpstr>
      <vt:lpstr>Adatbázis készítés SPSS</vt:lpstr>
      <vt:lpstr>Felhasznált irodalom</vt:lpstr>
      <vt:lpstr>Kötelező irodalom</vt:lpstr>
      <vt:lpstr>Tételsor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bemutató</dc:title>
  <dc:creator>gabor.varga</dc:creator>
  <cp:lastModifiedBy>Horváthné Kívés Zsuzsanna</cp:lastModifiedBy>
  <cp:revision>13</cp:revision>
  <dcterms:created xsi:type="dcterms:W3CDTF">2020-03-12T12:44:42Z</dcterms:created>
  <dcterms:modified xsi:type="dcterms:W3CDTF">2020-03-13T21:26:50Z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0x0101008708252A33B3F24C9F5BDD2AA1396C16</vt:lpwstr>
  </property>
</Properties>
</file>