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2" r:id="rId3"/>
    <p:sldId id="272" r:id="rId4"/>
    <p:sldId id="284" r:id="rId5"/>
    <p:sldId id="285" r:id="rId6"/>
    <p:sldId id="286" r:id="rId7"/>
    <p:sldId id="287" r:id="rId8"/>
    <p:sldId id="288" r:id="rId9"/>
    <p:sldId id="273" r:id="rId10"/>
    <p:sldId id="289" r:id="rId11"/>
    <p:sldId id="290" r:id="rId12"/>
    <p:sldId id="291" r:id="rId13"/>
    <p:sldId id="292" r:id="rId14"/>
    <p:sldId id="274" r:id="rId15"/>
    <p:sldId id="275" r:id="rId16"/>
    <p:sldId id="276" r:id="rId17"/>
    <p:sldId id="277" r:id="rId18"/>
    <p:sldId id="278" r:id="rId19"/>
    <p:sldId id="279" r:id="rId20"/>
    <p:sldId id="280" r:id="rId21"/>
    <p:sldId id="283" r:id="rId22"/>
    <p:sldId id="265" r:id="rId23"/>
    <p:sldId id="266" r:id="rId24"/>
    <p:sldId id="264" r:id="rId25"/>
    <p:sldId id="267" r:id="rId26"/>
    <p:sldId id="268" r:id="rId27"/>
    <p:sldId id="269" r:id="rId28"/>
    <p:sldId id="295" r:id="rId29"/>
    <p:sldId id="270" r:id="rId30"/>
    <p:sldId id="271" r:id="rId31"/>
    <p:sldId id="293" r:id="rId32"/>
    <p:sldId id="294" r:id="rId33"/>
    <p:sldId id="258" r:id="rId34"/>
    <p:sldId id="259" r:id="rId35"/>
    <p:sldId id="296" r:id="rId36"/>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1F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p:cViewPr varScale="1">
        <p:scale>
          <a:sx n="114" d="100"/>
          <a:sy n="114" d="100"/>
        </p:scale>
        <p:origin x="44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2B829-3F1E-4106-BE6B-DA288349A410}" type="datetimeFigureOut">
              <a:rPr lang="hu-HU" smtClean="0"/>
              <a:t>2020. 03. 13.</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F7CDC6-9918-45C5-BF3A-39725102091B}" type="slidenum">
              <a:rPr lang="hu-HU" smtClean="0"/>
              <a:t>‹#›</a:t>
            </a:fld>
            <a:endParaRPr lang="hu-HU"/>
          </a:p>
        </p:txBody>
      </p:sp>
    </p:spTree>
    <p:extLst>
      <p:ext uri="{BB962C8B-B14F-4D97-AF65-F5344CB8AC3E}">
        <p14:creationId xmlns:p14="http://schemas.microsoft.com/office/powerpoint/2010/main" val="2657917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Alcím mintájának szerkesztése</a:t>
            </a:r>
          </a:p>
        </p:txBody>
      </p:sp>
      <p:sp>
        <p:nvSpPr>
          <p:cNvPr id="4" name="Dátum helye 3"/>
          <p:cNvSpPr>
            <a:spLocks noGrp="1"/>
          </p:cNvSpPr>
          <p:nvPr>
            <p:ph type="dt" sz="half" idx="10"/>
          </p:nvPr>
        </p:nvSpPr>
        <p:spPr/>
        <p:txBody>
          <a:bodyPr/>
          <a:lstStyle/>
          <a:p>
            <a:fld id="{A2EF8000-AFA9-4BED-B358-90494899D2ED}"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469560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77980415-7B39-47C0-91A4-900EBC58FBFC}"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14457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D973BFDF-C6CF-456B-BFC8-C5D5254C05C9}"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342808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2974206" y="114870"/>
            <a:ext cx="7979344" cy="866908"/>
          </a:xfrm>
        </p:spPr>
        <p:txBody>
          <a:bodyPr>
            <a:normAutofit/>
          </a:bodyPr>
          <a:lstStyle>
            <a:lvl1pPr algn="ctr">
              <a:defRPr sz="3500" b="1">
                <a:solidFill>
                  <a:schemeClr val="tx1"/>
                </a:solidFill>
              </a:defRPr>
            </a:lvl1pPr>
          </a:lstStyle>
          <a:p>
            <a:r>
              <a:rPr lang="hu-HU"/>
              <a:t>Mintacím szerkesztése</a:t>
            </a:r>
          </a:p>
        </p:txBody>
      </p:sp>
      <p:sp>
        <p:nvSpPr>
          <p:cNvPr id="3" name="Tartalom helye 2"/>
          <p:cNvSpPr>
            <a:spLocks noGrp="1"/>
          </p:cNvSpPr>
          <p:nvPr>
            <p:ph idx="1"/>
          </p:nvPr>
        </p:nvSpPr>
        <p:spPr>
          <a:xfrm>
            <a:off x="221381" y="1232035"/>
            <a:ext cx="11608067" cy="494492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10F2672B-E127-4547-BD2E-1AAA7655F84A}"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090778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D107C0EA-DE5C-4186-AED9-DA0D257A3085}"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064091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EFCDD9D0-E272-409A-AB17-A882CF1DD8FA}"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3883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ED5FE4D7-A085-416F-A4A0-1FD0B98103EC}" type="datetime1">
              <a:rPr lang="hu-HU" smtClean="0"/>
              <a:t>2020. 03. 13.</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5849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A67575B1-5095-41CB-B20E-442F48FFBB6D}" type="datetime1">
              <a:rPr lang="hu-HU" smtClean="0"/>
              <a:t>2020. 03. 13.</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932800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6936C10-6AC2-41FE-B19B-5CDC0D9DAF0A}" type="datetime1">
              <a:rPr lang="hu-HU" smtClean="0"/>
              <a:t>2020. 03. 13.</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514673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2F1AEBC5-0ADB-4D2B-B767-56697C3D67BD}"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376523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A8D96389-0110-4976-84CC-3300DFE4B9AC}"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58522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EFDD4-4024-461E-ACBD-964883C5309E}" type="datetime1">
              <a:rPr lang="hu-HU" smtClean="0"/>
              <a:t>2020. 03. 13.</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9DC037-E7BD-4C73-8B08-BA96F3CF2969}" type="slidenum">
              <a:rPr lang="hu-HU" smtClean="0"/>
              <a:t>‹#›</a:t>
            </a:fld>
            <a:endParaRPr lang="hu-HU"/>
          </a:p>
        </p:txBody>
      </p:sp>
    </p:spTree>
    <p:extLst>
      <p:ext uri="{BB962C8B-B14F-4D97-AF65-F5344CB8AC3E}">
        <p14:creationId xmlns:p14="http://schemas.microsoft.com/office/powerpoint/2010/main" val="429223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https://s3.amazonaws.com/libapps/accounts/2515/images/spss_creating-cases_after-insert.png"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https://s3.amazonaws.com/libapps/accounts/2515/images/spss_explore_statistics_window.png"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etk.pte.hu/protected/OktatasiAnyagok/KLK/20120324/biostatisztika.pdf" TargetMode="External"/><Relationship Id="rId2" Type="http://schemas.openxmlformats.org/officeDocument/2006/relationships/hyperlink" Target="http://www.etk.pte.hu/protected/OktatasiAnyagok/%21Palyazati/GyakorlatiAdatelemzes.pdf"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etk.pte.hu/protected/OktatasiAnyagok/%21Palyazati/GyakorlatiAdatelemzes.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ím 1"/>
          <p:cNvSpPr txBox="1">
            <a:spLocks/>
          </p:cNvSpPr>
          <p:nvPr/>
        </p:nvSpPr>
        <p:spPr>
          <a:xfrm>
            <a:off x="838200" y="1308401"/>
            <a:ext cx="10515600" cy="89578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hu-HU" sz="5000" dirty="0">
                <a:solidFill>
                  <a:schemeClr val="bg1"/>
                </a:solidFill>
              </a:rPr>
              <a:t>Kutatásmódszertan és </a:t>
            </a:r>
            <a:r>
              <a:rPr lang="hu-HU" sz="5000" dirty="0" err="1">
                <a:solidFill>
                  <a:schemeClr val="bg1"/>
                </a:solidFill>
              </a:rPr>
              <a:t>biostatisztika</a:t>
            </a:r>
            <a:r>
              <a:rPr lang="hu-HU" sz="5000" dirty="0">
                <a:solidFill>
                  <a:schemeClr val="bg1"/>
                </a:solidFill>
              </a:rPr>
              <a:t> II.– 2. hét</a:t>
            </a:r>
          </a:p>
        </p:txBody>
      </p:sp>
      <p:sp>
        <p:nvSpPr>
          <p:cNvPr id="8" name="Tartalom helye 2"/>
          <p:cNvSpPr txBox="1">
            <a:spLocks/>
          </p:cNvSpPr>
          <p:nvPr/>
        </p:nvSpPr>
        <p:spPr>
          <a:xfrm>
            <a:off x="838200" y="2425567"/>
            <a:ext cx="10515600" cy="27528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hu-HU" sz="1600" dirty="0">
                <a:solidFill>
                  <a:schemeClr val="bg1"/>
                </a:solidFill>
              </a:rPr>
              <a:t>Tantárgyleírás az adott hétre vonatkoztatva</a:t>
            </a:r>
          </a:p>
          <a:p>
            <a:pPr algn="just"/>
            <a:r>
              <a:rPr lang="hu-HU" dirty="0">
                <a:solidFill>
                  <a:schemeClr val="bg1"/>
                </a:solidFill>
              </a:rPr>
              <a:t>Leíró statisztikai elemzés - abszolút és relatív gyakoriság számítása Excel és SPSS programmal. A középérték mérőszámok elmélete és számítása Excel és SPSS programmal. Leíró statisztikai elemzés gyakorlás. Leíró statisztikai eredmények megjelenítése a kutatás eredmények leírásában. </a:t>
            </a:r>
          </a:p>
          <a:p>
            <a:pPr algn="just"/>
            <a:r>
              <a:rPr lang="hu-HU" dirty="0">
                <a:solidFill>
                  <a:schemeClr val="bg1"/>
                </a:solidFill>
              </a:rPr>
              <a:t>Adatredukció. Folytonos változók csoportosítása, kategorikus változók esetén új kategóriák létrehozása, index számítás gyakorlati lehetőségei. Adatredukció, adatelőkészítés szerepe a statisztikai elemzésben. </a:t>
            </a:r>
            <a:endParaRPr lang="hu-HU" sz="1600" dirty="0">
              <a:solidFill>
                <a:schemeClr val="bg1"/>
              </a:solidFill>
            </a:endParaRPr>
          </a:p>
        </p:txBody>
      </p:sp>
      <p:sp>
        <p:nvSpPr>
          <p:cNvPr id="11" name="Dia számának helye 10"/>
          <p:cNvSpPr>
            <a:spLocks noGrp="1"/>
          </p:cNvSpPr>
          <p:nvPr>
            <p:ph type="sldNum" sz="quarter" idx="12"/>
          </p:nvPr>
        </p:nvSpPr>
        <p:spPr/>
        <p:txBody>
          <a:bodyPr/>
          <a:lstStyle/>
          <a:p>
            <a:fld id="{829DC037-E7BD-4C73-8B08-BA96F3CF2969}" type="slidenum">
              <a:rPr lang="hu-HU" smtClean="0"/>
              <a:t>1</a:t>
            </a:fld>
            <a:endParaRPr lang="hu-HU"/>
          </a:p>
        </p:txBody>
      </p:sp>
    </p:spTree>
    <p:extLst>
      <p:ext uri="{BB962C8B-B14F-4D97-AF65-F5344CB8AC3E}">
        <p14:creationId xmlns:p14="http://schemas.microsoft.com/office/powerpoint/2010/main" val="255922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DB4F4C2-76B7-C64D-A6EA-0B4304A44F22}"/>
              </a:ext>
            </a:extLst>
          </p:cNvPr>
          <p:cNvSpPr>
            <a:spLocks noGrp="1"/>
          </p:cNvSpPr>
          <p:nvPr>
            <p:ph type="title"/>
          </p:nvPr>
        </p:nvSpPr>
        <p:spPr/>
        <p:txBody>
          <a:bodyPr/>
          <a:lstStyle/>
          <a:p>
            <a:r>
              <a:rPr lang="hu-HU" dirty="0"/>
              <a:t>Leíró statisztikai elemzés Excel programban (abszolút gyakoriság)</a:t>
            </a:r>
          </a:p>
        </p:txBody>
      </p:sp>
      <p:sp>
        <p:nvSpPr>
          <p:cNvPr id="4" name="Dia számának helye 3">
            <a:extLst>
              <a:ext uri="{FF2B5EF4-FFF2-40B4-BE49-F238E27FC236}">
                <a16:creationId xmlns:a16="http://schemas.microsoft.com/office/drawing/2014/main" id="{524B96E0-39D9-0B46-82D5-F9A5D9F62B92}"/>
              </a:ext>
            </a:extLst>
          </p:cNvPr>
          <p:cNvSpPr>
            <a:spLocks noGrp="1"/>
          </p:cNvSpPr>
          <p:nvPr>
            <p:ph type="sldNum" sz="quarter" idx="12"/>
          </p:nvPr>
        </p:nvSpPr>
        <p:spPr/>
        <p:txBody>
          <a:bodyPr/>
          <a:lstStyle/>
          <a:p>
            <a:fld id="{829DC037-E7BD-4C73-8B08-BA96F3CF2969}" type="slidenum">
              <a:rPr lang="hu-HU" smtClean="0"/>
              <a:t>10</a:t>
            </a:fld>
            <a:endParaRPr lang="hu-HU"/>
          </a:p>
        </p:txBody>
      </p:sp>
      <p:graphicFrame>
        <p:nvGraphicFramePr>
          <p:cNvPr id="5" name="Táblázat 4">
            <a:extLst>
              <a:ext uri="{FF2B5EF4-FFF2-40B4-BE49-F238E27FC236}">
                <a16:creationId xmlns:a16="http://schemas.microsoft.com/office/drawing/2014/main" id="{26BE325A-A93E-A24E-BE41-F6D30F6C158C}"/>
              </a:ext>
            </a:extLst>
          </p:cNvPr>
          <p:cNvGraphicFramePr>
            <a:graphicFrameLocks noGrp="1"/>
          </p:cNvGraphicFramePr>
          <p:nvPr>
            <p:extLst>
              <p:ext uri="{D42A27DB-BD31-4B8C-83A1-F6EECF244321}">
                <p14:modId xmlns:p14="http://schemas.microsoft.com/office/powerpoint/2010/main" val="2622754524"/>
              </p:ext>
            </p:extLst>
          </p:nvPr>
        </p:nvGraphicFramePr>
        <p:xfrm>
          <a:off x="267628" y="1083209"/>
          <a:ext cx="11086171" cy="5161162"/>
        </p:xfrm>
        <a:graphic>
          <a:graphicData uri="http://schemas.openxmlformats.org/drawingml/2006/table">
            <a:tbl>
              <a:tblPr firstRow="1" firstCol="1" lastRow="1" lastCol="1" bandRow="1" bandCol="1">
                <a:tableStyleId>{5C22544A-7EE6-4342-B048-85BDC9FD1C3A}</a:tableStyleId>
              </a:tblPr>
              <a:tblGrid>
                <a:gridCol w="11086171">
                  <a:extLst>
                    <a:ext uri="{9D8B030D-6E8A-4147-A177-3AD203B41FA5}">
                      <a16:colId xmlns:a16="http://schemas.microsoft.com/office/drawing/2014/main" val="1070530406"/>
                    </a:ext>
                  </a:extLst>
                </a:gridCol>
              </a:tblGrid>
              <a:tr h="208117">
                <a:tc>
                  <a:txBody>
                    <a:bodyPr/>
                    <a:lstStyle/>
                    <a:p>
                      <a:pPr algn="just">
                        <a:lnSpc>
                          <a:spcPct val="150000"/>
                        </a:lnSpc>
                        <a:spcAft>
                          <a:spcPts val="0"/>
                        </a:spcAft>
                      </a:pPr>
                      <a:r>
                        <a:rPr lang="hu-HU" sz="1600">
                          <a:effectLst/>
                        </a:rPr>
                        <a:t>1. Ráállunk az adatbázis egy tetszőleges cellájára, amely adatot tartalmaz.</a:t>
                      </a:r>
                      <a:endParaRPr lang="hu-HU" sz="1600">
                        <a:effectLst/>
                        <a:latin typeface="Times New Roman" panose="02020603050405020304" pitchFamily="18" charset="0"/>
                        <a:ea typeface="Times New Roman" panose="02020603050405020304" pitchFamily="18" charset="0"/>
                      </a:endParaRPr>
                    </a:p>
                  </a:txBody>
                  <a:tcPr marL="64495" marR="64495" marT="0" marB="0"/>
                </a:tc>
                <a:extLst>
                  <a:ext uri="{0D108BD9-81ED-4DB2-BD59-A6C34878D82A}">
                    <a16:rowId xmlns:a16="http://schemas.microsoft.com/office/drawing/2014/main" val="3857942279"/>
                  </a:ext>
                </a:extLst>
              </a:tr>
              <a:tr h="444599">
                <a:tc>
                  <a:txBody>
                    <a:bodyPr/>
                    <a:lstStyle/>
                    <a:p>
                      <a:pPr algn="just">
                        <a:lnSpc>
                          <a:spcPct val="150000"/>
                        </a:lnSpc>
                        <a:spcAft>
                          <a:spcPts val="0"/>
                        </a:spcAft>
                      </a:pPr>
                      <a:r>
                        <a:rPr lang="hu-HU" sz="1600">
                          <a:effectLst/>
                        </a:rPr>
                        <a:t>2. Beszúrás menü – kimutatás  (az aktiválással az egész adatbázis körül megjelenik a szaggatott vonal) </a:t>
                      </a:r>
                      <a:endParaRPr lang="hu-HU" sz="1600">
                        <a:effectLst/>
                        <a:latin typeface="Times New Roman" panose="02020603050405020304" pitchFamily="18" charset="0"/>
                        <a:ea typeface="Times New Roman" panose="02020603050405020304" pitchFamily="18" charset="0"/>
                      </a:endParaRPr>
                    </a:p>
                  </a:txBody>
                  <a:tcPr marL="64495" marR="64495" marT="0" marB="0"/>
                </a:tc>
                <a:extLst>
                  <a:ext uri="{0D108BD9-81ED-4DB2-BD59-A6C34878D82A}">
                    <a16:rowId xmlns:a16="http://schemas.microsoft.com/office/drawing/2014/main" val="1421080621"/>
                  </a:ext>
                </a:extLst>
              </a:tr>
              <a:tr h="444599">
                <a:tc>
                  <a:txBody>
                    <a:bodyPr/>
                    <a:lstStyle/>
                    <a:p>
                      <a:pPr algn="just">
                        <a:lnSpc>
                          <a:spcPct val="150000"/>
                        </a:lnSpc>
                        <a:spcAft>
                          <a:spcPts val="0"/>
                        </a:spcAft>
                      </a:pPr>
                      <a:r>
                        <a:rPr lang="hu-HU" sz="1600">
                          <a:effectLst/>
                        </a:rPr>
                        <a:t>3. A felugró ablak arra kérdez rá, hogy hova tegye a kimutatást. első alkalommal választható az „új munkalap” lehetőség - OK</a:t>
                      </a:r>
                      <a:endParaRPr lang="hu-HU" sz="1600">
                        <a:effectLst/>
                        <a:latin typeface="Times New Roman" panose="02020603050405020304" pitchFamily="18" charset="0"/>
                        <a:ea typeface="Times New Roman" panose="02020603050405020304" pitchFamily="18" charset="0"/>
                      </a:endParaRPr>
                    </a:p>
                  </a:txBody>
                  <a:tcPr marL="64495" marR="64495" marT="0" marB="0"/>
                </a:tc>
                <a:extLst>
                  <a:ext uri="{0D108BD9-81ED-4DB2-BD59-A6C34878D82A}">
                    <a16:rowId xmlns:a16="http://schemas.microsoft.com/office/drawing/2014/main" val="1656698497"/>
                  </a:ext>
                </a:extLst>
              </a:tr>
              <a:tr h="1863494">
                <a:tc>
                  <a:txBody>
                    <a:bodyPr/>
                    <a:lstStyle/>
                    <a:p>
                      <a:pPr algn="just">
                        <a:lnSpc>
                          <a:spcPct val="150000"/>
                        </a:lnSpc>
                        <a:spcAft>
                          <a:spcPts val="0"/>
                        </a:spcAft>
                      </a:pPr>
                      <a:r>
                        <a:rPr lang="hu-HU" sz="1600" dirty="0">
                          <a:effectLst/>
                        </a:rPr>
                        <a:t>4. Az új munkalapon bal oldalon egy üres kimutatás jelenik meg. Jobb oldalon fenn a változók jelennek meg, jobbra alul pedig: oszlop, érték, sor.</a:t>
                      </a:r>
                    </a:p>
                    <a:p>
                      <a:pPr algn="just">
                        <a:lnSpc>
                          <a:spcPct val="150000"/>
                        </a:lnSpc>
                        <a:spcAft>
                          <a:spcPts val="0"/>
                        </a:spcAft>
                      </a:pPr>
                      <a:r>
                        <a:rPr lang="hu-HU" sz="1600" dirty="0">
                          <a:effectLst/>
                        </a:rPr>
                        <a:t>Leíró statisztikai elemzés során (egyváltozós elemzés) a változóra kattintva egy pipa jelenik meg az előtte lévő kockába – és automatikusan bekerül az érték cellába. Majd ugyanazt a változót bal egérrel behúzzuk a sorba. Amennyiben számmal kódoltunk a program automatikusan összeadja a kódokat, holott mivel ez nominális vagy </a:t>
                      </a:r>
                      <a:r>
                        <a:rPr lang="hu-HU" sz="1600" dirty="0" err="1">
                          <a:effectLst/>
                        </a:rPr>
                        <a:t>ordinális</a:t>
                      </a:r>
                      <a:r>
                        <a:rPr lang="hu-HU" sz="1600" dirty="0">
                          <a:effectLst/>
                        </a:rPr>
                        <a:t> változó arra lenne szükségünk, hogy pl. megszámolja hány darab 1-es és hány db 2. van. Az érték cella legördülő menüjében - érték mező beállítások – darab kiválasztása  - OK (ezzel a kimutatás elkészül.</a:t>
                      </a:r>
                      <a:endParaRPr lang="hu-HU" sz="1600" dirty="0">
                        <a:effectLst/>
                        <a:latin typeface="Times New Roman" panose="02020603050405020304" pitchFamily="18" charset="0"/>
                        <a:ea typeface="Times New Roman" panose="02020603050405020304" pitchFamily="18" charset="0"/>
                      </a:endParaRPr>
                    </a:p>
                  </a:txBody>
                  <a:tcPr marL="64495" marR="64495" marT="0" marB="0"/>
                </a:tc>
                <a:extLst>
                  <a:ext uri="{0D108BD9-81ED-4DB2-BD59-A6C34878D82A}">
                    <a16:rowId xmlns:a16="http://schemas.microsoft.com/office/drawing/2014/main" val="1799806808"/>
                  </a:ext>
                </a:extLst>
              </a:tr>
              <a:tr h="1390529">
                <a:tc>
                  <a:txBody>
                    <a:bodyPr/>
                    <a:lstStyle/>
                    <a:p>
                      <a:pPr algn="just">
                        <a:lnSpc>
                          <a:spcPct val="150000"/>
                        </a:lnSpc>
                        <a:spcAft>
                          <a:spcPts val="0"/>
                        </a:spcAft>
                      </a:pPr>
                      <a:r>
                        <a:rPr lang="hu-HU" sz="1600" dirty="0">
                          <a:effectLst/>
                        </a:rPr>
                        <a:t>5. A következő változó elemzéséhez  - vissza az adatbázisba – ráállni a tetszőleges cellára – beszúrás – kimutatás – létező munkalap lehetőséget kijelölni – be kell állni a kurzorral a sorba – amikor a kurzor villog  átmegyünk az előzőekben létrehozott munkalapra – beállunk az előző kimutatás alá (egy sort kihagyva az „A” oszlopba – Ok. Ettől a ponttól ugyanaz a menet, mint az </a:t>
                      </a:r>
                      <a:r>
                        <a:rPr lang="hu-HU" sz="1600" dirty="0" err="1">
                          <a:effectLst/>
                        </a:rPr>
                        <a:t>előzőeknél</a:t>
                      </a:r>
                      <a:r>
                        <a:rPr lang="hu-HU" sz="1600" dirty="0">
                          <a:effectLst/>
                        </a:rPr>
                        <a:t> leírtaknál. Lényeges, hogy a kimutatásokat egy más alá helyezzük sorba az áttekinthetőség és a további számítások érdekében. </a:t>
                      </a:r>
                      <a:endParaRPr lang="hu-HU" sz="1600" dirty="0">
                        <a:effectLst/>
                        <a:latin typeface="Times New Roman" panose="02020603050405020304" pitchFamily="18" charset="0"/>
                        <a:ea typeface="Times New Roman" panose="02020603050405020304" pitchFamily="18" charset="0"/>
                      </a:endParaRPr>
                    </a:p>
                  </a:txBody>
                  <a:tcPr marL="64495" marR="64495" marT="0" marB="0"/>
                </a:tc>
                <a:extLst>
                  <a:ext uri="{0D108BD9-81ED-4DB2-BD59-A6C34878D82A}">
                    <a16:rowId xmlns:a16="http://schemas.microsoft.com/office/drawing/2014/main" val="3356760616"/>
                  </a:ext>
                </a:extLst>
              </a:tr>
            </a:tbl>
          </a:graphicData>
        </a:graphic>
      </p:graphicFrame>
    </p:spTree>
    <p:extLst>
      <p:ext uri="{BB962C8B-B14F-4D97-AF65-F5344CB8AC3E}">
        <p14:creationId xmlns:p14="http://schemas.microsoft.com/office/powerpoint/2010/main" val="956397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53D7A25-9904-A74A-94A5-A88E6BCA49DE}"/>
              </a:ext>
            </a:extLst>
          </p:cNvPr>
          <p:cNvSpPr>
            <a:spLocks noGrp="1"/>
          </p:cNvSpPr>
          <p:nvPr>
            <p:ph type="title"/>
          </p:nvPr>
        </p:nvSpPr>
        <p:spPr/>
        <p:txBody>
          <a:bodyPr/>
          <a:lstStyle/>
          <a:p>
            <a:r>
              <a:rPr lang="hu-HU" dirty="0"/>
              <a:t>Leíró statisztikai elemzés Excel programban (relatív gyakoriság)</a:t>
            </a:r>
          </a:p>
        </p:txBody>
      </p:sp>
      <p:sp>
        <p:nvSpPr>
          <p:cNvPr id="4" name="Dia számának helye 3">
            <a:extLst>
              <a:ext uri="{FF2B5EF4-FFF2-40B4-BE49-F238E27FC236}">
                <a16:creationId xmlns:a16="http://schemas.microsoft.com/office/drawing/2014/main" id="{B24306BC-3BDD-584E-9587-AF7CA73D9D8F}"/>
              </a:ext>
            </a:extLst>
          </p:cNvPr>
          <p:cNvSpPr>
            <a:spLocks noGrp="1"/>
          </p:cNvSpPr>
          <p:nvPr>
            <p:ph type="sldNum" sz="quarter" idx="12"/>
          </p:nvPr>
        </p:nvSpPr>
        <p:spPr/>
        <p:txBody>
          <a:bodyPr/>
          <a:lstStyle/>
          <a:p>
            <a:fld id="{829DC037-E7BD-4C73-8B08-BA96F3CF2969}" type="slidenum">
              <a:rPr lang="hu-HU" smtClean="0"/>
              <a:t>11</a:t>
            </a:fld>
            <a:endParaRPr lang="hu-HU"/>
          </a:p>
        </p:txBody>
      </p:sp>
      <p:graphicFrame>
        <p:nvGraphicFramePr>
          <p:cNvPr id="5" name="Táblázat 4">
            <a:extLst>
              <a:ext uri="{FF2B5EF4-FFF2-40B4-BE49-F238E27FC236}">
                <a16:creationId xmlns:a16="http://schemas.microsoft.com/office/drawing/2014/main" id="{5F0C15BA-39E7-1547-B674-AED9588312E1}"/>
              </a:ext>
            </a:extLst>
          </p:cNvPr>
          <p:cNvGraphicFramePr>
            <a:graphicFrameLocks noGrp="1"/>
          </p:cNvGraphicFramePr>
          <p:nvPr>
            <p:extLst>
              <p:ext uri="{D42A27DB-BD31-4B8C-83A1-F6EECF244321}">
                <p14:modId xmlns:p14="http://schemas.microsoft.com/office/powerpoint/2010/main" val="4020519295"/>
              </p:ext>
            </p:extLst>
          </p:nvPr>
        </p:nvGraphicFramePr>
        <p:xfrm>
          <a:off x="814039" y="1282390"/>
          <a:ext cx="10716322" cy="3643527"/>
        </p:xfrm>
        <a:graphic>
          <a:graphicData uri="http://schemas.openxmlformats.org/drawingml/2006/table">
            <a:tbl>
              <a:tblPr firstRow="1" firstCol="1" lastRow="1" lastCol="1" bandRow="1" bandCol="1">
                <a:tableStyleId>{5C22544A-7EE6-4342-B048-85BDC9FD1C3A}</a:tableStyleId>
              </a:tblPr>
              <a:tblGrid>
                <a:gridCol w="10716322">
                  <a:extLst>
                    <a:ext uri="{9D8B030D-6E8A-4147-A177-3AD203B41FA5}">
                      <a16:colId xmlns:a16="http://schemas.microsoft.com/office/drawing/2014/main" val="185271758"/>
                    </a:ext>
                  </a:extLst>
                </a:gridCol>
              </a:tblGrid>
              <a:tr h="1694986">
                <a:tc>
                  <a:txBody>
                    <a:bodyPr/>
                    <a:lstStyle/>
                    <a:p>
                      <a:pPr algn="just">
                        <a:lnSpc>
                          <a:spcPct val="150000"/>
                        </a:lnSpc>
                        <a:spcAft>
                          <a:spcPts val="0"/>
                        </a:spcAft>
                      </a:pPr>
                      <a:r>
                        <a:rPr lang="hu-HU" sz="1600" dirty="0">
                          <a:effectLst/>
                        </a:rPr>
                        <a:t>1. Az egymás alá elhelyezett kimutatásokat kijelöljük (legegyszerűbb az oszlopazonosítók segítségével) – másolás – ha az oszlopazonosítók segítségével jelöltünk ki, akkor ráállunk egy tetszőleges oszlopra – jobb egér (vagy beillesztés menüpont) irányított beillesztés – értéket parancsát választva (vagy jobb egér használatával az 123 ikonra kattintva. Ezen lépések eredményeként a kimutatás egyszerű értékeit tartalmazó táblázatokat kapunk.</a:t>
                      </a:r>
                      <a:endParaRPr lang="hu-HU"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96178265"/>
                  </a:ext>
                </a:extLst>
              </a:tr>
              <a:tr h="363552">
                <a:tc>
                  <a:txBody>
                    <a:bodyPr/>
                    <a:lstStyle/>
                    <a:p>
                      <a:pPr algn="just">
                        <a:lnSpc>
                          <a:spcPct val="150000"/>
                        </a:lnSpc>
                        <a:spcAft>
                          <a:spcPts val="0"/>
                        </a:spcAft>
                      </a:pPr>
                      <a:r>
                        <a:rPr lang="hu-HU" sz="1600">
                          <a:effectLst/>
                        </a:rPr>
                        <a:t>2. Az első kimutatás első részeredménye melletti cellába állunk.</a:t>
                      </a:r>
                      <a:endParaRPr lang="hu-HU"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74260581"/>
                  </a:ext>
                </a:extLst>
              </a:tr>
              <a:tr h="1584989">
                <a:tc>
                  <a:txBody>
                    <a:bodyPr/>
                    <a:lstStyle/>
                    <a:p>
                      <a:pPr algn="just">
                        <a:lnSpc>
                          <a:spcPct val="150000"/>
                        </a:lnSpc>
                        <a:spcAft>
                          <a:spcPts val="0"/>
                        </a:spcAft>
                      </a:pPr>
                      <a:r>
                        <a:rPr lang="hu-HU" sz="1600" dirty="0">
                          <a:effectLst/>
                        </a:rPr>
                        <a:t>3. egyenlősége jel majd az első rész érték osztva a teljes végösszeggel – és egyszer F4 billentyű (pl. =K16/$K$20 - enter – visszaállunk a kapott számra - % ikon – majd a cella jobb sarkában található fekete kereszttel lehúzzuk a képletet a többi kimutatásra, megkapva ezzel valamennyi érték százalékos formáját. </a:t>
                      </a:r>
                      <a:endParaRPr lang="hu-HU"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4670671"/>
                  </a:ext>
                </a:extLst>
              </a:tr>
            </a:tbl>
          </a:graphicData>
        </a:graphic>
      </p:graphicFrame>
    </p:spTree>
    <p:extLst>
      <p:ext uri="{BB962C8B-B14F-4D97-AF65-F5344CB8AC3E}">
        <p14:creationId xmlns:p14="http://schemas.microsoft.com/office/powerpoint/2010/main" val="3769943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51D4D84-6809-3A4F-A8CF-208031E47F22}"/>
              </a:ext>
            </a:extLst>
          </p:cNvPr>
          <p:cNvSpPr>
            <a:spLocks noGrp="1"/>
          </p:cNvSpPr>
          <p:nvPr>
            <p:ph type="title"/>
          </p:nvPr>
        </p:nvSpPr>
        <p:spPr/>
        <p:txBody>
          <a:bodyPr/>
          <a:lstStyle/>
          <a:p>
            <a:r>
              <a:rPr lang="hu-HU" dirty="0"/>
              <a:t>Leíró statisztikai elemzés Excel programban</a:t>
            </a:r>
            <a:br>
              <a:rPr lang="hu-HU" dirty="0"/>
            </a:br>
            <a:r>
              <a:rPr lang="hu-HU" dirty="0"/>
              <a:t>(középérték mérőszámok)</a:t>
            </a:r>
          </a:p>
        </p:txBody>
      </p:sp>
      <p:sp>
        <p:nvSpPr>
          <p:cNvPr id="4" name="Dia számának helye 3">
            <a:extLst>
              <a:ext uri="{FF2B5EF4-FFF2-40B4-BE49-F238E27FC236}">
                <a16:creationId xmlns:a16="http://schemas.microsoft.com/office/drawing/2014/main" id="{9EA038EE-5AEB-D34C-AE9A-ECB149D18978}"/>
              </a:ext>
            </a:extLst>
          </p:cNvPr>
          <p:cNvSpPr>
            <a:spLocks noGrp="1"/>
          </p:cNvSpPr>
          <p:nvPr>
            <p:ph type="sldNum" sz="quarter" idx="12"/>
          </p:nvPr>
        </p:nvSpPr>
        <p:spPr/>
        <p:txBody>
          <a:bodyPr/>
          <a:lstStyle/>
          <a:p>
            <a:fld id="{829DC037-E7BD-4C73-8B08-BA96F3CF2969}" type="slidenum">
              <a:rPr lang="hu-HU" smtClean="0"/>
              <a:t>12</a:t>
            </a:fld>
            <a:endParaRPr lang="hu-HU"/>
          </a:p>
        </p:txBody>
      </p:sp>
      <p:graphicFrame>
        <p:nvGraphicFramePr>
          <p:cNvPr id="5" name="Táblázat 4">
            <a:extLst>
              <a:ext uri="{FF2B5EF4-FFF2-40B4-BE49-F238E27FC236}">
                <a16:creationId xmlns:a16="http://schemas.microsoft.com/office/drawing/2014/main" id="{E01AB2C5-3BE0-FF42-90F4-049AF9EC3AEF}"/>
              </a:ext>
            </a:extLst>
          </p:cNvPr>
          <p:cNvGraphicFramePr>
            <a:graphicFrameLocks noGrp="1"/>
          </p:cNvGraphicFramePr>
          <p:nvPr>
            <p:extLst>
              <p:ext uri="{D42A27DB-BD31-4B8C-83A1-F6EECF244321}">
                <p14:modId xmlns:p14="http://schemas.microsoft.com/office/powerpoint/2010/main" val="1903072156"/>
              </p:ext>
            </p:extLst>
          </p:nvPr>
        </p:nvGraphicFramePr>
        <p:xfrm>
          <a:off x="624467" y="1293541"/>
          <a:ext cx="10415239" cy="3364340"/>
        </p:xfrm>
        <a:graphic>
          <a:graphicData uri="http://schemas.openxmlformats.org/drawingml/2006/table">
            <a:tbl>
              <a:tblPr firstRow="1" firstCol="1" lastRow="1" lastCol="1" bandRow="1" bandCol="1">
                <a:tableStyleId>{5C22544A-7EE6-4342-B048-85BDC9FD1C3A}</a:tableStyleId>
              </a:tblPr>
              <a:tblGrid>
                <a:gridCol w="10415239">
                  <a:extLst>
                    <a:ext uri="{9D8B030D-6E8A-4147-A177-3AD203B41FA5}">
                      <a16:colId xmlns:a16="http://schemas.microsoft.com/office/drawing/2014/main" val="2828874275"/>
                    </a:ext>
                  </a:extLst>
                </a:gridCol>
              </a:tblGrid>
              <a:tr h="829631">
                <a:tc>
                  <a:txBody>
                    <a:bodyPr/>
                    <a:lstStyle/>
                    <a:p>
                      <a:pPr algn="just">
                        <a:lnSpc>
                          <a:spcPct val="150000"/>
                        </a:lnSpc>
                        <a:spcAft>
                          <a:spcPts val="0"/>
                        </a:spcAft>
                      </a:pPr>
                      <a:r>
                        <a:rPr lang="hu-HU" sz="1600">
                          <a:effectLst/>
                        </a:rPr>
                        <a:t>1. Adatok menü – Adatelemzés (első használatot megelőzően aktiválni kell a Bővítménykezelő – Analysis tool pack és az Analysis tool pack VBA kipipálásával)</a:t>
                      </a:r>
                      <a:endParaRPr lang="hu-HU"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18271112"/>
                  </a:ext>
                </a:extLst>
              </a:tr>
              <a:tr h="1266799">
                <a:tc>
                  <a:txBody>
                    <a:bodyPr/>
                    <a:lstStyle/>
                    <a:p>
                      <a:pPr algn="just">
                        <a:lnSpc>
                          <a:spcPct val="150000"/>
                        </a:lnSpc>
                        <a:spcAft>
                          <a:spcPts val="0"/>
                        </a:spcAft>
                      </a:pPr>
                      <a:r>
                        <a:rPr lang="hu-HU" sz="1600" dirty="0">
                          <a:effectLst/>
                        </a:rPr>
                        <a:t>2. Leíró statisztika – az elemezni kívánt változó (lehetséges egyszerre több egymás melletti oszlopban elhelyezett változók elemzése is) kijelölése a Bemeneti tartományban (a címsorral együtt kell a számokat kijelölni, tehát a változó nevét is ki kell jelölni nem csak a számokat)– „Feliratok az első sorban” és az „Összesítő statisztika” kipipálása</a:t>
                      </a:r>
                      <a:endParaRPr lang="hu-HU"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43863318"/>
                  </a:ext>
                </a:extLst>
              </a:tr>
              <a:tr h="1267910">
                <a:tc>
                  <a:txBody>
                    <a:bodyPr/>
                    <a:lstStyle/>
                    <a:p>
                      <a:pPr algn="just">
                        <a:lnSpc>
                          <a:spcPct val="150000"/>
                        </a:lnSpc>
                        <a:spcAft>
                          <a:spcPts val="0"/>
                        </a:spcAft>
                      </a:pPr>
                      <a:r>
                        <a:rPr lang="hu-HU" sz="1600" dirty="0">
                          <a:effectLst/>
                        </a:rPr>
                        <a:t>3. A következő lépés annak eldöntése, hogy hová kívánjuk elhelyezni az eredményeket (új munkalap, új munkafüzet, vagy kimeneti tartomány, ez utóbbi választása esetén egy tetszőleges cellába állunk – OK)</a:t>
                      </a:r>
                      <a:endParaRPr lang="hu-HU"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08473728"/>
                  </a:ext>
                </a:extLst>
              </a:tr>
            </a:tbl>
          </a:graphicData>
        </a:graphic>
      </p:graphicFrame>
    </p:spTree>
    <p:extLst>
      <p:ext uri="{BB962C8B-B14F-4D97-AF65-F5344CB8AC3E}">
        <p14:creationId xmlns:p14="http://schemas.microsoft.com/office/powerpoint/2010/main" val="1471802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CD8003F-3F11-9B4E-8A70-F39DF86B57E9}"/>
              </a:ext>
            </a:extLst>
          </p:cNvPr>
          <p:cNvSpPr>
            <a:spLocks noGrp="1"/>
          </p:cNvSpPr>
          <p:nvPr>
            <p:ph type="title"/>
          </p:nvPr>
        </p:nvSpPr>
        <p:spPr>
          <a:xfrm>
            <a:off x="3007660" y="479347"/>
            <a:ext cx="7979344" cy="866908"/>
          </a:xfrm>
        </p:spPr>
        <p:txBody>
          <a:bodyPr/>
          <a:lstStyle/>
          <a:p>
            <a:r>
              <a:rPr lang="hu-HU" dirty="0"/>
              <a:t>Leíró statisztikai elemzés Excel programban</a:t>
            </a:r>
            <a:br>
              <a:rPr lang="hu-HU" dirty="0"/>
            </a:br>
            <a:r>
              <a:rPr lang="hu-HU" dirty="0"/>
              <a:t>(középérték mérőszámok) eredménytáblázata</a:t>
            </a:r>
          </a:p>
        </p:txBody>
      </p:sp>
      <p:sp>
        <p:nvSpPr>
          <p:cNvPr id="4" name="Dia számának helye 3">
            <a:extLst>
              <a:ext uri="{FF2B5EF4-FFF2-40B4-BE49-F238E27FC236}">
                <a16:creationId xmlns:a16="http://schemas.microsoft.com/office/drawing/2014/main" id="{003712B8-3C21-7344-81E6-42A5F49D133B}"/>
              </a:ext>
            </a:extLst>
          </p:cNvPr>
          <p:cNvSpPr>
            <a:spLocks noGrp="1"/>
          </p:cNvSpPr>
          <p:nvPr>
            <p:ph type="sldNum" sz="quarter" idx="12"/>
          </p:nvPr>
        </p:nvSpPr>
        <p:spPr/>
        <p:txBody>
          <a:bodyPr/>
          <a:lstStyle/>
          <a:p>
            <a:fld id="{829DC037-E7BD-4C73-8B08-BA96F3CF2969}" type="slidenum">
              <a:rPr lang="hu-HU" smtClean="0"/>
              <a:t>13</a:t>
            </a:fld>
            <a:endParaRPr lang="hu-HU"/>
          </a:p>
        </p:txBody>
      </p:sp>
      <p:pic>
        <p:nvPicPr>
          <p:cNvPr id="5" name="Tartalom helye 4">
            <a:extLst>
              <a:ext uri="{FF2B5EF4-FFF2-40B4-BE49-F238E27FC236}">
                <a16:creationId xmlns:a16="http://schemas.microsoft.com/office/drawing/2014/main" id="{2093D86A-EDD8-D040-B616-AF5A48BD41C2}"/>
              </a:ext>
            </a:extLst>
          </p:cNvPr>
          <p:cNvPicPr>
            <a:picLocks noGrp="1"/>
          </p:cNvPicPr>
          <p:nvPr>
            <p:ph idx="1"/>
          </p:nvPr>
        </p:nvPicPr>
        <p:blipFill>
          <a:blip r:embed="rId2" cstate="print"/>
          <a:srcRect/>
          <a:stretch>
            <a:fillRect/>
          </a:stretch>
        </p:blipFill>
        <p:spPr bwMode="auto">
          <a:xfrm>
            <a:off x="2118733" y="1739590"/>
            <a:ext cx="7281746" cy="3646449"/>
          </a:xfrm>
          <a:prstGeom prst="rect">
            <a:avLst/>
          </a:prstGeom>
          <a:noFill/>
          <a:ln w="9525">
            <a:noFill/>
            <a:miter lim="800000"/>
            <a:headEnd/>
            <a:tailEnd/>
          </a:ln>
        </p:spPr>
      </p:pic>
      <p:sp>
        <p:nvSpPr>
          <p:cNvPr id="6" name="Téglalap 5">
            <a:extLst>
              <a:ext uri="{FF2B5EF4-FFF2-40B4-BE49-F238E27FC236}">
                <a16:creationId xmlns:a16="http://schemas.microsoft.com/office/drawing/2014/main" id="{70E28082-93C7-7F4B-883D-692E6B5034B8}"/>
              </a:ext>
            </a:extLst>
          </p:cNvPr>
          <p:cNvSpPr/>
          <p:nvPr/>
        </p:nvSpPr>
        <p:spPr>
          <a:xfrm>
            <a:off x="1263804" y="5386039"/>
            <a:ext cx="8504663" cy="873509"/>
          </a:xfrm>
          <a:prstGeom prst="rect">
            <a:avLst/>
          </a:prstGeom>
        </p:spPr>
        <p:txBody>
          <a:bodyPr wrap="square">
            <a:spAutoFit/>
          </a:bodyPr>
          <a:lstStyle/>
          <a:p>
            <a:pPr algn="just">
              <a:lnSpc>
                <a:spcPct val="150000"/>
              </a:lnSpc>
              <a:spcAft>
                <a:spcPts val="0"/>
              </a:spcAft>
            </a:pPr>
            <a:r>
              <a:rPr lang="hu-HU" dirty="0">
                <a:latin typeface="Times New Roman" panose="02020603050405020304" pitchFamily="18" charset="0"/>
                <a:ea typeface="Times New Roman" panose="02020603050405020304" pitchFamily="18" charset="0"/>
              </a:rPr>
              <a:t>A várható érték megnevezés itt az átlagot jelenti. Természetesen a fenti középértékek az </a:t>
            </a:r>
            <a:r>
              <a:rPr lang="hu-HU" dirty="0" err="1">
                <a:latin typeface="Times New Roman" panose="02020603050405020304" pitchFamily="18" charset="0"/>
                <a:ea typeface="Times New Roman" panose="02020603050405020304" pitchFamily="18" charset="0"/>
              </a:rPr>
              <a:t>ƒ</a:t>
            </a:r>
            <a:r>
              <a:rPr lang="hu-HU" baseline="-25000" dirty="0" err="1">
                <a:latin typeface="Times New Roman" panose="02020603050405020304" pitchFamily="18" charset="0"/>
                <a:ea typeface="Times New Roman" panose="02020603050405020304" pitchFamily="18" charset="0"/>
              </a:rPr>
              <a:t>x</a:t>
            </a:r>
            <a:r>
              <a:rPr lang="hu-HU" dirty="0">
                <a:latin typeface="Times New Roman" panose="02020603050405020304" pitchFamily="18" charset="0"/>
                <a:ea typeface="Times New Roman" panose="02020603050405020304" pitchFamily="18" charset="0"/>
              </a:rPr>
              <a:t> függvények segítségével külön-külön is </a:t>
            </a:r>
            <a:r>
              <a:rPr lang="hu-HU" dirty="0" err="1">
                <a:latin typeface="Times New Roman" panose="02020603050405020304" pitchFamily="18" charset="0"/>
                <a:ea typeface="Times New Roman" panose="02020603050405020304" pitchFamily="18" charset="0"/>
              </a:rPr>
              <a:t>kiszámíthatóak</a:t>
            </a:r>
            <a:r>
              <a:rPr lang="hu-HU"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703913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41C06C4-FB23-A84E-9B60-3D2214E52A2F}"/>
              </a:ext>
            </a:extLst>
          </p:cNvPr>
          <p:cNvSpPr>
            <a:spLocks noGrp="1"/>
          </p:cNvSpPr>
          <p:nvPr>
            <p:ph type="title"/>
          </p:nvPr>
        </p:nvSpPr>
        <p:spPr>
          <a:xfrm>
            <a:off x="3041947" y="531205"/>
            <a:ext cx="7979344" cy="866908"/>
          </a:xfrm>
        </p:spPr>
        <p:txBody>
          <a:bodyPr>
            <a:normAutofit fontScale="90000"/>
          </a:bodyPr>
          <a:lstStyle/>
          <a:p>
            <a:r>
              <a:rPr lang="hu-HU" b="1" dirty="0"/>
              <a:t>Leíró statisztika, középértékek, abszolút és relatív gyakoriságok számítása SPSS programmal</a:t>
            </a:r>
            <a:br>
              <a:rPr lang="hu-HU" b="1" dirty="0"/>
            </a:br>
            <a:endParaRPr lang="hu-HU" dirty="0"/>
          </a:p>
        </p:txBody>
      </p:sp>
      <p:sp>
        <p:nvSpPr>
          <p:cNvPr id="3" name="Tartalom helye 2">
            <a:extLst>
              <a:ext uri="{FF2B5EF4-FFF2-40B4-BE49-F238E27FC236}">
                <a16:creationId xmlns:a16="http://schemas.microsoft.com/office/drawing/2014/main" id="{401E14A2-C347-C54B-BDCD-2FB61C0FB179}"/>
              </a:ext>
            </a:extLst>
          </p:cNvPr>
          <p:cNvSpPr>
            <a:spLocks noGrp="1"/>
          </p:cNvSpPr>
          <p:nvPr>
            <p:ph idx="1"/>
          </p:nvPr>
        </p:nvSpPr>
        <p:spPr>
          <a:xfrm>
            <a:off x="505691" y="1398113"/>
            <a:ext cx="10515600" cy="4351338"/>
          </a:xfrm>
        </p:spPr>
        <p:txBody>
          <a:bodyPr/>
          <a:lstStyle/>
          <a:p>
            <a:r>
              <a:rPr lang="hu-HU" sz="2000" dirty="0"/>
              <a:t>Többféle módszerrel számolható.</a:t>
            </a:r>
          </a:p>
          <a:p>
            <a:pPr lvl="0"/>
            <a:r>
              <a:rPr lang="hu-HU" sz="2000" b="1" u="sng" dirty="0"/>
              <a:t>Ikon alkalmazása</a:t>
            </a:r>
            <a:r>
              <a:rPr lang="hu-HU" sz="2000" dirty="0"/>
              <a:t>, gyors leíró </a:t>
            </a:r>
            <a:r>
              <a:rPr lang="hu-HU" sz="2000" dirty="0" err="1"/>
              <a:t>statitisztikai</a:t>
            </a:r>
            <a:r>
              <a:rPr lang="hu-HU" sz="2000" dirty="0"/>
              <a:t> elemzéshez, egy vagy egyszerre több változó eseté is. Figyelem!! </a:t>
            </a:r>
            <a:r>
              <a:rPr lang="hu-HU" sz="2000" dirty="0" err="1"/>
              <a:t>nominalis</a:t>
            </a:r>
            <a:r>
              <a:rPr lang="hu-HU" sz="2000" dirty="0"/>
              <a:t> változóknál is számít középértékeket!! Ráállunk az elemzeni kívánt változó egyik adatára és az ikon megnyomásával leíró statisztikai eredmények az outputban megjelennek. </a:t>
            </a:r>
          </a:p>
          <a:p>
            <a:endParaRPr lang="hu-HU" dirty="0"/>
          </a:p>
        </p:txBody>
      </p:sp>
      <p:sp>
        <p:nvSpPr>
          <p:cNvPr id="4" name="Rectangle 2">
            <a:extLst>
              <a:ext uri="{FF2B5EF4-FFF2-40B4-BE49-F238E27FC236}">
                <a16:creationId xmlns:a16="http://schemas.microsoft.com/office/drawing/2014/main" id="{6BA9685B-0A55-B541-BEA3-23CB4F270DFB}"/>
              </a:ext>
            </a:extLst>
          </p:cNvPr>
          <p:cNvSpPr>
            <a:spLocks noChangeArrowheads="1"/>
          </p:cNvSpPr>
          <p:nvPr/>
        </p:nvSpPr>
        <p:spPr bwMode="auto">
          <a:xfrm>
            <a:off x="5379522" y="35464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hu-HU"/>
          </a:p>
        </p:txBody>
      </p:sp>
      <p:pic>
        <p:nvPicPr>
          <p:cNvPr id="6145" name="Kép 14" descr="https://s3.amazonaws.com/libapps/accounts/2515/images/spss_creating-cases_after-insert.png">
            <a:extLst>
              <a:ext uri="{FF2B5EF4-FFF2-40B4-BE49-F238E27FC236}">
                <a16:creationId xmlns:a16="http://schemas.microsoft.com/office/drawing/2014/main" id="{A8C93D13-C34B-BA4E-9381-343C66DCEA11}"/>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600696" y="2723676"/>
            <a:ext cx="5557652" cy="3895394"/>
          </a:xfrm>
          <a:prstGeom prst="rect">
            <a:avLst/>
          </a:prstGeom>
          <a:noFill/>
          <a:extLst>
            <a:ext uri="{909E8E84-426E-40DD-AFC4-6F175D3DCCD1}">
              <a14:hiddenFill xmlns:a14="http://schemas.microsoft.com/office/drawing/2010/main">
                <a:solidFill>
                  <a:srgbClr val="FFFFFF"/>
                </a:solidFill>
              </a14:hiddenFill>
            </a:ext>
          </a:extLst>
        </p:spPr>
      </p:pic>
      <p:sp>
        <p:nvSpPr>
          <p:cNvPr id="5" name="Fánk 4">
            <a:extLst>
              <a:ext uri="{FF2B5EF4-FFF2-40B4-BE49-F238E27FC236}">
                <a16:creationId xmlns:a16="http://schemas.microsoft.com/office/drawing/2014/main" id="{43643E00-C65C-784F-A6AB-92AC7D533763}"/>
              </a:ext>
            </a:extLst>
          </p:cNvPr>
          <p:cNvSpPr/>
          <p:nvPr/>
        </p:nvSpPr>
        <p:spPr>
          <a:xfrm>
            <a:off x="6258296" y="3028208"/>
            <a:ext cx="1128156" cy="961871"/>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spTree>
    <p:extLst>
      <p:ext uri="{BB962C8B-B14F-4D97-AF65-F5344CB8AC3E}">
        <p14:creationId xmlns:p14="http://schemas.microsoft.com/office/powerpoint/2010/main" val="3858115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AB2BA97-51DB-0441-B557-772EF1E5BA20}"/>
              </a:ext>
            </a:extLst>
          </p:cNvPr>
          <p:cNvSpPr>
            <a:spLocks noGrp="1"/>
          </p:cNvSpPr>
          <p:nvPr>
            <p:ph type="title"/>
          </p:nvPr>
        </p:nvSpPr>
        <p:spPr/>
        <p:txBody>
          <a:bodyPr>
            <a:normAutofit fontScale="90000"/>
          </a:bodyPr>
          <a:lstStyle/>
          <a:p>
            <a:r>
              <a:rPr lang="hu-HU" altLang="hu-HU" dirty="0">
                <a:latin typeface="Arial" panose="020B0604020202020204" pitchFamily="34" charset="0"/>
                <a:ea typeface="Times New Roman" panose="02020603050405020304" pitchFamily="18" charset="0"/>
              </a:rPr>
              <a:t>Leíró statisztikai elemzés  - </a:t>
            </a:r>
            <a:r>
              <a:rPr lang="hu-HU" altLang="hu-HU" dirty="0" err="1">
                <a:latin typeface="Arial" panose="020B0604020202020204" pitchFamily="34" charset="0"/>
                <a:ea typeface="Times New Roman" panose="02020603050405020304" pitchFamily="18" charset="0"/>
              </a:rPr>
              <a:t>Descriptive</a:t>
            </a:r>
            <a:br>
              <a:rPr kumimoji="0" lang="hu-HU" altLang="hu-HU" sz="3200" i="0" strike="noStrike" cap="none" normalizeH="0" baseline="0" dirty="0">
                <a:ln>
                  <a:noFill/>
                </a:ln>
                <a:solidFill>
                  <a:schemeClr val="tx1"/>
                </a:solidFill>
                <a:effectLst/>
                <a:latin typeface="Arial" panose="020B0604020202020204" pitchFamily="34" charset="0"/>
              </a:rPr>
            </a:br>
            <a:endParaRPr lang="hu-HU" dirty="0"/>
          </a:p>
        </p:txBody>
      </p:sp>
      <p:graphicFrame>
        <p:nvGraphicFramePr>
          <p:cNvPr id="4" name="Tartalom helye 3">
            <a:extLst>
              <a:ext uri="{FF2B5EF4-FFF2-40B4-BE49-F238E27FC236}">
                <a16:creationId xmlns:a16="http://schemas.microsoft.com/office/drawing/2014/main" id="{355B54A8-91FC-EE4A-80B2-769223F0D246}"/>
              </a:ext>
            </a:extLst>
          </p:cNvPr>
          <p:cNvGraphicFramePr>
            <a:graphicFrameLocks noGrp="1"/>
          </p:cNvGraphicFramePr>
          <p:nvPr>
            <p:ph idx="1"/>
          </p:nvPr>
        </p:nvGraphicFramePr>
        <p:xfrm>
          <a:off x="838199" y="4096987"/>
          <a:ext cx="9232075" cy="2280062"/>
        </p:xfrm>
        <a:graphic>
          <a:graphicData uri="http://schemas.openxmlformats.org/drawingml/2006/table">
            <a:tbl>
              <a:tblPr firstRow="1" firstCol="1" lastRow="1" lastCol="1" bandRow="1" bandCol="1">
                <a:tableStyleId>{5C22544A-7EE6-4342-B048-85BDC9FD1C3A}</a:tableStyleId>
              </a:tblPr>
              <a:tblGrid>
                <a:gridCol w="9232075">
                  <a:extLst>
                    <a:ext uri="{9D8B030D-6E8A-4147-A177-3AD203B41FA5}">
                      <a16:colId xmlns:a16="http://schemas.microsoft.com/office/drawing/2014/main" val="1314907589"/>
                    </a:ext>
                  </a:extLst>
                </a:gridCol>
              </a:tblGrid>
              <a:tr h="356074">
                <a:tc>
                  <a:txBody>
                    <a:bodyPr/>
                    <a:lstStyle/>
                    <a:p>
                      <a:pPr algn="just">
                        <a:lnSpc>
                          <a:spcPct val="150000"/>
                        </a:lnSpc>
                        <a:spcAft>
                          <a:spcPts val="0"/>
                        </a:spcAft>
                      </a:pPr>
                      <a:r>
                        <a:rPr lang="hu-HU" sz="1400">
                          <a:effectLst/>
                        </a:rPr>
                        <a:t>1. Analyze menü – Descriptives Statistics – Frequencies</a:t>
                      </a:r>
                      <a:endParaRPr lang="hu-HU"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49351110"/>
                  </a:ext>
                </a:extLst>
              </a:tr>
              <a:tr h="636958">
                <a:tc>
                  <a:txBody>
                    <a:bodyPr/>
                    <a:lstStyle/>
                    <a:p>
                      <a:pPr algn="just">
                        <a:lnSpc>
                          <a:spcPct val="150000"/>
                        </a:lnSpc>
                        <a:spcAft>
                          <a:spcPts val="0"/>
                        </a:spcAft>
                      </a:pPr>
                      <a:r>
                        <a:rPr lang="hu-HU" sz="1400" dirty="0">
                          <a:effectLst/>
                        </a:rPr>
                        <a:t>2. A párbeszédpanel bal oldalán találhatóak a változók, a nyíl segítségével az elemezni kívánt </a:t>
                      </a:r>
                      <a:r>
                        <a:rPr lang="hu-HU" sz="1400" dirty="0" err="1">
                          <a:effectLst/>
                        </a:rPr>
                        <a:t>scale</a:t>
                      </a:r>
                      <a:r>
                        <a:rPr lang="hu-HU" sz="1400" dirty="0">
                          <a:effectLst/>
                        </a:rPr>
                        <a:t> változókat vigyük át a </a:t>
                      </a:r>
                      <a:r>
                        <a:rPr lang="hu-HU" sz="1400" dirty="0" err="1">
                          <a:effectLst/>
                        </a:rPr>
                        <a:t>Varible</a:t>
                      </a:r>
                      <a:r>
                        <a:rPr lang="hu-HU" sz="1400" dirty="0">
                          <a:effectLst/>
                        </a:rPr>
                        <a:t>(s) dobozba</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54288549"/>
                  </a:ext>
                </a:extLst>
              </a:tr>
              <a:tr h="983472">
                <a:tc>
                  <a:txBody>
                    <a:bodyPr/>
                    <a:lstStyle/>
                    <a:p>
                      <a:pPr algn="just">
                        <a:lnSpc>
                          <a:spcPct val="150000"/>
                        </a:lnSpc>
                        <a:spcAft>
                          <a:spcPts val="0"/>
                        </a:spcAft>
                      </a:pPr>
                      <a:r>
                        <a:rPr lang="hu-HU" sz="1400" dirty="0">
                          <a:effectLst/>
                        </a:rPr>
                        <a:t>3. A </a:t>
                      </a:r>
                      <a:r>
                        <a:rPr lang="hu-HU" sz="1400" dirty="0" err="1">
                          <a:effectLst/>
                        </a:rPr>
                        <a:t>Statistics</a:t>
                      </a:r>
                      <a:r>
                        <a:rPr lang="hu-HU" sz="1400" dirty="0">
                          <a:effectLst/>
                        </a:rPr>
                        <a:t> opcióval felugró párbeszédpanelben válasszuk ki a megfelelő mutatókat (általában: </a:t>
                      </a:r>
                      <a:r>
                        <a:rPr lang="hu-HU" sz="1400" dirty="0" err="1">
                          <a:effectLst/>
                        </a:rPr>
                        <a:t>mean</a:t>
                      </a:r>
                      <a:r>
                        <a:rPr lang="hu-HU" sz="1400" dirty="0">
                          <a:effectLst/>
                        </a:rPr>
                        <a:t>, </a:t>
                      </a:r>
                      <a:r>
                        <a:rPr lang="hu-HU" sz="1400" dirty="0" err="1">
                          <a:effectLst/>
                        </a:rPr>
                        <a:t>mode</a:t>
                      </a:r>
                      <a:r>
                        <a:rPr lang="hu-HU" sz="1400" dirty="0">
                          <a:effectLst/>
                        </a:rPr>
                        <a:t>, </a:t>
                      </a:r>
                      <a:r>
                        <a:rPr lang="hu-HU" sz="1400" dirty="0" err="1">
                          <a:effectLst/>
                        </a:rPr>
                        <a:t>median</a:t>
                      </a:r>
                      <a:r>
                        <a:rPr lang="hu-HU" sz="1400" dirty="0">
                          <a:effectLst/>
                        </a:rPr>
                        <a:t>, </a:t>
                      </a:r>
                      <a:r>
                        <a:rPr lang="hu-HU" sz="1400" dirty="0" err="1">
                          <a:effectLst/>
                        </a:rPr>
                        <a:t>quaritile</a:t>
                      </a:r>
                      <a:r>
                        <a:rPr lang="hu-HU" sz="1400" dirty="0">
                          <a:effectLst/>
                        </a:rPr>
                        <a:t>, </a:t>
                      </a:r>
                      <a:r>
                        <a:rPr lang="hu-HU" sz="1400" dirty="0" err="1">
                          <a:effectLst/>
                        </a:rPr>
                        <a:t>Std</a:t>
                      </a:r>
                      <a:r>
                        <a:rPr lang="hu-HU" sz="1400" dirty="0">
                          <a:effectLst/>
                        </a:rPr>
                        <a:t>. </a:t>
                      </a:r>
                      <a:r>
                        <a:rPr lang="hu-HU" sz="1400" dirty="0" err="1">
                          <a:effectLst/>
                        </a:rPr>
                        <a:t>Dev</a:t>
                      </a:r>
                      <a:r>
                        <a:rPr lang="hu-HU" sz="1400" dirty="0">
                          <a:effectLst/>
                        </a:rPr>
                        <a:t>, min, </a:t>
                      </a:r>
                      <a:r>
                        <a:rPr lang="hu-HU" sz="1400" dirty="0" err="1">
                          <a:effectLst/>
                        </a:rPr>
                        <a:t>max</a:t>
                      </a:r>
                      <a:r>
                        <a:rPr lang="hu-HU" sz="1400" dirty="0">
                          <a:effectLst/>
                        </a:rPr>
                        <a:t>, </a:t>
                      </a:r>
                      <a:r>
                        <a:rPr lang="hu-HU" sz="1400" dirty="0" err="1">
                          <a:effectLst/>
                        </a:rPr>
                        <a:t>range</a:t>
                      </a:r>
                      <a:r>
                        <a:rPr lang="hu-HU" sz="1400" dirty="0">
                          <a:effectLst/>
                        </a:rPr>
                        <a:t>)– </a:t>
                      </a:r>
                      <a:r>
                        <a:rPr lang="hu-HU" sz="1400" dirty="0" err="1">
                          <a:effectLst/>
                        </a:rPr>
                        <a:t>Continue</a:t>
                      </a:r>
                      <a:r>
                        <a:rPr lang="hu-HU" sz="1400" dirty="0">
                          <a:effectLst/>
                        </a:rPr>
                        <a:t>  - Ok (célszerű a display </a:t>
                      </a:r>
                      <a:r>
                        <a:rPr lang="hu-HU" sz="1400" dirty="0" err="1">
                          <a:effectLst/>
                        </a:rPr>
                        <a:t>frequency</a:t>
                      </a:r>
                      <a:r>
                        <a:rPr lang="hu-HU" sz="1400" dirty="0">
                          <a:effectLst/>
                        </a:rPr>
                        <a:t> </a:t>
                      </a:r>
                      <a:r>
                        <a:rPr lang="hu-HU" sz="1400" dirty="0" err="1">
                          <a:effectLst/>
                        </a:rPr>
                        <a:t>table</a:t>
                      </a:r>
                      <a:r>
                        <a:rPr lang="hu-HU" sz="1400" dirty="0">
                          <a:effectLst/>
                        </a:rPr>
                        <a:t> előtti kockából a pipát kiszedni mivel ebbe az esetben gyakorisági táblázatot is készít a </a:t>
                      </a:r>
                      <a:r>
                        <a:rPr lang="hu-HU" sz="1400" dirty="0" err="1">
                          <a:effectLst/>
                        </a:rPr>
                        <a:t>scale</a:t>
                      </a:r>
                      <a:r>
                        <a:rPr lang="hu-HU" sz="1400" dirty="0">
                          <a:effectLst/>
                        </a:rPr>
                        <a:t> </a:t>
                      </a:r>
                      <a:r>
                        <a:rPr lang="hu-HU" sz="1400" dirty="0" err="1">
                          <a:effectLst/>
                        </a:rPr>
                        <a:t>változóből</a:t>
                      </a:r>
                      <a:r>
                        <a:rPr lang="hu-HU" sz="1400" dirty="0">
                          <a:effectLst/>
                        </a:rPr>
                        <a:t> pl. megszámolja hány 22 éves van a mintában)</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28562873"/>
                  </a:ext>
                </a:extLst>
              </a:tr>
              <a:tr h="303558">
                <a:tc>
                  <a:txBody>
                    <a:bodyPr/>
                    <a:lstStyle/>
                    <a:p>
                      <a:pPr algn="just">
                        <a:lnSpc>
                          <a:spcPct val="150000"/>
                        </a:lnSpc>
                        <a:spcAft>
                          <a:spcPts val="0"/>
                        </a:spcAft>
                      </a:pPr>
                      <a:r>
                        <a:rPr lang="hu-HU" sz="1400" dirty="0">
                          <a:effectLst/>
                        </a:rPr>
                        <a:t>4. Igény szerint </a:t>
                      </a:r>
                      <a:r>
                        <a:rPr lang="hu-HU" sz="1400" dirty="0" err="1">
                          <a:effectLst/>
                        </a:rPr>
                        <a:t>Chart</a:t>
                      </a:r>
                      <a:r>
                        <a:rPr lang="hu-HU" sz="1400" dirty="0">
                          <a:effectLst/>
                        </a:rPr>
                        <a:t> opcióval megadhatjuk a kívánt grafikai megjelenítés fajtáját – </a:t>
                      </a:r>
                      <a:r>
                        <a:rPr lang="hu-HU" sz="1400" dirty="0" err="1">
                          <a:effectLst/>
                        </a:rPr>
                        <a:t>Continue</a:t>
                      </a:r>
                      <a:r>
                        <a:rPr lang="hu-HU" sz="1400" dirty="0">
                          <a:effectLst/>
                        </a:rPr>
                        <a:t> – OK</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46095132"/>
                  </a:ext>
                </a:extLst>
              </a:tr>
            </a:tbl>
          </a:graphicData>
        </a:graphic>
      </p:graphicFrame>
      <p:sp>
        <p:nvSpPr>
          <p:cNvPr id="5" name="Rectangle 1">
            <a:extLst>
              <a:ext uri="{FF2B5EF4-FFF2-40B4-BE49-F238E27FC236}">
                <a16:creationId xmlns:a16="http://schemas.microsoft.com/office/drawing/2014/main" id="{A124D8C4-3074-BC49-B584-06B18F4A7ACC}"/>
              </a:ext>
            </a:extLst>
          </p:cNvPr>
          <p:cNvSpPr>
            <a:spLocks noChangeArrowheads="1"/>
          </p:cNvSpPr>
          <p:nvPr/>
        </p:nvSpPr>
        <p:spPr bwMode="auto">
          <a:xfrm>
            <a:off x="534390" y="1072811"/>
            <a:ext cx="1099655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Az </a:t>
            </a:r>
            <a:r>
              <a:rPr kumimoji="0" lang="hu-HU" altLang="hu-HU" sz="2000" b="1"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Analyze</a:t>
            </a:r>
            <a:r>
              <a:rPr kumimoji="0" lang="hu-HU" altLang="hu-HU"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menü ponton belül – </a:t>
            </a:r>
            <a:r>
              <a:rPr kumimoji="0" lang="hu-HU" altLang="hu-HU" sz="2000" b="1"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Descriptives</a:t>
            </a:r>
            <a:r>
              <a:rPr kumimoji="0" lang="hu-HU" altLang="hu-HU" sz="20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hu-HU" altLang="hu-HU" sz="2000" b="1"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Statistics</a:t>
            </a:r>
            <a:r>
              <a:rPr kumimoji="0" lang="hu-HU" altLang="hu-HU"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 </a:t>
            </a:r>
            <a:r>
              <a:rPr kumimoji="0" lang="hu-HU" altLang="hu-HU" sz="2000" b="1"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Descriptives</a:t>
            </a:r>
            <a:r>
              <a:rPr kumimoji="0" lang="hu-HU" altLang="hu-HU"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elemzését akkor használjuk, ha intervallum- vagy arányskálán mért változók esetén összesítő statisztikára van szükség. Az </a:t>
            </a:r>
            <a:r>
              <a:rPr kumimoji="0" lang="hu-HU" altLang="hu-HU" sz="2000" b="0"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Analyze</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menü ponton belül – </a:t>
            </a:r>
            <a:r>
              <a:rPr kumimoji="0" lang="hu-HU" altLang="hu-HU" sz="2000" b="0"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Descriptives</a:t>
            </a:r>
            <a:r>
              <a:rPr kumimoji="0" lang="hu-HU" altLang="hu-HU" sz="20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hu-HU" altLang="hu-HU" sz="2000" b="0"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Statistics</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 </a:t>
            </a:r>
            <a:r>
              <a:rPr kumimoji="0" lang="hu-HU" altLang="hu-HU" sz="2000" b="0" i="1"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Frequencies</a:t>
            </a:r>
            <a:r>
              <a:rPr kumimoji="0" lang="hu-HU" altLang="hu-HU" sz="20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elemzés a nominális vagy </a:t>
            </a:r>
            <a:r>
              <a:rPr kumimoji="0" lang="hu-HU" altLang="hu-HU" sz="20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ordinális</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skálán mért változókról összesítő, gyakorisági táblát és/vagy azok grafikus megjelenítését is lehetővé teszi Ebben az esetben is </a:t>
            </a:r>
            <a:r>
              <a:rPr kumimoji="0" lang="hu-HU" altLang="hu-HU" sz="20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vizsgálhatóak</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az intervallum illetve arányskálán mért változók esetén is használható. Mindkét elemzés esetén egyszerre több változó is kiválasztható, de lehetőség szerint egyszerre csak azonos mérési skálához tartozó változókat vizsgáljunk.</a:t>
            </a:r>
            <a:endParaRPr kumimoji="0" lang="hu-HU" altLang="hu-HU" sz="20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u-HU" altLang="hu-HU"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Középértékek</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számítása </a:t>
            </a:r>
            <a:r>
              <a:rPr kumimoji="0" lang="hu-HU" altLang="hu-HU" sz="2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scale</a:t>
            </a:r>
            <a:r>
              <a:rPr kumimoji="0" lang="hu-HU" altLang="hu-HU"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r>
              <a:rPr kumimoji="0" lang="hu-HU" altLang="hu-HU" sz="2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változók esetén</a:t>
            </a:r>
            <a:endParaRPr kumimoji="0" lang="hu-HU" altLang="hu-HU"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608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9CFBFF3B-62E0-594F-B487-44BF38635A39}"/>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34442" y="546266"/>
            <a:ext cx="7210271" cy="5630698"/>
          </a:xfrm>
          <a:prstGeom prst="rect">
            <a:avLst/>
          </a:prstGeom>
          <a:noFill/>
          <a:ln>
            <a:noFill/>
          </a:ln>
        </p:spPr>
      </p:pic>
    </p:spTree>
    <p:extLst>
      <p:ext uri="{BB962C8B-B14F-4D97-AF65-F5344CB8AC3E}">
        <p14:creationId xmlns:p14="http://schemas.microsoft.com/office/powerpoint/2010/main" val="1057544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6D36B30-6915-ED41-B0CC-6AD89612B238}"/>
              </a:ext>
            </a:extLst>
          </p:cNvPr>
          <p:cNvSpPr>
            <a:spLocks noGrp="1"/>
          </p:cNvSpPr>
          <p:nvPr>
            <p:ph type="title"/>
          </p:nvPr>
        </p:nvSpPr>
        <p:spPr/>
        <p:txBody>
          <a:bodyPr/>
          <a:lstStyle/>
          <a:p>
            <a:r>
              <a:rPr lang="hu-HU" dirty="0"/>
              <a:t>Eredménytáblázat</a:t>
            </a:r>
          </a:p>
        </p:txBody>
      </p:sp>
      <p:graphicFrame>
        <p:nvGraphicFramePr>
          <p:cNvPr id="4" name="Tartalom helye 3">
            <a:extLst>
              <a:ext uri="{FF2B5EF4-FFF2-40B4-BE49-F238E27FC236}">
                <a16:creationId xmlns:a16="http://schemas.microsoft.com/office/drawing/2014/main" id="{4D000D4C-44E5-4B4D-AB5D-7098377C2CA5}"/>
              </a:ext>
            </a:extLst>
          </p:cNvPr>
          <p:cNvGraphicFramePr>
            <a:graphicFrameLocks noGrp="1"/>
          </p:cNvGraphicFramePr>
          <p:nvPr>
            <p:ph idx="1"/>
          </p:nvPr>
        </p:nvGraphicFramePr>
        <p:xfrm>
          <a:off x="676893" y="1310224"/>
          <a:ext cx="4268311" cy="5198918"/>
        </p:xfrm>
        <a:graphic>
          <a:graphicData uri="http://schemas.openxmlformats.org/drawingml/2006/table">
            <a:tbl>
              <a:tblPr>
                <a:tableStyleId>{5C22544A-7EE6-4342-B048-85BDC9FD1C3A}</a:tableStyleId>
              </a:tblPr>
              <a:tblGrid>
                <a:gridCol w="767642">
                  <a:extLst>
                    <a:ext uri="{9D8B030D-6E8A-4147-A177-3AD203B41FA5}">
                      <a16:colId xmlns:a16="http://schemas.microsoft.com/office/drawing/2014/main" val="4232314753"/>
                    </a:ext>
                  </a:extLst>
                </a:gridCol>
                <a:gridCol w="768260">
                  <a:extLst>
                    <a:ext uri="{9D8B030D-6E8A-4147-A177-3AD203B41FA5}">
                      <a16:colId xmlns:a16="http://schemas.microsoft.com/office/drawing/2014/main" val="4032672539"/>
                    </a:ext>
                  </a:extLst>
                </a:gridCol>
                <a:gridCol w="910803">
                  <a:extLst>
                    <a:ext uri="{9D8B030D-6E8A-4147-A177-3AD203B41FA5}">
                      <a16:colId xmlns:a16="http://schemas.microsoft.com/office/drawing/2014/main" val="606641557"/>
                    </a:ext>
                  </a:extLst>
                </a:gridCol>
                <a:gridCol w="910803">
                  <a:extLst>
                    <a:ext uri="{9D8B030D-6E8A-4147-A177-3AD203B41FA5}">
                      <a16:colId xmlns:a16="http://schemas.microsoft.com/office/drawing/2014/main" val="3630851312"/>
                    </a:ext>
                  </a:extLst>
                </a:gridCol>
                <a:gridCol w="910803">
                  <a:extLst>
                    <a:ext uri="{9D8B030D-6E8A-4147-A177-3AD203B41FA5}">
                      <a16:colId xmlns:a16="http://schemas.microsoft.com/office/drawing/2014/main" val="1063597194"/>
                    </a:ext>
                  </a:extLst>
                </a:gridCol>
              </a:tblGrid>
              <a:tr h="304908">
                <a:tc gridSpan="5">
                  <a:txBody>
                    <a:bodyPr/>
                    <a:lstStyle/>
                    <a:p>
                      <a:pPr marL="38100" marR="38100" algn="ctr">
                        <a:lnSpc>
                          <a:spcPts val="1600"/>
                        </a:lnSpc>
                        <a:spcAft>
                          <a:spcPts val="0"/>
                        </a:spcAft>
                      </a:pPr>
                      <a:r>
                        <a:rPr lang="hu-HU" sz="900" dirty="0" err="1">
                          <a:effectLst/>
                        </a:rPr>
                        <a:t>Statistics</a:t>
                      </a:r>
                      <a:endParaRPr lang="hu-HU"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960153149"/>
                  </a:ext>
                </a:extLst>
              </a:tr>
              <a:tr h="986266">
                <a:tc gridSpan="2">
                  <a:txBody>
                    <a:bodyPr/>
                    <a:lstStyle/>
                    <a:p>
                      <a:pPr algn="just">
                        <a:lnSpc>
                          <a:spcPct val="150000"/>
                        </a:lnSpc>
                        <a:spcAft>
                          <a:spcPts val="0"/>
                        </a:spcAft>
                      </a:pPr>
                      <a:r>
                        <a:rPr lang="hu-HU" sz="1800" dirty="0">
                          <a:effectLst/>
                        </a:rPr>
                        <a:t> </a:t>
                      </a:r>
                      <a:endParaRPr lang="hu-HU" sz="1800" dirty="0">
                        <a:effectLst/>
                        <a:latin typeface="Times New Roman" panose="02020603050405020304" pitchFamily="18" charset="0"/>
                        <a:ea typeface="Times New Roman" panose="02020603050405020304" pitchFamily="18" charset="0"/>
                      </a:endParaRPr>
                    </a:p>
                  </a:txBody>
                  <a:tcPr marL="0" marR="0" marT="0" marB="0" anchor="b"/>
                </a:tc>
                <a:tc hMerge="1">
                  <a:txBody>
                    <a:bodyPr/>
                    <a:lstStyle/>
                    <a:p>
                      <a:endParaRPr lang="hu-HU"/>
                    </a:p>
                  </a:txBody>
                  <a:tcPr/>
                </a:tc>
                <a:tc>
                  <a:txBody>
                    <a:bodyPr/>
                    <a:lstStyle/>
                    <a:p>
                      <a:pPr marL="38100" marR="38100" algn="ctr">
                        <a:lnSpc>
                          <a:spcPts val="1600"/>
                        </a:lnSpc>
                        <a:spcAft>
                          <a:spcPts val="0"/>
                        </a:spcAft>
                      </a:pPr>
                      <a:r>
                        <a:rPr lang="hu-HU" sz="1800" dirty="0" err="1">
                          <a:effectLst/>
                        </a:rPr>
                        <a:t>age</a:t>
                      </a:r>
                      <a:r>
                        <a:rPr lang="hu-HU" sz="1800" dirty="0">
                          <a:effectLst/>
                        </a:rPr>
                        <a:t> (</a:t>
                      </a:r>
                      <a:r>
                        <a:rPr lang="hu-HU" sz="1800" dirty="0" err="1">
                          <a:effectLst/>
                        </a:rPr>
                        <a:t>years</a:t>
                      </a:r>
                      <a:r>
                        <a:rPr lang="hu-HU" sz="1800" dirty="0">
                          <a:effectLst/>
                        </a:rPr>
                        <a:t>)</a:t>
                      </a:r>
                      <a:endParaRPr lang="hu-HU" sz="1800" dirty="0">
                        <a:effectLst/>
                        <a:latin typeface="Times New Roman" panose="02020603050405020304" pitchFamily="18" charset="0"/>
                        <a:ea typeface="Times New Roman" panose="02020603050405020304" pitchFamily="18" charset="0"/>
                      </a:endParaRPr>
                    </a:p>
                  </a:txBody>
                  <a:tcPr marL="0" marR="0" marT="0" marB="0" anchor="b"/>
                </a:tc>
                <a:tc>
                  <a:txBody>
                    <a:bodyPr/>
                    <a:lstStyle/>
                    <a:p>
                      <a:pPr marL="38100" marR="38100" algn="ctr">
                        <a:lnSpc>
                          <a:spcPts val="1600"/>
                        </a:lnSpc>
                        <a:spcAft>
                          <a:spcPts val="0"/>
                        </a:spcAft>
                      </a:pPr>
                      <a:r>
                        <a:rPr lang="hu-HU" sz="1800" dirty="0" err="1">
                          <a:effectLst/>
                        </a:rPr>
                        <a:t>Evaluation</a:t>
                      </a:r>
                      <a:r>
                        <a:rPr lang="hu-HU" sz="1800" dirty="0">
                          <a:effectLst/>
                        </a:rPr>
                        <a:t> of </a:t>
                      </a:r>
                      <a:r>
                        <a:rPr lang="hu-HU" sz="1800" dirty="0" err="1">
                          <a:effectLst/>
                        </a:rPr>
                        <a:t>health</a:t>
                      </a:r>
                      <a:r>
                        <a:rPr lang="hu-HU" sz="1800" dirty="0">
                          <a:effectLst/>
                        </a:rPr>
                        <a:t> status </a:t>
                      </a:r>
                      <a:r>
                        <a:rPr lang="hu-HU" sz="1800" dirty="0" err="1">
                          <a:effectLst/>
                        </a:rPr>
                        <a:t>with</a:t>
                      </a:r>
                      <a:r>
                        <a:rPr lang="hu-HU" sz="1800" dirty="0">
                          <a:effectLst/>
                        </a:rPr>
                        <a:t> </a:t>
                      </a:r>
                      <a:r>
                        <a:rPr lang="hu-HU" sz="1800" dirty="0" err="1">
                          <a:effectLst/>
                        </a:rPr>
                        <a:t>scale</a:t>
                      </a:r>
                      <a:r>
                        <a:rPr lang="hu-HU" sz="1800" dirty="0">
                          <a:effectLst/>
                        </a:rPr>
                        <a:t> 1-10</a:t>
                      </a:r>
                      <a:endParaRPr lang="hu-HU" sz="1800" dirty="0">
                        <a:effectLst/>
                        <a:latin typeface="Times New Roman" panose="02020603050405020304" pitchFamily="18" charset="0"/>
                        <a:ea typeface="Times New Roman" panose="02020603050405020304" pitchFamily="18" charset="0"/>
                      </a:endParaRPr>
                    </a:p>
                  </a:txBody>
                  <a:tcPr marL="0" marR="0" marT="0" marB="0" anchor="b"/>
                </a:tc>
                <a:tc>
                  <a:txBody>
                    <a:bodyPr/>
                    <a:lstStyle/>
                    <a:p>
                      <a:pPr marL="38100" marR="38100" algn="ctr">
                        <a:lnSpc>
                          <a:spcPts val="1600"/>
                        </a:lnSpc>
                        <a:spcAft>
                          <a:spcPts val="0"/>
                        </a:spcAft>
                      </a:pPr>
                      <a:r>
                        <a:rPr lang="hu-HU" sz="1800">
                          <a:effectLst/>
                        </a:rPr>
                        <a:t>number of chronic diseases</a:t>
                      </a:r>
                      <a:endParaRPr lang="hu-HU" sz="1800">
                        <a:effectLst/>
                        <a:latin typeface="Times New Roman" panose="02020603050405020304" pitchFamily="18" charset="0"/>
                        <a:ea typeface="Times New Roman" panose="02020603050405020304" pitchFamily="18" charset="0"/>
                      </a:endParaRPr>
                    </a:p>
                  </a:txBody>
                  <a:tcPr marL="0" marR="0" marT="0" marB="0" anchor="b"/>
                </a:tc>
                <a:extLst>
                  <a:ext uri="{0D108BD9-81ED-4DB2-BD59-A6C34878D82A}">
                    <a16:rowId xmlns:a16="http://schemas.microsoft.com/office/drawing/2014/main" val="3654669556"/>
                  </a:ext>
                </a:extLst>
              </a:tr>
              <a:tr h="304908">
                <a:tc rowSpan="2">
                  <a:txBody>
                    <a:bodyPr/>
                    <a:lstStyle/>
                    <a:p>
                      <a:pPr marL="38100" marR="38100" algn="just">
                        <a:lnSpc>
                          <a:spcPts val="1600"/>
                        </a:lnSpc>
                        <a:spcAft>
                          <a:spcPts val="0"/>
                        </a:spcAft>
                      </a:pPr>
                      <a:r>
                        <a:rPr lang="hu-HU" sz="1800">
                          <a:effectLst/>
                        </a:rPr>
                        <a:t>N</a:t>
                      </a:r>
                      <a:endParaRPr lang="hu-HU" sz="180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just">
                        <a:lnSpc>
                          <a:spcPts val="1600"/>
                        </a:lnSpc>
                        <a:spcAft>
                          <a:spcPts val="0"/>
                        </a:spcAft>
                      </a:pPr>
                      <a:r>
                        <a:rPr lang="hu-HU" sz="1800" dirty="0">
                          <a:effectLst/>
                        </a:rPr>
                        <a:t>Valid</a:t>
                      </a:r>
                      <a:endParaRPr lang="hu-HU" sz="18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r">
                        <a:lnSpc>
                          <a:spcPts val="1600"/>
                        </a:lnSpc>
                        <a:spcAft>
                          <a:spcPts val="0"/>
                        </a:spcAft>
                      </a:pPr>
                      <a:r>
                        <a:rPr lang="hu-HU" sz="1800">
                          <a:effectLst/>
                        </a:rPr>
                        <a:t>413</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413</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413</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025640865"/>
                  </a:ext>
                </a:extLst>
              </a:tr>
              <a:tr h="304908">
                <a:tc vMerge="1">
                  <a:txBody>
                    <a:bodyPr/>
                    <a:lstStyle/>
                    <a:p>
                      <a:endParaRPr lang="hu-HU"/>
                    </a:p>
                  </a:txBody>
                  <a:tcPr/>
                </a:tc>
                <a:tc>
                  <a:txBody>
                    <a:bodyPr/>
                    <a:lstStyle/>
                    <a:p>
                      <a:pPr marL="38100" marR="38100" algn="just">
                        <a:lnSpc>
                          <a:spcPts val="1600"/>
                        </a:lnSpc>
                        <a:spcAft>
                          <a:spcPts val="0"/>
                        </a:spcAft>
                      </a:pPr>
                      <a:r>
                        <a:rPr lang="hu-HU" sz="1800" dirty="0" err="1">
                          <a:effectLst/>
                        </a:rPr>
                        <a:t>Missing</a:t>
                      </a:r>
                      <a:endParaRPr lang="hu-HU" sz="18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r">
                        <a:lnSpc>
                          <a:spcPts val="1600"/>
                        </a:lnSpc>
                        <a:spcAft>
                          <a:spcPts val="0"/>
                        </a:spcAft>
                      </a:pPr>
                      <a:r>
                        <a:rPr lang="hu-HU" sz="1800" dirty="0">
                          <a:effectLst/>
                        </a:rPr>
                        <a:t>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0</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06494132"/>
                  </a:ext>
                </a:extLst>
              </a:tr>
              <a:tr h="304908">
                <a:tc gridSpan="2">
                  <a:txBody>
                    <a:bodyPr/>
                    <a:lstStyle/>
                    <a:p>
                      <a:pPr marL="38100" marR="38100" algn="just">
                        <a:lnSpc>
                          <a:spcPts val="1600"/>
                        </a:lnSpc>
                        <a:spcAft>
                          <a:spcPts val="0"/>
                        </a:spcAft>
                      </a:pPr>
                      <a:r>
                        <a:rPr lang="hu-HU" sz="1800">
                          <a:effectLst/>
                        </a:rPr>
                        <a:t>Mean</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dirty="0">
                          <a:effectLst/>
                        </a:rPr>
                        <a:t>40,49</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7,31</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1,03</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843041233"/>
                  </a:ext>
                </a:extLst>
              </a:tr>
              <a:tr h="304908">
                <a:tc gridSpan="2">
                  <a:txBody>
                    <a:bodyPr/>
                    <a:lstStyle/>
                    <a:p>
                      <a:pPr marL="38100" marR="38100" algn="just">
                        <a:lnSpc>
                          <a:spcPts val="1600"/>
                        </a:lnSpc>
                        <a:spcAft>
                          <a:spcPts val="0"/>
                        </a:spcAft>
                      </a:pPr>
                      <a:r>
                        <a:rPr lang="hu-HU" sz="1800">
                          <a:effectLst/>
                        </a:rPr>
                        <a:t>Median</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dirty="0">
                          <a:effectLst/>
                        </a:rPr>
                        <a:t>40,00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8,00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1,00</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342336248"/>
                  </a:ext>
                </a:extLst>
              </a:tr>
              <a:tr h="304908">
                <a:tc gridSpan="2">
                  <a:txBody>
                    <a:bodyPr/>
                    <a:lstStyle/>
                    <a:p>
                      <a:pPr marL="38100" marR="38100" algn="just">
                        <a:lnSpc>
                          <a:spcPts val="1600"/>
                        </a:lnSpc>
                        <a:spcAft>
                          <a:spcPts val="0"/>
                        </a:spcAft>
                      </a:pPr>
                      <a:r>
                        <a:rPr lang="hu-HU" sz="1800">
                          <a:effectLst/>
                        </a:rPr>
                        <a:t>Std. Deviation</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dirty="0">
                          <a:effectLst/>
                        </a:rPr>
                        <a:t>8,529</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1,890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1,346</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240329413"/>
                  </a:ext>
                </a:extLst>
              </a:tr>
              <a:tr h="304908">
                <a:tc gridSpan="2">
                  <a:txBody>
                    <a:bodyPr/>
                    <a:lstStyle/>
                    <a:p>
                      <a:pPr marL="38100" marR="38100" algn="just">
                        <a:lnSpc>
                          <a:spcPts val="1600"/>
                        </a:lnSpc>
                        <a:spcAft>
                          <a:spcPts val="0"/>
                        </a:spcAft>
                      </a:pPr>
                      <a:r>
                        <a:rPr lang="hu-HU" sz="1800">
                          <a:effectLst/>
                        </a:rPr>
                        <a:t>Range</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a:effectLst/>
                        </a:rPr>
                        <a:t>41</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9</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7</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381289898"/>
                  </a:ext>
                </a:extLst>
              </a:tr>
              <a:tr h="304908">
                <a:tc gridSpan="2">
                  <a:txBody>
                    <a:bodyPr/>
                    <a:lstStyle/>
                    <a:p>
                      <a:pPr marL="38100" marR="38100" algn="l">
                        <a:lnSpc>
                          <a:spcPts val="1600"/>
                        </a:lnSpc>
                        <a:spcAft>
                          <a:spcPts val="0"/>
                        </a:spcAft>
                      </a:pPr>
                      <a:r>
                        <a:rPr lang="hu-HU" sz="1800">
                          <a:effectLst/>
                        </a:rPr>
                        <a:t>Minimum</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a:effectLst/>
                        </a:rPr>
                        <a:t>21</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1</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0</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987089046"/>
                  </a:ext>
                </a:extLst>
              </a:tr>
              <a:tr h="304908">
                <a:tc gridSpan="2">
                  <a:txBody>
                    <a:bodyPr/>
                    <a:lstStyle/>
                    <a:p>
                      <a:pPr marL="38100" marR="38100" algn="just">
                        <a:lnSpc>
                          <a:spcPts val="1600"/>
                        </a:lnSpc>
                        <a:spcAft>
                          <a:spcPts val="0"/>
                        </a:spcAft>
                      </a:pPr>
                      <a:r>
                        <a:rPr lang="hu-HU" sz="1800">
                          <a:effectLst/>
                        </a:rPr>
                        <a:t>Maximum</a:t>
                      </a:r>
                      <a:endParaRPr lang="hu-HU" sz="1800">
                        <a:effectLst/>
                        <a:latin typeface="Times New Roman" panose="02020603050405020304" pitchFamily="18" charset="0"/>
                        <a:ea typeface="Times New Roman" panose="02020603050405020304" pitchFamily="18" charset="0"/>
                      </a:endParaRPr>
                    </a:p>
                  </a:txBody>
                  <a:tcPr marL="0" marR="0" marT="0" marB="0"/>
                </a:tc>
                <a:tc hMerge="1">
                  <a:txBody>
                    <a:bodyPr/>
                    <a:lstStyle/>
                    <a:p>
                      <a:endParaRPr lang="hu-HU"/>
                    </a:p>
                  </a:txBody>
                  <a:tcPr/>
                </a:tc>
                <a:tc>
                  <a:txBody>
                    <a:bodyPr/>
                    <a:lstStyle/>
                    <a:p>
                      <a:pPr marL="38100" marR="38100" algn="r">
                        <a:lnSpc>
                          <a:spcPts val="1600"/>
                        </a:lnSpc>
                        <a:spcAft>
                          <a:spcPts val="0"/>
                        </a:spcAft>
                      </a:pPr>
                      <a:r>
                        <a:rPr lang="hu-HU" sz="1800">
                          <a:effectLst/>
                        </a:rPr>
                        <a:t>62</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10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a:effectLst/>
                        </a:rPr>
                        <a:t>7</a:t>
                      </a:r>
                      <a:endParaRPr lang="hu-HU" sz="18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94893740"/>
                  </a:ext>
                </a:extLst>
              </a:tr>
              <a:tr h="304908">
                <a:tc rowSpan="3">
                  <a:txBody>
                    <a:bodyPr/>
                    <a:lstStyle/>
                    <a:p>
                      <a:pPr marL="38100" marR="38100" algn="just">
                        <a:lnSpc>
                          <a:spcPts val="1600"/>
                        </a:lnSpc>
                        <a:spcAft>
                          <a:spcPts val="0"/>
                        </a:spcAft>
                      </a:pPr>
                      <a:r>
                        <a:rPr lang="hu-HU" sz="1800">
                          <a:effectLst/>
                        </a:rPr>
                        <a:t>Percentiles</a:t>
                      </a:r>
                      <a:endParaRPr lang="hu-HU" sz="180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just">
                        <a:lnSpc>
                          <a:spcPts val="1600"/>
                        </a:lnSpc>
                        <a:spcAft>
                          <a:spcPts val="0"/>
                        </a:spcAft>
                      </a:pPr>
                      <a:r>
                        <a:rPr lang="hu-HU" sz="1800">
                          <a:effectLst/>
                        </a:rPr>
                        <a:t>25</a:t>
                      </a:r>
                      <a:endParaRPr lang="hu-HU" sz="180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r">
                        <a:lnSpc>
                          <a:spcPts val="1600"/>
                        </a:lnSpc>
                        <a:spcAft>
                          <a:spcPts val="0"/>
                        </a:spcAft>
                      </a:pPr>
                      <a:r>
                        <a:rPr lang="hu-HU" sz="1800">
                          <a:effectLst/>
                        </a:rPr>
                        <a:t>35,00</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6,00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439453861"/>
                  </a:ext>
                </a:extLst>
              </a:tr>
              <a:tr h="304908">
                <a:tc vMerge="1">
                  <a:txBody>
                    <a:bodyPr/>
                    <a:lstStyle/>
                    <a:p>
                      <a:endParaRPr lang="hu-HU"/>
                    </a:p>
                  </a:txBody>
                  <a:tcPr/>
                </a:tc>
                <a:tc>
                  <a:txBody>
                    <a:bodyPr/>
                    <a:lstStyle/>
                    <a:p>
                      <a:pPr marL="38100" marR="38100" algn="just">
                        <a:lnSpc>
                          <a:spcPts val="1600"/>
                        </a:lnSpc>
                        <a:spcAft>
                          <a:spcPts val="0"/>
                        </a:spcAft>
                      </a:pPr>
                      <a:r>
                        <a:rPr lang="hu-HU" sz="1800">
                          <a:effectLst/>
                        </a:rPr>
                        <a:t>50</a:t>
                      </a:r>
                      <a:endParaRPr lang="hu-HU" sz="180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r">
                        <a:lnSpc>
                          <a:spcPts val="1600"/>
                        </a:lnSpc>
                        <a:spcAft>
                          <a:spcPts val="0"/>
                        </a:spcAft>
                      </a:pPr>
                      <a:r>
                        <a:rPr lang="hu-HU" sz="1800">
                          <a:effectLst/>
                        </a:rPr>
                        <a:t>40,00</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8,00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1,00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49698986"/>
                  </a:ext>
                </a:extLst>
              </a:tr>
              <a:tr h="304908">
                <a:tc vMerge="1">
                  <a:txBody>
                    <a:bodyPr/>
                    <a:lstStyle/>
                    <a:p>
                      <a:endParaRPr lang="hu-HU"/>
                    </a:p>
                  </a:txBody>
                  <a:tcPr/>
                </a:tc>
                <a:tc>
                  <a:txBody>
                    <a:bodyPr/>
                    <a:lstStyle/>
                    <a:p>
                      <a:pPr marL="38100" marR="38100" algn="just">
                        <a:lnSpc>
                          <a:spcPts val="1600"/>
                        </a:lnSpc>
                        <a:spcAft>
                          <a:spcPts val="0"/>
                        </a:spcAft>
                      </a:pPr>
                      <a:r>
                        <a:rPr lang="hu-HU" sz="1800" dirty="0">
                          <a:effectLst/>
                        </a:rPr>
                        <a:t>75</a:t>
                      </a:r>
                      <a:endParaRPr lang="hu-HU" sz="18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8100" marR="38100" algn="r">
                        <a:lnSpc>
                          <a:spcPts val="1600"/>
                        </a:lnSpc>
                        <a:spcAft>
                          <a:spcPts val="0"/>
                        </a:spcAft>
                      </a:pPr>
                      <a:r>
                        <a:rPr lang="hu-HU" sz="1800">
                          <a:effectLst/>
                        </a:rPr>
                        <a:t>47,00</a:t>
                      </a:r>
                      <a:endParaRPr lang="hu-HU" sz="18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9,00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38100" marR="38100" algn="r">
                        <a:lnSpc>
                          <a:spcPts val="1600"/>
                        </a:lnSpc>
                        <a:spcAft>
                          <a:spcPts val="0"/>
                        </a:spcAft>
                      </a:pPr>
                      <a:r>
                        <a:rPr lang="hu-HU" sz="1800" dirty="0">
                          <a:effectLst/>
                        </a:rPr>
                        <a:t>1,00</a:t>
                      </a:r>
                      <a:endParaRPr lang="hu-HU" sz="18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190060945"/>
                  </a:ext>
                </a:extLst>
              </a:tr>
            </a:tbl>
          </a:graphicData>
        </a:graphic>
      </p:graphicFrame>
      <p:sp>
        <p:nvSpPr>
          <p:cNvPr id="5" name="Téglalap 4">
            <a:extLst>
              <a:ext uri="{FF2B5EF4-FFF2-40B4-BE49-F238E27FC236}">
                <a16:creationId xmlns:a16="http://schemas.microsoft.com/office/drawing/2014/main" id="{4C3BA0C6-189D-494C-87E9-19FD80C7DCE1}"/>
              </a:ext>
            </a:extLst>
          </p:cNvPr>
          <p:cNvSpPr/>
          <p:nvPr/>
        </p:nvSpPr>
        <p:spPr>
          <a:xfrm>
            <a:off x="5320145" y="573634"/>
            <a:ext cx="5925787" cy="5710731"/>
          </a:xfrm>
          <a:prstGeom prst="rect">
            <a:avLst/>
          </a:prstGeom>
        </p:spPr>
        <p:txBody>
          <a:bodyPr wrap="square">
            <a:spAutoFit/>
          </a:bodyPr>
          <a:lstStyle/>
          <a:p>
            <a:pPr algn="ctr">
              <a:spcAft>
                <a:spcPts val="1000"/>
              </a:spcAft>
            </a:pPr>
            <a:r>
              <a:rPr lang="hu-HU" b="1" dirty="0">
                <a:latin typeface="Times New Roman" panose="02020603050405020304" pitchFamily="18" charset="0"/>
                <a:ea typeface="Times New Roman" panose="02020603050405020304" pitchFamily="18" charset="0"/>
              </a:rPr>
              <a:t>A kapott eredmények értelmezése: </a:t>
            </a:r>
            <a:r>
              <a:rPr lang="hu-HU" dirty="0">
                <a:latin typeface="Times New Roman" panose="02020603050405020304" pitchFamily="18" charset="0"/>
                <a:ea typeface="Times New Roman" panose="02020603050405020304" pitchFamily="18" charset="0"/>
              </a:rPr>
              <a:t>Valid – érvényes adatok - 413</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Missing</a:t>
            </a:r>
            <a:r>
              <a:rPr lang="hu-HU" dirty="0">
                <a:latin typeface="Times New Roman" panose="02020603050405020304" pitchFamily="18" charset="0"/>
                <a:ea typeface="Times New Roman" panose="02020603050405020304" pitchFamily="18" charset="0"/>
              </a:rPr>
              <a:t> – hiányzó esetek száma - 0</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Mean</a:t>
            </a:r>
            <a:r>
              <a:rPr lang="hu-HU" dirty="0">
                <a:latin typeface="Times New Roman" panose="02020603050405020304" pitchFamily="18" charset="0"/>
                <a:ea typeface="Times New Roman" panose="02020603050405020304" pitchFamily="18" charset="0"/>
              </a:rPr>
              <a:t> (átlag) –  40 év</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Median</a:t>
            </a:r>
            <a:r>
              <a:rPr lang="hu-HU" dirty="0">
                <a:latin typeface="Times New Roman" panose="02020603050405020304" pitchFamily="18" charset="0"/>
                <a:ea typeface="Times New Roman" panose="02020603050405020304" pitchFamily="18" charset="0"/>
              </a:rPr>
              <a:t> - 40 év (az esetek felében </a:t>
            </a:r>
            <a:r>
              <a:rPr lang="hu-HU" dirty="0" err="1">
                <a:latin typeface="Times New Roman" panose="02020603050405020304" pitchFamily="18" charset="0"/>
                <a:ea typeface="Times New Roman" panose="02020603050405020304" pitchFamily="18" charset="0"/>
              </a:rPr>
              <a:t>ennélidősebb</a:t>
            </a:r>
            <a:r>
              <a:rPr lang="hu-HU" dirty="0">
                <a:latin typeface="Times New Roman" panose="02020603050405020304" pitchFamily="18" charset="0"/>
                <a:ea typeface="Times New Roman" panose="02020603050405020304" pitchFamily="18" charset="0"/>
              </a:rPr>
              <a:t> a másik fele ennél fiatalabb)</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St</a:t>
            </a:r>
            <a:r>
              <a:rPr lang="hu-HU" dirty="0">
                <a:latin typeface="Times New Roman" panose="02020603050405020304" pitchFamily="18" charset="0"/>
                <a:ea typeface="Times New Roman" panose="02020603050405020304" pitchFamily="18" charset="0"/>
              </a:rPr>
              <a:t> </a:t>
            </a:r>
            <a:r>
              <a:rPr lang="hu-HU" dirty="0" err="1">
                <a:latin typeface="Times New Roman" panose="02020603050405020304" pitchFamily="18" charset="0"/>
                <a:ea typeface="Times New Roman" panose="02020603050405020304" pitchFamily="18" charset="0"/>
              </a:rPr>
              <a:t>Deviation</a:t>
            </a:r>
            <a:r>
              <a:rPr lang="hu-HU" dirty="0">
                <a:latin typeface="Times New Roman" panose="02020603050405020304" pitchFamily="18" charset="0"/>
                <a:ea typeface="Times New Roman" panose="02020603050405020304" pitchFamily="18" charset="0"/>
              </a:rPr>
              <a:t> 8,5 év</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Range</a:t>
            </a:r>
            <a:r>
              <a:rPr lang="hu-HU" dirty="0">
                <a:latin typeface="Times New Roman" panose="02020603050405020304" pitchFamily="18" charset="0"/>
                <a:ea typeface="Times New Roman" panose="02020603050405020304" pitchFamily="18" charset="0"/>
              </a:rPr>
              <a:t> (terjedelem) – 41 (a legfiatalabb és a legidősebb közötti különbség)</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a:latin typeface="Times New Roman" panose="02020603050405020304" pitchFamily="18" charset="0"/>
                <a:ea typeface="Times New Roman" panose="02020603050405020304" pitchFamily="18" charset="0"/>
              </a:rPr>
              <a:t>Minimum – 21 éves (a legkisebb érték)</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a:latin typeface="Times New Roman" panose="02020603050405020304" pitchFamily="18" charset="0"/>
                <a:ea typeface="Times New Roman" panose="02020603050405020304" pitchFamily="18" charset="0"/>
              </a:rPr>
              <a:t>Maximum – 62 éves ( a legnagyobb érték)</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Percentilis</a:t>
            </a:r>
            <a:r>
              <a:rPr lang="hu-HU" dirty="0">
                <a:latin typeface="Times New Roman" panose="02020603050405020304" pitchFamily="18" charset="0"/>
                <a:ea typeface="Times New Roman" panose="02020603050405020304" pitchFamily="18" charset="0"/>
              </a:rPr>
              <a:t>  25 – a páciensek 25%-a kevesebb, mint 78 kg</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Percentilis</a:t>
            </a:r>
            <a:r>
              <a:rPr lang="hu-HU" dirty="0">
                <a:latin typeface="Times New Roman" panose="02020603050405020304" pitchFamily="18" charset="0"/>
                <a:ea typeface="Times New Roman" panose="02020603050405020304" pitchFamily="18" charset="0"/>
              </a:rPr>
              <a:t> 50 – (megegyezik a medián értékével)</a:t>
            </a:r>
            <a:endParaRPr lang="hu-HU"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hu-HU" dirty="0" err="1">
                <a:latin typeface="Times New Roman" panose="02020603050405020304" pitchFamily="18" charset="0"/>
                <a:ea typeface="Times New Roman" panose="02020603050405020304" pitchFamily="18" charset="0"/>
              </a:rPr>
              <a:t>Percentilis</a:t>
            </a:r>
            <a:r>
              <a:rPr lang="hu-HU" dirty="0">
                <a:latin typeface="Times New Roman" panose="02020603050405020304" pitchFamily="18" charset="0"/>
                <a:ea typeface="Times New Roman" panose="02020603050405020304" pitchFamily="18" charset="0"/>
              </a:rPr>
              <a:t> 75 – a páciensek 75%, kevesebb, mint 47 év</a:t>
            </a:r>
            <a:endParaRPr lang="hu-HU"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48155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rtalom helye 3">
            <a:extLst>
              <a:ext uri="{FF2B5EF4-FFF2-40B4-BE49-F238E27FC236}">
                <a16:creationId xmlns:a16="http://schemas.microsoft.com/office/drawing/2014/main" id="{7E519AEE-76C3-0B4D-A8E4-71AF46E1FBFB}"/>
              </a:ext>
            </a:extLst>
          </p:cNvPr>
          <p:cNvGraphicFramePr>
            <a:graphicFrameLocks noGrp="1"/>
          </p:cNvGraphicFramePr>
          <p:nvPr>
            <p:ph idx="1"/>
          </p:nvPr>
        </p:nvGraphicFramePr>
        <p:xfrm>
          <a:off x="795646" y="1437716"/>
          <a:ext cx="9820893" cy="2363190"/>
        </p:xfrm>
        <a:graphic>
          <a:graphicData uri="http://schemas.openxmlformats.org/drawingml/2006/table">
            <a:tbl>
              <a:tblPr firstRow="1" firstCol="1" lastRow="1" lastCol="1" bandRow="1" bandCol="1">
                <a:tableStyleId>{5C22544A-7EE6-4342-B048-85BDC9FD1C3A}</a:tableStyleId>
              </a:tblPr>
              <a:tblGrid>
                <a:gridCol w="9820893">
                  <a:extLst>
                    <a:ext uri="{9D8B030D-6E8A-4147-A177-3AD203B41FA5}">
                      <a16:colId xmlns:a16="http://schemas.microsoft.com/office/drawing/2014/main" val="229460657"/>
                    </a:ext>
                  </a:extLst>
                </a:gridCol>
              </a:tblGrid>
              <a:tr h="378727">
                <a:tc>
                  <a:txBody>
                    <a:bodyPr/>
                    <a:lstStyle/>
                    <a:p>
                      <a:pPr algn="just">
                        <a:lnSpc>
                          <a:spcPct val="150000"/>
                        </a:lnSpc>
                        <a:spcAft>
                          <a:spcPts val="0"/>
                        </a:spcAft>
                      </a:pPr>
                      <a:r>
                        <a:rPr lang="hu-HU" sz="1400" dirty="0">
                          <a:effectLst/>
                        </a:rPr>
                        <a:t>1. </a:t>
                      </a:r>
                      <a:r>
                        <a:rPr lang="hu-HU" sz="1400" dirty="0" err="1">
                          <a:effectLst/>
                        </a:rPr>
                        <a:t>Analyze</a:t>
                      </a:r>
                      <a:r>
                        <a:rPr lang="hu-HU" sz="1400" dirty="0">
                          <a:effectLst/>
                        </a:rPr>
                        <a:t> menü – </a:t>
                      </a:r>
                      <a:r>
                        <a:rPr lang="hu-HU" sz="1400" dirty="0" err="1">
                          <a:effectLst/>
                        </a:rPr>
                        <a:t>Descriptives</a:t>
                      </a:r>
                      <a:r>
                        <a:rPr lang="hu-HU" sz="1400" dirty="0">
                          <a:effectLst/>
                        </a:rPr>
                        <a:t> </a:t>
                      </a:r>
                      <a:r>
                        <a:rPr lang="hu-HU" sz="1400" dirty="0" err="1">
                          <a:effectLst/>
                        </a:rPr>
                        <a:t>Statistics</a:t>
                      </a:r>
                      <a:r>
                        <a:rPr lang="hu-HU" sz="1400" dirty="0">
                          <a:effectLst/>
                        </a:rPr>
                        <a:t> – </a:t>
                      </a:r>
                      <a:r>
                        <a:rPr lang="hu-HU" sz="1400" dirty="0" err="1">
                          <a:effectLst/>
                        </a:rPr>
                        <a:t>Frequencies</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86513502"/>
                  </a:ext>
                </a:extLst>
              </a:tr>
              <a:tr h="802868">
                <a:tc>
                  <a:txBody>
                    <a:bodyPr/>
                    <a:lstStyle/>
                    <a:p>
                      <a:pPr algn="just">
                        <a:lnSpc>
                          <a:spcPct val="150000"/>
                        </a:lnSpc>
                        <a:spcAft>
                          <a:spcPts val="0"/>
                        </a:spcAft>
                      </a:pPr>
                      <a:r>
                        <a:rPr lang="hu-HU" sz="1400" dirty="0">
                          <a:effectLst/>
                        </a:rPr>
                        <a:t>2. A párbeszédpanel bal oldalán találhatóak a változók, a nyíl segítségével az elemezni kívánt </a:t>
                      </a:r>
                      <a:r>
                        <a:rPr lang="hu-HU" sz="1400" dirty="0" err="1">
                          <a:effectLst/>
                        </a:rPr>
                        <a:t>nominal</a:t>
                      </a:r>
                      <a:r>
                        <a:rPr lang="hu-HU" sz="1400" dirty="0">
                          <a:effectLst/>
                        </a:rPr>
                        <a:t> változókat vigyük át a </a:t>
                      </a:r>
                      <a:r>
                        <a:rPr lang="hu-HU" sz="1400" dirty="0" err="1">
                          <a:effectLst/>
                        </a:rPr>
                        <a:t>Varible</a:t>
                      </a:r>
                      <a:r>
                        <a:rPr lang="hu-HU" sz="1400" dirty="0">
                          <a:effectLst/>
                        </a:rPr>
                        <a:t>(s) dobozba</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49854382"/>
                  </a:ext>
                </a:extLst>
              </a:tr>
              <a:tr h="802868">
                <a:tc>
                  <a:txBody>
                    <a:bodyPr/>
                    <a:lstStyle/>
                    <a:p>
                      <a:pPr algn="just">
                        <a:lnSpc>
                          <a:spcPct val="150000"/>
                        </a:lnSpc>
                        <a:spcAft>
                          <a:spcPts val="0"/>
                        </a:spcAft>
                      </a:pPr>
                      <a:r>
                        <a:rPr lang="hu-HU" sz="1400" dirty="0">
                          <a:effectLst/>
                        </a:rPr>
                        <a:t>3. A display </a:t>
                      </a:r>
                      <a:r>
                        <a:rPr lang="hu-HU" sz="1400" dirty="0" err="1">
                          <a:effectLst/>
                        </a:rPr>
                        <a:t>frequency</a:t>
                      </a:r>
                      <a:r>
                        <a:rPr lang="hu-HU" sz="1400" dirty="0">
                          <a:effectLst/>
                        </a:rPr>
                        <a:t> </a:t>
                      </a:r>
                      <a:r>
                        <a:rPr lang="hu-HU" sz="1400" dirty="0" err="1">
                          <a:effectLst/>
                        </a:rPr>
                        <a:t>table</a:t>
                      </a:r>
                      <a:r>
                        <a:rPr lang="hu-HU" sz="1400" dirty="0">
                          <a:effectLst/>
                        </a:rPr>
                        <a:t> előtti kockában automatikus benn lévő pipa jelzi, hogy a program gyakoriságot fog számolni - ok</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03674542"/>
                  </a:ext>
                </a:extLst>
              </a:tr>
              <a:tr h="378727">
                <a:tc>
                  <a:txBody>
                    <a:bodyPr/>
                    <a:lstStyle/>
                    <a:p>
                      <a:pPr algn="just">
                        <a:lnSpc>
                          <a:spcPct val="150000"/>
                        </a:lnSpc>
                        <a:spcAft>
                          <a:spcPts val="0"/>
                        </a:spcAft>
                      </a:pPr>
                      <a:r>
                        <a:rPr lang="hu-HU" sz="1400" dirty="0">
                          <a:effectLst/>
                        </a:rPr>
                        <a:t>4. Igény szerint </a:t>
                      </a:r>
                      <a:r>
                        <a:rPr lang="hu-HU" sz="1400" dirty="0" err="1">
                          <a:effectLst/>
                        </a:rPr>
                        <a:t>Chart</a:t>
                      </a:r>
                      <a:r>
                        <a:rPr lang="hu-HU" sz="1400" dirty="0">
                          <a:effectLst/>
                        </a:rPr>
                        <a:t> opcióval megadhatjuk a kívánt grafikai megjelenítés fajtáját – </a:t>
                      </a:r>
                      <a:r>
                        <a:rPr lang="hu-HU" sz="1400" dirty="0" err="1">
                          <a:effectLst/>
                        </a:rPr>
                        <a:t>Continue</a:t>
                      </a:r>
                      <a:r>
                        <a:rPr lang="hu-HU" sz="1400" dirty="0">
                          <a:effectLst/>
                        </a:rPr>
                        <a:t> – OK</a:t>
                      </a:r>
                      <a:endParaRPr lang="hu-H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66378587"/>
                  </a:ext>
                </a:extLst>
              </a:tr>
            </a:tbl>
          </a:graphicData>
        </a:graphic>
      </p:graphicFrame>
      <p:sp>
        <p:nvSpPr>
          <p:cNvPr id="5" name="Rectangle 1">
            <a:extLst>
              <a:ext uri="{FF2B5EF4-FFF2-40B4-BE49-F238E27FC236}">
                <a16:creationId xmlns:a16="http://schemas.microsoft.com/office/drawing/2014/main" id="{99DC86BA-88B6-A94C-80FF-EA0F19545180}"/>
              </a:ext>
            </a:extLst>
          </p:cNvPr>
          <p:cNvSpPr>
            <a:spLocks noChangeArrowheads="1"/>
          </p:cNvSpPr>
          <p:nvPr/>
        </p:nvSpPr>
        <p:spPr bwMode="auto">
          <a:xfrm>
            <a:off x="3100039" y="85149"/>
            <a:ext cx="84291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u-HU" altLang="hu-HU" sz="3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Abszolút és relatív gyakoriság  - </a:t>
            </a:r>
            <a:r>
              <a:rPr kumimoji="0" lang="hu-HU" altLang="hu-HU" sz="36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rPr>
              <a:t>Frequencies</a:t>
            </a:r>
            <a:endParaRPr kumimoji="0" lang="hu-HU" altLang="hu-HU" sz="3600" b="0" i="0" u="none" strike="noStrike" cap="none" normalizeH="0" baseline="0" dirty="0">
              <a:ln>
                <a:noFill/>
              </a:ln>
              <a:solidFill>
                <a:schemeClr val="tx1"/>
              </a:solidFill>
              <a:effectLst/>
              <a:latin typeface="Arial" panose="020B0604020202020204" pitchFamily="34" charset="0"/>
            </a:endParaRPr>
          </a:p>
        </p:txBody>
      </p:sp>
      <p:pic>
        <p:nvPicPr>
          <p:cNvPr id="6" name="Kép 5">
            <a:extLst>
              <a:ext uri="{FF2B5EF4-FFF2-40B4-BE49-F238E27FC236}">
                <a16:creationId xmlns:a16="http://schemas.microsoft.com/office/drawing/2014/main" id="{B6ACAEBA-EE90-C24B-9181-647CD2C38543}"/>
              </a:ext>
            </a:extLst>
          </p:cNvPr>
          <p:cNvPicPr/>
          <p:nvPr/>
        </p:nvPicPr>
        <p:blipFill>
          <a:blip r:embed="rId2" cstate="print"/>
          <a:srcRect/>
          <a:stretch>
            <a:fillRect/>
          </a:stretch>
        </p:blipFill>
        <p:spPr bwMode="auto">
          <a:xfrm>
            <a:off x="906273" y="3979466"/>
            <a:ext cx="3088005" cy="2328545"/>
          </a:xfrm>
          <a:prstGeom prst="rect">
            <a:avLst/>
          </a:prstGeom>
          <a:noFill/>
          <a:ln w="9525">
            <a:noFill/>
            <a:miter lim="800000"/>
            <a:headEnd/>
            <a:tailEnd/>
          </a:ln>
        </p:spPr>
      </p:pic>
      <p:pic>
        <p:nvPicPr>
          <p:cNvPr id="7" name="Kép 6">
            <a:extLst>
              <a:ext uri="{FF2B5EF4-FFF2-40B4-BE49-F238E27FC236}">
                <a16:creationId xmlns:a16="http://schemas.microsoft.com/office/drawing/2014/main" id="{91030B46-7784-8A40-8CCE-01567A6A16DD}"/>
              </a:ext>
            </a:extLst>
          </p:cNvPr>
          <p:cNvPicPr/>
          <p:nvPr/>
        </p:nvPicPr>
        <p:blipFill>
          <a:blip r:embed="rId3" cstate="print"/>
          <a:srcRect/>
          <a:stretch>
            <a:fillRect/>
          </a:stretch>
        </p:blipFill>
        <p:spPr bwMode="auto">
          <a:xfrm>
            <a:off x="4067355" y="3979466"/>
            <a:ext cx="3740612" cy="2798762"/>
          </a:xfrm>
          <a:prstGeom prst="rect">
            <a:avLst/>
          </a:prstGeom>
          <a:noFill/>
          <a:ln w="9525">
            <a:noFill/>
            <a:miter lim="800000"/>
            <a:headEnd/>
            <a:tailEnd/>
          </a:ln>
        </p:spPr>
      </p:pic>
      <p:sp>
        <p:nvSpPr>
          <p:cNvPr id="8" name="Téglalap 7">
            <a:extLst>
              <a:ext uri="{FF2B5EF4-FFF2-40B4-BE49-F238E27FC236}">
                <a16:creationId xmlns:a16="http://schemas.microsoft.com/office/drawing/2014/main" id="{14558422-F1EC-774C-A145-891A3392A4D4}"/>
              </a:ext>
            </a:extLst>
          </p:cNvPr>
          <p:cNvSpPr/>
          <p:nvPr/>
        </p:nvSpPr>
        <p:spPr>
          <a:xfrm>
            <a:off x="7160821" y="3979465"/>
            <a:ext cx="4524498" cy="2951001"/>
          </a:xfrm>
          <a:prstGeom prst="rect">
            <a:avLst/>
          </a:prstGeom>
        </p:spPr>
        <p:txBody>
          <a:bodyPr wrap="square">
            <a:spAutoFit/>
          </a:bodyPr>
          <a:lstStyle/>
          <a:p>
            <a:pPr marL="342900" lvl="0" indent="-342900" algn="just">
              <a:lnSpc>
                <a:spcPct val="150000"/>
              </a:lnSpc>
              <a:spcAft>
                <a:spcPts val="0"/>
              </a:spcAft>
              <a:buFont typeface="Calibri" panose="020F0502020204030204" pitchFamily="34" charset="0"/>
              <a:buChar char="-"/>
            </a:pPr>
            <a:r>
              <a:rPr lang="hu-HU" dirty="0" err="1">
                <a:latin typeface="Times New Roman" panose="02020603050405020304" pitchFamily="18" charset="0"/>
                <a:ea typeface="Times New Roman" panose="02020603050405020304" pitchFamily="18" charset="0"/>
              </a:rPr>
              <a:t>Frequency</a:t>
            </a:r>
            <a:r>
              <a:rPr lang="hu-HU" dirty="0">
                <a:latin typeface="Times New Roman" panose="02020603050405020304" pitchFamily="18" charset="0"/>
                <a:ea typeface="Times New Roman" panose="02020603050405020304" pitchFamily="18" charset="0"/>
              </a:rPr>
              <a:t> (gyakoriság) – az adott csoportba tartozók előfordulási gyakorisága – pl. 267 fő házas</a:t>
            </a:r>
            <a:endParaRPr lang="hu-HU" sz="2800" dirty="0">
              <a:effectLst/>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Calibri" panose="020F0502020204030204" pitchFamily="34" charset="0"/>
              <a:buChar char="-"/>
            </a:pPr>
            <a:r>
              <a:rPr lang="hu-HU" dirty="0">
                <a:latin typeface="Times New Roman" panose="02020603050405020304" pitchFamily="18" charset="0"/>
                <a:ea typeface="Times New Roman" panose="02020603050405020304" pitchFamily="18" charset="0"/>
              </a:rPr>
              <a:t>Percent  - 64,6% házas (százalékos megoszlás)</a:t>
            </a:r>
            <a:endParaRPr lang="hu-HU" sz="2800" dirty="0">
              <a:effectLst/>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Calibri" panose="020F0502020204030204" pitchFamily="34" charset="0"/>
              <a:buChar char="-"/>
            </a:pPr>
            <a:r>
              <a:rPr lang="hu-HU" dirty="0">
                <a:latin typeface="Times New Roman" panose="02020603050405020304" pitchFamily="18" charset="0"/>
                <a:ea typeface="Times New Roman" panose="02020603050405020304" pitchFamily="18" charset="0"/>
              </a:rPr>
              <a:t>Valid Percent (relatív gyakoriság) – az érvényes válaszadók százaléka</a:t>
            </a:r>
            <a:endParaRPr lang="hu-HU"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10867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551C5DA-A3A8-7345-AFC6-FB471E59B3D8}"/>
              </a:ext>
            </a:extLst>
          </p:cNvPr>
          <p:cNvSpPr>
            <a:spLocks noGrp="1"/>
          </p:cNvSpPr>
          <p:nvPr>
            <p:ph type="title"/>
          </p:nvPr>
        </p:nvSpPr>
        <p:spPr>
          <a:xfrm>
            <a:off x="3077736" y="212723"/>
            <a:ext cx="7814895" cy="1325563"/>
          </a:xfrm>
        </p:spPr>
        <p:txBody>
          <a:bodyPr/>
          <a:lstStyle/>
          <a:p>
            <a:r>
              <a:rPr lang="hu-HU" b="1" dirty="0" err="1"/>
              <a:t>Explore</a:t>
            </a:r>
            <a:r>
              <a:rPr lang="hu-HU" b="1" dirty="0"/>
              <a:t> használata – részminták elemzésére</a:t>
            </a:r>
            <a:endParaRPr lang="hu-HU" dirty="0"/>
          </a:p>
        </p:txBody>
      </p:sp>
      <p:sp>
        <p:nvSpPr>
          <p:cNvPr id="6" name="Rectangle 6">
            <a:extLst>
              <a:ext uri="{FF2B5EF4-FFF2-40B4-BE49-F238E27FC236}">
                <a16:creationId xmlns:a16="http://schemas.microsoft.com/office/drawing/2014/main" id="{22C583C1-4A0A-3E41-89C8-9AEE552030C8}"/>
              </a:ext>
            </a:extLst>
          </p:cNvPr>
          <p:cNvSpPr>
            <a:spLocks noChangeArrowheads="1"/>
          </p:cNvSpPr>
          <p:nvPr/>
        </p:nvSpPr>
        <p:spPr bwMode="auto">
          <a:xfrm>
            <a:off x="-332017" y="-79376"/>
            <a:ext cx="1240971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hu-HU"/>
          </a:p>
        </p:txBody>
      </p:sp>
      <p:pic>
        <p:nvPicPr>
          <p:cNvPr id="9" name="Kép 8">
            <a:extLst>
              <a:ext uri="{FF2B5EF4-FFF2-40B4-BE49-F238E27FC236}">
                <a16:creationId xmlns:a16="http://schemas.microsoft.com/office/drawing/2014/main" id="{843E4518-769C-9049-BC23-9B767B2A5349}"/>
              </a:ext>
            </a:extLst>
          </p:cNvPr>
          <p:cNvPicPr>
            <a:picLocks noChangeAspect="1"/>
          </p:cNvPicPr>
          <p:nvPr/>
        </p:nvPicPr>
        <p:blipFill>
          <a:blip r:embed="rId2"/>
          <a:stretch>
            <a:fillRect/>
          </a:stretch>
        </p:blipFill>
        <p:spPr>
          <a:xfrm>
            <a:off x="143984" y="1443284"/>
            <a:ext cx="6165772" cy="4551048"/>
          </a:xfrm>
          <a:prstGeom prst="rect">
            <a:avLst/>
          </a:prstGeom>
        </p:spPr>
      </p:pic>
      <p:sp>
        <p:nvSpPr>
          <p:cNvPr id="10" name="Téglalap 9">
            <a:extLst>
              <a:ext uri="{FF2B5EF4-FFF2-40B4-BE49-F238E27FC236}">
                <a16:creationId xmlns:a16="http://schemas.microsoft.com/office/drawing/2014/main" id="{627B8D08-0E9C-3C4B-996C-8CD23CC584CB}"/>
              </a:ext>
            </a:extLst>
          </p:cNvPr>
          <p:cNvSpPr/>
          <p:nvPr/>
        </p:nvSpPr>
        <p:spPr>
          <a:xfrm>
            <a:off x="5688280" y="1553279"/>
            <a:ext cx="5723907" cy="2585323"/>
          </a:xfrm>
          <a:prstGeom prst="rect">
            <a:avLst/>
          </a:prstGeom>
        </p:spPr>
        <p:txBody>
          <a:bodyPr wrap="square">
            <a:spAutoFit/>
          </a:bodyPr>
          <a:lstStyle/>
          <a:p>
            <a:r>
              <a:rPr lang="hu-HU" b="1" u="sng" dirty="0" err="1">
                <a:solidFill>
                  <a:srgbClr val="0B0318"/>
                </a:solidFill>
                <a:latin typeface="Georgia" panose="02040502050405020303" pitchFamily="18" charset="0"/>
                <a:ea typeface="Times New Roman" panose="02020603050405020304" pitchFamily="18" charset="0"/>
                <a:cs typeface="Times New Roman" panose="02020603050405020304" pitchFamily="18" charset="0"/>
              </a:rPr>
              <a:t>Explore</a:t>
            </a:r>
            <a:r>
              <a:rPr lang="hu-HU" b="1" u="sng" dirty="0">
                <a:solidFill>
                  <a:srgbClr val="0B0318"/>
                </a:solidFill>
                <a:latin typeface="Georgia" panose="02040502050405020303" pitchFamily="18" charset="0"/>
                <a:ea typeface="Times New Roman" panose="02020603050405020304" pitchFamily="18" charset="0"/>
                <a:cs typeface="Times New Roman" panose="02020603050405020304" pitchFamily="18" charset="0"/>
              </a:rPr>
              <a:t> használata.</a:t>
            </a:r>
            <a:r>
              <a:rPr lang="hu-HU" dirty="0">
                <a:solidFill>
                  <a:srgbClr val="0B0318"/>
                </a:solidFill>
                <a:latin typeface="Georgia" panose="02040502050405020303" pitchFamily="18" charset="0"/>
                <a:ea typeface="Times New Roman" panose="02020603050405020304" pitchFamily="18" charset="0"/>
                <a:cs typeface="Times New Roman" panose="02020603050405020304" pitchFamily="18" charset="0"/>
              </a:rPr>
              <a:t> Részminták leíró statisztikai elemzésére is alkalmas, valamint itt végezhető el a normalitás vizsgálat is (</a:t>
            </a:r>
            <a:r>
              <a:rPr lang="hu-HU" dirty="0" err="1">
                <a:solidFill>
                  <a:srgbClr val="0B0318"/>
                </a:solidFill>
                <a:latin typeface="Georgia" panose="02040502050405020303" pitchFamily="18" charset="0"/>
                <a:ea typeface="Times New Roman" panose="02020603050405020304" pitchFamily="18" charset="0"/>
                <a:cs typeface="Times New Roman" panose="02020603050405020304" pitchFamily="18" charset="0"/>
              </a:rPr>
              <a:t>Kolmogorov</a:t>
            </a:r>
            <a:r>
              <a:rPr lang="hu-HU" dirty="0">
                <a:solidFill>
                  <a:srgbClr val="0B0318"/>
                </a:solidFill>
                <a:latin typeface="Georgia" panose="02040502050405020303" pitchFamily="18" charset="0"/>
                <a:ea typeface="Times New Roman" panose="02020603050405020304" pitchFamily="18" charset="0"/>
                <a:cs typeface="Times New Roman" panose="02020603050405020304" pitchFamily="18" charset="0"/>
              </a:rPr>
              <a:t> -</a:t>
            </a:r>
            <a:r>
              <a:rPr lang="hu-HU" dirty="0" err="1">
                <a:solidFill>
                  <a:srgbClr val="0B0318"/>
                </a:solidFill>
                <a:latin typeface="Georgia" panose="02040502050405020303" pitchFamily="18" charset="0"/>
                <a:ea typeface="Times New Roman" panose="02020603050405020304" pitchFamily="18" charset="0"/>
                <a:cs typeface="Times New Roman" panose="02020603050405020304" pitchFamily="18" charset="0"/>
              </a:rPr>
              <a:t>smorno</a:t>
            </a:r>
            <a:r>
              <a:rPr lang="hu-HU" dirty="0">
                <a:solidFill>
                  <a:srgbClr val="0B0318"/>
                </a:solidFill>
                <a:latin typeface="Georgia" panose="02040502050405020303" pitchFamily="18" charset="0"/>
                <a:ea typeface="Times New Roman" panose="02020603050405020304" pitchFamily="18" charset="0"/>
                <a:cs typeface="Times New Roman" panose="02020603050405020304" pitchFamily="18" charset="0"/>
              </a:rPr>
              <a:t> és </a:t>
            </a:r>
            <a:r>
              <a:rPr lang="hu-HU" dirty="0" err="1">
                <a:solidFill>
                  <a:srgbClr val="0B0318"/>
                </a:solidFill>
                <a:latin typeface="Georgia" panose="02040502050405020303" pitchFamily="18" charset="0"/>
                <a:ea typeface="Times New Roman" panose="02020603050405020304" pitchFamily="18" charset="0"/>
                <a:cs typeface="Times New Roman" panose="02020603050405020304" pitchFamily="18" charset="0"/>
              </a:rPr>
              <a:t>Shapiro-Wilk</a:t>
            </a:r>
            <a:r>
              <a:rPr lang="hu-HU" dirty="0">
                <a:solidFill>
                  <a:srgbClr val="0B0318"/>
                </a:solidFill>
                <a:latin typeface="Georgia" panose="02040502050405020303" pitchFamily="18" charset="0"/>
                <a:ea typeface="Times New Roman" panose="02020603050405020304" pitchFamily="18" charset="0"/>
                <a:cs typeface="Times New Roman" panose="02020603050405020304" pitchFamily="18" charset="0"/>
              </a:rPr>
              <a:t>) </a:t>
            </a:r>
          </a:p>
          <a:p>
            <a:r>
              <a:rPr lang="hu-HU" dirty="0">
                <a:solidFill>
                  <a:srgbClr val="0B0318"/>
                </a:solidFill>
                <a:latin typeface="Georgia" panose="02040502050405020303" pitchFamily="18" charset="0"/>
                <a:cs typeface="Times New Roman" panose="02020603050405020304" pitchFamily="18" charset="0"/>
              </a:rPr>
              <a:t>A </a:t>
            </a:r>
            <a:r>
              <a:rPr lang="hu-HU" dirty="0" err="1">
                <a:solidFill>
                  <a:srgbClr val="0B0318"/>
                </a:solidFill>
                <a:latin typeface="Georgia" panose="02040502050405020303" pitchFamily="18" charset="0"/>
                <a:cs typeface="Times New Roman" panose="02020603050405020304" pitchFamily="18" charset="0"/>
              </a:rPr>
              <a:t>factor</a:t>
            </a:r>
            <a:r>
              <a:rPr lang="hu-HU" dirty="0">
                <a:solidFill>
                  <a:srgbClr val="0B0318"/>
                </a:solidFill>
                <a:latin typeface="Georgia" panose="02040502050405020303" pitchFamily="18" charset="0"/>
                <a:cs typeface="Times New Roman" panose="02020603050405020304" pitchFamily="18" charset="0"/>
              </a:rPr>
              <a:t> </a:t>
            </a:r>
            <a:r>
              <a:rPr lang="hu-HU" dirty="0" err="1">
                <a:solidFill>
                  <a:srgbClr val="0B0318"/>
                </a:solidFill>
                <a:latin typeface="Georgia" panose="02040502050405020303" pitchFamily="18" charset="0"/>
                <a:cs typeface="Times New Roman" panose="02020603050405020304" pitchFamily="18" charset="0"/>
              </a:rPr>
              <a:t>list</a:t>
            </a:r>
            <a:r>
              <a:rPr lang="hu-HU" dirty="0">
                <a:solidFill>
                  <a:srgbClr val="0B0318"/>
                </a:solidFill>
                <a:latin typeface="Georgia" panose="02040502050405020303" pitchFamily="18" charset="0"/>
                <a:cs typeface="Times New Roman" panose="02020603050405020304" pitchFamily="18" charset="0"/>
              </a:rPr>
              <a:t> (egy nominális változó) pl. Nem, a </a:t>
            </a:r>
            <a:r>
              <a:rPr lang="hu-HU" dirty="0" err="1">
                <a:solidFill>
                  <a:srgbClr val="0B0318"/>
                </a:solidFill>
                <a:latin typeface="Georgia" panose="02040502050405020303" pitchFamily="18" charset="0"/>
                <a:cs typeface="Times New Roman" panose="02020603050405020304" pitchFamily="18" charset="0"/>
              </a:rPr>
              <a:t>dependent</a:t>
            </a:r>
            <a:r>
              <a:rPr lang="hu-HU" dirty="0">
                <a:solidFill>
                  <a:srgbClr val="0B0318"/>
                </a:solidFill>
                <a:latin typeface="Georgia" panose="02040502050405020303" pitchFamily="18" charset="0"/>
                <a:cs typeface="Times New Roman" panose="02020603050405020304" pitchFamily="18" charset="0"/>
              </a:rPr>
              <a:t> </a:t>
            </a:r>
            <a:r>
              <a:rPr lang="hu-HU" dirty="0" err="1">
                <a:solidFill>
                  <a:srgbClr val="0B0318"/>
                </a:solidFill>
                <a:latin typeface="Georgia" panose="02040502050405020303" pitchFamily="18" charset="0"/>
                <a:cs typeface="Times New Roman" panose="02020603050405020304" pitchFamily="18" charset="0"/>
              </a:rPr>
              <a:t>listbe</a:t>
            </a:r>
            <a:r>
              <a:rPr lang="hu-HU" dirty="0">
                <a:solidFill>
                  <a:srgbClr val="0B0318"/>
                </a:solidFill>
                <a:latin typeface="Georgia" panose="02040502050405020303" pitchFamily="18" charset="0"/>
                <a:cs typeface="Times New Roman" panose="02020603050405020304" pitchFamily="18" charset="0"/>
              </a:rPr>
              <a:t> (egy </a:t>
            </a:r>
            <a:r>
              <a:rPr lang="hu-HU" dirty="0" err="1">
                <a:solidFill>
                  <a:srgbClr val="0B0318"/>
                </a:solidFill>
                <a:latin typeface="Georgia" panose="02040502050405020303" pitchFamily="18" charset="0"/>
                <a:cs typeface="Times New Roman" panose="02020603050405020304" pitchFamily="18" charset="0"/>
              </a:rPr>
              <a:t>scale</a:t>
            </a:r>
            <a:r>
              <a:rPr lang="hu-HU" dirty="0">
                <a:solidFill>
                  <a:srgbClr val="0B0318"/>
                </a:solidFill>
                <a:latin typeface="Georgia" panose="02040502050405020303" pitchFamily="18" charset="0"/>
                <a:cs typeface="Times New Roman" panose="02020603050405020304" pitchFamily="18" charset="0"/>
              </a:rPr>
              <a:t> változó) – pl. Az életkort tesszük – OK és </a:t>
            </a:r>
            <a:r>
              <a:rPr lang="hu-HU" dirty="0" err="1">
                <a:solidFill>
                  <a:srgbClr val="0B0318"/>
                </a:solidFill>
                <a:latin typeface="Georgia" panose="02040502050405020303" pitchFamily="18" charset="0"/>
                <a:cs typeface="Times New Roman" panose="02020603050405020304" pitchFamily="18" charset="0"/>
              </a:rPr>
              <a:t>megkajuk</a:t>
            </a:r>
            <a:r>
              <a:rPr lang="hu-HU" dirty="0">
                <a:solidFill>
                  <a:srgbClr val="0B0318"/>
                </a:solidFill>
                <a:latin typeface="Georgia" panose="02040502050405020303" pitchFamily="18" charset="0"/>
                <a:cs typeface="Times New Roman" panose="02020603050405020304" pitchFamily="18" charset="0"/>
              </a:rPr>
              <a:t> nemenként az életkor középérték mérőszámait. Tehát megtudjuk mondani, hogy a férfiaknak mennyi az átlagéltkoruk. </a:t>
            </a:r>
            <a:endParaRPr lang="hu-HU" dirty="0"/>
          </a:p>
        </p:txBody>
      </p:sp>
    </p:spTree>
    <p:extLst>
      <p:ext uri="{BB962C8B-B14F-4D97-AF65-F5344CB8AC3E}">
        <p14:creationId xmlns:p14="http://schemas.microsoft.com/office/powerpoint/2010/main" val="158295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B82DB9D-C58C-7449-80D2-9CF867FB4504}"/>
              </a:ext>
            </a:extLst>
          </p:cNvPr>
          <p:cNvSpPr>
            <a:spLocks noGrp="1"/>
          </p:cNvSpPr>
          <p:nvPr>
            <p:ph type="ctrTitle"/>
          </p:nvPr>
        </p:nvSpPr>
        <p:spPr/>
        <p:txBody>
          <a:bodyPr/>
          <a:lstStyle/>
          <a:p>
            <a:r>
              <a:rPr lang="hu-HU" dirty="0"/>
              <a:t>Leíró statisztikai elemzés </a:t>
            </a:r>
          </a:p>
        </p:txBody>
      </p:sp>
    </p:spTree>
    <p:extLst>
      <p:ext uri="{BB962C8B-B14F-4D97-AF65-F5344CB8AC3E}">
        <p14:creationId xmlns:p14="http://schemas.microsoft.com/office/powerpoint/2010/main" val="3624323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CB7BD4C-D841-9C47-9D20-B421F5478080}"/>
              </a:ext>
            </a:extLst>
          </p:cNvPr>
          <p:cNvSpPr>
            <a:spLocks noGrp="1"/>
          </p:cNvSpPr>
          <p:nvPr>
            <p:ph type="title"/>
          </p:nvPr>
        </p:nvSpPr>
        <p:spPr>
          <a:xfrm>
            <a:off x="3200399" y="0"/>
            <a:ext cx="7820891" cy="1325563"/>
          </a:xfrm>
        </p:spPr>
        <p:txBody>
          <a:bodyPr/>
          <a:lstStyle/>
          <a:p>
            <a:r>
              <a:rPr lang="hu-HU" dirty="0" err="1"/>
              <a:t>Explore</a:t>
            </a:r>
            <a:r>
              <a:rPr lang="hu-HU" dirty="0"/>
              <a:t> használata – részminták elemzésére</a:t>
            </a:r>
            <a:endParaRPr lang="hu-HU" b="1" dirty="0"/>
          </a:p>
        </p:txBody>
      </p:sp>
      <p:sp>
        <p:nvSpPr>
          <p:cNvPr id="3" name="Tartalom helye 2">
            <a:extLst>
              <a:ext uri="{FF2B5EF4-FFF2-40B4-BE49-F238E27FC236}">
                <a16:creationId xmlns:a16="http://schemas.microsoft.com/office/drawing/2014/main" id="{A69BD5FF-17FD-2E49-BB1B-5C90DE901DB3}"/>
              </a:ext>
            </a:extLst>
          </p:cNvPr>
          <p:cNvSpPr>
            <a:spLocks noGrp="1"/>
          </p:cNvSpPr>
          <p:nvPr>
            <p:ph idx="1"/>
          </p:nvPr>
        </p:nvSpPr>
        <p:spPr>
          <a:xfrm>
            <a:off x="386938" y="1027700"/>
            <a:ext cx="10515600" cy="4351338"/>
          </a:xfrm>
        </p:spPr>
        <p:txBody>
          <a:bodyPr/>
          <a:lstStyle/>
          <a:p>
            <a:pPr marL="0" indent="0">
              <a:buNone/>
            </a:pPr>
            <a:r>
              <a:rPr lang="hu-HU" b="1" dirty="0"/>
              <a:t>A</a:t>
            </a:r>
            <a:r>
              <a:rPr lang="hu-HU" dirty="0"/>
              <a:t> </a:t>
            </a:r>
            <a:r>
              <a:rPr lang="hu-HU" b="1" dirty="0" err="1"/>
              <a:t>Dependent</a:t>
            </a:r>
            <a:r>
              <a:rPr lang="hu-HU" b="1" dirty="0"/>
              <a:t> List:</a:t>
            </a:r>
            <a:r>
              <a:rPr lang="hu-HU" dirty="0"/>
              <a:t> a folytonos (</a:t>
            </a:r>
            <a:r>
              <a:rPr lang="hu-HU" dirty="0" err="1"/>
              <a:t>scale</a:t>
            </a:r>
            <a:r>
              <a:rPr lang="hu-HU" dirty="0"/>
              <a:t>) </a:t>
            </a:r>
            <a:r>
              <a:rPr lang="hu-HU" dirty="0" err="1"/>
              <a:t>váltzót</a:t>
            </a:r>
            <a:r>
              <a:rPr lang="hu-HU" dirty="0"/>
              <a:t> kell ide behúzni (egyet vagy akár többet)</a:t>
            </a:r>
          </a:p>
          <a:p>
            <a:pPr marL="0" indent="0">
              <a:buNone/>
            </a:pPr>
            <a:r>
              <a:rPr lang="hu-HU" b="1" dirty="0"/>
              <a:t>B</a:t>
            </a:r>
            <a:r>
              <a:rPr lang="hu-HU" dirty="0"/>
              <a:t> </a:t>
            </a:r>
            <a:r>
              <a:rPr lang="hu-HU" b="1" dirty="0" err="1"/>
              <a:t>Factor</a:t>
            </a:r>
            <a:r>
              <a:rPr lang="hu-HU" b="1" dirty="0"/>
              <a:t> List:</a:t>
            </a:r>
            <a:r>
              <a:rPr lang="hu-HU" dirty="0"/>
              <a:t> (opcionális) a </a:t>
            </a:r>
            <a:r>
              <a:rPr lang="hu-HU" dirty="0" err="1"/>
              <a:t>kategórikus</a:t>
            </a:r>
            <a:r>
              <a:rPr lang="hu-HU" dirty="0"/>
              <a:t> változó (vagy változók) kerülnek ide amelyek </a:t>
            </a:r>
            <a:r>
              <a:rPr lang="hu-HU" dirty="0" err="1"/>
              <a:t>scale</a:t>
            </a:r>
            <a:r>
              <a:rPr lang="hu-HU" dirty="0"/>
              <a:t> értékeit akarjuk elemezni. Pl. ha a nemet tesszük ide és a </a:t>
            </a:r>
            <a:r>
              <a:rPr lang="hu-HU" dirty="0" err="1"/>
              <a:t>Dependent</a:t>
            </a:r>
            <a:r>
              <a:rPr lang="hu-HU" dirty="0"/>
              <a:t> változóba a kort akkor a két nemre vonatkozóan megkapjuk a kor középérték mérőszámait. </a:t>
            </a:r>
          </a:p>
          <a:p>
            <a:pPr marL="0" indent="0">
              <a:buNone/>
            </a:pPr>
            <a:r>
              <a:rPr lang="hu-HU" b="1" dirty="0"/>
              <a:t>C</a:t>
            </a:r>
            <a:r>
              <a:rPr lang="hu-HU" dirty="0"/>
              <a:t> </a:t>
            </a:r>
            <a:r>
              <a:rPr lang="hu-HU" b="1" dirty="0" err="1"/>
              <a:t>Label</a:t>
            </a:r>
            <a:r>
              <a:rPr lang="hu-HU" b="1" dirty="0"/>
              <a:t> </a:t>
            </a:r>
            <a:r>
              <a:rPr lang="hu-HU" b="1" dirty="0" err="1"/>
              <a:t>Cases</a:t>
            </a:r>
            <a:r>
              <a:rPr lang="hu-HU" b="1" dirty="0"/>
              <a:t> </a:t>
            </a:r>
            <a:r>
              <a:rPr lang="hu-HU" b="1" dirty="0" err="1"/>
              <a:t>by</a:t>
            </a:r>
            <a:r>
              <a:rPr lang="hu-HU" b="1" dirty="0"/>
              <a:t>:</a:t>
            </a:r>
            <a:r>
              <a:rPr lang="hu-HU" dirty="0"/>
              <a:t> (opcionális) kiugró esetek</a:t>
            </a:r>
          </a:p>
          <a:p>
            <a:pPr marL="0" indent="0">
              <a:buNone/>
            </a:pPr>
            <a:r>
              <a:rPr lang="hu-HU" b="1" dirty="0"/>
              <a:t>D</a:t>
            </a:r>
            <a:r>
              <a:rPr lang="hu-HU" dirty="0"/>
              <a:t> </a:t>
            </a:r>
            <a:r>
              <a:rPr lang="hu-HU" b="1" dirty="0" err="1"/>
              <a:t>Statistics</a:t>
            </a:r>
            <a:r>
              <a:rPr lang="hu-HU" b="1" dirty="0"/>
              <a:t>:</a:t>
            </a:r>
            <a:r>
              <a:rPr lang="hu-HU" dirty="0"/>
              <a:t> </a:t>
            </a:r>
            <a:r>
              <a:rPr lang="hu-HU" dirty="0" err="1"/>
              <a:t>Optional</a:t>
            </a:r>
            <a:r>
              <a:rPr lang="hu-HU" dirty="0"/>
              <a:t> </a:t>
            </a:r>
            <a:r>
              <a:rPr lang="hu-HU" dirty="0" err="1"/>
              <a:t>choices</a:t>
            </a:r>
            <a:r>
              <a:rPr lang="hu-HU" dirty="0"/>
              <a:t> </a:t>
            </a:r>
            <a:r>
              <a:rPr lang="hu-HU" dirty="0" err="1"/>
              <a:t>for</a:t>
            </a:r>
            <a:r>
              <a:rPr lang="hu-HU" dirty="0"/>
              <a:t> </a:t>
            </a:r>
            <a:r>
              <a:rPr lang="hu-HU" dirty="0" err="1"/>
              <a:t>what</a:t>
            </a:r>
            <a:r>
              <a:rPr lang="hu-HU" dirty="0"/>
              <a:t> </a:t>
            </a:r>
            <a:r>
              <a:rPr lang="hu-HU" dirty="0" err="1"/>
              <a:t>statistics</a:t>
            </a:r>
            <a:r>
              <a:rPr lang="hu-HU" dirty="0"/>
              <a:t> </a:t>
            </a:r>
            <a:r>
              <a:rPr lang="hu-HU" dirty="0" err="1"/>
              <a:t>to</a:t>
            </a:r>
            <a:r>
              <a:rPr lang="hu-HU" dirty="0"/>
              <a:t> </a:t>
            </a:r>
            <a:r>
              <a:rPr lang="hu-HU" dirty="0" err="1"/>
              <a:t>report</a:t>
            </a:r>
            <a:r>
              <a:rPr lang="hu-HU" dirty="0"/>
              <a:t>:</a:t>
            </a:r>
          </a:p>
          <a:p>
            <a:endParaRPr lang="hu-HU" dirty="0"/>
          </a:p>
        </p:txBody>
      </p:sp>
      <p:sp>
        <p:nvSpPr>
          <p:cNvPr id="4" name="Rectangle 2">
            <a:extLst>
              <a:ext uri="{FF2B5EF4-FFF2-40B4-BE49-F238E27FC236}">
                <a16:creationId xmlns:a16="http://schemas.microsoft.com/office/drawing/2014/main" id="{22FB5E49-C50E-C643-8263-0A0F9B0939A2}"/>
              </a:ext>
            </a:extLst>
          </p:cNvPr>
          <p:cNvSpPr>
            <a:spLocks noChangeArrowheads="1"/>
          </p:cNvSpPr>
          <p:nvPr/>
        </p:nvSpPr>
        <p:spPr bwMode="auto">
          <a:xfrm>
            <a:off x="950026" y="49462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hu-HU"/>
          </a:p>
        </p:txBody>
      </p:sp>
      <p:pic>
        <p:nvPicPr>
          <p:cNvPr id="11265" name="Kép 8" descr=" ">
            <a:extLst>
              <a:ext uri="{FF2B5EF4-FFF2-40B4-BE49-F238E27FC236}">
                <a16:creationId xmlns:a16="http://schemas.microsoft.com/office/drawing/2014/main" id="{3A499C41-5F8F-8242-B745-B56125DDE04C}"/>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50026" y="4946238"/>
            <a:ext cx="2082800" cy="1460500"/>
          </a:xfrm>
          <a:prstGeom prst="rect">
            <a:avLst/>
          </a:prstGeom>
          <a:noFill/>
          <a:extLst>
            <a:ext uri="{909E8E84-426E-40DD-AFC4-6F175D3DCCD1}">
              <a14:hiddenFill xmlns:a14="http://schemas.microsoft.com/office/drawing/2010/main">
                <a:solidFill>
                  <a:srgbClr val="FFFFFF"/>
                </a:solidFill>
              </a14:hiddenFill>
            </a:ext>
          </a:extLst>
        </p:spPr>
      </p:pic>
      <p:sp>
        <p:nvSpPr>
          <p:cNvPr id="5" name="Téglalap 4">
            <a:extLst>
              <a:ext uri="{FF2B5EF4-FFF2-40B4-BE49-F238E27FC236}">
                <a16:creationId xmlns:a16="http://schemas.microsoft.com/office/drawing/2014/main" id="{636A40A9-47E8-4C4B-B026-EB618AF37145}"/>
              </a:ext>
            </a:extLst>
          </p:cNvPr>
          <p:cNvSpPr/>
          <p:nvPr/>
        </p:nvSpPr>
        <p:spPr>
          <a:xfrm>
            <a:off x="3595914" y="4668644"/>
            <a:ext cx="6096000" cy="1631216"/>
          </a:xfrm>
          <a:prstGeom prst="rect">
            <a:avLst/>
          </a:prstGeom>
        </p:spPr>
        <p:txBody>
          <a:bodyPr>
            <a:spAutoFit/>
          </a:bodyPr>
          <a:lstStyle/>
          <a:p>
            <a:pPr>
              <a:lnSpc>
                <a:spcPts val="2025"/>
              </a:lnSpc>
            </a:pPr>
            <a:r>
              <a:rPr lang="hu-HU" b="1" dirty="0" err="1">
                <a:solidFill>
                  <a:srgbClr val="0B0318"/>
                </a:solidFill>
                <a:latin typeface="Georgia" panose="02040502050405020303" pitchFamily="18" charset="0"/>
                <a:ea typeface="Times New Roman" panose="02020603050405020304" pitchFamily="18" charset="0"/>
              </a:rPr>
              <a:t>Descriptives</a:t>
            </a:r>
            <a:r>
              <a:rPr lang="hu-HU" dirty="0">
                <a:solidFill>
                  <a:srgbClr val="0B0318"/>
                </a:solidFill>
                <a:latin typeface="Georgia" panose="02040502050405020303" pitchFamily="18" charset="0"/>
                <a:ea typeface="Times New Roman" panose="02020603050405020304" pitchFamily="18" charset="0"/>
              </a:rPr>
              <a:t> : átlag, CI, medián, variancia, SD, min, </a:t>
            </a:r>
            <a:r>
              <a:rPr lang="hu-HU" dirty="0" err="1">
                <a:solidFill>
                  <a:srgbClr val="0B0318"/>
                </a:solidFill>
                <a:latin typeface="Georgia" panose="02040502050405020303" pitchFamily="18" charset="0"/>
                <a:ea typeface="Times New Roman" panose="02020603050405020304" pitchFamily="18" charset="0"/>
              </a:rPr>
              <a:t>max</a:t>
            </a:r>
            <a:r>
              <a:rPr lang="hu-HU" dirty="0">
                <a:solidFill>
                  <a:srgbClr val="0B0318"/>
                </a:solidFill>
                <a:latin typeface="Georgia" panose="02040502050405020303" pitchFamily="18" charset="0"/>
                <a:ea typeface="Times New Roman" panose="02020603050405020304" pitchFamily="18" charset="0"/>
              </a:rPr>
              <a:t>, </a:t>
            </a:r>
            <a:r>
              <a:rPr lang="hu-HU" dirty="0" err="1">
                <a:solidFill>
                  <a:srgbClr val="0B0318"/>
                </a:solidFill>
                <a:latin typeface="Georgia" panose="02040502050405020303" pitchFamily="18" charset="0"/>
                <a:ea typeface="Times New Roman" panose="02020603050405020304" pitchFamily="18" charset="0"/>
              </a:rPr>
              <a:t>range</a:t>
            </a:r>
            <a:r>
              <a:rPr lang="hu-HU" dirty="0">
                <a:solidFill>
                  <a:srgbClr val="0B0318"/>
                </a:solidFill>
                <a:latin typeface="Georgia" panose="02040502050405020303" pitchFamily="18" charset="0"/>
                <a:ea typeface="Times New Roman" panose="02020603050405020304" pitchFamily="18" charset="0"/>
              </a:rPr>
              <a:t>, IQR</a:t>
            </a:r>
            <a:endParaRPr lang="hu-HU" dirty="0">
              <a:latin typeface="Times New Roman" panose="02020603050405020304" pitchFamily="18" charset="0"/>
              <a:ea typeface="Times New Roman" panose="02020603050405020304" pitchFamily="18" charset="0"/>
            </a:endParaRPr>
          </a:p>
          <a:p>
            <a:pPr>
              <a:lnSpc>
                <a:spcPts val="2025"/>
              </a:lnSpc>
            </a:pPr>
            <a:r>
              <a:rPr lang="hu-HU" b="1" dirty="0" err="1">
                <a:solidFill>
                  <a:srgbClr val="0B0318"/>
                </a:solidFill>
                <a:latin typeface="Georgia" panose="02040502050405020303" pitchFamily="18" charset="0"/>
                <a:ea typeface="Times New Roman" panose="02020603050405020304" pitchFamily="18" charset="0"/>
              </a:rPr>
              <a:t>Outliers</a:t>
            </a:r>
            <a:r>
              <a:rPr lang="hu-HU" dirty="0">
                <a:solidFill>
                  <a:srgbClr val="0B0318"/>
                </a:solidFill>
                <a:latin typeface="Georgia" panose="02040502050405020303" pitchFamily="18" charset="0"/>
                <a:ea typeface="Times New Roman" panose="02020603050405020304" pitchFamily="18" charset="0"/>
              </a:rPr>
              <a:t> (kiugróértékek) az öt legnagyobb és az öt legkisebb értéket jeleníti meg. </a:t>
            </a:r>
            <a:endParaRPr lang="hu-HU" dirty="0">
              <a:latin typeface="Times New Roman" panose="02020603050405020304" pitchFamily="18" charset="0"/>
              <a:ea typeface="Times New Roman" panose="02020603050405020304" pitchFamily="18" charset="0"/>
            </a:endParaRPr>
          </a:p>
          <a:p>
            <a:pPr>
              <a:lnSpc>
                <a:spcPts val="2025"/>
              </a:lnSpc>
            </a:pPr>
            <a:r>
              <a:rPr lang="hu-HU" b="1" dirty="0" err="1">
                <a:solidFill>
                  <a:srgbClr val="0B0318"/>
                </a:solidFill>
                <a:latin typeface="Georgia" panose="02040502050405020303" pitchFamily="18" charset="0"/>
                <a:ea typeface="Times New Roman" panose="02020603050405020304" pitchFamily="18" charset="0"/>
              </a:rPr>
              <a:t>Percentiles</a:t>
            </a:r>
            <a:r>
              <a:rPr lang="hu-HU" dirty="0">
                <a:solidFill>
                  <a:srgbClr val="0B0318"/>
                </a:solidFill>
                <a:latin typeface="Georgia" panose="02040502050405020303" pitchFamily="18" charset="0"/>
                <a:ea typeface="Times New Roman" panose="02020603050405020304" pitchFamily="18" charset="0"/>
              </a:rPr>
              <a:t>: 10, 25, 50, 75, 90 és 95 </a:t>
            </a:r>
            <a:r>
              <a:rPr lang="hu-HU" dirty="0" err="1">
                <a:solidFill>
                  <a:srgbClr val="0B0318"/>
                </a:solidFill>
                <a:latin typeface="Georgia" panose="02040502050405020303" pitchFamily="18" charset="0"/>
                <a:ea typeface="Times New Roman" panose="02020603050405020304" pitchFamily="18" charset="0"/>
              </a:rPr>
              <a:t>percentiliseket</a:t>
            </a:r>
            <a:r>
              <a:rPr lang="hu-HU" dirty="0">
                <a:solidFill>
                  <a:srgbClr val="0B0318"/>
                </a:solidFill>
                <a:latin typeface="Georgia" panose="02040502050405020303" pitchFamily="18" charset="0"/>
                <a:ea typeface="Times New Roman" panose="02020603050405020304" pitchFamily="18" charset="0"/>
              </a:rPr>
              <a:t> jeleníti meg. </a:t>
            </a:r>
            <a:endParaRPr lang="hu-HU"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11760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9A6082F-CF24-B34A-9959-00103FDF7B4E}"/>
              </a:ext>
            </a:extLst>
          </p:cNvPr>
          <p:cNvSpPr>
            <a:spLocks noGrp="1"/>
          </p:cNvSpPr>
          <p:nvPr>
            <p:ph type="title"/>
          </p:nvPr>
        </p:nvSpPr>
        <p:spPr/>
        <p:txBody>
          <a:bodyPr>
            <a:normAutofit fontScale="90000"/>
          </a:bodyPr>
          <a:lstStyle/>
          <a:p>
            <a:r>
              <a:rPr lang="hu-HU" dirty="0"/>
              <a:t>Leíró statisztikai eredmények megjelenítése a kutatási jelentésben (pl. a szakdolgozatban)</a:t>
            </a:r>
          </a:p>
        </p:txBody>
      </p:sp>
      <p:sp>
        <p:nvSpPr>
          <p:cNvPr id="3" name="Tartalom helye 2">
            <a:extLst>
              <a:ext uri="{FF2B5EF4-FFF2-40B4-BE49-F238E27FC236}">
                <a16:creationId xmlns:a16="http://schemas.microsoft.com/office/drawing/2014/main" id="{A859E9E8-6EAE-884C-87C5-AF1ABBF1B0B0}"/>
              </a:ext>
            </a:extLst>
          </p:cNvPr>
          <p:cNvSpPr>
            <a:spLocks noGrp="1"/>
          </p:cNvSpPr>
          <p:nvPr>
            <p:ph idx="1"/>
          </p:nvPr>
        </p:nvSpPr>
        <p:spPr/>
        <p:txBody>
          <a:bodyPr>
            <a:normAutofit lnSpcReduction="10000"/>
          </a:bodyPr>
          <a:lstStyle/>
          <a:p>
            <a:pPr marL="514350" indent="-514350">
              <a:buAutoNum type="arabicPeriod"/>
            </a:pPr>
            <a:r>
              <a:rPr lang="hu-HU" sz="2000" dirty="0"/>
              <a:t>Táblázat – egy táblázatba kerülhetnek azok a változók, melyek egy adott tulajdonságkategóriába sorolhatók (adható egyértelmű cím a táblázatnak) pl. </a:t>
            </a:r>
            <a:r>
              <a:rPr lang="hu-HU" sz="2000" dirty="0" err="1"/>
              <a:t>Szociodemográfiai</a:t>
            </a:r>
            <a:r>
              <a:rPr lang="hu-HU" sz="2000" dirty="0"/>
              <a:t> változók (nem, korcsoport, lakhely, iskolai végzettség, családi állapot). Méretét tekintve ne törjön oldalt. Egy táblázat csak egyféle típusú változót tartalmazzon vagy csak nominális változót, vagy csak skála változót (Előbbinél az oszlopok elnevezése lehet pl. N és %, utóbbinál a megjelenítendő középértékek, pl. Átlag, szórás, medián stb. </a:t>
            </a:r>
          </a:p>
          <a:p>
            <a:pPr marL="514350" indent="-514350">
              <a:buAutoNum type="arabicPeriod"/>
            </a:pPr>
            <a:r>
              <a:rPr lang="hu-HU" sz="2000" dirty="0"/>
              <a:t>Ábra  - egyszer leíró eredményeket csak akkor jelenítünk meg általában ha nagy minta, vagy teljes populáció eredményei látványos megjelenítést igényelnek. Célszerű olyan ábrákat előnybe részesíteni, melyek információtartalma emeli a dolgozat értéket, és több információt hordoz mint egyetlen változó megoszlása. </a:t>
            </a:r>
          </a:p>
          <a:p>
            <a:pPr marL="514350" indent="-514350">
              <a:buAutoNum type="arabicPeriod"/>
            </a:pPr>
            <a:r>
              <a:rPr lang="hu-HU" sz="2000" dirty="0"/>
              <a:t>Szöveges interpretáció – táblázatba, ábrába nem közölhető (pl. Tartalmát tekintve egyik táblázatba sem illeszthető, nem jelentős, vagy önálló kérdés/változó. Például a </a:t>
            </a:r>
            <a:r>
              <a:rPr lang="hu-HU" sz="2000" dirty="0" err="1"/>
              <a:t>szociodemográfiai</a:t>
            </a:r>
            <a:r>
              <a:rPr lang="hu-HU" sz="2000" dirty="0"/>
              <a:t> faktorok esetében az életkor általában folytonos változóként kerül mérésre (Hány éves Ön? ...... éves) így a fent említett táblázatba nem illeszthető ha azok nominális változók.</a:t>
            </a:r>
          </a:p>
          <a:p>
            <a:pPr marL="514350" indent="-514350">
              <a:buAutoNum type="arabicPeriod"/>
            </a:pPr>
            <a:endParaRPr lang="hu-HU" sz="2000" dirty="0"/>
          </a:p>
          <a:p>
            <a:pPr marL="0" indent="0">
              <a:buNone/>
            </a:pPr>
            <a:r>
              <a:rPr lang="hu-HU" sz="2000" dirty="0"/>
              <a:t>Az eredmények közlésében segítséget nyújtanak még korábbi kutatást tartalmazó közlemények eredmény táblázatai, ábrái.</a:t>
            </a:r>
          </a:p>
          <a:p>
            <a:pPr marL="514350" indent="-514350">
              <a:buAutoNum type="arabicPeriod"/>
            </a:pPr>
            <a:endParaRPr lang="hu-HU" sz="2000" dirty="0"/>
          </a:p>
        </p:txBody>
      </p:sp>
    </p:spTree>
    <p:extLst>
      <p:ext uri="{BB962C8B-B14F-4D97-AF65-F5344CB8AC3E}">
        <p14:creationId xmlns:p14="http://schemas.microsoft.com/office/powerpoint/2010/main" val="1825165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37FE4A-FA12-4F40-AC55-1F1EFE3EB684}"/>
              </a:ext>
            </a:extLst>
          </p:cNvPr>
          <p:cNvSpPr>
            <a:spLocks noGrp="1"/>
          </p:cNvSpPr>
          <p:nvPr>
            <p:ph type="title"/>
          </p:nvPr>
        </p:nvSpPr>
        <p:spPr/>
        <p:txBody>
          <a:bodyPr/>
          <a:lstStyle/>
          <a:p>
            <a:r>
              <a:rPr lang="hu-HU" dirty="0"/>
              <a:t>Adatredukció </a:t>
            </a:r>
          </a:p>
        </p:txBody>
      </p:sp>
      <p:sp>
        <p:nvSpPr>
          <p:cNvPr id="3" name="Tartalom helye 2">
            <a:extLst>
              <a:ext uri="{FF2B5EF4-FFF2-40B4-BE49-F238E27FC236}">
                <a16:creationId xmlns:a16="http://schemas.microsoft.com/office/drawing/2014/main" id="{03965737-4898-134B-987A-B1B1929E7409}"/>
              </a:ext>
            </a:extLst>
          </p:cNvPr>
          <p:cNvSpPr>
            <a:spLocks noGrp="1"/>
          </p:cNvSpPr>
          <p:nvPr>
            <p:ph idx="1"/>
          </p:nvPr>
        </p:nvSpPr>
        <p:spPr/>
        <p:txBody>
          <a:bodyPr>
            <a:normAutofit fontScale="92500" lnSpcReduction="20000"/>
          </a:bodyPr>
          <a:lstStyle/>
          <a:p>
            <a:pPr marL="0" indent="0">
              <a:buNone/>
            </a:pPr>
            <a:r>
              <a:rPr lang="hu-HU" dirty="0"/>
              <a:t>A nagy mennyiségű adatállomány a legtöbb esetben igényli, hogy bizonyos elvek, szabályok, vagy kutatási célok elérése érdekében átcsoportosítsuk, csoportosítsuk, összegezzük az adatokat. </a:t>
            </a:r>
          </a:p>
          <a:p>
            <a:pPr marL="514350" indent="-514350">
              <a:buAutoNum type="arabicPeriod"/>
            </a:pPr>
            <a:r>
              <a:rPr lang="hu-HU" dirty="0"/>
              <a:t>Amennyiben </a:t>
            </a:r>
            <a:r>
              <a:rPr lang="hu-HU" dirty="0" err="1"/>
              <a:t>validált</a:t>
            </a:r>
            <a:r>
              <a:rPr lang="hu-HU" dirty="0"/>
              <a:t> kérdőívet alkalmaztunk pl. életminőség, alvásminőség, önellátóképesség, stressz, depresszió stb. mérésére, az index számítás útmutatója szerint számítjuk ki az adott mutató értékét.</a:t>
            </a:r>
          </a:p>
          <a:p>
            <a:pPr marL="514350" indent="-514350">
              <a:buAutoNum type="arabicPeriod"/>
            </a:pPr>
            <a:r>
              <a:rPr lang="hu-HU" dirty="0"/>
              <a:t>Egyes nominális változóknál egy-egy csoportkategóriába eső alacsony elemszám bizonyos statisztikai próbák elvégzését nem teszi lehetővé, ezért szükséges lehet egyes kategóriák összevonása. Pl. Iskolai végzettség esetén: 8 ált. végzett 5 fő, szakmunkásképzőt 25 fő, középiskolát 200 fő, főiskolát 30 fő, egyetemet 7 fő.  - ebben az esetben a 8. általánost végzetteket összevonhatjuk a szakmunkást végzettekkel, valamint a főiskolát végzetteket az egyetemet végzettekkel. Így három kategória alakul ki 1. alapfokú, 2. középfokú, 3. felsőfokú végzettség, mely már alkalmas a további elemzésre. Javasolt, hogy egy csoportkategóriába legalább 20-30 elem legyen. </a:t>
            </a:r>
          </a:p>
        </p:txBody>
      </p:sp>
      <p:sp>
        <p:nvSpPr>
          <p:cNvPr id="4" name="Dia számának helye 3">
            <a:extLst>
              <a:ext uri="{FF2B5EF4-FFF2-40B4-BE49-F238E27FC236}">
                <a16:creationId xmlns:a16="http://schemas.microsoft.com/office/drawing/2014/main" id="{77812CE1-0800-2746-B706-646F78ABDFE6}"/>
              </a:ext>
            </a:extLst>
          </p:cNvPr>
          <p:cNvSpPr>
            <a:spLocks noGrp="1"/>
          </p:cNvSpPr>
          <p:nvPr>
            <p:ph type="sldNum" sz="quarter" idx="12"/>
          </p:nvPr>
        </p:nvSpPr>
        <p:spPr/>
        <p:txBody>
          <a:bodyPr/>
          <a:lstStyle/>
          <a:p>
            <a:fld id="{829DC037-E7BD-4C73-8B08-BA96F3CF2969}" type="slidenum">
              <a:rPr lang="hu-HU" smtClean="0"/>
              <a:t>22</a:t>
            </a:fld>
            <a:endParaRPr lang="hu-HU"/>
          </a:p>
        </p:txBody>
      </p:sp>
    </p:spTree>
    <p:extLst>
      <p:ext uri="{BB962C8B-B14F-4D97-AF65-F5344CB8AC3E}">
        <p14:creationId xmlns:p14="http://schemas.microsoft.com/office/powerpoint/2010/main" val="19969592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EC521E-7577-7F4A-B5C3-075EA9AF6244}"/>
              </a:ext>
            </a:extLst>
          </p:cNvPr>
          <p:cNvSpPr>
            <a:spLocks noGrp="1"/>
          </p:cNvSpPr>
          <p:nvPr>
            <p:ph type="title"/>
          </p:nvPr>
        </p:nvSpPr>
        <p:spPr/>
        <p:txBody>
          <a:bodyPr/>
          <a:lstStyle/>
          <a:p>
            <a:r>
              <a:rPr lang="hu-HU" dirty="0"/>
              <a:t>Adatredukció</a:t>
            </a:r>
          </a:p>
        </p:txBody>
      </p:sp>
      <p:sp>
        <p:nvSpPr>
          <p:cNvPr id="3" name="Tartalom helye 2">
            <a:extLst>
              <a:ext uri="{FF2B5EF4-FFF2-40B4-BE49-F238E27FC236}">
                <a16:creationId xmlns:a16="http://schemas.microsoft.com/office/drawing/2014/main" id="{5A1355A8-9069-4647-B804-7F36AEC75D12}"/>
              </a:ext>
            </a:extLst>
          </p:cNvPr>
          <p:cNvSpPr>
            <a:spLocks noGrp="1"/>
          </p:cNvSpPr>
          <p:nvPr>
            <p:ph idx="1"/>
          </p:nvPr>
        </p:nvSpPr>
        <p:spPr/>
        <p:txBody>
          <a:bodyPr>
            <a:normAutofit/>
          </a:bodyPr>
          <a:lstStyle/>
          <a:p>
            <a:pPr marL="0" indent="0">
              <a:buNone/>
            </a:pPr>
            <a:r>
              <a:rPr lang="hu-HU" dirty="0"/>
              <a:t>3. A harmadik esetben skála / folytonos változóból alakítunk ki kategóriákat (nominális változót), melyet többféle elgondolás szerint tehetünk meg: </a:t>
            </a:r>
          </a:p>
          <a:p>
            <a:pPr marL="514350" indent="-514350">
              <a:buAutoNum type="alphaLcParenR"/>
            </a:pPr>
            <a:r>
              <a:rPr lang="hu-HU" dirty="0"/>
              <a:t>Szakmai elvek/szabályok alapján pl. A BMI értékekből BMI kategóriákat képezhetünk. (Ebben az esetben szakmai szervezet meghatározta a kategóriákat, adott a csoportok intervalluma.)</a:t>
            </a:r>
          </a:p>
          <a:p>
            <a:pPr marL="514350" indent="-514350">
              <a:buAutoNum type="alphaLcParenR"/>
            </a:pPr>
            <a:r>
              <a:rPr lang="hu-HU" dirty="0"/>
              <a:t>Korábbi kutatási eredmények (pl. Életkor esetében követhetjük a megadott életkori csoportokat, de létrehozhatunk korábbi kutatások szerint is, pl. 5 éves vagy 10 éves korcsoportokat.</a:t>
            </a:r>
          </a:p>
          <a:p>
            <a:pPr marL="514350" indent="-514350">
              <a:buAutoNum type="alphaLcParenR"/>
            </a:pPr>
            <a:r>
              <a:rPr lang="hu-HU" dirty="0"/>
              <a:t>Kutatási célok szerint is </a:t>
            </a:r>
            <a:r>
              <a:rPr lang="hu-HU" dirty="0" err="1"/>
              <a:t>kategórizálhatunk</a:t>
            </a:r>
            <a:r>
              <a:rPr lang="hu-HU" dirty="0"/>
              <a:t> pl. A BMI esetében vizsgálhatjuk hogy hogyan változik valamely betegség kockázata 27,5 kg/m2 értékű BMI felett. </a:t>
            </a:r>
          </a:p>
          <a:p>
            <a:pPr marL="0" indent="0">
              <a:buNone/>
            </a:pPr>
            <a:endParaRPr lang="hu-HU" dirty="0"/>
          </a:p>
        </p:txBody>
      </p:sp>
      <p:sp>
        <p:nvSpPr>
          <p:cNvPr id="4" name="Dia számának helye 3">
            <a:extLst>
              <a:ext uri="{FF2B5EF4-FFF2-40B4-BE49-F238E27FC236}">
                <a16:creationId xmlns:a16="http://schemas.microsoft.com/office/drawing/2014/main" id="{2839DC0B-9E18-CD4B-B771-DC6C7E3F55C6}"/>
              </a:ext>
            </a:extLst>
          </p:cNvPr>
          <p:cNvSpPr>
            <a:spLocks noGrp="1"/>
          </p:cNvSpPr>
          <p:nvPr>
            <p:ph type="sldNum" sz="quarter" idx="12"/>
          </p:nvPr>
        </p:nvSpPr>
        <p:spPr/>
        <p:txBody>
          <a:bodyPr/>
          <a:lstStyle/>
          <a:p>
            <a:fld id="{829DC037-E7BD-4C73-8B08-BA96F3CF2969}" type="slidenum">
              <a:rPr lang="hu-HU" smtClean="0"/>
              <a:t>23</a:t>
            </a:fld>
            <a:endParaRPr lang="hu-HU"/>
          </a:p>
        </p:txBody>
      </p:sp>
    </p:spTree>
    <p:extLst>
      <p:ext uri="{BB962C8B-B14F-4D97-AF65-F5344CB8AC3E}">
        <p14:creationId xmlns:p14="http://schemas.microsoft.com/office/powerpoint/2010/main" val="3326092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Folytonos változóból kategorikus változó</a:t>
            </a:r>
          </a:p>
        </p:txBody>
      </p:sp>
      <p:sp>
        <p:nvSpPr>
          <p:cNvPr id="4" name="Dia számának helye 3"/>
          <p:cNvSpPr>
            <a:spLocks noGrp="1"/>
          </p:cNvSpPr>
          <p:nvPr>
            <p:ph type="sldNum" sz="quarter" idx="12"/>
          </p:nvPr>
        </p:nvSpPr>
        <p:spPr/>
        <p:txBody>
          <a:bodyPr/>
          <a:lstStyle/>
          <a:p>
            <a:fld id="{829DC037-E7BD-4C73-8B08-BA96F3CF2969}" type="slidenum">
              <a:rPr lang="hu-HU" smtClean="0"/>
              <a:t>24</a:t>
            </a:fld>
            <a:endParaRPr lang="hu-HU"/>
          </a:p>
        </p:txBody>
      </p:sp>
      <p:sp>
        <p:nvSpPr>
          <p:cNvPr id="5" name="Téglalap 4">
            <a:extLst>
              <a:ext uri="{FF2B5EF4-FFF2-40B4-BE49-F238E27FC236}">
                <a16:creationId xmlns:a16="http://schemas.microsoft.com/office/drawing/2014/main" id="{70E67169-2C52-D046-82A0-B33842A2A378}"/>
              </a:ext>
            </a:extLst>
          </p:cNvPr>
          <p:cNvSpPr/>
          <p:nvPr/>
        </p:nvSpPr>
        <p:spPr>
          <a:xfrm>
            <a:off x="401444" y="1204333"/>
            <a:ext cx="10952356" cy="1664879"/>
          </a:xfrm>
          <a:prstGeom prst="rect">
            <a:avLst/>
          </a:prstGeom>
        </p:spPr>
        <p:txBody>
          <a:bodyPr wrap="square">
            <a:spAutoFit/>
          </a:bodyPr>
          <a:lstStyle/>
          <a:p>
            <a:pPr marL="342900" lvl="0" indent="-342900" algn="just">
              <a:lnSpc>
                <a:spcPct val="115000"/>
              </a:lnSpc>
              <a:spcAft>
                <a:spcPts val="0"/>
              </a:spcAft>
              <a:buFont typeface="+mj-lt"/>
              <a:buAutoNum type="romanUcPeriod"/>
            </a:pPr>
            <a:r>
              <a:rPr lang="hu-HU" b="1" dirty="0">
                <a:latin typeface="Times New Roman" panose="02020603050405020304" pitchFamily="18" charset="0"/>
                <a:ea typeface="Calibri" panose="020F0502020204030204" pitchFamily="34" charset="0"/>
                <a:cs typeface="Times New Roman" panose="02020603050405020304" pitchFamily="18" charset="0"/>
              </a:rPr>
              <a:t>AMIKOR SCALE VÁLTOZÓBÓL PL. ÉLETKORBÓL NOMINÁLIS/KATEGÓRIKUS VÁLTOZÓT SZERETNÉNK LÉTREHOZNI PL. ÉLETKOR KATEGÓRIÁKAT.</a:t>
            </a:r>
            <a:endParaRPr lang="hu-H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Times New Roman" panose="02020603050405020304" pitchFamily="18" charset="0"/>
              <a:buChar char="-"/>
            </a:pPr>
            <a:r>
              <a:rPr lang="hu-HU" dirty="0">
                <a:latin typeface="Times New Roman" panose="02020603050405020304" pitchFamily="18" charset="0"/>
                <a:ea typeface="Calibri" panose="020F0502020204030204" pitchFamily="34" charset="0"/>
                <a:cs typeface="Times New Roman" panose="02020603050405020304" pitchFamily="18" charset="0"/>
              </a:rPr>
              <a:t>Dönteni kell a megadott szempontok (szakmai elvek, korábbi kutatások, saját kutatási célok, vagy amit a számok lehetővé tesznek) alapján a kialakítandó csoport kategóriákról. </a:t>
            </a:r>
            <a:endParaRPr lang="hu-H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Times New Roman" panose="02020603050405020304" pitchFamily="18" charset="0"/>
              <a:buChar char="-"/>
            </a:pPr>
            <a:r>
              <a:rPr lang="hu-HU" dirty="0">
                <a:latin typeface="Times New Roman" panose="02020603050405020304" pitchFamily="18" charset="0"/>
                <a:ea typeface="Calibri" panose="020F0502020204030204" pitchFamily="34" charset="0"/>
                <a:cs typeface="Times New Roman" panose="02020603050405020304" pitchFamily="18" charset="0"/>
              </a:rPr>
              <a:t>Pl. 21-35 éves lesz az 1; 36-45 éves lesz a 2; 46 év felett lesz 3</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áblázat 5">
            <a:extLst>
              <a:ext uri="{FF2B5EF4-FFF2-40B4-BE49-F238E27FC236}">
                <a16:creationId xmlns:a16="http://schemas.microsoft.com/office/drawing/2014/main" id="{359CF79D-92C8-214D-A483-FE631E122B5A}"/>
              </a:ext>
            </a:extLst>
          </p:cNvPr>
          <p:cNvGraphicFramePr>
            <a:graphicFrameLocks noGrp="1"/>
          </p:cNvGraphicFramePr>
          <p:nvPr/>
        </p:nvGraphicFramePr>
        <p:xfrm>
          <a:off x="657922" y="2999678"/>
          <a:ext cx="10404087" cy="3515386"/>
        </p:xfrm>
        <a:graphic>
          <a:graphicData uri="http://schemas.openxmlformats.org/drawingml/2006/table">
            <a:tbl>
              <a:tblPr firstRow="1" firstCol="1" bandRow="1">
                <a:tableStyleId>{5C22544A-7EE6-4342-B048-85BDC9FD1C3A}</a:tableStyleId>
              </a:tblPr>
              <a:tblGrid>
                <a:gridCol w="10404087">
                  <a:extLst>
                    <a:ext uri="{9D8B030D-6E8A-4147-A177-3AD203B41FA5}">
                      <a16:colId xmlns:a16="http://schemas.microsoft.com/office/drawing/2014/main" val="1417183860"/>
                    </a:ext>
                  </a:extLst>
                </a:gridCol>
              </a:tblGrid>
              <a:tr h="512822">
                <a:tc>
                  <a:txBody>
                    <a:bodyPr/>
                    <a:lstStyle/>
                    <a:p>
                      <a:pPr marL="0" lvl="0" indent="0">
                        <a:lnSpc>
                          <a:spcPct val="115000"/>
                        </a:lnSpc>
                        <a:spcAft>
                          <a:spcPts val="0"/>
                        </a:spcAft>
                        <a:buFont typeface="+mj-lt"/>
                        <a:buNone/>
                      </a:pPr>
                      <a:r>
                        <a:rPr lang="hu-HU" sz="1600" dirty="0" err="1">
                          <a:effectLst/>
                        </a:rPr>
                        <a:t>Transform</a:t>
                      </a:r>
                      <a:r>
                        <a:rPr lang="hu-HU" sz="1600" dirty="0">
                          <a:effectLst/>
                        </a:rPr>
                        <a:t> menü – </a:t>
                      </a:r>
                      <a:r>
                        <a:rPr lang="hu-HU" sz="1600" dirty="0" err="1">
                          <a:effectLst/>
                        </a:rPr>
                        <a:t>Recode</a:t>
                      </a:r>
                      <a:r>
                        <a:rPr lang="hu-HU" sz="1600" dirty="0">
                          <a:effectLst/>
                        </a:rPr>
                        <a:t> </a:t>
                      </a:r>
                      <a:r>
                        <a:rPr lang="hu-HU" sz="1600" dirty="0" err="1">
                          <a:effectLst/>
                        </a:rPr>
                        <a:t>into</a:t>
                      </a:r>
                      <a:r>
                        <a:rPr lang="hu-HU" sz="1600" dirty="0">
                          <a:effectLst/>
                        </a:rPr>
                        <a:t> </a:t>
                      </a:r>
                      <a:r>
                        <a:rPr lang="hu-HU" sz="1600" dirty="0" err="1">
                          <a:effectLst/>
                        </a:rPr>
                        <a:t>different</a:t>
                      </a:r>
                      <a:r>
                        <a:rPr lang="hu-HU" sz="1600" dirty="0">
                          <a:effectLst/>
                        </a:rPr>
                        <a:t> </a:t>
                      </a:r>
                      <a:r>
                        <a:rPr lang="hu-HU" sz="1600" dirty="0" err="1">
                          <a:effectLst/>
                        </a:rPr>
                        <a:t>variable</a:t>
                      </a:r>
                      <a:r>
                        <a:rPr lang="hu-HU" sz="1600" dirty="0">
                          <a:effectLst/>
                        </a:rPr>
                        <a:t> (ebben az esetben megmarad az eredeti </a:t>
                      </a:r>
                      <a:r>
                        <a:rPr lang="hu-HU" sz="1600" dirty="0" err="1">
                          <a:effectLst/>
                        </a:rPr>
                        <a:t>scale</a:t>
                      </a:r>
                      <a:r>
                        <a:rPr lang="hu-HU" sz="1600" dirty="0">
                          <a:effectLst/>
                        </a:rPr>
                        <a:t> változó és az adatbázis végére létrejön az új </a:t>
                      </a:r>
                      <a:r>
                        <a:rPr lang="hu-HU" sz="1600" dirty="0" err="1">
                          <a:effectLst/>
                        </a:rPr>
                        <a:t>kategórikus</a:t>
                      </a:r>
                      <a:r>
                        <a:rPr lang="hu-HU" sz="1600" dirty="0">
                          <a:effectLst/>
                        </a:rPr>
                        <a:t> változó. </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02023791"/>
                  </a:ext>
                </a:extLst>
              </a:tr>
              <a:tr h="777010">
                <a:tc>
                  <a:txBody>
                    <a:bodyPr/>
                    <a:lstStyle/>
                    <a:p>
                      <a:pPr marL="0" lvl="0" indent="0">
                        <a:lnSpc>
                          <a:spcPct val="115000"/>
                        </a:lnSpc>
                        <a:spcAft>
                          <a:spcPts val="0"/>
                        </a:spcAft>
                        <a:buFont typeface="+mj-lt"/>
                        <a:buNone/>
                      </a:pPr>
                      <a:r>
                        <a:rPr lang="hu-HU" sz="1600" dirty="0">
                          <a:effectLst/>
                        </a:rPr>
                        <a:t>A felnyíló ablak bal oldaláról áthozzuk a jobb oldali üres </a:t>
                      </a:r>
                      <a:r>
                        <a:rPr lang="hu-HU" sz="1600" dirty="0" err="1">
                          <a:effectLst/>
                        </a:rPr>
                        <a:t>Numeric</a:t>
                      </a:r>
                      <a:r>
                        <a:rPr lang="hu-HU" sz="1600" dirty="0">
                          <a:effectLst/>
                        </a:rPr>
                        <a:t> </a:t>
                      </a:r>
                      <a:r>
                        <a:rPr lang="hu-HU" sz="1600" dirty="0" err="1">
                          <a:effectLst/>
                        </a:rPr>
                        <a:t>Variable</a:t>
                      </a:r>
                      <a:r>
                        <a:rPr lang="hu-HU" sz="1600" dirty="0">
                          <a:effectLst/>
                        </a:rPr>
                        <a:t> – Output </a:t>
                      </a:r>
                      <a:r>
                        <a:rPr lang="hu-HU" sz="1600" dirty="0" err="1">
                          <a:effectLst/>
                        </a:rPr>
                        <a:t>variable</a:t>
                      </a:r>
                      <a:r>
                        <a:rPr lang="hu-HU" sz="1600" dirty="0">
                          <a:effectLst/>
                        </a:rPr>
                        <a:t> ablakba – a nyíl utáni kérdőjel mutatja, hogy meg kell határozni az új változó nevét a </a:t>
                      </a:r>
                      <a:r>
                        <a:rPr lang="hu-HU" sz="1600" dirty="0" err="1">
                          <a:effectLst/>
                        </a:rPr>
                        <a:t>Name</a:t>
                      </a:r>
                      <a:r>
                        <a:rPr lang="hu-HU" sz="1600" dirty="0">
                          <a:effectLst/>
                        </a:rPr>
                        <a:t> sorban illetve részletesebben leírható a változó a </a:t>
                      </a:r>
                      <a:r>
                        <a:rPr lang="hu-HU" sz="1600" dirty="0" err="1">
                          <a:effectLst/>
                        </a:rPr>
                        <a:t>Label</a:t>
                      </a:r>
                      <a:r>
                        <a:rPr lang="hu-HU" sz="1600" dirty="0">
                          <a:effectLst/>
                        </a:rPr>
                        <a:t> sorban - majd </a:t>
                      </a:r>
                      <a:r>
                        <a:rPr lang="hu-HU" sz="1600" dirty="0" err="1">
                          <a:effectLst/>
                        </a:rPr>
                        <a:t>Change</a:t>
                      </a:r>
                      <a:r>
                        <a:rPr lang="hu-HU" sz="1600" dirty="0">
                          <a:effectLst/>
                        </a:rPr>
                        <a:t>!</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4004843"/>
                  </a:ext>
                </a:extLst>
              </a:tr>
              <a:tr h="248634">
                <a:tc>
                  <a:txBody>
                    <a:bodyPr/>
                    <a:lstStyle/>
                    <a:p>
                      <a:pPr marL="0" lvl="0" indent="0">
                        <a:lnSpc>
                          <a:spcPct val="115000"/>
                        </a:lnSpc>
                        <a:spcAft>
                          <a:spcPts val="0"/>
                        </a:spcAft>
                        <a:buFont typeface="+mj-lt"/>
                        <a:buNone/>
                      </a:pPr>
                      <a:r>
                        <a:rPr lang="hu-HU" sz="1600" dirty="0">
                          <a:effectLst/>
                        </a:rPr>
                        <a:t>Old and New </a:t>
                      </a:r>
                      <a:r>
                        <a:rPr lang="hu-HU" sz="1600" dirty="0" err="1">
                          <a:effectLst/>
                        </a:rPr>
                        <a:t>values</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28076419"/>
                  </a:ext>
                </a:extLst>
              </a:tr>
              <a:tr h="777010">
                <a:tc>
                  <a:txBody>
                    <a:bodyPr/>
                    <a:lstStyle/>
                    <a:p>
                      <a:pPr marL="0" lvl="0" indent="0">
                        <a:lnSpc>
                          <a:spcPct val="115000"/>
                        </a:lnSpc>
                        <a:spcAft>
                          <a:spcPts val="0"/>
                        </a:spcAft>
                        <a:buFont typeface="+mj-lt"/>
                        <a:buNone/>
                      </a:pPr>
                      <a:r>
                        <a:rPr lang="hu-HU" sz="1600" dirty="0" err="1">
                          <a:effectLst/>
                        </a:rPr>
                        <a:t>Scale</a:t>
                      </a:r>
                      <a:r>
                        <a:rPr lang="hu-HU" sz="1600" dirty="0">
                          <a:effectLst/>
                        </a:rPr>
                        <a:t> – </a:t>
                      </a:r>
                      <a:r>
                        <a:rPr lang="hu-HU" sz="1600" dirty="0" err="1">
                          <a:effectLst/>
                        </a:rPr>
                        <a:t>nominal</a:t>
                      </a:r>
                      <a:r>
                        <a:rPr lang="hu-HU" sz="1600" dirty="0">
                          <a:effectLst/>
                        </a:rPr>
                        <a:t> átalakításnál felnyíló ablak bal oldalán a </a:t>
                      </a:r>
                      <a:r>
                        <a:rPr lang="hu-HU" sz="1600" dirty="0" err="1">
                          <a:effectLst/>
                        </a:rPr>
                        <a:t>Range</a:t>
                      </a:r>
                      <a:r>
                        <a:rPr lang="hu-HU" sz="1600" dirty="0">
                          <a:effectLst/>
                        </a:rPr>
                        <a:t>, </a:t>
                      </a:r>
                      <a:r>
                        <a:rPr lang="hu-HU" sz="1600" dirty="0" err="1">
                          <a:effectLst/>
                        </a:rPr>
                        <a:t>Lowest</a:t>
                      </a:r>
                      <a:r>
                        <a:rPr lang="hu-HU" sz="1600" dirty="0">
                          <a:effectLst/>
                        </a:rPr>
                        <a:t> (&lt;) </a:t>
                      </a:r>
                      <a:r>
                        <a:rPr lang="hu-HU" sz="1600" dirty="0" err="1">
                          <a:effectLst/>
                        </a:rPr>
                        <a:t>Highest</a:t>
                      </a:r>
                      <a:r>
                        <a:rPr lang="hu-HU" sz="1600" dirty="0">
                          <a:effectLst/>
                        </a:rPr>
                        <a:t> (&gt;) részt használjuk - a jobb oldalon a </a:t>
                      </a:r>
                      <a:r>
                        <a:rPr lang="hu-HU" sz="1600" dirty="0" err="1">
                          <a:effectLst/>
                        </a:rPr>
                        <a:t>value</a:t>
                      </a:r>
                      <a:r>
                        <a:rPr lang="hu-HU" sz="1600" dirty="0">
                          <a:effectLst/>
                        </a:rPr>
                        <a:t> sorba írjuk be az új kategória kódját – Add – amikor minden kategóriának adtunk kódot </a:t>
                      </a:r>
                      <a:r>
                        <a:rPr lang="hu-HU" sz="1600" dirty="0" err="1">
                          <a:effectLst/>
                        </a:rPr>
                        <a:t>Continue</a:t>
                      </a:r>
                      <a:r>
                        <a:rPr lang="hu-HU" sz="1600" dirty="0">
                          <a:effectLst/>
                        </a:rPr>
                        <a:t> – majd OK</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43602858"/>
                  </a:ext>
                </a:extLst>
              </a:tr>
              <a:tr h="1041197">
                <a:tc>
                  <a:txBody>
                    <a:bodyPr/>
                    <a:lstStyle/>
                    <a:p>
                      <a:pPr marL="0" lvl="0" indent="0">
                        <a:lnSpc>
                          <a:spcPct val="115000"/>
                        </a:lnSpc>
                        <a:spcAft>
                          <a:spcPts val="0"/>
                        </a:spcAft>
                        <a:buFont typeface="+mj-lt"/>
                        <a:buNone/>
                      </a:pPr>
                      <a:r>
                        <a:rPr lang="hu-HU" sz="1600" dirty="0">
                          <a:effectLst/>
                        </a:rPr>
                        <a:t>Data </a:t>
                      </a:r>
                      <a:r>
                        <a:rPr lang="hu-HU" sz="1600" dirty="0" err="1">
                          <a:effectLst/>
                        </a:rPr>
                        <a:t>view</a:t>
                      </a:r>
                      <a:r>
                        <a:rPr lang="hu-HU" sz="1600" dirty="0">
                          <a:effectLst/>
                        </a:rPr>
                        <a:t> - felületen az adatbázis utolsó oszlopában megjelenik az új </a:t>
                      </a:r>
                      <a:r>
                        <a:rPr lang="hu-HU" sz="1600" dirty="0" err="1">
                          <a:effectLst/>
                        </a:rPr>
                        <a:t>nominal</a:t>
                      </a:r>
                      <a:r>
                        <a:rPr lang="hu-HU" sz="1600" dirty="0">
                          <a:effectLst/>
                        </a:rPr>
                        <a:t> változó, de még csak a szám kódok láthatóak, ezért fel kell címkézni  . ami azt jelenti, hogy a </a:t>
                      </a:r>
                      <a:r>
                        <a:rPr lang="hu-HU" sz="1600" dirty="0" err="1">
                          <a:effectLst/>
                        </a:rPr>
                        <a:t>Variable</a:t>
                      </a:r>
                      <a:r>
                        <a:rPr lang="hu-HU" sz="1600" dirty="0">
                          <a:effectLst/>
                        </a:rPr>
                        <a:t> </a:t>
                      </a:r>
                      <a:r>
                        <a:rPr lang="hu-HU" sz="1600" dirty="0" err="1">
                          <a:effectLst/>
                        </a:rPr>
                        <a:t>View</a:t>
                      </a:r>
                      <a:r>
                        <a:rPr lang="hu-HU" sz="1600" dirty="0">
                          <a:effectLst/>
                        </a:rPr>
                        <a:t> felületen a legutolsó sorban megjelenik az korábbiakban beírt </a:t>
                      </a:r>
                      <a:r>
                        <a:rPr lang="hu-HU" sz="1600" dirty="0" err="1">
                          <a:effectLst/>
                        </a:rPr>
                        <a:t>Name</a:t>
                      </a:r>
                      <a:r>
                        <a:rPr lang="hu-HU" sz="1600" dirty="0">
                          <a:effectLst/>
                        </a:rPr>
                        <a:t> illetve </a:t>
                      </a:r>
                      <a:r>
                        <a:rPr lang="hu-HU" sz="1600" dirty="0" err="1">
                          <a:effectLst/>
                        </a:rPr>
                        <a:t>Label</a:t>
                      </a:r>
                      <a:r>
                        <a:rPr lang="hu-HU" sz="1600" dirty="0">
                          <a:effectLst/>
                        </a:rPr>
                        <a:t> elnevezések – a továbbiakban már csak a </a:t>
                      </a:r>
                      <a:r>
                        <a:rPr lang="hu-HU" sz="1600" dirty="0" err="1">
                          <a:effectLst/>
                        </a:rPr>
                        <a:t>Values</a:t>
                      </a:r>
                      <a:r>
                        <a:rPr lang="hu-HU" sz="1600" dirty="0">
                          <a:effectLst/>
                        </a:rPr>
                        <a:t> ablakban kell megadni, hogy a mi lett az 1, 2, 3 stb. kategóriák neve. </a:t>
                      </a:r>
                      <a:endParaRPr lang="hu-H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36279448"/>
                  </a:ext>
                </a:extLst>
              </a:tr>
            </a:tbl>
          </a:graphicData>
        </a:graphic>
      </p:graphicFrame>
    </p:spTree>
    <p:extLst>
      <p:ext uri="{BB962C8B-B14F-4D97-AF65-F5344CB8AC3E}">
        <p14:creationId xmlns:p14="http://schemas.microsoft.com/office/powerpoint/2010/main" val="2030180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0FA6DE8-5767-9E47-8E49-8A16CD09A2E6}"/>
              </a:ext>
            </a:extLst>
          </p:cNvPr>
          <p:cNvSpPr>
            <a:spLocks noGrp="1"/>
          </p:cNvSpPr>
          <p:nvPr>
            <p:ph type="title"/>
          </p:nvPr>
        </p:nvSpPr>
        <p:spPr/>
        <p:txBody>
          <a:bodyPr/>
          <a:lstStyle/>
          <a:p>
            <a:r>
              <a:rPr lang="hu-HU" dirty="0"/>
              <a:t>Folytonos változóból kategorikus változó</a:t>
            </a:r>
          </a:p>
        </p:txBody>
      </p:sp>
      <p:pic>
        <p:nvPicPr>
          <p:cNvPr id="5" name="Tartalom helye 4">
            <a:extLst>
              <a:ext uri="{FF2B5EF4-FFF2-40B4-BE49-F238E27FC236}">
                <a16:creationId xmlns:a16="http://schemas.microsoft.com/office/drawing/2014/main" id="{79CB7071-B3FF-9E4F-85A8-899925782A33}"/>
              </a:ext>
            </a:extLst>
          </p:cNvPr>
          <p:cNvPicPr>
            <a:picLocks noGrp="1" noChangeAspect="1"/>
          </p:cNvPicPr>
          <p:nvPr>
            <p:ph idx="1"/>
          </p:nvPr>
        </p:nvPicPr>
        <p:blipFill>
          <a:blip r:embed="rId2"/>
          <a:stretch>
            <a:fillRect/>
          </a:stretch>
        </p:blipFill>
        <p:spPr>
          <a:xfrm>
            <a:off x="1281772" y="1091233"/>
            <a:ext cx="9628456" cy="5447679"/>
          </a:xfrm>
          <a:prstGeom prst="rect">
            <a:avLst/>
          </a:prstGeom>
        </p:spPr>
      </p:pic>
      <p:sp>
        <p:nvSpPr>
          <p:cNvPr id="4" name="Dia számának helye 3">
            <a:extLst>
              <a:ext uri="{FF2B5EF4-FFF2-40B4-BE49-F238E27FC236}">
                <a16:creationId xmlns:a16="http://schemas.microsoft.com/office/drawing/2014/main" id="{FE14B42C-D167-074E-8934-FAE6A2E2823C}"/>
              </a:ext>
            </a:extLst>
          </p:cNvPr>
          <p:cNvSpPr>
            <a:spLocks noGrp="1"/>
          </p:cNvSpPr>
          <p:nvPr>
            <p:ph type="sldNum" sz="quarter" idx="12"/>
          </p:nvPr>
        </p:nvSpPr>
        <p:spPr/>
        <p:txBody>
          <a:bodyPr/>
          <a:lstStyle/>
          <a:p>
            <a:fld id="{829DC037-E7BD-4C73-8B08-BA96F3CF2969}" type="slidenum">
              <a:rPr lang="hu-HU" smtClean="0"/>
              <a:t>25</a:t>
            </a:fld>
            <a:endParaRPr lang="hu-HU"/>
          </a:p>
        </p:txBody>
      </p:sp>
    </p:spTree>
    <p:extLst>
      <p:ext uri="{BB962C8B-B14F-4D97-AF65-F5344CB8AC3E}">
        <p14:creationId xmlns:p14="http://schemas.microsoft.com/office/powerpoint/2010/main" val="37946391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4B55462-2986-9943-944D-DC056D2606F3}"/>
              </a:ext>
            </a:extLst>
          </p:cNvPr>
          <p:cNvSpPr>
            <a:spLocks noGrp="1"/>
          </p:cNvSpPr>
          <p:nvPr>
            <p:ph type="title"/>
          </p:nvPr>
        </p:nvSpPr>
        <p:spPr/>
        <p:txBody>
          <a:bodyPr/>
          <a:lstStyle/>
          <a:p>
            <a:r>
              <a:rPr lang="hu-HU" dirty="0"/>
              <a:t>Folytonos változóból kategorikus változó</a:t>
            </a:r>
          </a:p>
        </p:txBody>
      </p:sp>
      <p:sp>
        <p:nvSpPr>
          <p:cNvPr id="4" name="Dia számának helye 3">
            <a:extLst>
              <a:ext uri="{FF2B5EF4-FFF2-40B4-BE49-F238E27FC236}">
                <a16:creationId xmlns:a16="http://schemas.microsoft.com/office/drawing/2014/main" id="{9F392D95-21CD-9949-A5EE-93BF6100AB39}"/>
              </a:ext>
            </a:extLst>
          </p:cNvPr>
          <p:cNvSpPr>
            <a:spLocks noGrp="1"/>
          </p:cNvSpPr>
          <p:nvPr>
            <p:ph type="sldNum" sz="quarter" idx="12"/>
          </p:nvPr>
        </p:nvSpPr>
        <p:spPr/>
        <p:txBody>
          <a:bodyPr/>
          <a:lstStyle/>
          <a:p>
            <a:fld id="{829DC037-E7BD-4C73-8B08-BA96F3CF2969}" type="slidenum">
              <a:rPr lang="hu-HU" smtClean="0"/>
              <a:t>26</a:t>
            </a:fld>
            <a:endParaRPr lang="hu-HU"/>
          </a:p>
        </p:txBody>
      </p:sp>
      <p:pic>
        <p:nvPicPr>
          <p:cNvPr id="5" name="Picture 5">
            <a:extLst>
              <a:ext uri="{FF2B5EF4-FFF2-40B4-BE49-F238E27FC236}">
                <a16:creationId xmlns:a16="http://schemas.microsoft.com/office/drawing/2014/main" id="{30A58F17-8735-C34E-9F9D-EC6620174395}"/>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94501" y="1421163"/>
            <a:ext cx="7658100" cy="4495800"/>
          </a:xfrm>
          <a:prstGeom prst="rect">
            <a:avLst/>
          </a:prstGeom>
          <a:noFill/>
          <a:ln>
            <a:noFill/>
          </a:ln>
        </p:spPr>
      </p:pic>
      <p:sp>
        <p:nvSpPr>
          <p:cNvPr id="6" name="Oval 6">
            <a:extLst>
              <a:ext uri="{FF2B5EF4-FFF2-40B4-BE49-F238E27FC236}">
                <a16:creationId xmlns:a16="http://schemas.microsoft.com/office/drawing/2014/main" id="{ACF878D1-E634-8C4A-9ED3-9EDA9209FBB7}"/>
              </a:ext>
            </a:extLst>
          </p:cNvPr>
          <p:cNvSpPr/>
          <p:nvPr/>
        </p:nvSpPr>
        <p:spPr>
          <a:xfrm>
            <a:off x="2349738" y="2896007"/>
            <a:ext cx="2177657" cy="2160433"/>
          </a:xfrm>
          <a:prstGeom prst="ellipse">
            <a:avLst/>
          </a:prstGeom>
          <a:solidFill>
            <a:srgbClr val="4F81BD">
              <a:alpha val="0"/>
            </a:srgbClr>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hu-HU"/>
          </a:p>
        </p:txBody>
      </p:sp>
    </p:spTree>
    <p:extLst>
      <p:ext uri="{BB962C8B-B14F-4D97-AF65-F5344CB8AC3E}">
        <p14:creationId xmlns:p14="http://schemas.microsoft.com/office/powerpoint/2010/main" val="6477366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E0EAADC-C1E9-E34E-BB29-335E6E62C85C}"/>
              </a:ext>
            </a:extLst>
          </p:cNvPr>
          <p:cNvSpPr>
            <a:spLocks noGrp="1"/>
          </p:cNvSpPr>
          <p:nvPr>
            <p:ph type="title"/>
          </p:nvPr>
        </p:nvSpPr>
        <p:spPr/>
        <p:txBody>
          <a:bodyPr/>
          <a:lstStyle/>
          <a:p>
            <a:r>
              <a:rPr lang="hu-HU" dirty="0"/>
              <a:t>Kategorikus változó átkódolása</a:t>
            </a:r>
          </a:p>
        </p:txBody>
      </p:sp>
      <p:sp>
        <p:nvSpPr>
          <p:cNvPr id="3" name="Tartalom helye 2">
            <a:extLst>
              <a:ext uri="{FF2B5EF4-FFF2-40B4-BE49-F238E27FC236}">
                <a16:creationId xmlns:a16="http://schemas.microsoft.com/office/drawing/2014/main" id="{FCBBD737-7A69-2E44-8158-427B0284D7F1}"/>
              </a:ext>
            </a:extLst>
          </p:cNvPr>
          <p:cNvSpPr>
            <a:spLocks noGrp="1"/>
          </p:cNvSpPr>
          <p:nvPr>
            <p:ph idx="1"/>
          </p:nvPr>
        </p:nvSpPr>
        <p:spPr/>
        <p:txBody>
          <a:bodyPr/>
          <a:lstStyle/>
          <a:p>
            <a:pPr marL="0" lvl="0" indent="0">
              <a:buNone/>
            </a:pPr>
            <a:r>
              <a:rPr lang="hu-HU" b="1" dirty="0"/>
              <a:t>AMIKOR AMÁR MEGLÉVŐ NOMINÁLIS VÁLTOZÓ KATEGÓRIÁKBÓL SZERETNÉNK ÚJ CSOPORT KATEGÓRIÁKAT KIALAKÍTANI.</a:t>
            </a:r>
            <a:endParaRPr lang="hu-HU" dirty="0"/>
          </a:p>
          <a:p>
            <a:r>
              <a:rPr lang="hu-HU" dirty="0"/>
              <a:t>Ennek leggyakoribb oka, hogy egy egy csoport kategória túl kevés esetet tartalmaz, ami miatt további elemzésre nem alkalmas a változó, átalakítás után viszont már az lenne. Az alapelv itt is, hogy egy csoport kategóriába 20-30 alany tartozzon (esetenként ennél kevesebb is elég lehet). </a:t>
            </a:r>
          </a:p>
          <a:p>
            <a:r>
              <a:rPr lang="hu-HU" dirty="0"/>
              <a:t>Első lépésben dönteni kell az új csoportkategóriákról. Az SPSS-</a:t>
            </a:r>
            <a:r>
              <a:rPr lang="hu-HU" dirty="0" err="1"/>
              <a:t>ben</a:t>
            </a:r>
            <a:r>
              <a:rPr lang="hu-HU" dirty="0"/>
              <a:t> azokat a kódokat is meg kell adni amik nem változnak az átalakítás során.</a:t>
            </a:r>
          </a:p>
          <a:p>
            <a:r>
              <a:rPr lang="hu-HU" dirty="0"/>
              <a:t>Az alábbi táblázat első három lépése és 5. lépése ugyanaz mint a korábbiakban, a 4. Lépés kissé különbözik.</a:t>
            </a:r>
          </a:p>
          <a:p>
            <a:endParaRPr lang="hu-HU" dirty="0"/>
          </a:p>
        </p:txBody>
      </p:sp>
      <p:sp>
        <p:nvSpPr>
          <p:cNvPr id="4" name="Dia számának helye 3">
            <a:extLst>
              <a:ext uri="{FF2B5EF4-FFF2-40B4-BE49-F238E27FC236}">
                <a16:creationId xmlns:a16="http://schemas.microsoft.com/office/drawing/2014/main" id="{339C0ED7-3282-B04E-B738-778A58AE0594}"/>
              </a:ext>
            </a:extLst>
          </p:cNvPr>
          <p:cNvSpPr>
            <a:spLocks noGrp="1"/>
          </p:cNvSpPr>
          <p:nvPr>
            <p:ph type="sldNum" sz="quarter" idx="12"/>
          </p:nvPr>
        </p:nvSpPr>
        <p:spPr/>
        <p:txBody>
          <a:bodyPr/>
          <a:lstStyle/>
          <a:p>
            <a:fld id="{829DC037-E7BD-4C73-8B08-BA96F3CF2969}" type="slidenum">
              <a:rPr lang="hu-HU" smtClean="0"/>
              <a:t>27</a:t>
            </a:fld>
            <a:endParaRPr lang="hu-HU"/>
          </a:p>
        </p:txBody>
      </p:sp>
    </p:spTree>
    <p:extLst>
      <p:ext uri="{BB962C8B-B14F-4D97-AF65-F5344CB8AC3E}">
        <p14:creationId xmlns:p14="http://schemas.microsoft.com/office/powerpoint/2010/main" val="3880229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6B95175-08CA-3949-B3E8-37C14D7C52F8}"/>
              </a:ext>
            </a:extLst>
          </p:cNvPr>
          <p:cNvSpPr>
            <a:spLocks noGrp="1"/>
          </p:cNvSpPr>
          <p:nvPr>
            <p:ph type="title"/>
          </p:nvPr>
        </p:nvSpPr>
        <p:spPr/>
        <p:txBody>
          <a:bodyPr/>
          <a:lstStyle/>
          <a:p>
            <a:r>
              <a:rPr lang="hu-HU" dirty="0"/>
              <a:t>Átkódolás és csoportosítás </a:t>
            </a:r>
            <a:r>
              <a:rPr lang="hu-HU" dirty="0" err="1"/>
              <a:t>excel</a:t>
            </a:r>
            <a:r>
              <a:rPr lang="hu-HU" dirty="0"/>
              <a:t> programban</a:t>
            </a:r>
          </a:p>
        </p:txBody>
      </p:sp>
      <p:sp>
        <p:nvSpPr>
          <p:cNvPr id="3" name="Tartalom helye 2">
            <a:extLst>
              <a:ext uri="{FF2B5EF4-FFF2-40B4-BE49-F238E27FC236}">
                <a16:creationId xmlns:a16="http://schemas.microsoft.com/office/drawing/2014/main" id="{BB1A4704-26FF-BD45-B7B9-415C05255735}"/>
              </a:ext>
            </a:extLst>
          </p:cNvPr>
          <p:cNvSpPr>
            <a:spLocks noGrp="1"/>
          </p:cNvSpPr>
          <p:nvPr>
            <p:ph idx="1"/>
          </p:nvPr>
        </p:nvSpPr>
        <p:spPr/>
        <p:txBody>
          <a:bodyPr/>
          <a:lstStyle/>
          <a:p>
            <a:pPr marL="0" indent="0">
              <a:buNone/>
            </a:pPr>
            <a:r>
              <a:rPr lang="hu-HU" b="1" dirty="0"/>
              <a:t>Átkódolás: </a:t>
            </a:r>
            <a:r>
              <a:rPr lang="hu-HU" dirty="0"/>
              <a:t>legegyszerűbben a keresés/csere funkcióval tudjuk az új kódokat megadni adott változónál.</a:t>
            </a:r>
          </a:p>
          <a:p>
            <a:pPr marL="0" indent="0">
              <a:buNone/>
            </a:pPr>
            <a:endParaRPr lang="hu-HU" dirty="0"/>
          </a:p>
          <a:p>
            <a:pPr marL="0" indent="0">
              <a:buNone/>
            </a:pPr>
            <a:r>
              <a:rPr lang="hu-HU" b="1" dirty="0"/>
              <a:t>Csoportosítás: </a:t>
            </a:r>
            <a:r>
              <a:rPr lang="hu-HU" dirty="0"/>
              <a:t>„ha” függvény alkalmazásával végezhető (lásd </a:t>
            </a:r>
            <a:r>
              <a:rPr lang="hu-HU" dirty="0" err="1"/>
              <a:t>excel</a:t>
            </a:r>
            <a:r>
              <a:rPr lang="hu-HU" dirty="0"/>
              <a:t> alapismeretek)</a:t>
            </a:r>
          </a:p>
        </p:txBody>
      </p:sp>
      <p:sp>
        <p:nvSpPr>
          <p:cNvPr id="4" name="Dia számának helye 3">
            <a:extLst>
              <a:ext uri="{FF2B5EF4-FFF2-40B4-BE49-F238E27FC236}">
                <a16:creationId xmlns:a16="http://schemas.microsoft.com/office/drawing/2014/main" id="{41948DEB-1246-7F46-BDF8-69694E68067F}"/>
              </a:ext>
            </a:extLst>
          </p:cNvPr>
          <p:cNvSpPr>
            <a:spLocks noGrp="1"/>
          </p:cNvSpPr>
          <p:nvPr>
            <p:ph type="sldNum" sz="quarter" idx="12"/>
          </p:nvPr>
        </p:nvSpPr>
        <p:spPr/>
        <p:txBody>
          <a:bodyPr/>
          <a:lstStyle/>
          <a:p>
            <a:fld id="{829DC037-E7BD-4C73-8B08-BA96F3CF2969}" type="slidenum">
              <a:rPr lang="hu-HU" smtClean="0"/>
              <a:t>28</a:t>
            </a:fld>
            <a:endParaRPr lang="hu-HU"/>
          </a:p>
        </p:txBody>
      </p:sp>
    </p:spTree>
    <p:extLst>
      <p:ext uri="{BB962C8B-B14F-4D97-AF65-F5344CB8AC3E}">
        <p14:creationId xmlns:p14="http://schemas.microsoft.com/office/powerpoint/2010/main" val="1442371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DD13D66-E8AA-6F4E-816A-729CB1EC6ADC}"/>
              </a:ext>
            </a:extLst>
          </p:cNvPr>
          <p:cNvSpPr>
            <a:spLocks noGrp="1"/>
          </p:cNvSpPr>
          <p:nvPr>
            <p:ph type="title"/>
          </p:nvPr>
        </p:nvSpPr>
        <p:spPr/>
        <p:txBody>
          <a:bodyPr/>
          <a:lstStyle/>
          <a:p>
            <a:r>
              <a:rPr lang="hu-HU" dirty="0"/>
              <a:t>Kategorikus változó átkódolása</a:t>
            </a:r>
          </a:p>
        </p:txBody>
      </p:sp>
      <p:graphicFrame>
        <p:nvGraphicFramePr>
          <p:cNvPr id="5" name="Tartalom helye 4">
            <a:extLst>
              <a:ext uri="{FF2B5EF4-FFF2-40B4-BE49-F238E27FC236}">
                <a16:creationId xmlns:a16="http://schemas.microsoft.com/office/drawing/2014/main" id="{5C4E9CCB-ECD7-594E-8045-06F5039EA04F}"/>
              </a:ext>
            </a:extLst>
          </p:cNvPr>
          <p:cNvGraphicFramePr>
            <a:graphicFrameLocks noGrp="1"/>
          </p:cNvGraphicFramePr>
          <p:nvPr>
            <p:ph idx="1"/>
          </p:nvPr>
        </p:nvGraphicFramePr>
        <p:xfrm>
          <a:off x="828674" y="1400174"/>
          <a:ext cx="10372725" cy="4945118"/>
        </p:xfrm>
        <a:graphic>
          <a:graphicData uri="http://schemas.openxmlformats.org/drawingml/2006/table">
            <a:tbl>
              <a:tblPr firstRow="1" firstCol="1" bandRow="1">
                <a:tableStyleId>{5C22544A-7EE6-4342-B048-85BDC9FD1C3A}</a:tableStyleId>
              </a:tblPr>
              <a:tblGrid>
                <a:gridCol w="10372725">
                  <a:extLst>
                    <a:ext uri="{9D8B030D-6E8A-4147-A177-3AD203B41FA5}">
                      <a16:colId xmlns:a16="http://schemas.microsoft.com/office/drawing/2014/main" val="2921464616"/>
                    </a:ext>
                  </a:extLst>
                </a:gridCol>
              </a:tblGrid>
              <a:tr h="577096">
                <a:tc>
                  <a:txBody>
                    <a:bodyPr/>
                    <a:lstStyle/>
                    <a:p>
                      <a:pPr marL="0" lvl="0" indent="0">
                        <a:lnSpc>
                          <a:spcPct val="115000"/>
                        </a:lnSpc>
                        <a:spcAft>
                          <a:spcPts val="0"/>
                        </a:spcAft>
                        <a:buFont typeface="+mj-lt"/>
                        <a:buNone/>
                      </a:pPr>
                      <a:r>
                        <a:rPr lang="hu-HU" sz="2000" dirty="0" err="1">
                          <a:effectLst/>
                        </a:rPr>
                        <a:t>Transform</a:t>
                      </a:r>
                      <a:r>
                        <a:rPr lang="hu-HU" sz="2000" dirty="0">
                          <a:effectLst/>
                        </a:rPr>
                        <a:t> menü – </a:t>
                      </a:r>
                      <a:r>
                        <a:rPr lang="hu-HU" sz="2000" dirty="0" err="1">
                          <a:effectLst/>
                        </a:rPr>
                        <a:t>Recode</a:t>
                      </a:r>
                      <a:r>
                        <a:rPr lang="hu-HU" sz="2000" dirty="0">
                          <a:effectLst/>
                        </a:rPr>
                        <a:t> </a:t>
                      </a:r>
                      <a:r>
                        <a:rPr lang="hu-HU" sz="2000" dirty="0" err="1">
                          <a:effectLst/>
                        </a:rPr>
                        <a:t>into</a:t>
                      </a:r>
                      <a:r>
                        <a:rPr lang="hu-HU" sz="2000" dirty="0">
                          <a:effectLst/>
                        </a:rPr>
                        <a:t> </a:t>
                      </a:r>
                      <a:r>
                        <a:rPr lang="hu-HU" sz="2000" dirty="0" err="1">
                          <a:effectLst/>
                        </a:rPr>
                        <a:t>different</a:t>
                      </a:r>
                      <a:r>
                        <a:rPr lang="hu-HU" sz="2000" dirty="0">
                          <a:effectLst/>
                        </a:rPr>
                        <a:t> </a:t>
                      </a:r>
                      <a:r>
                        <a:rPr lang="hu-HU" sz="2000" dirty="0" err="1">
                          <a:effectLst/>
                        </a:rPr>
                        <a:t>variable</a:t>
                      </a:r>
                      <a:r>
                        <a:rPr lang="hu-HU" sz="2000" dirty="0">
                          <a:effectLst/>
                        </a:rPr>
                        <a:t> (ebben az esetben megmarad az eredeti </a:t>
                      </a:r>
                      <a:r>
                        <a:rPr lang="hu-HU" sz="2000" dirty="0" err="1">
                          <a:effectLst/>
                        </a:rPr>
                        <a:t>scale</a:t>
                      </a:r>
                      <a:r>
                        <a:rPr lang="hu-HU" sz="2000" dirty="0">
                          <a:effectLst/>
                        </a:rPr>
                        <a:t> változó és az adatbázis végére létrejön az új </a:t>
                      </a:r>
                      <a:r>
                        <a:rPr lang="hu-HU" sz="2000" dirty="0" err="1">
                          <a:effectLst/>
                        </a:rPr>
                        <a:t>kategórikus</a:t>
                      </a:r>
                      <a:r>
                        <a:rPr lang="hu-HU" sz="2000" dirty="0">
                          <a:effectLst/>
                        </a:rPr>
                        <a:t> változó. </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36449335"/>
                  </a:ext>
                </a:extLst>
              </a:tr>
              <a:tr h="1171694">
                <a:tc>
                  <a:txBody>
                    <a:bodyPr/>
                    <a:lstStyle/>
                    <a:p>
                      <a:pPr marL="0" lvl="0" indent="0">
                        <a:lnSpc>
                          <a:spcPct val="115000"/>
                        </a:lnSpc>
                        <a:spcAft>
                          <a:spcPts val="0"/>
                        </a:spcAft>
                        <a:buFont typeface="+mj-lt"/>
                        <a:buNone/>
                      </a:pPr>
                      <a:r>
                        <a:rPr lang="hu-HU" sz="2000" dirty="0">
                          <a:effectLst/>
                        </a:rPr>
                        <a:t>A felnyíló ablak bal oldaláról áthozzuk a jobb oldali üres </a:t>
                      </a:r>
                      <a:r>
                        <a:rPr lang="hu-HU" sz="2000" dirty="0" err="1">
                          <a:effectLst/>
                        </a:rPr>
                        <a:t>Numeric</a:t>
                      </a:r>
                      <a:r>
                        <a:rPr lang="hu-HU" sz="2000" dirty="0">
                          <a:effectLst/>
                        </a:rPr>
                        <a:t> </a:t>
                      </a:r>
                      <a:r>
                        <a:rPr lang="hu-HU" sz="2000" dirty="0" err="1">
                          <a:effectLst/>
                        </a:rPr>
                        <a:t>Variable</a:t>
                      </a:r>
                      <a:r>
                        <a:rPr lang="hu-HU" sz="2000" dirty="0">
                          <a:effectLst/>
                        </a:rPr>
                        <a:t> – Output </a:t>
                      </a:r>
                      <a:r>
                        <a:rPr lang="hu-HU" sz="2000" dirty="0" err="1">
                          <a:effectLst/>
                        </a:rPr>
                        <a:t>variable</a:t>
                      </a:r>
                      <a:r>
                        <a:rPr lang="hu-HU" sz="2000" dirty="0">
                          <a:effectLst/>
                        </a:rPr>
                        <a:t> ablakba – a nyíl utáni kérdőjel mutatja, hogy meg kell határozni az új változó nevét a </a:t>
                      </a:r>
                      <a:r>
                        <a:rPr lang="hu-HU" sz="2000" dirty="0" err="1">
                          <a:effectLst/>
                        </a:rPr>
                        <a:t>Name</a:t>
                      </a:r>
                      <a:r>
                        <a:rPr lang="hu-HU" sz="2000" dirty="0">
                          <a:effectLst/>
                        </a:rPr>
                        <a:t> sorban illetve részletesebben leírható a változó a </a:t>
                      </a:r>
                      <a:r>
                        <a:rPr lang="hu-HU" sz="2000" dirty="0" err="1">
                          <a:effectLst/>
                        </a:rPr>
                        <a:t>Label</a:t>
                      </a:r>
                      <a:r>
                        <a:rPr lang="hu-HU" sz="2000" dirty="0">
                          <a:effectLst/>
                        </a:rPr>
                        <a:t> sorban - majd </a:t>
                      </a:r>
                      <a:r>
                        <a:rPr lang="hu-HU" sz="2000" dirty="0" err="1">
                          <a:effectLst/>
                        </a:rPr>
                        <a:t>Change</a:t>
                      </a:r>
                      <a:r>
                        <a:rPr lang="hu-HU" sz="2000" dirty="0">
                          <a:effectLst/>
                        </a:rPr>
                        <a:t>!</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90498628"/>
                  </a:ext>
                </a:extLst>
              </a:tr>
              <a:tr h="279796">
                <a:tc>
                  <a:txBody>
                    <a:bodyPr/>
                    <a:lstStyle/>
                    <a:p>
                      <a:pPr marL="0" lvl="0" indent="0">
                        <a:lnSpc>
                          <a:spcPct val="115000"/>
                        </a:lnSpc>
                        <a:spcAft>
                          <a:spcPts val="0"/>
                        </a:spcAft>
                        <a:buFont typeface="+mj-lt"/>
                        <a:buNone/>
                      </a:pPr>
                      <a:r>
                        <a:rPr lang="hu-HU" sz="2000" dirty="0">
                          <a:effectLst/>
                        </a:rPr>
                        <a:t>Old and New </a:t>
                      </a:r>
                      <a:r>
                        <a:rPr lang="hu-HU" sz="2000" dirty="0" err="1">
                          <a:effectLst/>
                        </a:rPr>
                        <a:t>values</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2965336"/>
                  </a:ext>
                </a:extLst>
              </a:tr>
              <a:tr h="874395">
                <a:tc>
                  <a:txBody>
                    <a:bodyPr/>
                    <a:lstStyle/>
                    <a:p>
                      <a:pPr marL="0" lvl="0" indent="0">
                        <a:lnSpc>
                          <a:spcPct val="115000"/>
                        </a:lnSpc>
                        <a:spcAft>
                          <a:spcPts val="0"/>
                        </a:spcAft>
                        <a:buFont typeface="+mj-lt"/>
                        <a:buNone/>
                      </a:pPr>
                      <a:r>
                        <a:rPr lang="hu-HU" sz="2000" dirty="0" err="1">
                          <a:effectLst/>
                        </a:rPr>
                        <a:t>Nominal</a:t>
                      </a:r>
                      <a:r>
                        <a:rPr lang="hu-HU" sz="2000" dirty="0">
                          <a:effectLst/>
                        </a:rPr>
                        <a:t> – </a:t>
                      </a:r>
                      <a:r>
                        <a:rPr lang="hu-HU" sz="2000" dirty="0" err="1">
                          <a:effectLst/>
                        </a:rPr>
                        <a:t>nominal</a:t>
                      </a:r>
                      <a:r>
                        <a:rPr lang="hu-HU" sz="2000" dirty="0">
                          <a:effectLst/>
                        </a:rPr>
                        <a:t> átalakításnál felnyíló ablak bal oldalán a </a:t>
                      </a:r>
                      <a:r>
                        <a:rPr lang="hu-HU" sz="2000" dirty="0" err="1">
                          <a:effectLst/>
                        </a:rPr>
                        <a:t>Value</a:t>
                      </a:r>
                      <a:r>
                        <a:rPr lang="hu-HU" sz="2000" dirty="0">
                          <a:effectLst/>
                        </a:rPr>
                        <a:t> sort használjuk ahová beírjuk a régi kódot,  a jobb oldalon a </a:t>
                      </a:r>
                      <a:r>
                        <a:rPr lang="hu-HU" sz="2000" dirty="0" err="1">
                          <a:effectLst/>
                        </a:rPr>
                        <a:t>Value</a:t>
                      </a:r>
                      <a:r>
                        <a:rPr lang="hu-HU" sz="2000" dirty="0">
                          <a:effectLst/>
                        </a:rPr>
                        <a:t> sorba pedig beírjuk az új kategória kódját – Add – amikor minden kategóriának adtunk kódot </a:t>
                      </a:r>
                      <a:r>
                        <a:rPr lang="hu-HU" sz="2000" dirty="0" err="1">
                          <a:effectLst/>
                        </a:rPr>
                        <a:t>Continue</a:t>
                      </a:r>
                      <a:r>
                        <a:rPr lang="hu-HU" sz="2000" dirty="0">
                          <a:effectLst/>
                        </a:rPr>
                        <a:t> – majd OK</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62645770"/>
                  </a:ext>
                </a:extLst>
              </a:tr>
              <a:tr h="1468994">
                <a:tc>
                  <a:txBody>
                    <a:bodyPr/>
                    <a:lstStyle/>
                    <a:p>
                      <a:pPr marL="0" lvl="0" indent="0">
                        <a:lnSpc>
                          <a:spcPct val="115000"/>
                        </a:lnSpc>
                        <a:spcAft>
                          <a:spcPts val="0"/>
                        </a:spcAft>
                        <a:buFont typeface="+mj-lt"/>
                        <a:buNone/>
                      </a:pPr>
                      <a:r>
                        <a:rPr lang="hu-HU" sz="2000" dirty="0">
                          <a:effectLst/>
                        </a:rPr>
                        <a:t>Data </a:t>
                      </a:r>
                      <a:r>
                        <a:rPr lang="hu-HU" sz="2000" dirty="0" err="1">
                          <a:effectLst/>
                        </a:rPr>
                        <a:t>view</a:t>
                      </a:r>
                      <a:r>
                        <a:rPr lang="hu-HU" sz="2000" dirty="0">
                          <a:effectLst/>
                        </a:rPr>
                        <a:t> - felületen az adatbázis utolsó oszlopában megjelenik az új </a:t>
                      </a:r>
                      <a:r>
                        <a:rPr lang="hu-HU" sz="2000" dirty="0" err="1">
                          <a:effectLst/>
                        </a:rPr>
                        <a:t>nominal</a:t>
                      </a:r>
                      <a:r>
                        <a:rPr lang="hu-HU" sz="2000" dirty="0">
                          <a:effectLst/>
                        </a:rPr>
                        <a:t> változó, de még csak a szám kódok láthatóak, ezért fel kell címkézni  . ami azt jelenti, hogy a </a:t>
                      </a:r>
                      <a:r>
                        <a:rPr lang="hu-HU" sz="2000" dirty="0" err="1">
                          <a:effectLst/>
                        </a:rPr>
                        <a:t>Variable</a:t>
                      </a:r>
                      <a:r>
                        <a:rPr lang="hu-HU" sz="2000" dirty="0">
                          <a:effectLst/>
                        </a:rPr>
                        <a:t> </a:t>
                      </a:r>
                      <a:r>
                        <a:rPr lang="hu-HU" sz="2000" dirty="0" err="1">
                          <a:effectLst/>
                        </a:rPr>
                        <a:t>View</a:t>
                      </a:r>
                      <a:r>
                        <a:rPr lang="hu-HU" sz="2000" dirty="0">
                          <a:effectLst/>
                        </a:rPr>
                        <a:t> felületen a legutolsó sorban megjelenik az korábbiakban beírt </a:t>
                      </a:r>
                      <a:r>
                        <a:rPr lang="hu-HU" sz="2000" dirty="0" err="1">
                          <a:effectLst/>
                        </a:rPr>
                        <a:t>Name</a:t>
                      </a:r>
                      <a:r>
                        <a:rPr lang="hu-HU" sz="2000" dirty="0">
                          <a:effectLst/>
                        </a:rPr>
                        <a:t> illetve </a:t>
                      </a:r>
                      <a:r>
                        <a:rPr lang="hu-HU" sz="2000" dirty="0" err="1">
                          <a:effectLst/>
                        </a:rPr>
                        <a:t>Label</a:t>
                      </a:r>
                      <a:r>
                        <a:rPr lang="hu-HU" sz="2000" dirty="0">
                          <a:effectLst/>
                        </a:rPr>
                        <a:t> elnevezések – a továbbiakban már csak a </a:t>
                      </a:r>
                      <a:r>
                        <a:rPr lang="hu-HU" sz="2000" dirty="0" err="1">
                          <a:effectLst/>
                        </a:rPr>
                        <a:t>Values</a:t>
                      </a:r>
                      <a:r>
                        <a:rPr lang="hu-HU" sz="2000" dirty="0">
                          <a:effectLst/>
                        </a:rPr>
                        <a:t> ablakban kell megadni, hogy a mi lett az 1, 2, 3 stb. kategóriák neve. </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13831340"/>
                  </a:ext>
                </a:extLst>
              </a:tr>
            </a:tbl>
          </a:graphicData>
        </a:graphic>
      </p:graphicFrame>
      <p:sp>
        <p:nvSpPr>
          <p:cNvPr id="4" name="Dia számának helye 3">
            <a:extLst>
              <a:ext uri="{FF2B5EF4-FFF2-40B4-BE49-F238E27FC236}">
                <a16:creationId xmlns:a16="http://schemas.microsoft.com/office/drawing/2014/main" id="{B7EB5CAB-9368-1043-AF2E-95D95E302F4A}"/>
              </a:ext>
            </a:extLst>
          </p:cNvPr>
          <p:cNvSpPr>
            <a:spLocks noGrp="1"/>
          </p:cNvSpPr>
          <p:nvPr>
            <p:ph type="sldNum" sz="quarter" idx="12"/>
          </p:nvPr>
        </p:nvSpPr>
        <p:spPr/>
        <p:txBody>
          <a:bodyPr/>
          <a:lstStyle/>
          <a:p>
            <a:fld id="{829DC037-E7BD-4C73-8B08-BA96F3CF2969}" type="slidenum">
              <a:rPr lang="hu-HU" smtClean="0"/>
              <a:t>29</a:t>
            </a:fld>
            <a:endParaRPr lang="hu-HU"/>
          </a:p>
        </p:txBody>
      </p:sp>
    </p:spTree>
    <p:extLst>
      <p:ext uri="{BB962C8B-B14F-4D97-AF65-F5344CB8AC3E}">
        <p14:creationId xmlns:p14="http://schemas.microsoft.com/office/powerpoint/2010/main" val="49404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7FB95D5-2048-364B-A714-9504CD0E856D}"/>
              </a:ext>
            </a:extLst>
          </p:cNvPr>
          <p:cNvSpPr>
            <a:spLocks noGrp="1"/>
          </p:cNvSpPr>
          <p:nvPr>
            <p:ph type="title"/>
          </p:nvPr>
        </p:nvSpPr>
        <p:spPr/>
        <p:txBody>
          <a:bodyPr>
            <a:normAutofit fontScale="90000"/>
          </a:bodyPr>
          <a:lstStyle/>
          <a:p>
            <a:r>
              <a:rPr lang="hu-HU" b="1" dirty="0"/>
              <a:t>Adatelemzés</a:t>
            </a:r>
            <a:br>
              <a:rPr lang="hu-HU" b="1" dirty="0"/>
            </a:br>
            <a:endParaRPr lang="hu-HU" dirty="0"/>
          </a:p>
        </p:txBody>
      </p:sp>
      <p:sp>
        <p:nvSpPr>
          <p:cNvPr id="3" name="Tartalom helye 2">
            <a:extLst>
              <a:ext uri="{FF2B5EF4-FFF2-40B4-BE49-F238E27FC236}">
                <a16:creationId xmlns:a16="http://schemas.microsoft.com/office/drawing/2014/main" id="{3ACCB951-0824-F948-844B-4191FFC1CDE4}"/>
              </a:ext>
            </a:extLst>
          </p:cNvPr>
          <p:cNvSpPr>
            <a:spLocks noGrp="1"/>
          </p:cNvSpPr>
          <p:nvPr>
            <p:ph idx="1"/>
          </p:nvPr>
        </p:nvSpPr>
        <p:spPr>
          <a:xfrm>
            <a:off x="748145" y="1116281"/>
            <a:ext cx="10605655" cy="5060682"/>
          </a:xfrm>
        </p:spPr>
        <p:txBody>
          <a:bodyPr>
            <a:normAutofit fontScale="62500" lnSpcReduction="20000"/>
          </a:bodyPr>
          <a:lstStyle/>
          <a:p>
            <a:pPr marL="0" indent="0">
              <a:buNone/>
            </a:pPr>
            <a:r>
              <a:rPr lang="hu-HU" dirty="0"/>
              <a:t>A keletkezett adatok elemzése többféle módon és szinten történhet.  A továbbiakban azokat a statisztikai módszereknek a használatát, interpretációját mutatjuk be, melyek ismerete </a:t>
            </a:r>
            <a:r>
              <a:rPr lang="hu-HU" dirty="0" err="1"/>
              <a:t>Bsc</a:t>
            </a:r>
            <a:r>
              <a:rPr lang="hu-HU" dirty="0"/>
              <a:t>/</a:t>
            </a:r>
            <a:r>
              <a:rPr lang="hu-HU" dirty="0" err="1"/>
              <a:t>sc</a:t>
            </a:r>
            <a:r>
              <a:rPr lang="hu-HU" dirty="0"/>
              <a:t> szinten szükséges, továbbá az egészségtudományban olyan gyakran alkalmazott módszerekről van szó, melyek ismerete elengedhetetlen az olvasott szakirodalom megértése és felhasználása szempontjából is.</a:t>
            </a:r>
          </a:p>
          <a:p>
            <a:pPr marL="0" indent="0">
              <a:buNone/>
            </a:pPr>
            <a:endParaRPr lang="hu-HU" dirty="0"/>
          </a:p>
          <a:p>
            <a:pPr marL="0" indent="0">
              <a:buNone/>
            </a:pPr>
            <a:r>
              <a:rPr lang="hu-HU" b="1" dirty="0"/>
              <a:t>Egy-, két- és többváltozós adatok, elemzések</a:t>
            </a:r>
            <a:endParaRPr lang="hu-HU" dirty="0"/>
          </a:p>
          <a:p>
            <a:pPr marL="0" indent="0">
              <a:buNone/>
            </a:pPr>
            <a:r>
              <a:rPr lang="hu-HU" dirty="0"/>
              <a:t>Ha egy időben csak egy változót </a:t>
            </a:r>
            <a:r>
              <a:rPr lang="hu-HU" i="1" dirty="0"/>
              <a:t>(</a:t>
            </a:r>
            <a:r>
              <a:rPr lang="hu-HU" i="1" dirty="0" err="1"/>
              <a:t>univariable</a:t>
            </a:r>
            <a:r>
              <a:rPr lang="hu-HU" i="1" dirty="0"/>
              <a:t>)</a:t>
            </a:r>
            <a:r>
              <a:rPr lang="hu-HU" dirty="0"/>
              <a:t> vizsgálunk, pl. a minta kormegoszlását, vagy a nemek megoszlását, akkor egyváltozós vizsgálatot végünk. Ebben az esetben a változót önmagában értékeljük. Ha arra keressük a választ, hogy a férfi- vagy nőbetegek töltenek-e több időt műtét után a kórházban, egyidejűleg két változót (nem, ápolási napok száma) kell összekapcsolni. Az ilyen vizsgálatokat kétváltozós </a:t>
            </a:r>
            <a:r>
              <a:rPr lang="hu-HU" i="1" dirty="0"/>
              <a:t>(</a:t>
            </a:r>
            <a:r>
              <a:rPr lang="hu-HU" i="1" dirty="0" err="1"/>
              <a:t>bivariate</a:t>
            </a:r>
            <a:r>
              <a:rPr lang="hu-HU" i="1" dirty="0"/>
              <a:t>)</a:t>
            </a:r>
            <a:r>
              <a:rPr lang="hu-HU" dirty="0"/>
              <a:t> vizsgálatoknak nevezzük. Amikor egyidejűleg három, négy vagy több változó egymásra hatását értékeljük többváltozós (</a:t>
            </a:r>
            <a:r>
              <a:rPr lang="hu-HU" i="1" dirty="0" err="1"/>
              <a:t>multivariate</a:t>
            </a:r>
            <a:r>
              <a:rPr lang="hu-HU" i="1" dirty="0"/>
              <a:t>)</a:t>
            </a:r>
            <a:r>
              <a:rPr lang="hu-HU" dirty="0"/>
              <a:t> vizsgálatoknak nevezzük. Pl. a beteg neme, kora, alkalmazott fájdalomcsillapítási mód, előző műtétek száma stb. hogyan befolyásolják a műtét utáni kórházban töltött napok számát.</a:t>
            </a:r>
          </a:p>
          <a:p>
            <a:pPr marL="0" indent="0">
              <a:buNone/>
            </a:pPr>
            <a:r>
              <a:rPr lang="hu-HU" sz="3200" b="1" dirty="0"/>
              <a:t>Egyváltozós elemzések</a:t>
            </a:r>
          </a:p>
          <a:p>
            <a:pPr marL="0" indent="0">
              <a:buNone/>
            </a:pPr>
            <a:r>
              <a:rPr lang="hu-HU" dirty="0"/>
              <a:t>Az egyváltozós elemzések célja az adatstruktúrába való elsődleges betekintés az adatbázisban lévő változók egyenkénti elemzése által. A méréssel, megfigyeléssel nyert adatokat primer adatoknak nevezzük. Amennyiben azonban az adatokban valamilyen számítási műveletet végzünk (adat-transzformáció) akár magukon az adatokon, (pl. egy adott adatsor minden tagját négyzetre emeljük), akár új változót hozunk létre (pl. a testsúly és a testmagasság értékeiből kiszámoljuk a BMI – kg/m</a:t>
            </a:r>
            <a:r>
              <a:rPr lang="hu-HU" baseline="30000" dirty="0"/>
              <a:t>2</a:t>
            </a:r>
            <a:r>
              <a:rPr lang="hu-HU" dirty="0"/>
              <a:t>; vagy egy standard kérdőív index-számát kiszámoljuk a kérdésekre adott válaszok számértékei alapján), ún. másodlagos (szekunder) adatokat kapunk. </a:t>
            </a:r>
          </a:p>
          <a:p>
            <a:r>
              <a:rPr lang="hu-HU" dirty="0"/>
              <a:t> </a:t>
            </a:r>
          </a:p>
          <a:p>
            <a:endParaRPr lang="hu-HU" dirty="0"/>
          </a:p>
        </p:txBody>
      </p:sp>
    </p:spTree>
    <p:extLst>
      <p:ext uri="{BB962C8B-B14F-4D97-AF65-F5344CB8AC3E}">
        <p14:creationId xmlns:p14="http://schemas.microsoft.com/office/powerpoint/2010/main" val="28920476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FCEF76C-5658-BF41-A3F4-76D53B8C7588}"/>
              </a:ext>
            </a:extLst>
          </p:cNvPr>
          <p:cNvSpPr>
            <a:spLocks noGrp="1"/>
          </p:cNvSpPr>
          <p:nvPr>
            <p:ph type="title"/>
          </p:nvPr>
        </p:nvSpPr>
        <p:spPr/>
        <p:txBody>
          <a:bodyPr/>
          <a:lstStyle/>
          <a:p>
            <a:r>
              <a:rPr lang="hu-HU" dirty="0"/>
              <a:t>Kategorikus változó átkódolása</a:t>
            </a:r>
          </a:p>
        </p:txBody>
      </p:sp>
      <p:sp>
        <p:nvSpPr>
          <p:cNvPr id="4" name="Dia számának helye 3">
            <a:extLst>
              <a:ext uri="{FF2B5EF4-FFF2-40B4-BE49-F238E27FC236}">
                <a16:creationId xmlns:a16="http://schemas.microsoft.com/office/drawing/2014/main" id="{B43EB296-BE2E-854B-B88A-06DD025FE8E6}"/>
              </a:ext>
            </a:extLst>
          </p:cNvPr>
          <p:cNvSpPr>
            <a:spLocks noGrp="1"/>
          </p:cNvSpPr>
          <p:nvPr>
            <p:ph type="sldNum" sz="quarter" idx="12"/>
          </p:nvPr>
        </p:nvSpPr>
        <p:spPr/>
        <p:txBody>
          <a:bodyPr/>
          <a:lstStyle/>
          <a:p>
            <a:fld id="{829DC037-E7BD-4C73-8B08-BA96F3CF2969}" type="slidenum">
              <a:rPr lang="hu-HU" smtClean="0"/>
              <a:t>30</a:t>
            </a:fld>
            <a:endParaRPr lang="hu-HU"/>
          </a:p>
        </p:txBody>
      </p:sp>
      <p:pic>
        <p:nvPicPr>
          <p:cNvPr id="5" name="Picture 7">
            <a:extLst>
              <a:ext uri="{FF2B5EF4-FFF2-40B4-BE49-F238E27FC236}">
                <a16:creationId xmlns:a16="http://schemas.microsoft.com/office/drawing/2014/main" id="{DE5CEA68-1565-854F-AF3C-FAA9ADE69DE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8508" y="1315844"/>
            <a:ext cx="8675648" cy="5040506"/>
          </a:xfrm>
          <a:prstGeom prst="rect">
            <a:avLst/>
          </a:prstGeom>
          <a:noFill/>
          <a:ln>
            <a:noFill/>
          </a:ln>
        </p:spPr>
      </p:pic>
    </p:spTree>
    <p:extLst>
      <p:ext uri="{BB962C8B-B14F-4D97-AF65-F5344CB8AC3E}">
        <p14:creationId xmlns:p14="http://schemas.microsoft.com/office/powerpoint/2010/main" val="14209287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C119F5E-87EC-124B-99CE-D71D0456D2EA}"/>
              </a:ext>
            </a:extLst>
          </p:cNvPr>
          <p:cNvSpPr>
            <a:spLocks noGrp="1"/>
          </p:cNvSpPr>
          <p:nvPr>
            <p:ph type="title"/>
          </p:nvPr>
        </p:nvSpPr>
        <p:spPr/>
        <p:txBody>
          <a:bodyPr/>
          <a:lstStyle/>
          <a:p>
            <a:r>
              <a:rPr lang="hu-HU" dirty="0" err="1"/>
              <a:t>Compute</a:t>
            </a:r>
            <a:r>
              <a:rPr lang="hu-HU" dirty="0"/>
              <a:t> </a:t>
            </a:r>
            <a:r>
              <a:rPr lang="hu-HU" dirty="0" err="1"/>
              <a:t>variable</a:t>
            </a:r>
            <a:endParaRPr lang="hu-HU" dirty="0"/>
          </a:p>
        </p:txBody>
      </p:sp>
      <p:sp>
        <p:nvSpPr>
          <p:cNvPr id="3" name="Tartalom helye 2">
            <a:extLst>
              <a:ext uri="{FF2B5EF4-FFF2-40B4-BE49-F238E27FC236}">
                <a16:creationId xmlns:a16="http://schemas.microsoft.com/office/drawing/2014/main" id="{F0113F13-331F-AF4A-B455-EDF69EEC0705}"/>
              </a:ext>
            </a:extLst>
          </p:cNvPr>
          <p:cNvSpPr>
            <a:spLocks noGrp="1"/>
          </p:cNvSpPr>
          <p:nvPr>
            <p:ph idx="1"/>
          </p:nvPr>
        </p:nvSpPr>
        <p:spPr/>
        <p:txBody>
          <a:bodyPr/>
          <a:lstStyle/>
          <a:p>
            <a:pPr marL="0" indent="0">
              <a:buNone/>
            </a:pPr>
            <a:r>
              <a:rPr lang="hu-HU" dirty="0"/>
              <a:t>A fenti transzformáció során egyetlen változó eredeti elrendezését változtatjuk meg, abban az esetben ha több változóból akarunk számítani egyetlen számot, indexet stb. akkor a </a:t>
            </a:r>
            <a:r>
              <a:rPr lang="hu-HU" b="1" dirty="0" err="1"/>
              <a:t>Transform</a:t>
            </a:r>
            <a:r>
              <a:rPr lang="hu-HU" b="1" dirty="0"/>
              <a:t> </a:t>
            </a:r>
            <a:r>
              <a:rPr lang="hu-HU" dirty="0"/>
              <a:t>menü </a:t>
            </a:r>
            <a:r>
              <a:rPr lang="hu-HU" b="1" dirty="0"/>
              <a:t>COMPUTE VARIABLE</a:t>
            </a:r>
            <a:r>
              <a:rPr lang="hu-HU" dirty="0"/>
              <a:t> parancsát használhatjuk. Pl. BMI számítás, több kérdésre adott pontszámok átlagának kiszámítása.</a:t>
            </a:r>
          </a:p>
          <a:p>
            <a:pPr marL="0" indent="0">
              <a:buNone/>
            </a:pPr>
            <a:r>
              <a:rPr lang="hu-HU" dirty="0"/>
              <a:t>A menü hasonlóan működik, mint egy számológép, a képleteket ennek megfelelően kell megadni pl. az alábbi képen egy átlagszámítás látható. Az első lépés, hogy a </a:t>
            </a:r>
            <a:r>
              <a:rPr lang="hu-HU" b="1" dirty="0" err="1"/>
              <a:t>Targe</a:t>
            </a:r>
            <a:r>
              <a:rPr lang="hu-HU" b="1" dirty="0"/>
              <a:t> </a:t>
            </a:r>
            <a:r>
              <a:rPr lang="hu-HU" b="1" dirty="0" err="1"/>
              <a:t>variable</a:t>
            </a:r>
            <a:r>
              <a:rPr lang="hu-HU" dirty="0"/>
              <a:t> sorban az új változó nevét kell meg kell adni. </a:t>
            </a:r>
          </a:p>
          <a:p>
            <a:r>
              <a:rPr lang="hu-HU" dirty="0"/>
              <a:t>A </a:t>
            </a:r>
            <a:r>
              <a:rPr lang="hu-HU" dirty="0" err="1"/>
              <a:t>Numeric</a:t>
            </a:r>
            <a:r>
              <a:rPr lang="hu-HU" dirty="0"/>
              <a:t> </a:t>
            </a:r>
            <a:r>
              <a:rPr lang="hu-HU" dirty="0" err="1"/>
              <a:t>expression</a:t>
            </a:r>
            <a:r>
              <a:rPr lang="hu-HU" dirty="0"/>
              <a:t> </a:t>
            </a:r>
            <a:r>
              <a:rPr lang="hu-HU" dirty="0" err="1"/>
              <a:t>boxba</a:t>
            </a:r>
            <a:r>
              <a:rPr lang="hu-HU" dirty="0"/>
              <a:t> pedig a megfelelő műveleti jelekkel a változókat  kell összekapcsolni. A változókat a nyíl </a:t>
            </a:r>
            <a:r>
              <a:rPr lang="hu-HU" dirty="0" err="1"/>
              <a:t>segítségvel</a:t>
            </a:r>
            <a:r>
              <a:rPr lang="hu-HU" dirty="0"/>
              <a:t> hozzuk a </a:t>
            </a:r>
            <a:r>
              <a:rPr lang="hu-HU" dirty="0" err="1"/>
              <a:t>boxba</a:t>
            </a:r>
            <a:r>
              <a:rPr lang="hu-HU" dirty="0"/>
              <a:t> a bal oldali listából. </a:t>
            </a:r>
          </a:p>
        </p:txBody>
      </p:sp>
      <p:sp>
        <p:nvSpPr>
          <p:cNvPr id="4" name="Dia számának helye 3">
            <a:extLst>
              <a:ext uri="{FF2B5EF4-FFF2-40B4-BE49-F238E27FC236}">
                <a16:creationId xmlns:a16="http://schemas.microsoft.com/office/drawing/2014/main" id="{1B2690CE-187E-8441-8D45-0132DE4653BD}"/>
              </a:ext>
            </a:extLst>
          </p:cNvPr>
          <p:cNvSpPr>
            <a:spLocks noGrp="1"/>
          </p:cNvSpPr>
          <p:nvPr>
            <p:ph type="sldNum" sz="quarter" idx="12"/>
          </p:nvPr>
        </p:nvSpPr>
        <p:spPr/>
        <p:txBody>
          <a:bodyPr/>
          <a:lstStyle/>
          <a:p>
            <a:fld id="{829DC037-E7BD-4C73-8B08-BA96F3CF2969}" type="slidenum">
              <a:rPr lang="hu-HU" smtClean="0"/>
              <a:t>31</a:t>
            </a:fld>
            <a:endParaRPr lang="hu-HU"/>
          </a:p>
        </p:txBody>
      </p:sp>
    </p:spTree>
    <p:extLst>
      <p:ext uri="{BB962C8B-B14F-4D97-AF65-F5344CB8AC3E}">
        <p14:creationId xmlns:p14="http://schemas.microsoft.com/office/powerpoint/2010/main" val="3014815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8997D21-B65B-FB49-A569-1A0F4531E820}"/>
              </a:ext>
            </a:extLst>
          </p:cNvPr>
          <p:cNvSpPr>
            <a:spLocks noGrp="1"/>
          </p:cNvSpPr>
          <p:nvPr>
            <p:ph type="title"/>
          </p:nvPr>
        </p:nvSpPr>
        <p:spPr/>
        <p:txBody>
          <a:bodyPr/>
          <a:lstStyle/>
          <a:p>
            <a:r>
              <a:rPr lang="hu-HU" dirty="0" err="1"/>
              <a:t>Compute</a:t>
            </a:r>
            <a:r>
              <a:rPr lang="hu-HU" dirty="0"/>
              <a:t> </a:t>
            </a:r>
            <a:r>
              <a:rPr lang="hu-HU" dirty="0" err="1"/>
              <a:t>variable</a:t>
            </a:r>
            <a:endParaRPr lang="hu-HU" dirty="0"/>
          </a:p>
        </p:txBody>
      </p:sp>
      <p:sp>
        <p:nvSpPr>
          <p:cNvPr id="4" name="Dia számának helye 3">
            <a:extLst>
              <a:ext uri="{FF2B5EF4-FFF2-40B4-BE49-F238E27FC236}">
                <a16:creationId xmlns:a16="http://schemas.microsoft.com/office/drawing/2014/main" id="{00B0B9F9-56C3-894D-B658-432C423B9C5B}"/>
              </a:ext>
            </a:extLst>
          </p:cNvPr>
          <p:cNvSpPr>
            <a:spLocks noGrp="1"/>
          </p:cNvSpPr>
          <p:nvPr>
            <p:ph type="sldNum" sz="quarter" idx="12"/>
          </p:nvPr>
        </p:nvSpPr>
        <p:spPr/>
        <p:txBody>
          <a:bodyPr/>
          <a:lstStyle/>
          <a:p>
            <a:fld id="{829DC037-E7BD-4C73-8B08-BA96F3CF2969}" type="slidenum">
              <a:rPr lang="hu-HU" smtClean="0"/>
              <a:t>32</a:t>
            </a:fld>
            <a:endParaRPr lang="hu-HU"/>
          </a:p>
        </p:txBody>
      </p:sp>
      <p:pic>
        <p:nvPicPr>
          <p:cNvPr id="5" name="Picture 9">
            <a:extLst>
              <a:ext uri="{FF2B5EF4-FFF2-40B4-BE49-F238E27FC236}">
                <a16:creationId xmlns:a16="http://schemas.microsoft.com/office/drawing/2014/main" id="{63A6101B-FB1B-BF4E-85C9-218274B16524}"/>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51702" y="1231900"/>
            <a:ext cx="7463861" cy="4968875"/>
          </a:xfrm>
          <a:prstGeom prst="rect">
            <a:avLst/>
          </a:prstGeom>
          <a:noFill/>
          <a:ln>
            <a:noFill/>
          </a:ln>
        </p:spPr>
      </p:pic>
    </p:spTree>
    <p:extLst>
      <p:ext uri="{BB962C8B-B14F-4D97-AF65-F5344CB8AC3E}">
        <p14:creationId xmlns:p14="http://schemas.microsoft.com/office/powerpoint/2010/main" val="2024503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Felhasznált irodalom</a:t>
            </a:r>
          </a:p>
        </p:txBody>
      </p:sp>
      <p:sp>
        <p:nvSpPr>
          <p:cNvPr id="3" name="Tartalom helye 2"/>
          <p:cNvSpPr>
            <a:spLocks noGrp="1"/>
          </p:cNvSpPr>
          <p:nvPr>
            <p:ph idx="1"/>
          </p:nvPr>
        </p:nvSpPr>
        <p:spPr>
          <a:xfrm>
            <a:off x="212558" y="1183907"/>
            <a:ext cx="11857522" cy="5486400"/>
          </a:xfrm>
        </p:spPr>
        <p:txBody>
          <a:bodyPr>
            <a:normAutofit/>
          </a:bodyPr>
          <a:lstStyle/>
          <a:p>
            <a:pPr marL="0" indent="0">
              <a:buNone/>
            </a:pPr>
            <a:r>
              <a:rPr lang="hu-HU" sz="1200" dirty="0"/>
              <a:t>1. Ács Pongrácz: Gyakorlati adatelemzés Pécs, 2014</a:t>
            </a:r>
          </a:p>
          <a:p>
            <a:r>
              <a:rPr lang="hu-HU" sz="1200" dirty="0">
                <a:hlinkClick r:id="rId2">
                  <a:extLst>
                    <a:ext uri="{A12FA001-AC4F-418D-AE19-62706E023703}">
                      <ahyp:hlinkClr xmlns:ahyp="http://schemas.microsoft.com/office/drawing/2018/hyperlinkcolor" val="tx"/>
                    </a:ext>
                  </a:extLst>
                </a:hlinkClick>
              </a:rPr>
              <a:t>http://www.etk.pte.hu/protected/OktatasiAnyagok/%21Palyazati/GyakorlatiAdatelemzes.pdf</a:t>
            </a:r>
            <a:r>
              <a:rPr lang="hu-HU" sz="1200" dirty="0"/>
              <a:t> </a:t>
            </a:r>
          </a:p>
          <a:p>
            <a:pPr marL="0" indent="0">
              <a:buNone/>
            </a:pPr>
            <a:r>
              <a:rPr lang="hu-HU" sz="1200" dirty="0"/>
              <a:t>2. Oláh András (</a:t>
            </a:r>
            <a:r>
              <a:rPr lang="hu-HU" sz="1200" dirty="0" err="1"/>
              <a:t>szerk</a:t>
            </a:r>
            <a:r>
              <a:rPr lang="hu-HU" sz="1200" dirty="0"/>
              <a:t>): Az ápolástudomány tankönyve Medicina könyvkiadó </a:t>
            </a:r>
            <a:r>
              <a:rPr lang="hu-HU" sz="1200" dirty="0" err="1"/>
              <a:t>Zrt</a:t>
            </a:r>
            <a:r>
              <a:rPr lang="hu-HU" sz="1200" dirty="0"/>
              <a:t>. Budapest, 2012</a:t>
            </a:r>
          </a:p>
          <a:p>
            <a:pPr marL="0" indent="0">
              <a:buNone/>
            </a:pPr>
            <a:r>
              <a:rPr lang="hu-HU" sz="1200" dirty="0"/>
              <a:t>3.  Sándor János, </a:t>
            </a:r>
            <a:r>
              <a:rPr lang="hu-HU" sz="1200" dirty="0" err="1"/>
              <a:t>Ádány</a:t>
            </a:r>
            <a:r>
              <a:rPr lang="hu-HU" sz="1200" dirty="0"/>
              <a:t> Róza: </a:t>
            </a:r>
            <a:r>
              <a:rPr lang="hu-HU" sz="1200" dirty="0" err="1"/>
              <a:t>Biostatisztika</a:t>
            </a:r>
            <a:r>
              <a:rPr lang="hu-HU" sz="1200" dirty="0"/>
              <a:t> Medicina könyvkiadó </a:t>
            </a:r>
            <a:r>
              <a:rPr lang="hu-HU" sz="1200" dirty="0" err="1"/>
              <a:t>Zrt</a:t>
            </a:r>
            <a:r>
              <a:rPr lang="hu-HU" sz="1200" dirty="0"/>
              <a:t>. Budapest, 2011 </a:t>
            </a:r>
          </a:p>
          <a:p>
            <a:r>
              <a:rPr lang="hu-HU" sz="1200" dirty="0">
                <a:hlinkClick r:id="rId3">
                  <a:extLst>
                    <a:ext uri="{A12FA001-AC4F-418D-AE19-62706E023703}">
                      <ahyp:hlinkClr xmlns:ahyp="http://schemas.microsoft.com/office/drawing/2018/hyperlinkcolor" val="tx"/>
                    </a:ext>
                  </a:extLst>
                </a:hlinkClick>
              </a:rPr>
              <a:t>http://www.etk.pte.hu/protected/OktatasiAnyagok/KLK/20120324/biostatisztika.pdf</a:t>
            </a:r>
            <a:endParaRPr lang="hu-HU" sz="1200" dirty="0"/>
          </a:p>
          <a:p>
            <a:pPr marL="0" indent="0">
              <a:buNone/>
            </a:pPr>
            <a:r>
              <a:rPr lang="hu-HU" sz="1200" dirty="0"/>
              <a:t>4.  Falus I., Ollé J. (2008): Az empirikus kutatások gyakorlata. Adatfeldolgozás és statisztikaielemzés. Nemzeti Tankönyvkiadó, Bp.</a:t>
            </a:r>
          </a:p>
          <a:p>
            <a:pPr marL="0" indent="0">
              <a:buNone/>
            </a:pPr>
            <a:r>
              <a:rPr lang="hu-HU" sz="1200" dirty="0"/>
              <a:t>5.  </a:t>
            </a:r>
            <a:r>
              <a:rPr lang="hu-HU" sz="1200" dirty="0" err="1"/>
              <a:t>Dinya</a:t>
            </a:r>
            <a:r>
              <a:rPr lang="hu-HU" sz="1200" dirty="0"/>
              <a:t> E. (2001): </a:t>
            </a:r>
            <a:r>
              <a:rPr lang="hu-HU" sz="1200" dirty="0" err="1"/>
              <a:t>Biometria</a:t>
            </a:r>
            <a:r>
              <a:rPr lang="hu-HU" sz="1200" dirty="0"/>
              <a:t> az orvosi gyakorlatban. Medicina, Bp.</a:t>
            </a:r>
          </a:p>
          <a:p>
            <a:pPr marL="0" indent="0">
              <a:buNone/>
            </a:pPr>
            <a:r>
              <a:rPr lang="hu-HU" sz="1200" dirty="0"/>
              <a:t>6.  Sajtos L., </a:t>
            </a:r>
            <a:r>
              <a:rPr lang="hu-HU" sz="1200" dirty="0" err="1"/>
              <a:t>Mitev</a:t>
            </a:r>
            <a:r>
              <a:rPr lang="hu-HU" sz="1200" dirty="0"/>
              <a:t> A. (2007): SPSS kutatási és adatelemzési kézikönyv. </a:t>
            </a:r>
            <a:r>
              <a:rPr lang="hu-HU" sz="1200" dirty="0" err="1"/>
              <a:t>Alinea</a:t>
            </a:r>
            <a:r>
              <a:rPr lang="hu-HU" sz="1200" dirty="0"/>
              <a:t> Kiadó, Bp. 402 p.</a:t>
            </a:r>
          </a:p>
        </p:txBody>
      </p:sp>
      <p:sp>
        <p:nvSpPr>
          <p:cNvPr id="6" name="Dia számának helye 5"/>
          <p:cNvSpPr>
            <a:spLocks noGrp="1"/>
          </p:cNvSpPr>
          <p:nvPr>
            <p:ph type="sldNum" sz="quarter" idx="12"/>
          </p:nvPr>
        </p:nvSpPr>
        <p:spPr/>
        <p:txBody>
          <a:bodyPr/>
          <a:lstStyle/>
          <a:p>
            <a:fld id="{829DC037-E7BD-4C73-8B08-BA96F3CF2969}" type="slidenum">
              <a:rPr lang="hu-HU" smtClean="0"/>
              <a:t>33</a:t>
            </a:fld>
            <a:endParaRPr lang="hu-HU"/>
          </a:p>
        </p:txBody>
      </p:sp>
    </p:spTree>
    <p:extLst>
      <p:ext uri="{BB962C8B-B14F-4D97-AF65-F5344CB8AC3E}">
        <p14:creationId xmlns:p14="http://schemas.microsoft.com/office/powerpoint/2010/main" val="1762687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Kötelező irodalom</a:t>
            </a:r>
          </a:p>
        </p:txBody>
      </p:sp>
      <p:sp>
        <p:nvSpPr>
          <p:cNvPr id="3" name="Tartalom helye 2"/>
          <p:cNvSpPr>
            <a:spLocks noGrp="1"/>
          </p:cNvSpPr>
          <p:nvPr>
            <p:ph idx="1"/>
          </p:nvPr>
        </p:nvSpPr>
        <p:spPr>
          <a:xfrm>
            <a:off x="212558" y="1183907"/>
            <a:ext cx="11857522" cy="5486400"/>
          </a:xfrm>
        </p:spPr>
        <p:txBody>
          <a:bodyPr>
            <a:normAutofit/>
          </a:bodyPr>
          <a:lstStyle/>
          <a:p>
            <a:pPr marL="0" indent="0">
              <a:buNone/>
            </a:pPr>
            <a:r>
              <a:rPr lang="hu-HU" sz="1200" dirty="0"/>
              <a:t>1. Ács Pongrácz: Gyakorlati adatelemzés Pécs, 2014</a:t>
            </a:r>
          </a:p>
          <a:p>
            <a:pPr marL="0" indent="0">
              <a:buNone/>
            </a:pPr>
            <a:r>
              <a:rPr lang="hu-HU" sz="1200" dirty="0">
                <a:hlinkClick r:id="rId2">
                  <a:extLst>
                    <a:ext uri="{A12FA001-AC4F-418D-AE19-62706E023703}">
                      <ahyp:hlinkClr xmlns:ahyp="http://schemas.microsoft.com/office/drawing/2018/hyperlinkcolor" val="tx"/>
                    </a:ext>
                  </a:extLst>
                </a:hlinkClick>
              </a:rPr>
              <a:t>http://www.etk.pte.hu/protected/OktatasiAnyagok/%21Palyazati/GyakorlatiAdatelemzes.pdf</a:t>
            </a:r>
            <a:r>
              <a:rPr lang="hu-HU" sz="1200" dirty="0"/>
              <a:t> </a:t>
            </a:r>
          </a:p>
          <a:p>
            <a:pPr marL="0" indent="0">
              <a:buNone/>
            </a:pPr>
            <a:r>
              <a:rPr lang="hu-HU" sz="1200" dirty="0"/>
              <a:t>2. Oláh András (</a:t>
            </a:r>
            <a:r>
              <a:rPr lang="hu-HU" sz="1200" dirty="0" err="1"/>
              <a:t>szerk</a:t>
            </a:r>
            <a:r>
              <a:rPr lang="hu-HU" sz="1200" dirty="0"/>
              <a:t>): Az ápolástudomány tankönyve Medicina könyvkiadó </a:t>
            </a:r>
            <a:r>
              <a:rPr lang="hu-HU" sz="1200" dirty="0" err="1"/>
              <a:t>Zrt</a:t>
            </a:r>
            <a:r>
              <a:rPr lang="hu-HU" sz="1200" dirty="0"/>
              <a:t>. Budapest, 2012</a:t>
            </a:r>
          </a:p>
        </p:txBody>
      </p:sp>
      <p:sp>
        <p:nvSpPr>
          <p:cNvPr id="6" name="Dia számának helye 5"/>
          <p:cNvSpPr>
            <a:spLocks noGrp="1"/>
          </p:cNvSpPr>
          <p:nvPr>
            <p:ph type="sldNum" sz="quarter" idx="12"/>
          </p:nvPr>
        </p:nvSpPr>
        <p:spPr/>
        <p:txBody>
          <a:bodyPr/>
          <a:lstStyle/>
          <a:p>
            <a:fld id="{829DC037-E7BD-4C73-8B08-BA96F3CF2969}" type="slidenum">
              <a:rPr lang="hu-HU" smtClean="0"/>
              <a:t>34</a:t>
            </a:fld>
            <a:endParaRPr lang="hu-HU"/>
          </a:p>
        </p:txBody>
      </p:sp>
    </p:spTree>
    <p:extLst>
      <p:ext uri="{BB962C8B-B14F-4D97-AF65-F5344CB8AC3E}">
        <p14:creationId xmlns:p14="http://schemas.microsoft.com/office/powerpoint/2010/main" val="719772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Tételsor</a:t>
            </a:r>
          </a:p>
        </p:txBody>
      </p:sp>
      <p:sp>
        <p:nvSpPr>
          <p:cNvPr id="3" name="Tartalom helye 2"/>
          <p:cNvSpPr>
            <a:spLocks noGrp="1"/>
          </p:cNvSpPr>
          <p:nvPr>
            <p:ph idx="1"/>
          </p:nvPr>
        </p:nvSpPr>
        <p:spPr>
          <a:xfrm>
            <a:off x="212558" y="1183907"/>
            <a:ext cx="11857522" cy="5486400"/>
          </a:xfrm>
        </p:spPr>
        <p:txBody>
          <a:bodyPr>
            <a:normAutofit fontScale="85000" lnSpcReduction="20000"/>
          </a:bodyPr>
          <a:lstStyle/>
          <a:p>
            <a:pPr marL="514350" lvl="0" indent="-514350">
              <a:buFont typeface="+mj-lt"/>
              <a:buAutoNum type="arabicPeriod"/>
            </a:pPr>
            <a:r>
              <a:rPr lang="hu-HU" dirty="0">
                <a:cs typeface="Arial" panose="020B0604020202020204" pitchFamily="34" charset="0"/>
              </a:rPr>
              <a:t>Mérési skálák (intervallum-, arány-, </a:t>
            </a:r>
            <a:r>
              <a:rPr lang="hu-HU" dirty="0" err="1">
                <a:cs typeface="Arial" panose="020B0604020202020204" pitchFamily="34" charset="0"/>
              </a:rPr>
              <a:t>ordinális</a:t>
            </a:r>
            <a:r>
              <a:rPr lang="hu-HU" dirty="0">
                <a:cs typeface="Arial" panose="020B0604020202020204" pitchFamily="34" charset="0"/>
              </a:rPr>
              <a:t>- és nominális) jellemzői. Kvantitatív, </a:t>
            </a:r>
            <a:r>
              <a:rPr lang="hu-HU" dirty="0" err="1">
                <a:cs typeface="Arial" panose="020B0604020202020204" pitchFamily="34" charset="0"/>
              </a:rPr>
              <a:t>kvalitítatív</a:t>
            </a:r>
            <a:r>
              <a:rPr lang="hu-HU" dirty="0">
                <a:cs typeface="Arial" panose="020B0604020202020204" pitchFamily="34" charset="0"/>
              </a:rPr>
              <a:t> adatok, numerikus, diszkrét, folytonos, függő és független változók értelmezése</a:t>
            </a:r>
          </a:p>
          <a:p>
            <a:pPr marL="514350" lvl="0" indent="-514350">
              <a:buFont typeface="+mj-lt"/>
              <a:buAutoNum type="arabicPeriod"/>
            </a:pPr>
            <a:r>
              <a:rPr lang="hu-HU" dirty="0">
                <a:cs typeface="Arial" panose="020B0604020202020204" pitchFamily="34" charset="0"/>
              </a:rPr>
              <a:t>Adatbázis készítés során egy és többválaszos kérdések, rangsorolás, numerikus értékek adatbevitele. A tanult programban történő adatbázis főbb jellegzetességei, címkézés, adatbeviteli lehetőségek. </a:t>
            </a:r>
          </a:p>
          <a:p>
            <a:pPr marL="514350" lvl="0" indent="-514350">
              <a:buFont typeface="+mj-lt"/>
              <a:buAutoNum type="arabicPeriod"/>
            </a:pPr>
            <a:r>
              <a:rPr lang="hu-HU" b="1" dirty="0">
                <a:cs typeface="Arial" panose="020B0604020202020204" pitchFamily="34" charset="0"/>
              </a:rPr>
              <a:t>Középérték mérőszámai (átlag, szórás, medián, </a:t>
            </a:r>
            <a:r>
              <a:rPr lang="hu-HU" b="1" dirty="0" err="1">
                <a:cs typeface="Arial" panose="020B0604020202020204" pitchFamily="34" charset="0"/>
              </a:rPr>
              <a:t>módusz</a:t>
            </a:r>
            <a:r>
              <a:rPr lang="hu-HU" b="1" dirty="0">
                <a:cs typeface="Arial" panose="020B0604020202020204" pitchFamily="34" charset="0"/>
              </a:rPr>
              <a:t>, </a:t>
            </a:r>
            <a:r>
              <a:rPr lang="hu-HU" b="1" dirty="0" err="1">
                <a:cs typeface="Arial" panose="020B0604020202020204" pitchFamily="34" charset="0"/>
              </a:rPr>
              <a:t>kvartilisek</a:t>
            </a:r>
            <a:r>
              <a:rPr lang="hu-HU" b="1" dirty="0">
                <a:cs typeface="Arial" panose="020B0604020202020204" pitchFamily="34" charset="0"/>
              </a:rPr>
              <a:t>, terjedelem, </a:t>
            </a:r>
            <a:r>
              <a:rPr lang="hu-HU" b="1" dirty="0" err="1">
                <a:cs typeface="Arial" panose="020B0604020202020204" pitchFamily="34" charset="0"/>
              </a:rPr>
              <a:t>percentilisek</a:t>
            </a:r>
            <a:r>
              <a:rPr lang="hu-HU" b="1" dirty="0">
                <a:cs typeface="Arial" panose="020B0604020202020204" pitchFamily="34" charset="0"/>
              </a:rPr>
              <a:t>) Leíró statisztikai eredmények kiszámítása SPSS programmal (ikon, </a:t>
            </a:r>
            <a:r>
              <a:rPr lang="hu-HU" b="1" dirty="0" err="1">
                <a:cs typeface="Arial" panose="020B0604020202020204" pitchFamily="34" charset="0"/>
              </a:rPr>
              <a:t>frequency</a:t>
            </a:r>
            <a:r>
              <a:rPr lang="hu-HU" b="1" dirty="0">
                <a:cs typeface="Arial" panose="020B0604020202020204" pitchFamily="34" charset="0"/>
              </a:rPr>
              <a:t>, </a:t>
            </a:r>
            <a:r>
              <a:rPr lang="hu-HU" b="1" dirty="0" err="1">
                <a:cs typeface="Arial" panose="020B0604020202020204" pitchFamily="34" charset="0"/>
              </a:rPr>
              <a:t>descriptive</a:t>
            </a:r>
            <a:r>
              <a:rPr lang="hu-HU" b="1" dirty="0">
                <a:cs typeface="Arial" panose="020B0604020202020204" pitchFamily="34" charset="0"/>
              </a:rPr>
              <a:t>, </a:t>
            </a:r>
            <a:r>
              <a:rPr lang="hu-HU" b="1" dirty="0" err="1">
                <a:cs typeface="Arial" panose="020B0604020202020204" pitchFamily="34" charset="0"/>
              </a:rPr>
              <a:t>explore</a:t>
            </a:r>
            <a:r>
              <a:rPr lang="hu-HU" b="1" dirty="0">
                <a:cs typeface="Arial" panose="020B0604020202020204" pitchFamily="34" charset="0"/>
              </a:rPr>
              <a:t>) </a:t>
            </a:r>
          </a:p>
          <a:p>
            <a:pPr marL="514350" lvl="0" indent="-514350">
              <a:buFont typeface="+mj-lt"/>
              <a:buAutoNum type="arabicPeriod"/>
            </a:pPr>
            <a:r>
              <a:rPr lang="hu-HU" dirty="0">
                <a:cs typeface="Arial" panose="020B0604020202020204" pitchFamily="34" charset="0"/>
              </a:rPr>
              <a:t>Adatredukció jelentése, funkciója. Az adatredukciót milyen szabályok alapján végezhetünk a különböző változók esetében? Adatredukció kivitelezése a tanult szoftverrel </a:t>
            </a:r>
            <a:r>
              <a:rPr lang="hu-HU" dirty="0" err="1">
                <a:cs typeface="Arial" panose="020B0604020202020204" pitchFamily="34" charset="0"/>
              </a:rPr>
              <a:t>kategórikus</a:t>
            </a:r>
            <a:r>
              <a:rPr lang="hu-HU" dirty="0">
                <a:cs typeface="Arial" panose="020B0604020202020204" pitchFamily="34" charset="0"/>
              </a:rPr>
              <a:t> változó átkódolása, skála változó csoportosítása a gyakorlatban. </a:t>
            </a:r>
          </a:p>
          <a:p>
            <a:pPr marL="514350" lvl="0" indent="-514350">
              <a:buFont typeface="+mj-lt"/>
              <a:buAutoNum type="arabicPeriod"/>
            </a:pPr>
            <a:r>
              <a:rPr lang="hu-HU" dirty="0">
                <a:cs typeface="Arial" panose="020B0604020202020204" pitchFamily="34" charset="0"/>
              </a:rPr>
              <a:t>Átlagok összehasonlítására alkalmazható statisztikai próbák alkalmazásának lehetőségei, feltételei, gyakorlata és kivitelezése a tanult szoftverben.</a:t>
            </a:r>
          </a:p>
          <a:p>
            <a:pPr marL="514350" lvl="0" indent="-514350">
              <a:buFont typeface="+mj-lt"/>
              <a:buAutoNum type="arabicPeriod"/>
            </a:pPr>
            <a:r>
              <a:rPr lang="hu-HU" dirty="0">
                <a:cs typeface="Arial" panose="020B0604020202020204" pitchFamily="34" charset="0"/>
              </a:rPr>
              <a:t>Korreláció, lineáris regresszió, átlag megbízhatósági tartomány alkalmazásának lehetőségei, feltételei, gyakorlata és kivitelezése a tanult szoftverben.</a:t>
            </a:r>
          </a:p>
          <a:p>
            <a:pPr marL="514350" lvl="0" indent="-514350">
              <a:buFont typeface="+mj-lt"/>
              <a:buAutoNum type="arabicPeriod"/>
            </a:pPr>
            <a:r>
              <a:rPr lang="hu-HU" dirty="0" err="1">
                <a:cs typeface="Arial" panose="020B0604020202020204" pitchFamily="34" charset="0"/>
              </a:rPr>
              <a:t>Khí</a:t>
            </a:r>
            <a:r>
              <a:rPr lang="hu-HU" dirty="0">
                <a:cs typeface="Arial" panose="020B0604020202020204" pitchFamily="34" charset="0"/>
              </a:rPr>
              <a:t>-négyzet próba, gyakoriság megbízhatósági tartomány alkalmazásának lehetőségei, feltételei, gyakorlata és kivitelezése a tanult szoftverben.</a:t>
            </a:r>
          </a:p>
        </p:txBody>
      </p:sp>
      <p:sp>
        <p:nvSpPr>
          <p:cNvPr id="6" name="Dia számának helye 5"/>
          <p:cNvSpPr>
            <a:spLocks noGrp="1"/>
          </p:cNvSpPr>
          <p:nvPr>
            <p:ph type="sldNum" sz="quarter" idx="12"/>
          </p:nvPr>
        </p:nvSpPr>
        <p:spPr/>
        <p:txBody>
          <a:bodyPr/>
          <a:lstStyle/>
          <a:p>
            <a:fld id="{829DC037-E7BD-4C73-8B08-BA96F3CF2969}" type="slidenum">
              <a:rPr lang="hu-HU" smtClean="0"/>
              <a:t>35</a:t>
            </a:fld>
            <a:endParaRPr lang="hu-HU" dirty="0"/>
          </a:p>
        </p:txBody>
      </p:sp>
    </p:spTree>
    <p:extLst>
      <p:ext uri="{BB962C8B-B14F-4D97-AF65-F5344CB8AC3E}">
        <p14:creationId xmlns:p14="http://schemas.microsoft.com/office/powerpoint/2010/main" val="4084836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D1B9C04-C8A8-FC42-A9CA-FBF914E77949}"/>
              </a:ext>
            </a:extLst>
          </p:cNvPr>
          <p:cNvSpPr>
            <a:spLocks noGrp="1"/>
          </p:cNvSpPr>
          <p:nvPr>
            <p:ph type="title"/>
          </p:nvPr>
        </p:nvSpPr>
        <p:spPr/>
        <p:txBody>
          <a:bodyPr>
            <a:normAutofit fontScale="90000"/>
          </a:bodyPr>
          <a:lstStyle/>
          <a:p>
            <a:r>
              <a:rPr lang="hu-HU" dirty="0"/>
              <a:t>Középérték mérőszámai</a:t>
            </a:r>
            <a:br>
              <a:rPr lang="hu-HU" dirty="0"/>
            </a:br>
            <a:endParaRPr lang="hu-HU" dirty="0"/>
          </a:p>
        </p:txBody>
      </p:sp>
      <p:sp>
        <p:nvSpPr>
          <p:cNvPr id="3" name="Tartalom helye 2">
            <a:extLst>
              <a:ext uri="{FF2B5EF4-FFF2-40B4-BE49-F238E27FC236}">
                <a16:creationId xmlns:a16="http://schemas.microsoft.com/office/drawing/2014/main" id="{FBFF4B0E-949E-1F4F-826C-00786098D76B}"/>
              </a:ext>
            </a:extLst>
          </p:cNvPr>
          <p:cNvSpPr>
            <a:spLocks noGrp="1"/>
          </p:cNvSpPr>
          <p:nvPr>
            <p:ph idx="1"/>
          </p:nvPr>
        </p:nvSpPr>
        <p:spPr>
          <a:xfrm>
            <a:off x="291966" y="1144263"/>
            <a:ext cx="11608067" cy="4944928"/>
          </a:xfrm>
        </p:spPr>
        <p:txBody>
          <a:bodyPr>
            <a:normAutofit/>
          </a:bodyPr>
          <a:lstStyle/>
          <a:p>
            <a:pPr marL="0" indent="0">
              <a:buNone/>
            </a:pPr>
            <a:r>
              <a:rPr lang="hu-HU" sz="2200" dirty="0"/>
              <a:t>A különböző mérések során nyert adatok csoportosítása, tömörítése lehetővé tesz más kutatási eredményekkel való összehasonlítást, különbségek, összefüggések feltárását. Középértékek számításakor egyetlen mérőszámmal fejezzük ki az adatok alapvető tendenciáját. </a:t>
            </a:r>
          </a:p>
          <a:p>
            <a:pPr marL="0" lvl="0" indent="0">
              <a:buNone/>
            </a:pPr>
            <a:r>
              <a:rPr lang="hu-HU" sz="2200" b="1" dirty="0"/>
              <a:t>Átlag</a:t>
            </a:r>
            <a:endParaRPr lang="hu-HU" sz="2200" dirty="0"/>
          </a:p>
          <a:p>
            <a:pPr marL="0" indent="0">
              <a:buNone/>
            </a:pPr>
            <a:r>
              <a:rPr lang="hu-HU" sz="2200" dirty="0"/>
              <a:t>Az átlag</a:t>
            </a:r>
            <a:r>
              <a:rPr lang="hu-HU" sz="2200" b="1" dirty="0"/>
              <a:t> </a:t>
            </a:r>
            <a:r>
              <a:rPr lang="hu-HU" sz="2200" dirty="0"/>
              <a:t>(számtani középérték, </a:t>
            </a:r>
            <a:r>
              <a:rPr lang="hu-HU" sz="2200" dirty="0" err="1"/>
              <a:t>mean</a:t>
            </a:r>
            <a:r>
              <a:rPr lang="hu-HU" sz="2200" dirty="0"/>
              <a:t>), intervallumskálán mért adatokból számítható. A megfigyelt értékek számtani átlagára utal, melyet úgy számolunk ki, hogy a megfigyelések értékeit összeadjuk és osztjuk a megfigyelések számával. Az átlag értéke jól </a:t>
            </a:r>
            <a:r>
              <a:rPr lang="hu-HU" sz="2200" dirty="0" err="1"/>
              <a:t>jellemzi</a:t>
            </a:r>
            <a:r>
              <a:rPr lang="hu-HU" sz="2200" dirty="0"/>
              <a:t> a normál eloszlást mutató változót, de érzékeny a kiugró értékekre. Ha a nyers adatok nem állnak rendelkezésre a csoportonként </a:t>
            </a:r>
            <a:r>
              <a:rPr lang="hu-HU" sz="2200" b="1" dirty="0"/>
              <a:t>átlagok súlyozásával</a:t>
            </a:r>
            <a:r>
              <a:rPr lang="hu-HU" sz="2200" dirty="0"/>
              <a:t> kaphatjuk meg a teljes minta átlagát.  Ebben az esetben a felbontási tartomány középértékét célszerű szorozni az adott tartományba eső emberek számával és ezeket az értékeket használva kapjuk meg a súlyozott átlagot (9. táblázat). Pl. A súlyozott átlag: [(28*78)+(43*88)+(39*67)]/110=8581/110=78</a:t>
            </a:r>
          </a:p>
          <a:p>
            <a:endParaRPr lang="hu-HU" dirty="0"/>
          </a:p>
        </p:txBody>
      </p:sp>
      <p:sp>
        <p:nvSpPr>
          <p:cNvPr id="4" name="Dia számának helye 3">
            <a:extLst>
              <a:ext uri="{FF2B5EF4-FFF2-40B4-BE49-F238E27FC236}">
                <a16:creationId xmlns:a16="http://schemas.microsoft.com/office/drawing/2014/main" id="{E2D926A6-0570-3C48-ACD6-B5928AEF9F05}"/>
              </a:ext>
            </a:extLst>
          </p:cNvPr>
          <p:cNvSpPr>
            <a:spLocks noGrp="1"/>
          </p:cNvSpPr>
          <p:nvPr>
            <p:ph type="sldNum" sz="quarter" idx="12"/>
          </p:nvPr>
        </p:nvSpPr>
        <p:spPr/>
        <p:txBody>
          <a:bodyPr/>
          <a:lstStyle/>
          <a:p>
            <a:fld id="{829DC037-E7BD-4C73-8B08-BA96F3CF2969}" type="slidenum">
              <a:rPr lang="hu-HU" smtClean="0"/>
              <a:t>4</a:t>
            </a:fld>
            <a:endParaRPr lang="hu-HU"/>
          </a:p>
        </p:txBody>
      </p:sp>
      <p:graphicFrame>
        <p:nvGraphicFramePr>
          <p:cNvPr id="5" name="Táblázat 4">
            <a:extLst>
              <a:ext uri="{FF2B5EF4-FFF2-40B4-BE49-F238E27FC236}">
                <a16:creationId xmlns:a16="http://schemas.microsoft.com/office/drawing/2014/main" id="{46D062A4-A72D-2C4E-B5DF-52157561122E}"/>
              </a:ext>
            </a:extLst>
          </p:cNvPr>
          <p:cNvGraphicFramePr>
            <a:graphicFrameLocks noGrp="1"/>
          </p:cNvGraphicFramePr>
          <p:nvPr>
            <p:extLst>
              <p:ext uri="{D42A27DB-BD31-4B8C-83A1-F6EECF244321}">
                <p14:modId xmlns:p14="http://schemas.microsoft.com/office/powerpoint/2010/main" val="1437902085"/>
              </p:ext>
            </p:extLst>
          </p:nvPr>
        </p:nvGraphicFramePr>
        <p:xfrm>
          <a:off x="3936379" y="5103125"/>
          <a:ext cx="5754031" cy="1435787"/>
        </p:xfrm>
        <a:graphic>
          <a:graphicData uri="http://schemas.openxmlformats.org/drawingml/2006/table">
            <a:tbl>
              <a:tblPr firstRow="1" firstCol="1" lastRow="1" lastCol="1" bandRow="1" bandCol="1">
                <a:tableStyleId>{5C22544A-7EE6-4342-B048-85BDC9FD1C3A}</a:tableStyleId>
              </a:tblPr>
              <a:tblGrid>
                <a:gridCol w="2776766">
                  <a:extLst>
                    <a:ext uri="{9D8B030D-6E8A-4147-A177-3AD203B41FA5}">
                      <a16:colId xmlns:a16="http://schemas.microsoft.com/office/drawing/2014/main" val="3105266450"/>
                    </a:ext>
                  </a:extLst>
                </a:gridCol>
                <a:gridCol w="1380601">
                  <a:extLst>
                    <a:ext uri="{9D8B030D-6E8A-4147-A177-3AD203B41FA5}">
                      <a16:colId xmlns:a16="http://schemas.microsoft.com/office/drawing/2014/main" val="729413392"/>
                    </a:ext>
                  </a:extLst>
                </a:gridCol>
                <a:gridCol w="1596664">
                  <a:extLst>
                    <a:ext uri="{9D8B030D-6E8A-4147-A177-3AD203B41FA5}">
                      <a16:colId xmlns:a16="http://schemas.microsoft.com/office/drawing/2014/main" val="2234081018"/>
                    </a:ext>
                  </a:extLst>
                </a:gridCol>
              </a:tblGrid>
              <a:tr h="204351">
                <a:tc>
                  <a:txBody>
                    <a:bodyPr/>
                    <a:lstStyle/>
                    <a:p>
                      <a:pPr algn="just">
                        <a:lnSpc>
                          <a:spcPct val="150000"/>
                        </a:lnSpc>
                        <a:spcAft>
                          <a:spcPts val="0"/>
                        </a:spcAft>
                      </a:pPr>
                      <a:r>
                        <a:rPr lang="hu-HU" sz="1100">
                          <a:effectLst/>
                        </a:rPr>
                        <a:t>Csoport</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Minta elemszáma</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Testsúly átlaga (kg)</a:t>
                      </a:r>
                      <a:endParaRPr lang="hu-HU"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14016109"/>
                  </a:ext>
                </a:extLst>
              </a:tr>
              <a:tr h="204351">
                <a:tc>
                  <a:txBody>
                    <a:bodyPr/>
                    <a:lstStyle/>
                    <a:p>
                      <a:pPr algn="just">
                        <a:lnSpc>
                          <a:spcPct val="150000"/>
                        </a:lnSpc>
                        <a:spcAft>
                          <a:spcPts val="0"/>
                        </a:spcAft>
                      </a:pPr>
                      <a:r>
                        <a:rPr lang="hu-HU" sz="1100">
                          <a:effectLst/>
                        </a:rPr>
                        <a:t>Alapfokú iskolai végzettségűek</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28</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78</a:t>
                      </a:r>
                      <a:endParaRPr lang="hu-HU"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84243036"/>
                  </a:ext>
                </a:extLst>
              </a:tr>
              <a:tr h="204351">
                <a:tc>
                  <a:txBody>
                    <a:bodyPr/>
                    <a:lstStyle/>
                    <a:p>
                      <a:pPr algn="just">
                        <a:lnSpc>
                          <a:spcPct val="150000"/>
                        </a:lnSpc>
                        <a:spcAft>
                          <a:spcPts val="0"/>
                        </a:spcAft>
                      </a:pPr>
                      <a:r>
                        <a:rPr lang="hu-HU" sz="1100">
                          <a:effectLst/>
                        </a:rPr>
                        <a:t>Középfokú végzettségűek</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R="502920" algn="just">
                        <a:lnSpc>
                          <a:spcPct val="150000"/>
                        </a:lnSpc>
                        <a:spcAft>
                          <a:spcPts val="0"/>
                        </a:spcAft>
                      </a:pPr>
                      <a:r>
                        <a:rPr lang="hu-HU" sz="1100">
                          <a:effectLst/>
                        </a:rPr>
                        <a:t>43</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88</a:t>
                      </a:r>
                      <a:endParaRPr lang="hu-HU"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71544574"/>
                  </a:ext>
                </a:extLst>
              </a:tr>
              <a:tr h="204351">
                <a:tc>
                  <a:txBody>
                    <a:bodyPr/>
                    <a:lstStyle/>
                    <a:p>
                      <a:pPr algn="just">
                        <a:lnSpc>
                          <a:spcPct val="150000"/>
                        </a:lnSpc>
                        <a:spcAft>
                          <a:spcPts val="0"/>
                        </a:spcAft>
                      </a:pPr>
                      <a:r>
                        <a:rPr lang="hu-HU" sz="1100">
                          <a:effectLst/>
                        </a:rPr>
                        <a:t>Felsőfokú végzettségűek</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39</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67</a:t>
                      </a:r>
                      <a:endParaRPr lang="hu-HU"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31868189"/>
                  </a:ext>
                </a:extLst>
              </a:tr>
              <a:tr h="537643">
                <a:tc>
                  <a:txBody>
                    <a:bodyPr/>
                    <a:lstStyle/>
                    <a:p>
                      <a:pPr algn="just">
                        <a:lnSpc>
                          <a:spcPct val="150000"/>
                        </a:lnSpc>
                        <a:spcAft>
                          <a:spcPts val="0"/>
                        </a:spcAft>
                      </a:pPr>
                      <a:r>
                        <a:rPr lang="hu-HU" sz="1100" dirty="0">
                          <a:effectLst/>
                        </a:rPr>
                        <a:t>Összesen</a:t>
                      </a:r>
                      <a:endParaRPr lang="hu-HU"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a:effectLst/>
                        </a:rPr>
                        <a:t>110</a:t>
                      </a:r>
                      <a:endParaRPr lang="hu-HU"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hu-HU" sz="1100" dirty="0">
                          <a:effectLst/>
                        </a:rPr>
                        <a:t>77</a:t>
                      </a:r>
                      <a:endParaRPr lang="hu-HU"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37580351"/>
                  </a:ext>
                </a:extLst>
              </a:tr>
            </a:tbl>
          </a:graphicData>
        </a:graphic>
      </p:graphicFrame>
    </p:spTree>
    <p:extLst>
      <p:ext uri="{BB962C8B-B14F-4D97-AF65-F5344CB8AC3E}">
        <p14:creationId xmlns:p14="http://schemas.microsoft.com/office/powerpoint/2010/main" val="555992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A8C131D-55FA-BD4B-A8B3-1704F0B9ACBB}"/>
              </a:ext>
            </a:extLst>
          </p:cNvPr>
          <p:cNvSpPr>
            <a:spLocks noGrp="1"/>
          </p:cNvSpPr>
          <p:nvPr>
            <p:ph type="title"/>
          </p:nvPr>
        </p:nvSpPr>
        <p:spPr/>
        <p:txBody>
          <a:bodyPr/>
          <a:lstStyle/>
          <a:p>
            <a:r>
              <a:rPr lang="hu-HU" dirty="0"/>
              <a:t>Középérték mérőszámai</a:t>
            </a:r>
          </a:p>
        </p:txBody>
      </p:sp>
      <p:sp>
        <p:nvSpPr>
          <p:cNvPr id="3" name="Tartalom helye 2">
            <a:extLst>
              <a:ext uri="{FF2B5EF4-FFF2-40B4-BE49-F238E27FC236}">
                <a16:creationId xmlns:a16="http://schemas.microsoft.com/office/drawing/2014/main" id="{2B825F49-B24D-2940-A1A0-1A13E1658A39}"/>
              </a:ext>
            </a:extLst>
          </p:cNvPr>
          <p:cNvSpPr>
            <a:spLocks noGrp="1"/>
          </p:cNvSpPr>
          <p:nvPr>
            <p:ph idx="1"/>
          </p:nvPr>
        </p:nvSpPr>
        <p:spPr/>
        <p:txBody>
          <a:bodyPr>
            <a:normAutofit fontScale="62500" lnSpcReduction="20000"/>
          </a:bodyPr>
          <a:lstStyle/>
          <a:p>
            <a:pPr marL="0" lvl="0" indent="0">
              <a:buNone/>
            </a:pPr>
            <a:r>
              <a:rPr lang="hu-HU" b="1" dirty="0"/>
              <a:t>Medián</a:t>
            </a:r>
            <a:endParaRPr lang="hu-HU" dirty="0"/>
          </a:p>
          <a:p>
            <a:pPr marL="0" indent="0">
              <a:buNone/>
            </a:pPr>
            <a:r>
              <a:rPr lang="hu-HU" dirty="0"/>
              <a:t>A medián a minta középső értéke, melynél a megfigyelések fele nagyobb a másik fele kisebb. Kiszámításához nagyság sorrendbe kell rendezni a minta elemeit majd meg kell keresni a középső értéket. Amennyiben a középső érték két páros számú elemet tartalmaz, a medián a két középső érték átlaga. Az átlaggal ellentétben nem érzékeny a kiugró értékekre. </a:t>
            </a:r>
            <a:r>
              <a:rPr lang="hu-HU" b="1" dirty="0"/>
              <a:t> </a:t>
            </a:r>
            <a:endParaRPr lang="hu-HU" dirty="0"/>
          </a:p>
          <a:p>
            <a:pPr marL="0" lvl="0" indent="0">
              <a:buNone/>
            </a:pPr>
            <a:r>
              <a:rPr lang="hu-HU" b="1" dirty="0" err="1"/>
              <a:t>Kvartilisek</a:t>
            </a:r>
            <a:endParaRPr lang="hu-HU" dirty="0"/>
          </a:p>
          <a:p>
            <a:pPr marL="0" indent="0">
              <a:buNone/>
            </a:pPr>
            <a:r>
              <a:rPr lang="hu-HU" dirty="0"/>
              <a:t>Kisebb elemszám esetén számítógép alkalmazása nélkül is könnyen kiszámítható. A kapott értékeket nagyság szerint sorba rendezzük, páros számú minta esetén a középső két érték számtani közepe lesz a medián. A </a:t>
            </a:r>
            <a:r>
              <a:rPr lang="hu-HU" dirty="0" err="1"/>
              <a:t>kvartilisek</a:t>
            </a:r>
            <a:r>
              <a:rPr lang="hu-HU" dirty="0"/>
              <a:t> kiszámítása ugyanígy történik csak az esetek negyedéig számolunk ez lesz az 1. </a:t>
            </a:r>
            <a:r>
              <a:rPr lang="hu-HU" dirty="0" err="1"/>
              <a:t>kvartilis</a:t>
            </a:r>
            <a:r>
              <a:rPr lang="hu-HU" dirty="0"/>
              <a:t> (a minta egy negyede kisebb, háromnegyede nagyobb), a medián megegyezik a 2. </a:t>
            </a:r>
            <a:r>
              <a:rPr lang="hu-HU" dirty="0" err="1"/>
              <a:t>kvartilissel</a:t>
            </a:r>
            <a:r>
              <a:rPr lang="hu-HU" dirty="0"/>
              <a:t>, a harmadik negyed lesz a 3. </a:t>
            </a:r>
            <a:r>
              <a:rPr lang="hu-HU" dirty="0" err="1"/>
              <a:t>kvartilis</a:t>
            </a:r>
            <a:r>
              <a:rPr lang="hu-HU" dirty="0"/>
              <a:t> (a minta háromnegyede kisebb egy negyede nagyobb). Tehát a három </a:t>
            </a:r>
            <a:r>
              <a:rPr lang="hu-HU" dirty="0" err="1"/>
              <a:t>kvartilis</a:t>
            </a:r>
            <a:r>
              <a:rPr lang="hu-HU" dirty="0"/>
              <a:t> négy egyenlő részre osztja a mintát. Az </a:t>
            </a:r>
            <a:r>
              <a:rPr lang="hu-HU" dirty="0" err="1"/>
              <a:t>interquartilis</a:t>
            </a:r>
            <a:r>
              <a:rPr lang="hu-HU" dirty="0"/>
              <a:t> félterjedelem a </a:t>
            </a:r>
            <a:r>
              <a:rPr lang="hu-HU" dirty="0" err="1"/>
              <a:t>kvartilisek</a:t>
            </a:r>
            <a:r>
              <a:rPr lang="hu-HU" dirty="0"/>
              <a:t> által felosztott adatok középső fele, vagyis az 1. és 3. </a:t>
            </a:r>
            <a:r>
              <a:rPr lang="hu-HU" dirty="0" err="1"/>
              <a:t>kvartilis</a:t>
            </a:r>
            <a:r>
              <a:rPr lang="hu-HU" dirty="0"/>
              <a:t> közötti terület. A szélső értékek teljes kizárása révén jól </a:t>
            </a:r>
            <a:r>
              <a:rPr lang="hu-HU" dirty="0" err="1"/>
              <a:t>jellemzi</a:t>
            </a:r>
            <a:r>
              <a:rPr lang="hu-HU" dirty="0"/>
              <a:t> az adathalmazt.  </a:t>
            </a:r>
          </a:p>
          <a:p>
            <a:pPr marL="0" lvl="0" indent="0">
              <a:buNone/>
            </a:pPr>
            <a:r>
              <a:rPr lang="hu-HU" b="1" dirty="0" err="1"/>
              <a:t>Módusz</a:t>
            </a:r>
            <a:endParaRPr lang="hu-HU" dirty="0"/>
          </a:p>
          <a:p>
            <a:pPr marL="0" indent="0">
              <a:buNone/>
            </a:pPr>
            <a:r>
              <a:rPr lang="hu-HU" dirty="0"/>
              <a:t>A minta értékei közül a leggyakrabban előforduló érték, vagy a legnagyobb gyakorisággal rendelkező csoport középértéke. Előfordulhat, hogy az adatok között két olyan érték is van, amely gyakorisága lényegesen eltér a többitől, ezt nevezzük </a:t>
            </a:r>
            <a:r>
              <a:rPr lang="hu-HU" i="1" dirty="0" err="1"/>
              <a:t>bimodális</a:t>
            </a:r>
            <a:r>
              <a:rPr lang="hu-HU" i="1" dirty="0"/>
              <a:t> eloszlásnak</a:t>
            </a:r>
            <a:r>
              <a:rPr lang="hu-HU" dirty="0"/>
              <a:t>, melynek lehetséges oka, hogy az adatok két részmintából származnak. Kiszámítása: </a:t>
            </a:r>
            <a:r>
              <a:rPr lang="hu-HU" dirty="0" err="1"/>
              <a:t>csoportosítatlan</a:t>
            </a:r>
            <a:r>
              <a:rPr lang="hu-HU" dirty="0"/>
              <a:t> adatok esetén megszámoljuk, melyik érték hányszor fordul elő, a leggyakoribb a </a:t>
            </a:r>
            <a:r>
              <a:rPr lang="hu-HU" dirty="0" err="1"/>
              <a:t>módusz</a:t>
            </a:r>
            <a:r>
              <a:rPr lang="hu-HU" dirty="0"/>
              <a:t>, csoportosított adatok esetén az abszolút gyakorisági eloszlásban megkeressük a leggyakrabban előforduló csoportot és annak a csoportnak a csoportközépértéke a </a:t>
            </a:r>
            <a:r>
              <a:rPr lang="hu-HU" dirty="0" err="1"/>
              <a:t>módusz</a:t>
            </a:r>
            <a:r>
              <a:rPr lang="hu-HU" dirty="0"/>
              <a:t>. </a:t>
            </a:r>
          </a:p>
          <a:p>
            <a:endParaRPr lang="hu-HU" dirty="0"/>
          </a:p>
        </p:txBody>
      </p:sp>
      <p:sp>
        <p:nvSpPr>
          <p:cNvPr id="4" name="Dia számának helye 3">
            <a:extLst>
              <a:ext uri="{FF2B5EF4-FFF2-40B4-BE49-F238E27FC236}">
                <a16:creationId xmlns:a16="http://schemas.microsoft.com/office/drawing/2014/main" id="{0A8C0386-5A89-014B-B3F3-89DC5E7FC50D}"/>
              </a:ext>
            </a:extLst>
          </p:cNvPr>
          <p:cNvSpPr>
            <a:spLocks noGrp="1"/>
          </p:cNvSpPr>
          <p:nvPr>
            <p:ph type="sldNum" sz="quarter" idx="12"/>
          </p:nvPr>
        </p:nvSpPr>
        <p:spPr/>
        <p:txBody>
          <a:bodyPr/>
          <a:lstStyle/>
          <a:p>
            <a:fld id="{829DC037-E7BD-4C73-8B08-BA96F3CF2969}" type="slidenum">
              <a:rPr lang="hu-HU" smtClean="0"/>
              <a:t>5</a:t>
            </a:fld>
            <a:endParaRPr lang="hu-HU"/>
          </a:p>
        </p:txBody>
      </p:sp>
    </p:spTree>
    <p:extLst>
      <p:ext uri="{BB962C8B-B14F-4D97-AF65-F5344CB8AC3E}">
        <p14:creationId xmlns:p14="http://schemas.microsoft.com/office/powerpoint/2010/main" val="3013241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C5A8D4F-3096-834A-B94E-5E0A4E9D2668}"/>
              </a:ext>
            </a:extLst>
          </p:cNvPr>
          <p:cNvSpPr>
            <a:spLocks noGrp="1"/>
          </p:cNvSpPr>
          <p:nvPr>
            <p:ph type="title"/>
          </p:nvPr>
        </p:nvSpPr>
        <p:spPr/>
        <p:txBody>
          <a:bodyPr/>
          <a:lstStyle/>
          <a:p>
            <a:r>
              <a:rPr lang="hu-HU" dirty="0"/>
              <a:t>Szóródás mérőszámai</a:t>
            </a:r>
          </a:p>
        </p:txBody>
      </p:sp>
      <p:sp>
        <p:nvSpPr>
          <p:cNvPr id="4" name="Dia számának helye 3">
            <a:extLst>
              <a:ext uri="{FF2B5EF4-FFF2-40B4-BE49-F238E27FC236}">
                <a16:creationId xmlns:a16="http://schemas.microsoft.com/office/drawing/2014/main" id="{319E65DA-F7CD-C24E-B493-F8F3391D8F83}"/>
              </a:ext>
            </a:extLst>
          </p:cNvPr>
          <p:cNvSpPr>
            <a:spLocks noGrp="1"/>
          </p:cNvSpPr>
          <p:nvPr>
            <p:ph type="sldNum" sz="quarter" idx="12"/>
          </p:nvPr>
        </p:nvSpPr>
        <p:spPr/>
        <p:txBody>
          <a:bodyPr/>
          <a:lstStyle/>
          <a:p>
            <a:fld id="{829DC037-E7BD-4C73-8B08-BA96F3CF2969}" type="slidenum">
              <a:rPr lang="hu-HU" smtClean="0"/>
              <a:t>6</a:t>
            </a:fld>
            <a:endParaRPr lang="hu-HU"/>
          </a:p>
        </p:txBody>
      </p:sp>
      <p:sp>
        <p:nvSpPr>
          <p:cNvPr id="5" name="Téglalap 4">
            <a:extLst>
              <a:ext uri="{FF2B5EF4-FFF2-40B4-BE49-F238E27FC236}">
                <a16:creationId xmlns:a16="http://schemas.microsoft.com/office/drawing/2014/main" id="{50195405-E320-3644-8241-0D7781846007}"/>
              </a:ext>
            </a:extLst>
          </p:cNvPr>
          <p:cNvSpPr/>
          <p:nvPr/>
        </p:nvSpPr>
        <p:spPr>
          <a:xfrm>
            <a:off x="442468" y="981778"/>
            <a:ext cx="10911332" cy="5450851"/>
          </a:xfrm>
          <a:prstGeom prst="rect">
            <a:avLst/>
          </a:prstGeom>
        </p:spPr>
        <p:txBody>
          <a:bodyPr wrap="square">
            <a:spAutoFit/>
          </a:bodyPr>
          <a:lstStyle/>
          <a:p>
            <a:pPr algn="just">
              <a:lnSpc>
                <a:spcPct val="150000"/>
              </a:lnSpc>
              <a:spcAft>
                <a:spcPts val="0"/>
              </a:spcAft>
            </a:pPr>
            <a:r>
              <a:rPr lang="hu-HU" dirty="0">
                <a:ea typeface="Times New Roman" panose="02020603050405020304" pitchFamily="18" charset="0"/>
              </a:rPr>
              <a:t>A gyakorlatban előfordul, hogy a középértékek a különböző mintákban megegyeznek, vagy nem adnak értelmezhető különbségeket az egymástól eltérő eloszlású minták között. Azt a tulajdonságot, hogy a minta egyes elemei eltérnek a középértéktől, a minta szóródásának nevezzük. </a:t>
            </a:r>
          </a:p>
          <a:p>
            <a:pPr lvl="0" algn="just">
              <a:lnSpc>
                <a:spcPct val="150000"/>
              </a:lnSpc>
              <a:spcAft>
                <a:spcPts val="0"/>
              </a:spcAft>
            </a:pPr>
            <a:r>
              <a:rPr lang="hu-HU" b="1" dirty="0">
                <a:ea typeface="Times New Roman" panose="02020603050405020304" pitchFamily="18" charset="0"/>
              </a:rPr>
              <a:t>Terjedelem (</a:t>
            </a:r>
            <a:r>
              <a:rPr lang="hu-HU" b="1" dirty="0" err="1">
                <a:ea typeface="Times New Roman" panose="02020603050405020304" pitchFamily="18" charset="0"/>
              </a:rPr>
              <a:t>range</a:t>
            </a:r>
            <a:r>
              <a:rPr lang="hu-HU" b="1" dirty="0">
                <a:ea typeface="Times New Roman" panose="02020603050405020304" pitchFamily="18" charset="0"/>
              </a:rPr>
              <a:t>)</a:t>
            </a:r>
            <a:endParaRPr lang="hu-HU" dirty="0">
              <a:ea typeface="Times New Roman" panose="02020603050405020304" pitchFamily="18" charset="0"/>
            </a:endParaRPr>
          </a:p>
          <a:p>
            <a:pPr algn="just">
              <a:lnSpc>
                <a:spcPct val="150000"/>
              </a:lnSpc>
              <a:spcAft>
                <a:spcPts val="0"/>
              </a:spcAft>
            </a:pPr>
            <a:r>
              <a:rPr lang="hu-HU" dirty="0">
                <a:ea typeface="Times New Roman" panose="02020603050405020304" pitchFamily="18" charset="0"/>
              </a:rPr>
              <a:t>A minta szélső értékei közötti távolságot nevezzük terjedelemnek. A legkisebb és a legnagyobb érték különbsége. A kiugró és extrém értékek érzékeltetésére használjuk. </a:t>
            </a:r>
          </a:p>
          <a:p>
            <a:pPr lvl="0" algn="just">
              <a:lnSpc>
                <a:spcPct val="150000"/>
              </a:lnSpc>
              <a:spcAft>
                <a:spcPts val="0"/>
              </a:spcAft>
            </a:pPr>
            <a:r>
              <a:rPr lang="hu-HU" b="1" dirty="0">
                <a:ea typeface="Times New Roman" panose="02020603050405020304" pitchFamily="18" charset="0"/>
              </a:rPr>
              <a:t>Variancia (szórásnégyzet)</a:t>
            </a:r>
            <a:endParaRPr lang="hu-HU" dirty="0">
              <a:ea typeface="Times New Roman" panose="02020603050405020304" pitchFamily="18" charset="0"/>
            </a:endParaRPr>
          </a:p>
          <a:p>
            <a:pPr algn="just">
              <a:lnSpc>
                <a:spcPct val="150000"/>
              </a:lnSpc>
              <a:spcAft>
                <a:spcPts val="0"/>
              </a:spcAft>
            </a:pPr>
            <a:r>
              <a:rPr lang="hu-HU" dirty="0">
                <a:ea typeface="Times New Roman" panose="02020603050405020304" pitchFamily="18" charset="0"/>
              </a:rPr>
              <a:t>A minta minden egyes elemének átlagtól való eltérését négyzetre emeljük és a kapott négyzetértékeket összeadjuk, így megkapjuk a négyzetes összeget (az eltérések négyzetének összegét). (Az átlagtól való eltérésekben lehetséges negatív értékeket négyzetre emeléssel küszöböljük ki). A négyzetes összeget elosztva a minta szabadságfokával, kapjuk meg a varianciát (a minta négyzetes összegének és a szabadságfoknak a hányadosa). A nevezőben lévő </a:t>
            </a:r>
            <a:r>
              <a:rPr lang="hu-HU" b="1" dirty="0">
                <a:ea typeface="Times New Roman" panose="02020603050405020304" pitchFamily="18" charset="0"/>
              </a:rPr>
              <a:t>szabadságfok</a:t>
            </a:r>
            <a:r>
              <a:rPr lang="hu-HU" dirty="0">
                <a:ea typeface="Times New Roman" panose="02020603050405020304" pitchFamily="18" charset="0"/>
              </a:rPr>
              <a:t> azt mutatja meg, hogy a számlálóban lévő tényező elemei közül hány olyan elem van, amelyik egymástól független. Tehát nem a minta elemszámával hanem n-1 értékkel osztunk. </a:t>
            </a:r>
            <a:endParaRPr lang="hu-HU" dirty="0">
              <a:effectLst/>
              <a:ea typeface="Times New Roman" panose="02020603050405020304" pitchFamily="18" charset="0"/>
            </a:endParaRPr>
          </a:p>
        </p:txBody>
      </p:sp>
    </p:spTree>
    <p:extLst>
      <p:ext uri="{BB962C8B-B14F-4D97-AF65-F5344CB8AC3E}">
        <p14:creationId xmlns:p14="http://schemas.microsoft.com/office/powerpoint/2010/main" val="3932318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70AB607-26B4-704C-855C-772B9C5386D8}"/>
              </a:ext>
            </a:extLst>
          </p:cNvPr>
          <p:cNvSpPr>
            <a:spLocks noGrp="1"/>
          </p:cNvSpPr>
          <p:nvPr>
            <p:ph type="title"/>
          </p:nvPr>
        </p:nvSpPr>
        <p:spPr/>
        <p:txBody>
          <a:bodyPr/>
          <a:lstStyle/>
          <a:p>
            <a:r>
              <a:rPr lang="hu-HU" dirty="0"/>
              <a:t>Szórás</a:t>
            </a:r>
          </a:p>
        </p:txBody>
      </p:sp>
      <p:sp>
        <p:nvSpPr>
          <p:cNvPr id="3" name="Tartalom helye 2">
            <a:extLst>
              <a:ext uri="{FF2B5EF4-FFF2-40B4-BE49-F238E27FC236}">
                <a16:creationId xmlns:a16="http://schemas.microsoft.com/office/drawing/2014/main" id="{0588F6CD-0734-CD4A-AFE8-84CBD04FA010}"/>
              </a:ext>
            </a:extLst>
          </p:cNvPr>
          <p:cNvSpPr>
            <a:spLocks noGrp="1"/>
          </p:cNvSpPr>
          <p:nvPr>
            <p:ph idx="1"/>
          </p:nvPr>
        </p:nvSpPr>
        <p:spPr>
          <a:xfrm>
            <a:off x="221381" y="1232035"/>
            <a:ext cx="5874619" cy="4944928"/>
          </a:xfrm>
        </p:spPr>
        <p:txBody>
          <a:bodyPr>
            <a:normAutofit/>
          </a:bodyPr>
          <a:lstStyle/>
          <a:p>
            <a:pPr marL="0" indent="0" algn="just">
              <a:buNone/>
            </a:pPr>
            <a:r>
              <a:rPr lang="hu-HU" sz="2200" dirty="0"/>
              <a:t>Az egészségügyi és orvosi adatok jellemzésére leggyakrabban használt mutató a szórás (Standard </a:t>
            </a:r>
            <a:r>
              <a:rPr lang="hu-HU" sz="2200" dirty="0" err="1"/>
              <a:t>Deviation</a:t>
            </a:r>
            <a:r>
              <a:rPr lang="hu-HU" sz="2200" dirty="0"/>
              <a:t>; SD). A szórás (a variancia négyzetgyöke) azt jelenti, hogy a minta értékei mennyire szóródnak az átlag körül. Folytonos változók esetén a minta értékeinek legalább 75% -a minden esetben az átlag±2SD tartományon belülre esik. Ha a minta eloszlása hasonlít a normál eloszláshoz (3. ábra), akkor az átlag±1SD tartományba esik a megfigyelések 68%-a, az átlag±2SD tartományban 95%-</a:t>
            </a:r>
            <a:r>
              <a:rPr lang="hu-HU" sz="2200" dirty="0" err="1"/>
              <a:t>uk</a:t>
            </a:r>
            <a:r>
              <a:rPr lang="hu-HU" sz="2200" dirty="0"/>
              <a:t>, és az átlag±3SD értékek közé esik a 99,7%-</a:t>
            </a:r>
            <a:r>
              <a:rPr lang="hu-HU" sz="2200" dirty="0" err="1"/>
              <a:t>uk</a:t>
            </a:r>
            <a:r>
              <a:rPr lang="hu-HU" sz="2200" dirty="0"/>
              <a:t>. A szórást szimmetrikus eloszlású, numerikus változók esetén használjuk, mellette mindig feltüntetve az átlagot is. </a:t>
            </a:r>
          </a:p>
          <a:p>
            <a:endParaRPr lang="hu-HU" dirty="0"/>
          </a:p>
        </p:txBody>
      </p:sp>
      <p:sp>
        <p:nvSpPr>
          <p:cNvPr id="4" name="Dia számának helye 3">
            <a:extLst>
              <a:ext uri="{FF2B5EF4-FFF2-40B4-BE49-F238E27FC236}">
                <a16:creationId xmlns:a16="http://schemas.microsoft.com/office/drawing/2014/main" id="{3FF2E99F-12E3-AB42-80CB-40FB878D8188}"/>
              </a:ext>
            </a:extLst>
          </p:cNvPr>
          <p:cNvSpPr>
            <a:spLocks noGrp="1"/>
          </p:cNvSpPr>
          <p:nvPr>
            <p:ph type="sldNum" sz="quarter" idx="12"/>
          </p:nvPr>
        </p:nvSpPr>
        <p:spPr/>
        <p:txBody>
          <a:bodyPr/>
          <a:lstStyle/>
          <a:p>
            <a:fld id="{829DC037-E7BD-4C73-8B08-BA96F3CF2969}" type="slidenum">
              <a:rPr lang="hu-HU" smtClean="0"/>
              <a:t>7</a:t>
            </a:fld>
            <a:endParaRPr lang="hu-HU"/>
          </a:p>
        </p:txBody>
      </p:sp>
      <p:pic>
        <p:nvPicPr>
          <p:cNvPr id="5" name="Kép 4">
            <a:extLst>
              <a:ext uri="{FF2B5EF4-FFF2-40B4-BE49-F238E27FC236}">
                <a16:creationId xmlns:a16="http://schemas.microsoft.com/office/drawing/2014/main" id="{6B64FA68-0B47-8242-90CA-1772837FFF41}"/>
              </a:ext>
            </a:extLst>
          </p:cNvPr>
          <p:cNvPicPr/>
          <p:nvPr/>
        </p:nvPicPr>
        <p:blipFill>
          <a:blip r:embed="rId2" cstate="print"/>
          <a:srcRect/>
          <a:stretch>
            <a:fillRect/>
          </a:stretch>
        </p:blipFill>
        <p:spPr bwMode="auto">
          <a:xfrm>
            <a:off x="6586538" y="1757363"/>
            <a:ext cx="4904422" cy="3016567"/>
          </a:xfrm>
          <a:prstGeom prst="rect">
            <a:avLst/>
          </a:prstGeom>
          <a:noFill/>
          <a:ln w="9525">
            <a:noFill/>
            <a:miter lim="800000"/>
            <a:headEnd/>
            <a:tailEnd/>
          </a:ln>
        </p:spPr>
      </p:pic>
    </p:spTree>
    <p:extLst>
      <p:ext uri="{BB962C8B-B14F-4D97-AF65-F5344CB8AC3E}">
        <p14:creationId xmlns:p14="http://schemas.microsoft.com/office/powerpoint/2010/main" val="3025556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A48D0B9-7417-D742-901B-9E2A426A847E}"/>
              </a:ext>
            </a:extLst>
          </p:cNvPr>
          <p:cNvSpPr>
            <a:spLocks noGrp="1"/>
          </p:cNvSpPr>
          <p:nvPr>
            <p:ph type="title"/>
          </p:nvPr>
        </p:nvSpPr>
        <p:spPr/>
        <p:txBody>
          <a:bodyPr/>
          <a:lstStyle/>
          <a:p>
            <a:r>
              <a:rPr lang="hu-HU" dirty="0"/>
              <a:t>Szórás, </a:t>
            </a:r>
            <a:r>
              <a:rPr lang="hu-HU" dirty="0" err="1"/>
              <a:t>percentilis</a:t>
            </a:r>
            <a:endParaRPr lang="hu-HU" dirty="0"/>
          </a:p>
        </p:txBody>
      </p:sp>
      <p:sp>
        <p:nvSpPr>
          <p:cNvPr id="3" name="Tartalom helye 2">
            <a:extLst>
              <a:ext uri="{FF2B5EF4-FFF2-40B4-BE49-F238E27FC236}">
                <a16:creationId xmlns:a16="http://schemas.microsoft.com/office/drawing/2014/main" id="{1A1F003B-6AEA-A24B-B4EA-C9321F55EFAE}"/>
              </a:ext>
            </a:extLst>
          </p:cNvPr>
          <p:cNvSpPr>
            <a:spLocks noGrp="1"/>
          </p:cNvSpPr>
          <p:nvPr>
            <p:ph idx="1"/>
          </p:nvPr>
        </p:nvSpPr>
        <p:spPr/>
        <p:txBody>
          <a:bodyPr>
            <a:normAutofit fontScale="92500" lnSpcReduction="20000"/>
          </a:bodyPr>
          <a:lstStyle/>
          <a:p>
            <a:pPr marL="0" indent="0">
              <a:buNone/>
            </a:pPr>
            <a:r>
              <a:rPr lang="hu-HU" dirty="0"/>
              <a:t>A szórás a minta elemeire, értékeire vonatkozik, jelzi azok eltérését az átlagtól. Feltételezve, hogy a mintavételt 100-szor elvégezzük és minden független esetben kiszámítjuk az átlagot, az átlag szóródása a „nagy átlag” körül normál eloszlást fog követni. Az átlag standard hibájának (Standard </a:t>
            </a:r>
            <a:r>
              <a:rPr lang="hu-HU" dirty="0" err="1"/>
              <a:t>Error</a:t>
            </a:r>
            <a:r>
              <a:rPr lang="hu-HU" dirty="0"/>
              <a:t>; SE) értéke ezt a szóródást jelzi az ismételt mérések átlaga körül. Az SE értéke mindig kisebb, mint a szórásé. SE=SD/√N</a:t>
            </a:r>
          </a:p>
          <a:p>
            <a:pPr marL="0" lvl="0" indent="0">
              <a:buNone/>
            </a:pPr>
            <a:r>
              <a:rPr lang="hu-HU" b="1" dirty="0" err="1"/>
              <a:t>Percentilisek</a:t>
            </a:r>
            <a:endParaRPr lang="hu-HU" b="1" dirty="0"/>
          </a:p>
          <a:p>
            <a:pPr marL="0" lvl="0" indent="0">
              <a:buNone/>
            </a:pPr>
            <a:r>
              <a:rPr lang="hu-HU" dirty="0"/>
              <a:t>A </a:t>
            </a:r>
            <a:r>
              <a:rPr lang="hu-HU" dirty="0" err="1"/>
              <a:t>percentilis</a:t>
            </a:r>
            <a:r>
              <a:rPr lang="hu-HU" dirty="0"/>
              <a:t> (latin eredetű szó „per </a:t>
            </a:r>
            <a:r>
              <a:rPr lang="hu-HU" dirty="0" err="1"/>
              <a:t>centum</a:t>
            </a:r>
            <a:r>
              <a:rPr lang="hu-HU" dirty="0"/>
              <a:t>” jelentése „százalék”) a mintának azt a valós értékét jelenti, amely alatt (és fölött) a minta adott hányada (%) található. Az 50-es </a:t>
            </a:r>
            <a:r>
              <a:rPr lang="hu-HU" dirty="0" err="1"/>
              <a:t>percentilis</a:t>
            </a:r>
            <a:r>
              <a:rPr lang="hu-HU" dirty="0"/>
              <a:t> megegyezik a medián értékével, az érték alatt és a fölött a megfigyelések fele helyezkedik el. Leggyakrabban adott, vagy normál értékek összehasonlítására használjuk, pl. növekedés (súly, magasság), intelligencia és más képességek tulajdonságok mérésére. A laboratóriumi eredmények esetén gyakori a referens tartományok </a:t>
            </a:r>
            <a:r>
              <a:rPr lang="hu-HU" dirty="0" err="1"/>
              <a:t>percentilissel</a:t>
            </a:r>
            <a:r>
              <a:rPr lang="hu-HU" dirty="0"/>
              <a:t> történő megadása.</a:t>
            </a:r>
          </a:p>
          <a:p>
            <a:pPr marL="0" indent="0">
              <a:buNone/>
            </a:pPr>
            <a:r>
              <a:rPr lang="hu-HU" dirty="0"/>
              <a:t> </a:t>
            </a:r>
          </a:p>
          <a:p>
            <a:endParaRPr lang="hu-HU" dirty="0"/>
          </a:p>
        </p:txBody>
      </p:sp>
      <p:sp>
        <p:nvSpPr>
          <p:cNvPr id="4" name="Dia számának helye 3">
            <a:extLst>
              <a:ext uri="{FF2B5EF4-FFF2-40B4-BE49-F238E27FC236}">
                <a16:creationId xmlns:a16="http://schemas.microsoft.com/office/drawing/2014/main" id="{D96C6714-81D6-164E-AF79-7428F9FFA506}"/>
              </a:ext>
            </a:extLst>
          </p:cNvPr>
          <p:cNvSpPr>
            <a:spLocks noGrp="1"/>
          </p:cNvSpPr>
          <p:nvPr>
            <p:ph type="sldNum" sz="quarter" idx="12"/>
          </p:nvPr>
        </p:nvSpPr>
        <p:spPr/>
        <p:txBody>
          <a:bodyPr/>
          <a:lstStyle/>
          <a:p>
            <a:fld id="{829DC037-E7BD-4C73-8B08-BA96F3CF2969}" type="slidenum">
              <a:rPr lang="hu-HU" smtClean="0"/>
              <a:t>8</a:t>
            </a:fld>
            <a:endParaRPr lang="hu-HU"/>
          </a:p>
        </p:txBody>
      </p:sp>
    </p:spTree>
    <p:extLst>
      <p:ext uri="{BB962C8B-B14F-4D97-AF65-F5344CB8AC3E}">
        <p14:creationId xmlns:p14="http://schemas.microsoft.com/office/powerpoint/2010/main" val="2189287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E9ABE12-8B32-E148-9F7E-E34B2D6B7037}"/>
              </a:ext>
            </a:extLst>
          </p:cNvPr>
          <p:cNvSpPr>
            <a:spLocks noGrp="1"/>
          </p:cNvSpPr>
          <p:nvPr>
            <p:ph type="title"/>
          </p:nvPr>
        </p:nvSpPr>
        <p:spPr/>
        <p:txBody>
          <a:bodyPr/>
          <a:lstStyle/>
          <a:p>
            <a:r>
              <a:rPr lang="hu-HU" dirty="0"/>
              <a:t>Folytonos és diszkrét gyakorisági eloszlások</a:t>
            </a:r>
          </a:p>
        </p:txBody>
      </p:sp>
      <p:sp>
        <p:nvSpPr>
          <p:cNvPr id="3" name="Tartalom helye 2">
            <a:extLst>
              <a:ext uri="{FF2B5EF4-FFF2-40B4-BE49-F238E27FC236}">
                <a16:creationId xmlns:a16="http://schemas.microsoft.com/office/drawing/2014/main" id="{6E090F28-65A4-2140-ADB7-5D6DE85D8800}"/>
              </a:ext>
            </a:extLst>
          </p:cNvPr>
          <p:cNvSpPr>
            <a:spLocks noGrp="1"/>
          </p:cNvSpPr>
          <p:nvPr>
            <p:ph idx="1"/>
          </p:nvPr>
        </p:nvSpPr>
        <p:spPr/>
        <p:txBody>
          <a:bodyPr>
            <a:normAutofit fontScale="70000" lnSpcReduction="20000"/>
          </a:bodyPr>
          <a:lstStyle/>
          <a:p>
            <a:pPr marL="0" lvl="0" indent="0">
              <a:buNone/>
            </a:pPr>
            <a:r>
              <a:rPr lang="hu-HU" b="1" dirty="0"/>
              <a:t>Folytonos gyakorisági eloszlás</a:t>
            </a:r>
            <a:endParaRPr lang="hu-HU" dirty="0"/>
          </a:p>
          <a:p>
            <a:r>
              <a:rPr lang="hu-HU" dirty="0"/>
              <a:t>Ahhoz, hogy értékes információkhoz jussunk, célszerű az adatokat rendezni, csoportosítani, statisztikai táblázatokat készíteni, vagy grafikusan ábrázolni azokat. Folytonos változók esetén az adatok sorba rendezésével megállapíthatjuk a minimum (legalacsonyabb értéket) a maximum (legmagasabb értéket), a terjedelmet (a maximum értékből kivonjuk a minimum értéket), továbbá a mediánt (középső értéket) (lásd később).</a:t>
            </a:r>
          </a:p>
          <a:p>
            <a:r>
              <a:rPr lang="hu-HU" b="1" dirty="0"/>
              <a:t>Csoportosítás </a:t>
            </a:r>
            <a:r>
              <a:rPr lang="hu-HU" dirty="0"/>
              <a:t>során nagy mennyiségű adatot növekvő sorrendbe rendezett értéktartományt (terjedelmet) csoportokra osztjuk és meghatározzuk az egyes csoportokba eső adatok számát.</a:t>
            </a:r>
          </a:p>
          <a:p>
            <a:r>
              <a:rPr lang="hu-HU" b="1" dirty="0"/>
              <a:t>Relatív gyakoriság</a:t>
            </a:r>
            <a:r>
              <a:rPr lang="hu-HU" dirty="0"/>
              <a:t>: az adott osztály esetszámát osztjuk az </a:t>
            </a:r>
            <a:r>
              <a:rPr lang="hu-HU" dirty="0" err="1"/>
              <a:t>összeset</a:t>
            </a:r>
            <a:r>
              <a:rPr lang="hu-HU" dirty="0"/>
              <a:t>-számmal (teljes gyakorisággal), gyakran ezt %-</a:t>
            </a:r>
            <a:r>
              <a:rPr lang="hu-HU" dirty="0" err="1"/>
              <a:t>os</a:t>
            </a:r>
            <a:r>
              <a:rPr lang="hu-HU" dirty="0"/>
              <a:t> formában fejezzük ki. </a:t>
            </a:r>
            <a:r>
              <a:rPr lang="hu-HU" b="1" dirty="0"/>
              <a:t>Kumulált gyakoriság</a:t>
            </a:r>
            <a:r>
              <a:rPr lang="hu-HU" dirty="0"/>
              <a:t>: a saját gyakorisághoz hozzáadjuk a fölötte lévőt (előző osztályba/csoportba tartozó). A gyakorisági eloszlások szemléletesebbé válnak, ha eloszlásokat </a:t>
            </a:r>
            <a:r>
              <a:rPr lang="hu-HU" b="1" dirty="0"/>
              <a:t>grafikusan ábrázoljuk</a:t>
            </a:r>
            <a:r>
              <a:rPr lang="hu-HU" dirty="0"/>
              <a:t>, általában hisztogramon és poligonokon.</a:t>
            </a:r>
          </a:p>
          <a:p>
            <a:pPr marL="0" indent="0">
              <a:buNone/>
            </a:pPr>
            <a:endParaRPr lang="hu-HU" dirty="0"/>
          </a:p>
          <a:p>
            <a:pPr marL="0" lvl="0" indent="0">
              <a:buNone/>
            </a:pPr>
            <a:r>
              <a:rPr lang="hu-HU" b="1" dirty="0"/>
              <a:t>Diszkrét gyakorisági eloszlások </a:t>
            </a:r>
            <a:endParaRPr lang="hu-HU" dirty="0"/>
          </a:p>
          <a:p>
            <a:r>
              <a:rPr lang="hu-HU" dirty="0"/>
              <a:t>Diszkrét adatok esetében a kereszttáblák</a:t>
            </a:r>
            <a:r>
              <a:rPr lang="hu-HU" b="1" dirty="0"/>
              <a:t> </a:t>
            </a:r>
            <a:r>
              <a:rPr lang="hu-HU" dirty="0"/>
              <a:t>(lásd később) áttekinthetőbbek, számítható relatív gyakoriság a sorokra, oszlopokra és a teljes mintára vonatkozóan, továbbá százalékos megoszlás. Ábrázolás történhet hisztogramon, de a folytonos változóktól eltérően az egyes téglalapok ne érintkezzenek jelezve a diszkrét eloszlást. </a:t>
            </a:r>
          </a:p>
          <a:p>
            <a:endParaRPr lang="hu-HU" dirty="0"/>
          </a:p>
        </p:txBody>
      </p:sp>
    </p:spTree>
    <p:extLst>
      <p:ext uri="{BB962C8B-B14F-4D97-AF65-F5344CB8AC3E}">
        <p14:creationId xmlns:p14="http://schemas.microsoft.com/office/powerpoint/2010/main" val="206114005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8708252A33B3F24C9F5BDD2AA1396C16" ma:contentTypeVersion="0" ma:contentTypeDescription="Új dokumentum létrehozása." ma:contentTypeScope="" ma:versionID="6726e02a0a125151a4333cea90aead14">
  <xsd:schema xmlns:xsd="http://www.w3.org/2001/XMLSchema" xmlns:xs="http://www.w3.org/2001/XMLSchema" xmlns:p="http://schemas.microsoft.com/office/2006/metadata/properties" targetNamespace="http://schemas.microsoft.com/office/2006/metadata/properties" ma:root="true" ma:fieldsID="c1f8c77c4dc307b436ae2cc9d0d7290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76482E9-83A1-4783-9827-B981DA4ADAD7}"/>
</file>

<file path=customXml/itemProps2.xml><?xml version="1.0" encoding="utf-8"?>
<ds:datastoreItem xmlns:ds="http://schemas.openxmlformats.org/officeDocument/2006/customXml" ds:itemID="{D56FB062-BE3C-4767-90B9-A3931D72B2EE}"/>
</file>

<file path=customXml/itemProps3.xml><?xml version="1.0" encoding="utf-8"?>
<ds:datastoreItem xmlns:ds="http://schemas.openxmlformats.org/officeDocument/2006/customXml" ds:itemID="{458BDC93-5E08-46BB-A461-D01DD183C603}"/>
</file>

<file path=docProps/app.xml><?xml version="1.0" encoding="utf-8"?>
<Properties xmlns="http://schemas.openxmlformats.org/officeDocument/2006/extended-properties" xmlns:vt="http://schemas.openxmlformats.org/officeDocument/2006/docPropsVTypes">
  <TotalTime>1606</TotalTime>
  <Words>4505</Words>
  <Application>Microsoft Macintosh PowerPoint</Application>
  <PresentationFormat>Szélesvásznú</PresentationFormat>
  <Paragraphs>261</Paragraphs>
  <Slides>35</Slides>
  <Notes>0</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35</vt:i4>
      </vt:variant>
    </vt:vector>
  </HeadingPairs>
  <TitlesOfParts>
    <vt:vector size="41" baseType="lpstr">
      <vt:lpstr>Arial</vt:lpstr>
      <vt:lpstr>Calibri</vt:lpstr>
      <vt:lpstr>Calibri Light</vt:lpstr>
      <vt:lpstr>Georgia</vt:lpstr>
      <vt:lpstr>Times New Roman</vt:lpstr>
      <vt:lpstr>Office-téma</vt:lpstr>
      <vt:lpstr>PowerPoint-bemutató</vt:lpstr>
      <vt:lpstr>Leíró statisztikai elemzés </vt:lpstr>
      <vt:lpstr>Adatelemzés </vt:lpstr>
      <vt:lpstr>Középérték mérőszámai </vt:lpstr>
      <vt:lpstr>Középérték mérőszámai</vt:lpstr>
      <vt:lpstr>Szóródás mérőszámai</vt:lpstr>
      <vt:lpstr>Szórás</vt:lpstr>
      <vt:lpstr>Szórás, percentilis</vt:lpstr>
      <vt:lpstr>Folytonos és diszkrét gyakorisági eloszlások</vt:lpstr>
      <vt:lpstr>Leíró statisztikai elemzés Excel programban (abszolút gyakoriság)</vt:lpstr>
      <vt:lpstr>Leíró statisztikai elemzés Excel programban (relatív gyakoriság)</vt:lpstr>
      <vt:lpstr>Leíró statisztikai elemzés Excel programban (középérték mérőszámok)</vt:lpstr>
      <vt:lpstr>Leíró statisztikai elemzés Excel programban (középérték mérőszámok) eredménytáblázata</vt:lpstr>
      <vt:lpstr>Leíró statisztika, középértékek, abszolút és relatív gyakoriságok számítása SPSS programmal </vt:lpstr>
      <vt:lpstr>Leíró statisztikai elemzés  - Descriptive </vt:lpstr>
      <vt:lpstr>PowerPoint-bemutató</vt:lpstr>
      <vt:lpstr>Eredménytáblázat</vt:lpstr>
      <vt:lpstr>PowerPoint-bemutató</vt:lpstr>
      <vt:lpstr>Explore használata – részminták elemzésére</vt:lpstr>
      <vt:lpstr>Explore használata – részminták elemzésére</vt:lpstr>
      <vt:lpstr>Leíró statisztikai eredmények megjelenítése a kutatási jelentésben (pl. a szakdolgozatban)</vt:lpstr>
      <vt:lpstr>Adatredukció </vt:lpstr>
      <vt:lpstr>Adatredukció</vt:lpstr>
      <vt:lpstr>Folytonos változóból kategorikus változó</vt:lpstr>
      <vt:lpstr>Folytonos változóból kategorikus változó</vt:lpstr>
      <vt:lpstr>Folytonos változóból kategorikus változó</vt:lpstr>
      <vt:lpstr>Kategorikus változó átkódolása</vt:lpstr>
      <vt:lpstr>Átkódolás és csoportosítás excel programban</vt:lpstr>
      <vt:lpstr>Kategorikus változó átkódolása</vt:lpstr>
      <vt:lpstr>Kategorikus változó átkódolása</vt:lpstr>
      <vt:lpstr>Compute variable</vt:lpstr>
      <vt:lpstr>Compute variable</vt:lpstr>
      <vt:lpstr>Felhasznált irodalom</vt:lpstr>
      <vt:lpstr>Kötelező irodalom</vt:lpstr>
      <vt:lpstr>Tételsor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bemutató</dc:title>
  <dc:creator>gabor.varga</dc:creator>
  <cp:lastModifiedBy>Horváthné Kívés Zsuzsanna</cp:lastModifiedBy>
  <cp:revision>20</cp:revision>
  <dcterms:created xsi:type="dcterms:W3CDTF">2020-03-12T12:44:42Z</dcterms:created>
  <dcterms:modified xsi:type="dcterms:W3CDTF">2020-03-13T21:30:27Z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0x0101008708252A33B3F24C9F5BDD2AA1396C16</vt:lpwstr>
  </property>
</Properties>
</file>