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1" r:id="rId6"/>
    <p:sldId id="264" r:id="rId7"/>
    <p:sldId id="265" r:id="rId8"/>
    <p:sldId id="268" r:id="rId9"/>
    <p:sldId id="269" r:id="rId10"/>
    <p:sldId id="270" r:id="rId11"/>
    <p:sldId id="271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1679755"/>
          </a:xfrm>
        </p:spPr>
        <p:txBody>
          <a:bodyPr>
            <a:normAutofit/>
          </a:bodyPr>
          <a:lstStyle/>
          <a:p>
            <a:r>
              <a:rPr lang="hu-HU" dirty="0" smtClean="0"/>
              <a:t>A köznevelésben folyó idegennyelv-oktatás keretei és hatékonysága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Nyelvi csoportok heti óraszáma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53945"/>
            <a:ext cx="8229600" cy="30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Nyelvtanárok száma a csoportokban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37" y="3109913"/>
            <a:ext cx="61055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Anyanyelvi tanárok száma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49448"/>
            <a:ext cx="8229600" cy="20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Vélemezett</a:t>
            </a:r>
            <a:r>
              <a:rPr lang="hu-HU" dirty="0" smtClean="0"/>
              <a:t> szint KER-</a:t>
            </a:r>
            <a:r>
              <a:rPr lang="hu-HU" dirty="0" err="1" smtClean="0"/>
              <a:t>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60849"/>
            <a:ext cx="8229600" cy="28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Használt tankönyvek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is használjuk:</a:t>
            </a:r>
          </a:p>
          <a:p>
            <a:r>
              <a:rPr lang="hu-HU" dirty="0" smtClean="0"/>
              <a:t>MM és Oxford kiadó tankönyvei népszerűek</a:t>
            </a:r>
          </a:p>
        </p:txBody>
      </p:sp>
    </p:spTree>
    <p:extLst>
      <p:ext uri="{BB962C8B-B14F-4D97-AF65-F5344CB8AC3E}">
        <p14:creationId xmlns:p14="http://schemas.microsoft.com/office/powerpoint/2010/main" val="219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965" y="934424"/>
            <a:ext cx="8229600" cy="1143000"/>
          </a:xfrm>
        </p:spPr>
        <p:txBody>
          <a:bodyPr/>
          <a:lstStyle/>
          <a:p>
            <a:r>
              <a:rPr lang="hu-HU" dirty="0" smtClean="0"/>
              <a:t>Csoportba kerülés módja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96" y="1749245"/>
            <a:ext cx="8520938" cy="47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Nyelvtanárok fokozatok szerinti elosztása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15520"/>
            <a:ext cx="8229600" cy="31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Részvétel iskolai nyelvoktatást segítő együttműködésben (31. oldal)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46,5 % nem vesz részt</a:t>
            </a:r>
          </a:p>
          <a:p>
            <a:r>
              <a:rPr lang="hu-HU" dirty="0" smtClean="0"/>
              <a:t>Testvériskolai program</a:t>
            </a:r>
          </a:p>
          <a:p>
            <a:r>
              <a:rPr lang="hu-HU" dirty="0" smtClean="0"/>
              <a:t>Erasmus +</a:t>
            </a:r>
          </a:p>
          <a:p>
            <a:r>
              <a:rPr lang="hu-HU" dirty="0" smtClean="0"/>
              <a:t>Nemzetközi pályázat</a:t>
            </a:r>
          </a:p>
          <a:p>
            <a:r>
              <a:rPr lang="hu-HU" dirty="0" smtClean="0"/>
              <a:t>E-</a:t>
            </a:r>
            <a:r>
              <a:rPr lang="hu-HU" dirty="0" err="1" smtClean="0"/>
              <a:t>twinning</a:t>
            </a:r>
            <a:endParaRPr lang="hu-HU" dirty="0" smtClean="0"/>
          </a:p>
          <a:p>
            <a:r>
              <a:rPr lang="hu-HU" dirty="0" smtClean="0"/>
              <a:t>Nemzetiségi pályázat</a:t>
            </a:r>
          </a:p>
          <a:p>
            <a:r>
              <a:rPr lang="hu-HU" dirty="0" smtClean="0"/>
              <a:t>Külföldi táboroztatás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2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448410"/>
          </a:xfrm>
        </p:spPr>
        <p:txBody>
          <a:bodyPr>
            <a:normAutofit/>
          </a:bodyPr>
          <a:lstStyle/>
          <a:p>
            <a:r>
              <a:rPr lang="hu-HU" dirty="0" smtClean="0"/>
              <a:t>Tanórán kívüli, intézményen belüli nyelvi programok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17 %: semmilyen rendezvény nincs</a:t>
            </a:r>
          </a:p>
          <a:p>
            <a:r>
              <a:rPr lang="hu-HU" dirty="0" smtClean="0"/>
              <a:t>Idegen nyelvű projekt: 26, 5 %</a:t>
            </a:r>
          </a:p>
          <a:p>
            <a:r>
              <a:rPr lang="hu-HU" dirty="0" smtClean="0"/>
              <a:t>Célnyelvi országok ünnepeihez kapcsolódó rendezvények 23 %</a:t>
            </a:r>
          </a:p>
          <a:p>
            <a:r>
              <a:rPr lang="hu-HU" dirty="0" smtClean="0"/>
              <a:t>Idegen nyelvű filmvetítés 13 %</a:t>
            </a:r>
          </a:p>
          <a:p>
            <a:r>
              <a:rPr lang="hu-HU" dirty="0" smtClean="0"/>
              <a:t>Idegen nyelvi tábor, szakkör, teadélután, vetélkedő, kirándulás, versmondó verseny, nyelvi nap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58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Tanórán kívüli nyelvtanulási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Szakkör 56 %</a:t>
            </a:r>
          </a:p>
          <a:p>
            <a:r>
              <a:rPr lang="hu-HU" dirty="0" smtClean="0"/>
              <a:t>Nyelvvizsga-felkészítés 24, 5 %</a:t>
            </a:r>
          </a:p>
          <a:p>
            <a:r>
              <a:rPr lang="hu-HU" dirty="0" err="1" smtClean="0"/>
              <a:t>Külsősök</a:t>
            </a:r>
            <a:r>
              <a:rPr lang="hu-HU" dirty="0" smtClean="0"/>
              <a:t> által szervezett nyelvi foglalkozás: 1, 5 %</a:t>
            </a:r>
          </a:p>
          <a:p>
            <a:r>
              <a:rPr lang="hu-HU" u="sng" dirty="0" smtClean="0"/>
              <a:t>Egyéb: </a:t>
            </a:r>
            <a:r>
              <a:rPr lang="hu-HU" dirty="0" smtClean="0"/>
              <a:t>tehetséggondozó foglalkozás,                            nyelvi vetélkedők, felzárkóztatás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8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tárgya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Felmerülő kérdések </a:t>
            </a:r>
          </a:p>
          <a:p>
            <a:r>
              <a:rPr lang="hu-HU" dirty="0" smtClean="0"/>
              <a:t>Átfogó vizsgálat</a:t>
            </a:r>
          </a:p>
          <a:p>
            <a:r>
              <a:rPr lang="hu-HU" dirty="0" smtClean="0"/>
              <a:t>Nyelvtanítás helyzete és folyamatai</a:t>
            </a:r>
          </a:p>
          <a:p>
            <a:r>
              <a:rPr lang="hu-HU" dirty="0" smtClean="0"/>
              <a:t>Általános és középiskolák</a:t>
            </a:r>
            <a:endParaRPr lang="en-US" dirty="0"/>
          </a:p>
          <a:p>
            <a:r>
              <a:rPr lang="hu-HU" dirty="0" smtClean="0"/>
              <a:t>Fejlesztendő területek meghatározása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295705"/>
          </a:xfrm>
        </p:spPr>
        <p:txBody>
          <a:bodyPr>
            <a:normAutofit/>
          </a:bodyPr>
          <a:lstStyle/>
          <a:p>
            <a:r>
              <a:rPr lang="hu-HU" dirty="0" smtClean="0"/>
              <a:t>Iskolán kívül szervezett nyelvtanulási lehetőségek: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ilyen 34 %</a:t>
            </a:r>
          </a:p>
          <a:p>
            <a:r>
              <a:rPr lang="hu-HU" dirty="0" smtClean="0"/>
              <a:t>Célországba szervezett utazás: 26 %</a:t>
            </a:r>
          </a:p>
          <a:p>
            <a:r>
              <a:rPr lang="hu-HU" dirty="0" smtClean="0"/>
              <a:t>Idegen nyelvű kulturális esemény: 19 %</a:t>
            </a:r>
          </a:p>
          <a:p>
            <a:r>
              <a:rPr lang="hu-HU" dirty="0" smtClean="0"/>
              <a:t>Diákcsere-program: 11 %</a:t>
            </a:r>
          </a:p>
          <a:p>
            <a:r>
              <a:rPr lang="hu-HU" dirty="0" smtClean="0"/>
              <a:t>Egyéb: angol nyelvi verseny, idegen nyelvi tábor, idegen nyelvű színházi előadás, szakkör külső oktatóval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295705"/>
          </a:xfrm>
        </p:spPr>
        <p:txBody>
          <a:bodyPr>
            <a:normAutofit/>
          </a:bodyPr>
          <a:lstStyle/>
          <a:p>
            <a:r>
              <a:rPr lang="hu-HU" dirty="0" smtClean="0"/>
              <a:t>Intézményen belüli átjárás a nyelvi csoportok között: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Nincs: 40, 5 %</a:t>
            </a:r>
          </a:p>
          <a:p>
            <a:r>
              <a:rPr lang="hu-HU" dirty="0" smtClean="0"/>
              <a:t>Szintfelmérés alapján: 53 %</a:t>
            </a:r>
          </a:p>
          <a:p>
            <a:r>
              <a:rPr lang="hu-HU" dirty="0" smtClean="0"/>
              <a:t>Vizsgaeredmény alapján: 1 %</a:t>
            </a:r>
          </a:p>
          <a:p>
            <a:r>
              <a:rPr lang="hu-HU" dirty="0"/>
              <a:t>N</a:t>
            </a:r>
            <a:r>
              <a:rPr lang="hu-HU" dirty="0" smtClean="0"/>
              <a:t>evelőtestület döntése, osztályzat, szülői kérés, tanulmányi eredmény alapján: 5, 5 %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63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SNI és BTMN tanulók számára szervezett külön nyelvi foglakozások: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SNI: az általános iskolák 19, 5 %</a:t>
            </a:r>
          </a:p>
          <a:p>
            <a:r>
              <a:rPr lang="hu-HU" dirty="0" smtClean="0"/>
              <a:t>BTMN: 20, 5 %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17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IKT használat a nyelvórán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intézmények túlnyomó többsége támogatja</a:t>
            </a:r>
          </a:p>
          <a:p>
            <a:r>
              <a:rPr lang="hu-HU" dirty="0" smtClean="0"/>
              <a:t>Probléma: a beszerzett eszközök fenntartása</a:t>
            </a:r>
          </a:p>
          <a:p>
            <a:r>
              <a:rPr lang="hu-HU" dirty="0" smtClean="0"/>
              <a:t>Szinte 100 %-</a:t>
            </a:r>
            <a:r>
              <a:rPr lang="hu-HU" dirty="0" err="1" smtClean="0"/>
              <a:t>ban</a:t>
            </a:r>
            <a:r>
              <a:rPr lang="hu-HU" dirty="0" smtClean="0"/>
              <a:t> használják</a:t>
            </a:r>
          </a:p>
          <a:p>
            <a:r>
              <a:rPr lang="hu-HU" dirty="0" smtClean="0"/>
              <a:t>Internet-hozzáférés: a résztvevő iskolák mindegyikében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Infokommunikációs eszközök a partnerekkel való kapcsolattartásban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dirty="0" smtClean="0"/>
              <a:t>Iskolai honlap</a:t>
            </a:r>
          </a:p>
          <a:p>
            <a:r>
              <a:rPr lang="hu-HU" dirty="0" smtClean="0"/>
              <a:t>Facebook</a:t>
            </a:r>
          </a:p>
          <a:p>
            <a:r>
              <a:rPr lang="hu-HU" dirty="0" smtClean="0"/>
              <a:t>Hírlevél</a:t>
            </a:r>
          </a:p>
          <a:p>
            <a:r>
              <a:rPr lang="hu-HU" dirty="0" smtClean="0"/>
              <a:t>Blog</a:t>
            </a:r>
          </a:p>
          <a:p>
            <a:r>
              <a:rPr lang="hu-HU" dirty="0" smtClean="0"/>
              <a:t>fórum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8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Intézményi nyelvoktatás eredményei az intézmények szerint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10057"/>
            <a:ext cx="8229600" cy="33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Intézményi nyelvoktatás </a:t>
            </a:r>
            <a:r>
              <a:rPr lang="hu-HU" dirty="0" smtClean="0"/>
              <a:t>eredményei </a:t>
            </a:r>
            <a:r>
              <a:rPr lang="hu-HU" dirty="0"/>
              <a:t>az intézmények szerint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69267"/>
            <a:ext cx="8229600" cy="38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39054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nyelvoktatás problémái (legjellemzőbbek)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4224213"/>
          </a:xfrm>
        </p:spPr>
        <p:txBody>
          <a:bodyPr/>
          <a:lstStyle/>
          <a:p>
            <a:r>
              <a:rPr lang="hu-HU" dirty="0" smtClean="0"/>
              <a:t>Tárgyi, technikai feltételek (pl. </a:t>
            </a:r>
            <a:r>
              <a:rPr lang="hu-HU" dirty="0" err="1" smtClean="0"/>
              <a:t>wifi</a:t>
            </a:r>
            <a:r>
              <a:rPr lang="hu-HU" dirty="0" smtClean="0"/>
              <a:t>)</a:t>
            </a:r>
          </a:p>
          <a:p>
            <a:r>
              <a:rPr lang="hu-HU" dirty="0" smtClean="0"/>
              <a:t>IKT tábla</a:t>
            </a:r>
          </a:p>
          <a:p>
            <a:r>
              <a:rPr lang="hu-HU" dirty="0" smtClean="0"/>
              <a:t>Meglévő eszközök meghibásodása (pl. égőcsere)</a:t>
            </a:r>
          </a:p>
          <a:p>
            <a:r>
              <a:rPr lang="hu-HU" dirty="0" smtClean="0"/>
              <a:t>Tanulói motiváció hiánya</a:t>
            </a:r>
          </a:p>
          <a:p>
            <a:r>
              <a:rPr lang="hu-HU" dirty="0" smtClean="0"/>
              <a:t>Tanárhiány</a:t>
            </a:r>
          </a:p>
          <a:p>
            <a:r>
              <a:rPr lang="hu-HU" dirty="0" smtClean="0"/>
              <a:t>Magas csoportlétszám</a:t>
            </a:r>
          </a:p>
          <a:p>
            <a:r>
              <a:rPr lang="hu-HU" dirty="0" smtClean="0"/>
              <a:t>Problémás a differenciálás (SNI, BTMN tanulók)</a:t>
            </a:r>
          </a:p>
          <a:p>
            <a:r>
              <a:rPr lang="hu-HU" dirty="0" smtClean="0"/>
              <a:t>Szülői támogatás hiánya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2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7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Adatgyűjtés: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tanulók idegennyelv-tanulással kapcsolatos </a:t>
            </a:r>
            <a:r>
              <a:rPr lang="hu-HU" dirty="0" smtClean="0"/>
              <a:t>jellemzői</a:t>
            </a:r>
          </a:p>
          <a:p>
            <a:r>
              <a:rPr lang="hu-HU" dirty="0" smtClean="0"/>
              <a:t>Adatgyűjtés:</a:t>
            </a:r>
          </a:p>
          <a:p>
            <a:pPr lvl="1"/>
            <a:r>
              <a:rPr lang="hu-HU" dirty="0" err="1" smtClean="0"/>
              <a:t>Osztálytermi</a:t>
            </a:r>
            <a:r>
              <a:rPr lang="hu-HU" dirty="0" smtClean="0"/>
              <a:t> folyamatok</a:t>
            </a:r>
          </a:p>
          <a:p>
            <a:pPr lvl="1"/>
            <a:r>
              <a:rPr lang="hu-HU" dirty="0" smtClean="0"/>
              <a:t>Tanárok és intézmények véleménye</a:t>
            </a:r>
          </a:p>
          <a:p>
            <a:pPr lvl="1"/>
            <a:r>
              <a:rPr lang="hu-HU" dirty="0" smtClean="0"/>
              <a:t>Iskolai szintű szervezési kérdések</a:t>
            </a:r>
          </a:p>
        </p:txBody>
      </p:sp>
    </p:spTree>
    <p:extLst>
      <p:ext uri="{BB962C8B-B14F-4D97-AF65-F5344CB8AC3E}">
        <p14:creationId xmlns:p14="http://schemas.microsoft.com/office/powerpoint/2010/main" val="27066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Adatgyűjtés: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Vizsgált évfolyamok:</a:t>
            </a:r>
          </a:p>
          <a:p>
            <a:pPr marL="0" indent="0">
              <a:buNone/>
            </a:pPr>
            <a:r>
              <a:rPr lang="hu-HU" dirty="0" smtClean="0"/>
              <a:t>7. – második idegen nyelv</a:t>
            </a:r>
          </a:p>
        </p:txBody>
      </p:sp>
    </p:spTree>
    <p:extLst>
      <p:ext uri="{BB962C8B-B14F-4D97-AF65-F5344CB8AC3E}">
        <p14:creationId xmlns:p14="http://schemas.microsoft.com/office/powerpoint/2010/main" val="9458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módszertana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Kvantitatív módszer</a:t>
            </a:r>
          </a:p>
          <a:p>
            <a:r>
              <a:rPr lang="hu-HU" dirty="0" smtClean="0"/>
              <a:t>Reprezentatív – országos szintű</a:t>
            </a:r>
          </a:p>
          <a:p>
            <a:r>
              <a:rPr lang="hu-HU" dirty="0" smtClean="0"/>
              <a:t>Intézményi adatlap</a:t>
            </a:r>
          </a:p>
          <a:p>
            <a:r>
              <a:rPr lang="hu-HU" dirty="0" smtClean="0"/>
              <a:t>Kérdőív</a:t>
            </a:r>
          </a:p>
          <a:p>
            <a:pPr lvl="1"/>
            <a:r>
              <a:rPr lang="hu-HU" dirty="0" smtClean="0"/>
              <a:t>Intézményvezetői</a:t>
            </a:r>
          </a:p>
          <a:p>
            <a:pPr lvl="1"/>
            <a:r>
              <a:rPr lang="hu-HU" dirty="0" smtClean="0"/>
              <a:t>Tanári</a:t>
            </a:r>
          </a:p>
          <a:p>
            <a:pPr lvl="1"/>
            <a:r>
              <a:rPr lang="hu-HU" dirty="0" smtClean="0"/>
              <a:t>Tanulói</a:t>
            </a:r>
          </a:p>
          <a:p>
            <a:pPr lvl="1"/>
            <a:r>
              <a:rPr lang="hu-HU" dirty="0" smtClean="0"/>
              <a:t>szaktanácsadói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000" dirty="0" smtClean="0"/>
              <a:t>EREDMÉNYEK</a:t>
            </a:r>
          </a:p>
          <a:p>
            <a:pPr marL="0" indent="0" algn="ctr">
              <a:buNone/>
            </a:pPr>
            <a:r>
              <a:rPr lang="hu-HU" sz="4000" dirty="0" smtClean="0"/>
              <a:t>ÁLTALÁNOS ISKOLA </a:t>
            </a:r>
          </a:p>
          <a:p>
            <a:pPr marL="0" indent="0" algn="ctr">
              <a:buNone/>
            </a:pPr>
            <a:r>
              <a:rPr lang="hu-HU" sz="4000" dirty="0" smtClean="0"/>
              <a:t>7. ÉVFOLYAM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841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52705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Eredmények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7. osztály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2790825"/>
            <a:ext cx="68294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Tanult idegen 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2665475"/>
            <a:ext cx="7684847" cy="28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Csoportlétszámok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64185"/>
            <a:ext cx="8229600" cy="34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442</Words>
  <Application>Microsoft Office PowerPoint</Application>
  <PresentationFormat>Diavetítés a képernyőre (4:3 oldalarány)</PresentationFormat>
  <Paragraphs>107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 köznevelésben folyó idegennyelv-oktatás keretei és hatékonysága</vt:lpstr>
      <vt:lpstr>A kutatás tárgya</vt:lpstr>
      <vt:lpstr>Adatgyűjtés: </vt:lpstr>
      <vt:lpstr>Adatgyűjtés: </vt:lpstr>
      <vt:lpstr>A kutatás módszertana</vt:lpstr>
      <vt:lpstr>PowerPoint-bemutató</vt:lpstr>
      <vt:lpstr>Eredmények 7. osztály</vt:lpstr>
      <vt:lpstr>Tanult idegen nyelvek</vt:lpstr>
      <vt:lpstr>Csoportlétszámok</vt:lpstr>
      <vt:lpstr>Nyelvi csoportok heti óraszáma</vt:lpstr>
      <vt:lpstr>Nyelvtanárok száma a csoportokban</vt:lpstr>
      <vt:lpstr>Anyanyelvi tanárok száma</vt:lpstr>
      <vt:lpstr>Vélemezett szint KER-ben</vt:lpstr>
      <vt:lpstr>Használt tankönyvek</vt:lpstr>
      <vt:lpstr>Csoportba kerülés módja</vt:lpstr>
      <vt:lpstr>Nyelvtanárok fokozatok szerinti elosztása</vt:lpstr>
      <vt:lpstr>Részvétel iskolai nyelvoktatást segítő együttműködésben (31. oldal)</vt:lpstr>
      <vt:lpstr>Tanórán kívüli, intézményen belüli nyelvi programok</vt:lpstr>
      <vt:lpstr>Tanórán kívüli nyelvtanulási lehetőségek</vt:lpstr>
      <vt:lpstr>Iskolán kívül szervezett nyelvtanulási lehetőségek:</vt:lpstr>
      <vt:lpstr>Intézményen belüli átjárás a nyelvi csoportok között:</vt:lpstr>
      <vt:lpstr>SNI és BTMN tanulók számára szervezett külön nyelvi foglakozások:</vt:lpstr>
      <vt:lpstr>IKT használat a nyelvórán</vt:lpstr>
      <vt:lpstr>Infokommunikációs eszközök a partnerekkel való kapcsolattartásban</vt:lpstr>
      <vt:lpstr>Intézményi nyelvoktatás eredményei az intézmények szerint</vt:lpstr>
      <vt:lpstr>Intézményi nyelvoktatás eredményei az intézmények szerint</vt:lpstr>
      <vt:lpstr>A nyelvoktatás problémái (legjellemzőbbek)</vt:lpstr>
      <vt:lpstr>PowerPoint-bemutató</vt:lpstr>
      <vt:lpstr>Slide Title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Hegedüs Éva</cp:lastModifiedBy>
  <cp:revision>31</cp:revision>
  <dcterms:created xsi:type="dcterms:W3CDTF">2013-08-21T19:17:07Z</dcterms:created>
  <dcterms:modified xsi:type="dcterms:W3CDTF">2018-12-03T20:04:33Z</dcterms:modified>
</cp:coreProperties>
</file>