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57" r:id="rId4"/>
    <p:sldId id="262" r:id="rId5"/>
    <p:sldId id="259" r:id="rId6"/>
    <p:sldId id="264" r:id="rId7"/>
    <p:sldId id="267" r:id="rId8"/>
    <p:sldId id="265" r:id="rId9"/>
    <p:sldId id="266" r:id="rId10"/>
    <p:sldId id="258" r:id="rId11"/>
    <p:sldId id="260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EFF29"/>
    <a:srgbClr val="FF2549"/>
    <a:srgbClr val="007033"/>
    <a:srgbClr val="C33A1F"/>
    <a:srgbClr val="003635"/>
    <a:srgbClr val="D6370C"/>
    <a:srgbClr val="1D3A00"/>
    <a:srgbClr val="FF856D"/>
    <a:srgbClr val="005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6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2861186"/>
            <a:ext cx="7388941" cy="124624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6348" y="4122173"/>
            <a:ext cx="7382308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408692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371600"/>
            <a:ext cx="8246070" cy="3406876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943" y="318046"/>
            <a:ext cx="6541015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510" y="1069258"/>
            <a:ext cx="6563033" cy="361923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195" y="411756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559652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032049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559652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032049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hu/tankonyv/irodalom_10_nat2020/lecke_06_054" TargetMode="External"/><Relationship Id="rId2" Type="http://schemas.openxmlformats.org/officeDocument/2006/relationships/hyperlink" Target="https://www.nkp.hu/tankonyv/enek_zene_10_nat2020/lecke_03_00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" TargetMode="External"/><Relationship Id="rId4" Type="http://schemas.openxmlformats.org/officeDocument/2006/relationships/hyperlink" Target="https://epa.oszk.hu/00800/00835/00202/EPA00835_muzsika_2013_10_3735.ht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KJ_HHRJf0xg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J_HHRJf0xg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youtu.be/x7slvfNKRZc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swWSiIFs0do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7683" y="2794817"/>
            <a:ext cx="7027605" cy="1334728"/>
          </a:xfrm>
        </p:spPr>
        <p:txBody>
          <a:bodyPr>
            <a:normAutofit/>
          </a:bodyPr>
          <a:lstStyle/>
          <a:p>
            <a:r>
              <a:rPr lang="hu-HU" dirty="0" smtClean="0"/>
              <a:t>Romantikus </a:t>
            </a:r>
            <a:br>
              <a:rPr lang="hu-HU" dirty="0" smtClean="0"/>
            </a:br>
            <a:r>
              <a:rPr lang="hu-HU" dirty="0" smtClean="0"/>
              <a:t>opera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1423" y="4129544"/>
            <a:ext cx="6950307" cy="730043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Tengler Gabriella</a:t>
            </a:r>
          </a:p>
          <a:p>
            <a:r>
              <a:rPr lang="hu-HU" dirty="0" smtClean="0"/>
              <a:t>7. b. osztály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Források: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0985" y="1371600"/>
            <a:ext cx="8538799" cy="340687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www.nkp.hu/tankonyv/enek_zene_10_nat2020/lecke_03_005</a:t>
            </a:r>
            <a:r>
              <a:rPr lang="hu-HU" dirty="0" smtClean="0"/>
              <a:t>   (2023. 03. 22.)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www.nkp.hu/tankonyv/irodalom_10_nat2020/lecke_06_054</a:t>
            </a:r>
            <a:r>
              <a:rPr lang="hu-HU" dirty="0" smtClean="0"/>
              <a:t>   (2023. 03. 22.)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epa.oszk.hu/00800/00835/00202/EPA00835_muzsika_2013_10_3735.htm</a:t>
            </a:r>
            <a:r>
              <a:rPr lang="hu-HU" dirty="0" smtClean="0"/>
              <a:t>   </a:t>
            </a:r>
            <a:r>
              <a:rPr lang="hu-HU" dirty="0"/>
              <a:t>(2023. 03. 22</a:t>
            </a:r>
            <a:r>
              <a:rPr lang="hu-HU" dirty="0" smtClean="0"/>
              <a:t>.)</a:t>
            </a:r>
          </a:p>
          <a:p>
            <a:r>
              <a:rPr lang="hu-HU" dirty="0" smtClean="0">
                <a:hlinkClick r:id="rId5"/>
              </a:rPr>
              <a:t>www.youtube.com</a:t>
            </a:r>
            <a:r>
              <a:rPr lang="hu-HU" dirty="0" smtClean="0"/>
              <a:t> </a:t>
            </a:r>
            <a:endParaRPr lang="hu-HU" dirty="0"/>
          </a:p>
          <a:p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3367" y="2256961"/>
            <a:ext cx="7772400" cy="1021556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Köszönöm a figyelmet!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Romantika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97510" y="1069258"/>
            <a:ext cx="6827544" cy="3619239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Korstílus</a:t>
            </a:r>
          </a:p>
          <a:p>
            <a:r>
              <a:rPr lang="hu-HU" dirty="0" smtClean="0"/>
              <a:t>18. század végétől 19. század második feléig</a:t>
            </a:r>
          </a:p>
          <a:p>
            <a:r>
              <a:rPr lang="hu-HU" dirty="0" smtClean="0"/>
              <a:t>Először az irodalomban alakult ki, majd a zenében is jelentőssé vált</a:t>
            </a:r>
          </a:p>
          <a:p>
            <a:r>
              <a:rPr lang="hu-HU" dirty="0"/>
              <a:t>M</a:t>
            </a:r>
            <a:r>
              <a:rPr lang="hu-HU" dirty="0" smtClean="0"/>
              <a:t>eghatározó az </a:t>
            </a:r>
            <a:r>
              <a:rPr lang="hu-HU" dirty="0"/>
              <a:t>érzelmek, a szélsőségesség és a </a:t>
            </a:r>
            <a:r>
              <a:rPr lang="hu-HU" dirty="0" smtClean="0"/>
              <a:t>monumentalitás</a:t>
            </a:r>
          </a:p>
          <a:p>
            <a:r>
              <a:rPr lang="hu-HU" dirty="0"/>
              <a:t>leghíresebb művei Richard Wagner </a:t>
            </a:r>
            <a:r>
              <a:rPr lang="hu-HU" dirty="0" smtClean="0"/>
              <a:t>és </a:t>
            </a:r>
            <a:r>
              <a:rPr lang="hu-HU" dirty="0"/>
              <a:t>Giuseppe Verdi </a:t>
            </a:r>
            <a:r>
              <a:rPr lang="hu-HU" dirty="0" smtClean="0"/>
              <a:t>operái</a:t>
            </a:r>
            <a:r>
              <a:rPr lang="hu-HU" dirty="0"/>
              <a:t>, </a:t>
            </a:r>
            <a:r>
              <a:rPr lang="hu-HU" dirty="0" smtClean="0"/>
              <a:t>Franz </a:t>
            </a:r>
            <a:r>
              <a:rPr lang="hu-HU" dirty="0"/>
              <a:t>Schubert </a:t>
            </a:r>
            <a:r>
              <a:rPr lang="hu-HU" dirty="0" smtClean="0"/>
              <a:t>szonátái </a:t>
            </a:r>
            <a:r>
              <a:rPr lang="hu-HU" dirty="0"/>
              <a:t>és </a:t>
            </a:r>
            <a:r>
              <a:rPr lang="hu-HU" dirty="0" smtClean="0"/>
              <a:t>dalai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31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Romantikus opera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172218"/>
            <a:ext cx="8246070" cy="3786358"/>
          </a:xfrm>
        </p:spPr>
        <p:txBody>
          <a:bodyPr>
            <a:normAutofit fontScale="92500" lnSpcReduction="20000"/>
          </a:bodyPr>
          <a:lstStyle/>
          <a:p>
            <a:r>
              <a:rPr lang="hu-HU" u="sng" dirty="0" smtClean="0"/>
              <a:t>Hazája: </a:t>
            </a:r>
            <a:r>
              <a:rPr lang="hu-HU" dirty="0" smtClean="0"/>
              <a:t>Itália</a:t>
            </a:r>
          </a:p>
          <a:p>
            <a:r>
              <a:rPr lang="hu-HU" dirty="0" smtClean="0"/>
              <a:t>XIX. századra jellemző</a:t>
            </a:r>
          </a:p>
          <a:p>
            <a:r>
              <a:rPr lang="hu-HU" u="sng" dirty="0" smtClean="0"/>
              <a:t>Jellemzői:</a:t>
            </a:r>
            <a:r>
              <a:rPr lang="hu-HU" dirty="0" smtClean="0"/>
              <a:t>	á</a:t>
            </a:r>
            <a:r>
              <a:rPr lang="hu-HU" dirty="0" smtClean="0"/>
              <a:t>tfűtött</a:t>
            </a:r>
            <a:r>
              <a:rPr lang="hu-HU" dirty="0"/>
              <a:t>, természetes dallamosság</a:t>
            </a:r>
            <a:r>
              <a:rPr lang="hu-HU" dirty="0" smtClean="0"/>
              <a:t>,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gazdagon </a:t>
            </a:r>
            <a:r>
              <a:rPr lang="hu-HU" dirty="0"/>
              <a:t>díszített </a:t>
            </a:r>
            <a:r>
              <a:rPr lang="hu-HU" dirty="0" smtClean="0"/>
              <a:t>áriák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</a:t>
            </a:r>
            <a:r>
              <a:rPr lang="hu-HU" dirty="0"/>
              <a:t>látvány, a zenekar szerepének </a:t>
            </a:r>
            <a:r>
              <a:rPr lang="hu-HU" dirty="0" smtClean="0"/>
              <a:t>felfokozása</a:t>
            </a:r>
          </a:p>
          <a:p>
            <a:pPr marL="0" indent="0">
              <a:buNone/>
            </a:pPr>
            <a:r>
              <a:rPr lang="hu-HU" dirty="0" smtClean="0"/>
              <a:t>	</a:t>
            </a:r>
            <a:r>
              <a:rPr lang="hu-HU" dirty="0"/>
              <a:t>	az emberi élet valósághű ábrázolására </a:t>
            </a:r>
            <a:r>
              <a:rPr lang="hu-HU" dirty="0" smtClean="0"/>
              <a:t>való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	 </a:t>
            </a:r>
            <a:r>
              <a:rPr lang="hu-HU" dirty="0"/>
              <a:t>törekvés</a:t>
            </a:r>
            <a:endParaRPr lang="en-US" dirty="0"/>
          </a:p>
          <a:p>
            <a:pPr marL="0" indent="0">
              <a:buNone/>
            </a:pPr>
            <a:r>
              <a:rPr lang="hu-HU" dirty="0" smtClean="0"/>
              <a:t>		a </a:t>
            </a:r>
            <a:r>
              <a:rPr lang="hu-HU" dirty="0"/>
              <a:t>szerzők nemzeti tartalommal töltik meg </a:t>
            </a:r>
            <a:r>
              <a:rPr lang="hu-HU" dirty="0" smtClean="0"/>
              <a:t>a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 	műfaj kereteit (nemzeti operák)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Nemzeti operák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Elsősorban Kelet-Európában jellemző</a:t>
            </a:r>
          </a:p>
          <a:p>
            <a:pPr lvl="1"/>
            <a:r>
              <a:rPr lang="hu-HU" dirty="0"/>
              <a:t>Erkel Ferenc</a:t>
            </a:r>
          </a:p>
          <a:p>
            <a:pPr lvl="1"/>
            <a:r>
              <a:rPr lang="hu-HU" dirty="0" smtClean="0"/>
              <a:t>Glinka</a:t>
            </a:r>
            <a:r>
              <a:rPr lang="hu-HU" dirty="0"/>
              <a:t>, Borogyin, Muszorgszkij (</a:t>
            </a:r>
            <a:r>
              <a:rPr lang="hu-HU" dirty="0" smtClean="0"/>
              <a:t>orosz)</a:t>
            </a:r>
          </a:p>
          <a:p>
            <a:pPr lvl="1"/>
            <a:r>
              <a:rPr lang="hu-HU" dirty="0" smtClean="0"/>
              <a:t>Smetana </a:t>
            </a:r>
            <a:r>
              <a:rPr lang="hu-HU" dirty="0"/>
              <a:t>(</a:t>
            </a:r>
            <a:r>
              <a:rPr lang="hu-HU" dirty="0" smtClean="0"/>
              <a:t>cseh)</a:t>
            </a:r>
          </a:p>
          <a:p>
            <a:pPr lvl="1"/>
            <a:r>
              <a:rPr lang="hu-HU" dirty="0" err="1" smtClean="0"/>
              <a:t>Moniuszkov</a:t>
            </a:r>
            <a:r>
              <a:rPr lang="hu-HU" dirty="0" smtClean="0"/>
              <a:t> </a:t>
            </a:r>
            <a:r>
              <a:rPr lang="hu-HU" dirty="0"/>
              <a:t>(</a:t>
            </a:r>
            <a:r>
              <a:rPr lang="hu-HU" dirty="0" smtClean="0"/>
              <a:t>lengyel)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51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Georges Bizet: Carmen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 legelső, </a:t>
            </a:r>
            <a:r>
              <a:rPr lang="hu-HU" dirty="0"/>
              <a:t>a </a:t>
            </a:r>
            <a:r>
              <a:rPr lang="hu-HU" dirty="0" smtClean="0"/>
              <a:t>hétköznapokból,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a </a:t>
            </a:r>
            <a:r>
              <a:rPr lang="hu-HU" dirty="0"/>
              <a:t>való életből merített opera</a:t>
            </a:r>
            <a:endParaRPr lang="hu-HU" dirty="0" smtClean="0"/>
          </a:p>
          <a:p>
            <a:r>
              <a:rPr lang="hu-HU" dirty="0" smtClean="0"/>
              <a:t>előkelőségek </a:t>
            </a:r>
            <a:r>
              <a:rPr lang="hu-HU" dirty="0"/>
              <a:t>és hősök </a:t>
            </a:r>
            <a:r>
              <a:rPr lang="hu-HU" dirty="0" smtClean="0"/>
              <a:t>helyett munkáslányokról</a:t>
            </a:r>
            <a:r>
              <a:rPr lang="hu-HU" dirty="0"/>
              <a:t>, cigánylányokról, </a:t>
            </a:r>
            <a:r>
              <a:rPr lang="hu-HU" dirty="0" smtClean="0"/>
              <a:t>csempészekről szól – ehhez bátorság kellett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www.youtube.com/watch?v=KJ_HHRJf0xg</a:t>
            </a:r>
            <a:r>
              <a:rPr lang="hu-HU" dirty="0" smtClean="0"/>
              <a:t> </a:t>
            </a:r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663" y="185112"/>
            <a:ext cx="1492616" cy="20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Giuseppe Verdi </a:t>
            </a:r>
            <a:r>
              <a:rPr lang="hu-HU" dirty="0" smtClean="0">
                <a:effectLst/>
              </a:rPr>
              <a:t>(1813–1901</a:t>
            </a:r>
            <a:r>
              <a:rPr lang="hu-HU" dirty="0">
                <a:effectLst/>
              </a:rPr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05943" y="1039850"/>
            <a:ext cx="7018283" cy="39252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Az olasz egység időszakának fontos zeneszerzője. Itália egyesítésének szószólója.</a:t>
            </a:r>
          </a:p>
          <a:p>
            <a:pPr marL="0" indent="0">
              <a:buNone/>
            </a:pPr>
            <a:r>
              <a:rPr lang="hu-HU" dirty="0" smtClean="0"/>
              <a:t>Érdekesség: </a:t>
            </a:r>
            <a:r>
              <a:rPr lang="hu-HU" sz="2800" b="1" dirty="0" err="1" smtClean="0"/>
              <a:t>Viva</a:t>
            </a:r>
            <a:r>
              <a:rPr lang="hu-HU" sz="2800" b="1" dirty="0" smtClean="0"/>
              <a:t> Verdi  =  </a:t>
            </a:r>
            <a:r>
              <a:rPr lang="hu-HU" sz="2800" b="1" dirty="0" err="1" smtClean="0"/>
              <a:t>Viva</a:t>
            </a:r>
            <a:r>
              <a:rPr lang="hu-HU" sz="2800" b="1" dirty="0" smtClean="0"/>
              <a:t> </a:t>
            </a:r>
            <a:r>
              <a:rPr lang="hu-HU" sz="2800" dirty="0" smtClean="0"/>
              <a:t>(éljen)</a:t>
            </a:r>
          </a:p>
          <a:p>
            <a:pPr lvl="8"/>
            <a:r>
              <a:rPr lang="hu-HU" sz="2800" b="1" dirty="0" err="1" smtClean="0">
                <a:solidFill>
                  <a:srgbClr val="FF0000"/>
                </a:solidFill>
              </a:rPr>
              <a:t>V</a:t>
            </a:r>
            <a:r>
              <a:rPr lang="hu-HU" sz="2800" b="1" dirty="0" err="1" smtClean="0"/>
              <a:t>ittorio</a:t>
            </a:r>
            <a:endParaRPr lang="hu-HU" sz="2800" b="1" dirty="0" smtClean="0"/>
          </a:p>
          <a:p>
            <a:pPr lvl="8"/>
            <a:r>
              <a:rPr lang="hu-HU" sz="2800" b="1" dirty="0" err="1" smtClean="0">
                <a:solidFill>
                  <a:srgbClr val="FF0000"/>
                </a:solidFill>
              </a:rPr>
              <a:t>E</a:t>
            </a:r>
            <a:r>
              <a:rPr lang="hu-HU" sz="2800" b="1" dirty="0" err="1" smtClean="0"/>
              <a:t>manuelle</a:t>
            </a:r>
            <a:r>
              <a:rPr lang="hu-HU" sz="2800" b="1" dirty="0"/>
              <a:t>,</a:t>
            </a:r>
            <a:endParaRPr lang="hu-HU" sz="2800" b="1" dirty="0" smtClean="0"/>
          </a:p>
          <a:p>
            <a:pPr lvl="8"/>
            <a:r>
              <a:rPr lang="hu-HU" sz="2800" b="1" dirty="0" smtClean="0">
                <a:solidFill>
                  <a:srgbClr val="FF0000"/>
                </a:solidFill>
              </a:rPr>
              <a:t>R</a:t>
            </a:r>
            <a:r>
              <a:rPr lang="hu-HU" sz="2800" b="1" dirty="0" smtClean="0"/>
              <a:t>e</a:t>
            </a:r>
          </a:p>
          <a:p>
            <a:pPr lvl="8"/>
            <a:r>
              <a:rPr lang="hu-HU" sz="2800" b="1" dirty="0" smtClean="0">
                <a:solidFill>
                  <a:srgbClr val="FF0000"/>
                </a:solidFill>
              </a:rPr>
              <a:t>D</a:t>
            </a:r>
            <a:r>
              <a:rPr lang="hu-HU" sz="2800" b="1" dirty="0" smtClean="0"/>
              <a:t>’</a:t>
            </a:r>
          </a:p>
          <a:p>
            <a:pPr lvl="8"/>
            <a:r>
              <a:rPr lang="hu-HU" sz="2800" b="1" dirty="0" err="1" smtClean="0">
                <a:solidFill>
                  <a:srgbClr val="FF0000"/>
                </a:solidFill>
              </a:rPr>
              <a:t>I</a:t>
            </a:r>
            <a:r>
              <a:rPr lang="hu-HU" sz="2800" b="1" dirty="0" err="1" smtClean="0"/>
              <a:t>talia</a:t>
            </a:r>
            <a:r>
              <a:rPr lang="hu-HU" sz="2800" b="1" dirty="0" smtClean="0"/>
              <a:t>!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719" y="2518290"/>
            <a:ext cx="1808496" cy="244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Giuseppe Verdi </a:t>
            </a:r>
            <a:r>
              <a:rPr lang="hu-HU" dirty="0">
                <a:effectLst/>
              </a:rPr>
              <a:t>(1813–1901)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97510" y="944137"/>
            <a:ext cx="6563033" cy="4199363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Legismertebb művei:</a:t>
            </a:r>
          </a:p>
          <a:p>
            <a:r>
              <a:rPr lang="hu-HU" dirty="0" smtClean="0"/>
              <a:t>Rigoletto</a:t>
            </a:r>
          </a:p>
          <a:p>
            <a:r>
              <a:rPr lang="hu-HU" dirty="0" smtClean="0"/>
              <a:t>A trubadúr</a:t>
            </a:r>
          </a:p>
          <a:p>
            <a:r>
              <a:rPr lang="hu-HU" dirty="0" smtClean="0"/>
              <a:t>Traviata</a:t>
            </a:r>
          </a:p>
          <a:p>
            <a:r>
              <a:rPr lang="hu-HU" dirty="0" smtClean="0"/>
              <a:t>Az álarcosbál</a:t>
            </a:r>
          </a:p>
          <a:p>
            <a:r>
              <a:rPr lang="hu-HU" dirty="0" smtClean="0"/>
              <a:t>Don Carlos</a:t>
            </a:r>
          </a:p>
          <a:p>
            <a:r>
              <a:rPr lang="hu-HU" dirty="0" smtClean="0"/>
              <a:t>Aida</a:t>
            </a:r>
          </a:p>
          <a:p>
            <a:r>
              <a:rPr lang="hu-HU" dirty="0" smtClean="0"/>
              <a:t>Nabucco</a:t>
            </a:r>
          </a:p>
          <a:p>
            <a:pPr marL="0" indent="0">
              <a:buNone/>
            </a:pPr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www.youtube.com/watch?v=KJ_HHRJf0xg</a:t>
            </a:r>
            <a:r>
              <a:rPr lang="hu-HU" dirty="0" smtClean="0"/>
              <a:t> 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489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Richard Wagner </a:t>
            </a:r>
            <a:r>
              <a:rPr lang="hu-HU" dirty="0">
                <a:effectLst/>
              </a:rPr>
              <a:t>(1813–1883)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Liszt Ferenc veje</a:t>
            </a:r>
          </a:p>
          <a:p>
            <a:r>
              <a:rPr lang="hu-HU" dirty="0" smtClean="0"/>
              <a:t>Ismertebb művei: </a:t>
            </a:r>
            <a:r>
              <a:rPr lang="hu-HU" u="sng" dirty="0"/>
              <a:t>A bolygó hollandi</a:t>
            </a:r>
            <a:endParaRPr lang="hu-HU" dirty="0"/>
          </a:p>
          <a:p>
            <a:r>
              <a:rPr lang="hu-HU" dirty="0"/>
              <a:t>A nürnbergi </a:t>
            </a:r>
            <a:r>
              <a:rPr lang="hu-HU" dirty="0" smtClean="0"/>
              <a:t>mesterdalnokok</a:t>
            </a:r>
          </a:p>
          <a:p>
            <a:r>
              <a:rPr lang="hu-HU" u="sng" dirty="0"/>
              <a:t>Az istenek </a:t>
            </a:r>
            <a:r>
              <a:rPr lang="hu-HU" u="sng" dirty="0" smtClean="0"/>
              <a:t>alkony</a:t>
            </a:r>
            <a:r>
              <a:rPr lang="hu-HU" dirty="0"/>
              <a:t>a</a:t>
            </a:r>
            <a:endParaRPr lang="hu-HU" dirty="0" smtClean="0"/>
          </a:p>
          <a:p>
            <a:r>
              <a:rPr lang="hu-HU" dirty="0" smtClean="0"/>
              <a:t>A</a:t>
            </a:r>
            <a:r>
              <a:rPr lang="hu-HU" b="1" dirty="0" smtClean="0"/>
              <a:t> </a:t>
            </a:r>
            <a:r>
              <a:rPr lang="hu-HU" dirty="0" err="1" smtClean="0"/>
              <a:t>Walkűr</a:t>
            </a:r>
            <a:endParaRPr lang="hu-HU" dirty="0" smtClean="0"/>
          </a:p>
          <a:p>
            <a:r>
              <a:rPr lang="hu-HU" dirty="0" smtClean="0">
                <a:hlinkClick r:id="rId2"/>
              </a:rPr>
              <a:t>https</a:t>
            </a:r>
            <a:r>
              <a:rPr lang="hu-HU" dirty="0">
                <a:hlinkClick r:id="rId2"/>
              </a:rPr>
              <a:t>://</a:t>
            </a:r>
            <a:r>
              <a:rPr lang="hu-HU" dirty="0" smtClean="0">
                <a:hlinkClick r:id="rId2"/>
              </a:rPr>
              <a:t>youtu.be/x7slvfNKRZc</a:t>
            </a:r>
            <a:r>
              <a:rPr lang="hu-HU" dirty="0" smtClean="0"/>
              <a:t> </a:t>
            </a:r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1026" name="Picture 2" descr="Richard Wagner (zeneszerző) –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726" y="2247253"/>
            <a:ext cx="1687817" cy="233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16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Erkel Ferenc (1810-1893)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05943" y="1161602"/>
            <a:ext cx="6563033" cy="3963659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A Himnusz zeneszerzője.</a:t>
            </a:r>
          </a:p>
          <a:p>
            <a:r>
              <a:rPr lang="hu-HU" dirty="0" smtClean="0"/>
              <a:t>Az 1884-ben megnyílt budapesti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Opera első főigazgatója.</a:t>
            </a:r>
          </a:p>
          <a:p>
            <a:r>
              <a:rPr lang="hu-HU" dirty="0" smtClean="0"/>
              <a:t>Egységes magyar nemzeti operanyelvet alakított ki.</a:t>
            </a:r>
          </a:p>
          <a:p>
            <a:r>
              <a:rPr lang="hu-HU" dirty="0" smtClean="0"/>
              <a:t>Operái: Hunyadi László, </a:t>
            </a:r>
            <a:r>
              <a:rPr lang="hu-HU" b="1" dirty="0" smtClean="0"/>
              <a:t>Bánk Bán</a:t>
            </a:r>
            <a:r>
              <a:rPr lang="hu-HU" dirty="0" smtClean="0"/>
              <a:t>, Dózsa György</a:t>
            </a:r>
          </a:p>
          <a:p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www.youtube.com/watch?v=swWSiIFs0do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536" y="480609"/>
            <a:ext cx="1671440" cy="192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5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Diavetítés a képernyőre (16:9 oldalarány)</PresentationFormat>
  <Paragraphs>69</Paragraphs>
  <Slides>11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Romantikus  opera</vt:lpstr>
      <vt:lpstr>Romantika</vt:lpstr>
      <vt:lpstr>Romantikus opera</vt:lpstr>
      <vt:lpstr>Nemzeti operák</vt:lpstr>
      <vt:lpstr>Georges Bizet: Carmen</vt:lpstr>
      <vt:lpstr>Giuseppe Verdi (1813–1901)</vt:lpstr>
      <vt:lpstr>Giuseppe Verdi (1813–1901)</vt:lpstr>
      <vt:lpstr>Richard Wagner (1813–1883)</vt:lpstr>
      <vt:lpstr>Erkel Ferenc (1810-1893)</vt:lpstr>
      <vt:lpstr>Források: 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2023-03-22T21:15:00Z</dcterms:modified>
</cp:coreProperties>
</file>