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C88B"/>
    <a:srgbClr val="0000CC"/>
    <a:srgbClr val="1D3A00"/>
    <a:srgbClr val="FF856D"/>
    <a:srgbClr val="FF2549"/>
    <a:srgbClr val="003635"/>
    <a:srgbClr val="005856"/>
    <a:srgbClr val="9EFF29"/>
    <a:srgbClr val="007033"/>
    <a:srgbClr val="5EE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-2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3/15/2024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1445" y="3163529"/>
            <a:ext cx="8074741" cy="892277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697" y="4070547"/>
            <a:ext cx="8104237" cy="766920"/>
          </a:xfrm>
        </p:spPr>
        <p:txBody>
          <a:bodyPr>
            <a:normAutofit/>
          </a:bodyPr>
          <a:lstStyle>
            <a:lvl1pPr marL="0" indent="0" algn="ctr">
              <a:buNone/>
              <a:defRPr sz="2800" b="0" i="0">
                <a:solidFill>
                  <a:srgbClr val="F1C88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48" y="762653"/>
            <a:ext cx="8214852" cy="763526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rgbClr val="F1C88B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519084"/>
            <a:ext cx="8246070" cy="3343238"/>
          </a:xfrm>
        </p:spPr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 algn="ctr">
              <a:defRPr>
                <a:solidFill>
                  <a:schemeClr val="bg1"/>
                </a:solidFill>
              </a:defRPr>
            </a:lvl4pPr>
            <a:lvl5pPr algn="ct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758" y="443407"/>
            <a:ext cx="6571913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1C88B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4384" y="1177436"/>
            <a:ext cx="6594035" cy="351106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69" y="861581"/>
            <a:ext cx="8093365" cy="763525"/>
          </a:xfrm>
        </p:spPr>
        <p:txBody>
          <a:bodyPr>
            <a:normAutofit/>
          </a:bodyPr>
          <a:lstStyle>
            <a:lvl1pPr algn="ctr">
              <a:defRPr sz="3600" baseline="0">
                <a:solidFill>
                  <a:srgbClr val="F1C88B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825128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297525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825128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97525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iahBQolXQH8?si=upPEdYovbwaHlfr8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3174" y="3060290"/>
            <a:ext cx="7654413" cy="1069258"/>
          </a:xfrm>
        </p:spPr>
        <p:txBody>
          <a:bodyPr>
            <a:normAutofit/>
          </a:bodyPr>
          <a:lstStyle/>
          <a:p>
            <a:r>
              <a:rPr lang="hu-HU" dirty="0" smtClean="0"/>
              <a:t>A élet molekulái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077412" y="4352814"/>
            <a:ext cx="7484807" cy="549378"/>
          </a:xfrm>
        </p:spPr>
        <p:txBody>
          <a:bodyPr/>
          <a:lstStyle/>
          <a:p>
            <a:r>
              <a:rPr lang="hu-HU" dirty="0" smtClean="0"/>
              <a:t>Készítette: Tengler Gabriella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eményítő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A keményítő molekuláiban </a:t>
            </a:r>
            <a:r>
              <a:rPr lang="hu-HU" sz="2400" dirty="0" smtClean="0"/>
              <a:t>pár száz </a:t>
            </a:r>
            <a:r>
              <a:rPr lang="hu-HU" sz="2400" dirty="0"/>
              <a:t>szőlőcukormolekula kapcsolódik </a:t>
            </a:r>
            <a:r>
              <a:rPr lang="hu-HU" sz="2400" dirty="0" smtClean="0"/>
              <a:t>össze (csavarvonalszerű szerkezet) </a:t>
            </a:r>
          </a:p>
          <a:p>
            <a:r>
              <a:rPr lang="hu-HU" sz="2400" dirty="0" smtClean="0"/>
              <a:t>Az </a:t>
            </a:r>
            <a:r>
              <a:rPr lang="hu-HU" sz="2400" dirty="0"/>
              <a:t>óriásmolekulák </a:t>
            </a:r>
            <a:r>
              <a:rPr lang="hu-HU" sz="2400" dirty="0" smtClean="0"/>
              <a:t>között erős másodrendű kötés van (hidrogénkötések)</a:t>
            </a:r>
          </a:p>
          <a:p>
            <a:r>
              <a:rPr lang="hu-HU" sz="2400" dirty="0" smtClean="0"/>
              <a:t>Hidegvízben nem oldódik. </a:t>
            </a:r>
          </a:p>
          <a:p>
            <a:r>
              <a:rPr lang="hu-HU" sz="2400" dirty="0" smtClean="0"/>
              <a:t>A növény </a:t>
            </a:r>
            <a:r>
              <a:rPr lang="hu-HU" sz="2400" dirty="0"/>
              <a:t>tartalék tápanyag formájában elraktározza</a:t>
            </a:r>
          </a:p>
        </p:txBody>
      </p:sp>
    </p:spTree>
    <p:extLst>
      <p:ext uri="{BB962C8B-B14F-4D97-AF65-F5344CB8AC3E}">
        <p14:creationId xmlns:p14="http://schemas.microsoft.com/office/powerpoint/2010/main" val="4199983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A cellulóz sem </a:t>
            </a:r>
            <a:r>
              <a:rPr lang="hu-HU" sz="2400" dirty="0"/>
              <a:t>hideg, sem meleg vízben </a:t>
            </a:r>
            <a:r>
              <a:rPr lang="hu-HU" sz="2400" dirty="0" err="1" smtClean="0"/>
              <a:t>nemoldódik</a:t>
            </a:r>
            <a:endParaRPr lang="hu-HU" sz="2400" dirty="0"/>
          </a:p>
          <a:p>
            <a:r>
              <a:rPr lang="hu-HU" sz="2400" dirty="0" smtClean="0"/>
              <a:t> </a:t>
            </a:r>
            <a:r>
              <a:rPr lang="hu-HU" sz="2400" dirty="0"/>
              <a:t>A keményítő </a:t>
            </a:r>
            <a:r>
              <a:rPr lang="hu-HU" sz="2400" dirty="0" smtClean="0"/>
              <a:t>hideg </a:t>
            </a:r>
            <a:r>
              <a:rPr lang="hu-HU" sz="2400" dirty="0"/>
              <a:t>vízben nem, meleg vízben azonban </a:t>
            </a:r>
            <a:r>
              <a:rPr lang="hu-HU" sz="2400" dirty="0" smtClean="0"/>
              <a:t>oldható</a:t>
            </a:r>
          </a:p>
          <a:p>
            <a:r>
              <a:rPr lang="hu-HU" sz="2400" dirty="0" smtClean="0"/>
              <a:t> </a:t>
            </a:r>
            <a:r>
              <a:rPr lang="hu-HU" sz="2400" dirty="0"/>
              <a:t>Ekkor tejszerű</a:t>
            </a:r>
            <a:r>
              <a:rPr lang="hu-HU" sz="2400" dirty="0" smtClean="0"/>
              <a:t>, átlátszó, </a:t>
            </a:r>
            <a:r>
              <a:rPr lang="hu-HU" sz="2400" dirty="0"/>
              <a:t>opálos </a:t>
            </a:r>
            <a:r>
              <a:rPr lang="hu-HU" sz="2400" dirty="0" smtClean="0"/>
              <a:t>oldat</a:t>
            </a:r>
          </a:p>
          <a:p>
            <a:r>
              <a:rPr lang="hu-HU" sz="2400" dirty="0" smtClean="0"/>
              <a:t>Ezeket az </a:t>
            </a:r>
            <a:r>
              <a:rPr lang="hu-HU" sz="2400" dirty="0" err="1" smtClean="0"/>
              <a:t>oldatokat</a:t>
            </a:r>
            <a:r>
              <a:rPr lang="hu-HU" sz="2400" dirty="0" smtClean="0"/>
              <a:t> </a:t>
            </a:r>
            <a:r>
              <a:rPr lang="hu-HU" sz="2400" dirty="0"/>
              <a:t>kolloid oldatoknak nevezzük</a:t>
            </a:r>
          </a:p>
        </p:txBody>
      </p:sp>
    </p:spTree>
    <p:extLst>
      <p:ext uri="{BB962C8B-B14F-4D97-AF65-F5344CB8AC3E}">
        <p14:creationId xmlns:p14="http://schemas.microsoft.com/office/powerpoint/2010/main" val="4043327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zsírok és az olajok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/>
              <a:t>A zsírok és az olajok </a:t>
            </a:r>
            <a:r>
              <a:rPr lang="hu-HU" dirty="0" smtClean="0"/>
              <a:t>hasonlóan </a:t>
            </a:r>
            <a:r>
              <a:rPr lang="hu-HU" dirty="0"/>
              <a:t>szén-, hidrogén- és </a:t>
            </a:r>
            <a:r>
              <a:rPr lang="hu-HU" dirty="0" err="1"/>
              <a:t>oxigéntartalmú</a:t>
            </a:r>
            <a:r>
              <a:rPr lang="hu-HU" dirty="0"/>
              <a:t> szerves </a:t>
            </a:r>
            <a:r>
              <a:rPr lang="hu-HU" dirty="0" smtClean="0"/>
              <a:t>vegyületek</a:t>
            </a:r>
          </a:p>
          <a:p>
            <a:r>
              <a:rPr lang="hu-HU" dirty="0"/>
              <a:t>G</a:t>
            </a:r>
            <a:r>
              <a:rPr lang="hu-HU" dirty="0" smtClean="0"/>
              <a:t>licerin </a:t>
            </a:r>
            <a:r>
              <a:rPr lang="hu-HU" dirty="0"/>
              <a:t>és </a:t>
            </a:r>
            <a:r>
              <a:rPr lang="hu-HU" sz="2900" dirty="0"/>
              <a:t>hosszú láncú </a:t>
            </a:r>
            <a:r>
              <a:rPr lang="hu-HU" sz="2900" dirty="0" smtClean="0"/>
              <a:t>zsírsavak összekapcsolódásával </a:t>
            </a:r>
            <a:r>
              <a:rPr lang="hu-HU" sz="2900" dirty="0"/>
              <a:t>jönnek </a:t>
            </a:r>
            <a:r>
              <a:rPr lang="hu-HU" sz="2900" dirty="0" smtClean="0"/>
              <a:t>létre</a:t>
            </a:r>
          </a:p>
          <a:p>
            <a:r>
              <a:rPr lang="hu-HU" sz="2900" dirty="0" smtClean="0"/>
              <a:t>A zsírok halmazállapotú </a:t>
            </a:r>
            <a:r>
              <a:rPr lang="hu-HU" sz="2900" dirty="0"/>
              <a:t>anyagok</a:t>
            </a:r>
            <a:r>
              <a:rPr lang="hu-HU" sz="2900" dirty="0" smtClean="0"/>
              <a:t>.</a:t>
            </a:r>
          </a:p>
          <a:p>
            <a:r>
              <a:rPr lang="hu-HU" sz="2900" dirty="0" smtClean="0"/>
              <a:t> </a:t>
            </a:r>
            <a:r>
              <a:rPr lang="hu-HU" sz="2900" dirty="0"/>
              <a:t>Az állatok legfontosabb raktározott </a:t>
            </a:r>
            <a:r>
              <a:rPr lang="hu-HU" sz="2900" dirty="0" smtClean="0"/>
              <a:t>tápanyagai (hideg elleni védelem)</a:t>
            </a:r>
            <a:endParaRPr lang="hu-HU" sz="2900" dirty="0"/>
          </a:p>
          <a:p>
            <a:r>
              <a:rPr lang="hu-HU" sz="2900" dirty="0" smtClean="0"/>
              <a:t>Az </a:t>
            </a:r>
            <a:r>
              <a:rPr lang="hu-HU" sz="2900" dirty="0"/>
              <a:t>olajok szobahőmérsékleten folyékony halmazállapotú </a:t>
            </a:r>
            <a:r>
              <a:rPr lang="hu-HU" sz="2900" dirty="0" smtClean="0"/>
              <a:t>vegyületek</a:t>
            </a:r>
          </a:p>
          <a:p>
            <a:r>
              <a:rPr lang="hu-HU" sz="2900" dirty="0" smtClean="0"/>
              <a:t> </a:t>
            </a:r>
            <a:r>
              <a:rPr lang="hu-HU" sz="2900" dirty="0"/>
              <a:t>Egyes növények (napraforgó, olajfa, repce, len) raktározott tápanyagai, így ezek terméséből, magjaiból vonhatók ki</a:t>
            </a:r>
            <a:r>
              <a:rPr lang="hu-HU" sz="2900" dirty="0" smtClean="0"/>
              <a:t>.</a:t>
            </a:r>
          </a:p>
          <a:p>
            <a:r>
              <a:rPr lang="hu-HU" sz="2900" dirty="0" smtClean="0"/>
              <a:t>Vízben nem oldódnak</a:t>
            </a:r>
            <a:endParaRPr lang="hu-HU" sz="2900" dirty="0"/>
          </a:p>
        </p:txBody>
      </p:sp>
    </p:spTree>
    <p:extLst>
      <p:ext uri="{BB962C8B-B14F-4D97-AF65-F5344CB8AC3E}">
        <p14:creationId xmlns:p14="http://schemas.microsoft.com/office/powerpoint/2010/main" val="3093485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Fehérjék és </a:t>
            </a:r>
            <a:r>
              <a:rPr lang="hu-HU" dirty="0" err="1" smtClean="0"/>
              <a:t>amion</a:t>
            </a:r>
            <a:r>
              <a:rPr lang="hu-HU" dirty="0" smtClean="0"/>
              <a:t> savak)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A </a:t>
            </a:r>
            <a:r>
              <a:rPr lang="hu-HU" dirty="0"/>
              <a:t>fehérjék az élő szervezet felépítése és működése szempontjából a legfontosabb szerves vegyületek. </a:t>
            </a:r>
          </a:p>
          <a:p>
            <a:r>
              <a:rPr lang="hu-HU" dirty="0" smtClean="0"/>
              <a:t>Szén-, </a:t>
            </a:r>
            <a:r>
              <a:rPr lang="hu-HU" dirty="0"/>
              <a:t>hidrogén-, oxigén-, nitrogén- és </a:t>
            </a:r>
            <a:r>
              <a:rPr lang="hu-HU" dirty="0" err="1"/>
              <a:t>kéntartalmú</a:t>
            </a:r>
            <a:r>
              <a:rPr lang="hu-HU" dirty="0"/>
              <a:t> anyagok. </a:t>
            </a:r>
            <a:endParaRPr lang="hu-HU" dirty="0" smtClean="0"/>
          </a:p>
          <a:p>
            <a:r>
              <a:rPr lang="hu-HU" dirty="0"/>
              <a:t>F</a:t>
            </a:r>
            <a:r>
              <a:rPr lang="hu-HU" dirty="0" smtClean="0"/>
              <a:t>elépítésében </a:t>
            </a:r>
            <a:r>
              <a:rPr lang="hu-HU" dirty="0"/>
              <a:t>húszféle </a:t>
            </a:r>
            <a:r>
              <a:rPr lang="hu-HU" dirty="0" smtClean="0"/>
              <a:t>kismolekula vesz rést (amionsav). </a:t>
            </a:r>
          </a:p>
          <a:p>
            <a:r>
              <a:rPr lang="hu-HU" dirty="0" smtClean="0"/>
              <a:t>Változatos szerkezetű </a:t>
            </a:r>
            <a:r>
              <a:rPr lang="hu-HU" dirty="0"/>
              <a:t>óriásmolekulákat hoznak </a:t>
            </a:r>
            <a:r>
              <a:rPr lang="hu-HU" dirty="0" smtClean="0"/>
              <a:t>létre (változatos tulajdonságok)</a:t>
            </a:r>
          </a:p>
        </p:txBody>
      </p:sp>
    </p:spTree>
    <p:extLst>
      <p:ext uri="{BB962C8B-B14F-4D97-AF65-F5344CB8AC3E}">
        <p14:creationId xmlns:p14="http://schemas.microsoft.com/office/powerpoint/2010/main" val="1543938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/>
              <a:t>A hajat egy szaru nevű fehérje </a:t>
            </a:r>
            <a:r>
              <a:rPr lang="hu-HU" dirty="0" smtClean="0"/>
              <a:t>alkotja</a:t>
            </a:r>
          </a:p>
          <a:p>
            <a:r>
              <a:rPr lang="hu-HU" dirty="0" smtClean="0"/>
              <a:t> </a:t>
            </a:r>
            <a:r>
              <a:rPr lang="hu-HU" dirty="0"/>
              <a:t>Vízben nem oldódik, az égése során megfigyelhető kellemetlen szag pedig a vegyület kén- és nitrogéntartalmára </a:t>
            </a:r>
            <a:r>
              <a:rPr lang="hu-HU" dirty="0" smtClean="0"/>
              <a:t>utal</a:t>
            </a:r>
          </a:p>
          <a:p>
            <a:r>
              <a:rPr lang="hu-HU" dirty="0" smtClean="0"/>
              <a:t>A tojás </a:t>
            </a:r>
            <a:r>
              <a:rPr lang="hu-HU" dirty="0"/>
              <a:t>fehérjéi vízben jól oldódnak, és </a:t>
            </a:r>
            <a:r>
              <a:rPr lang="hu-HU" dirty="0" smtClean="0"/>
              <a:t>kolloid </a:t>
            </a:r>
            <a:r>
              <a:rPr lang="hu-HU" dirty="0"/>
              <a:t>oldatot képeznek. </a:t>
            </a:r>
            <a:endParaRPr lang="hu-HU" dirty="0" smtClean="0"/>
          </a:p>
          <a:p>
            <a:r>
              <a:rPr lang="hu-HU" dirty="0" smtClean="0"/>
              <a:t>Erős </a:t>
            </a:r>
            <a:r>
              <a:rPr lang="hu-HU" dirty="0"/>
              <a:t>savak, lúgok, nehézfémsók vagy hő hatására a vízben oldott fehérjék szerkezete megváltozik, kicsapódnak az oldatból</a:t>
            </a:r>
            <a:r>
              <a:rPr lang="hu-HU" dirty="0" smtClean="0"/>
              <a:t>..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38277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51758" y="443407"/>
            <a:ext cx="6672574" cy="734029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Nukleinsavak – az öröklődés molekulái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smtClean="0"/>
              <a:t>A </a:t>
            </a:r>
            <a:r>
              <a:rPr lang="hu-HU" dirty="0"/>
              <a:t>természet egyik csodája az a kódrendszer, amellyel az élővilág az öröklődő információk sokaságát tárolja, hogy nemzedékről nemzedékre átadhassa utódainak</a:t>
            </a:r>
            <a:r>
              <a:rPr lang="hu-HU"/>
              <a:t>. </a:t>
            </a:r>
            <a:endParaRPr lang="hu-HU" smtClean="0"/>
          </a:p>
          <a:p>
            <a:r>
              <a:rPr lang="hu-HU" smtClean="0"/>
              <a:t>Az </a:t>
            </a:r>
            <a:r>
              <a:rPr lang="hu-HU" dirty="0"/>
              <a:t>öröklődő információ tárolására szolgáló vegyület egy nukleinsav, amelyet a benne található cukormolekula nevéből adódóan dezoxiribonukleinsavnak, röviden DNS-nek nevezünk. Építőegységei a </a:t>
            </a:r>
            <a:r>
              <a:rPr lang="hu-HU" dirty="0" err="1"/>
              <a:t>nukleotidok</a:t>
            </a:r>
            <a:r>
              <a:rPr lang="hu-HU" dirty="0"/>
              <a:t>, amelyekből több millió kapcsolódik össze az óriásmolekulában. A DNS-t négyféle </a:t>
            </a:r>
            <a:r>
              <a:rPr lang="hu-HU" dirty="0" err="1"/>
              <a:t>nukleotid</a:t>
            </a:r>
            <a:r>
              <a:rPr lang="hu-HU" dirty="0"/>
              <a:t> építi fel, ezek eltérő kapcsolódási sorrendje okozza az óriásmolekula szerkezeti változatosságát</a:t>
            </a:r>
          </a:p>
        </p:txBody>
      </p:sp>
    </p:spTree>
    <p:extLst>
      <p:ext uri="{BB962C8B-B14F-4D97-AF65-F5344CB8AC3E}">
        <p14:creationId xmlns:p14="http://schemas.microsoft.com/office/powerpoint/2010/main" val="2130201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48" y="932259"/>
            <a:ext cx="8214852" cy="763526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622322"/>
            <a:ext cx="8246070" cy="3239999"/>
          </a:xfrm>
        </p:spPr>
        <p:txBody>
          <a:bodyPr/>
          <a:lstStyle/>
          <a:p>
            <a:pPr algn="l"/>
            <a:r>
              <a:rPr lang="hu-HU" dirty="0" smtClean="0"/>
              <a:t>Az élettelelen természet felépítésében a periódusos rendszer csaknem minde</a:t>
            </a:r>
            <a:r>
              <a:rPr lang="hu-HU" dirty="0" smtClean="0"/>
              <a:t>n eleme részt vesz</a:t>
            </a:r>
          </a:p>
          <a:p>
            <a:pPr algn="l"/>
            <a:r>
              <a:rPr lang="hu-HU" dirty="0" smtClean="0"/>
              <a:t>Az élőlénye </a:t>
            </a:r>
            <a:r>
              <a:rPr lang="hu-HU" dirty="0" err="1" smtClean="0"/>
              <a:t>kszerves</a:t>
            </a:r>
            <a:r>
              <a:rPr lang="hu-HU" dirty="0" smtClean="0"/>
              <a:t> </a:t>
            </a:r>
            <a:r>
              <a:rPr lang="hu-HU" dirty="0" err="1" smtClean="0"/>
              <a:t>anyagaiban</a:t>
            </a:r>
            <a:r>
              <a:rPr lang="hu-HU" dirty="0" smtClean="0"/>
              <a:t> hatféle elem van: Szén, Hidrogén, Oxigén, Nitrogén, Kén, Foszfor -&gt;</a:t>
            </a:r>
            <a:r>
              <a:rPr lang="hu-HU" dirty="0" err="1" smtClean="0"/>
              <a:t>biogén</a:t>
            </a:r>
            <a:r>
              <a:rPr lang="hu-HU" dirty="0" smtClean="0"/>
              <a:t> elemek</a:t>
            </a:r>
          </a:p>
          <a:p>
            <a:pPr marL="0" indent="0" algn="l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Biogén</a:t>
            </a:r>
            <a:r>
              <a:rPr lang="hu-HU" dirty="0" smtClean="0"/>
              <a:t> elemek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err="1"/>
              <a:t>Biogén</a:t>
            </a:r>
            <a:r>
              <a:rPr lang="hu-HU" sz="2400" dirty="0"/>
              <a:t> elemeknek nevezik azokat a kémiai elemeket, amelyek atomjai részt vesznek az élő szervezetek felépítésében</a:t>
            </a:r>
            <a:r>
              <a:rPr lang="hu-HU" sz="2400" dirty="0" smtClean="0"/>
              <a:t>.</a:t>
            </a:r>
          </a:p>
          <a:p>
            <a:r>
              <a:rPr lang="hu-HU" sz="2400" dirty="0"/>
              <a:t>A Földet felépítő </a:t>
            </a:r>
            <a:r>
              <a:rPr lang="hu-HU" sz="2400" dirty="0" smtClean="0"/>
              <a:t>természetes kémiai</a:t>
            </a:r>
            <a:r>
              <a:rPr lang="hu-HU" sz="2400" dirty="0"/>
              <a:t> elemek száma </a:t>
            </a:r>
            <a:r>
              <a:rPr lang="hu-HU" sz="2400" dirty="0" smtClean="0"/>
              <a:t>körülbelül száz </a:t>
            </a:r>
          </a:p>
          <a:p>
            <a:r>
              <a:rPr lang="hu-HU" sz="2400" dirty="0" smtClean="0"/>
              <a:t>80 kimutatható az élő szervezetekből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építőkövek kialakulása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200" dirty="0" smtClean="0"/>
              <a:t>Az élet a földön alakult ki vagy </a:t>
            </a:r>
            <a:r>
              <a:rPr lang="hu-HU" sz="2200" dirty="0" err="1" smtClean="0"/>
              <a:t>meteroitokkal</a:t>
            </a:r>
            <a:r>
              <a:rPr lang="hu-HU" sz="2200" dirty="0" smtClean="0"/>
              <a:t> érkezett a földre?</a:t>
            </a:r>
          </a:p>
          <a:p>
            <a:r>
              <a:rPr lang="hu-HU" sz="2200" dirty="0" smtClean="0"/>
              <a:t>Első kísérlet Stanley Miller-amerikai kémikus</a:t>
            </a:r>
          </a:p>
          <a:p>
            <a:r>
              <a:rPr lang="hu-HU" sz="2200" dirty="0" smtClean="0"/>
              <a:t>Igazolta: </a:t>
            </a:r>
          </a:p>
          <a:p>
            <a:pPr marL="0" indent="0">
              <a:buNone/>
            </a:pPr>
            <a:r>
              <a:rPr lang="hu-HU" sz="2200" dirty="0"/>
              <a:t> </a:t>
            </a:r>
            <a:r>
              <a:rPr lang="hu-HU" sz="2200" dirty="0" smtClean="0"/>
              <a:t>   -Föld </a:t>
            </a:r>
            <a:r>
              <a:rPr lang="hu-HU" sz="2200" dirty="0"/>
              <a:t>ősi körülményei között </a:t>
            </a:r>
            <a:r>
              <a:rPr lang="hu-HU" sz="2200" dirty="0" smtClean="0"/>
              <a:t>kialakulhattak szerves kismolekulák</a:t>
            </a:r>
          </a:p>
          <a:p>
            <a:pPr marL="0" indent="0">
              <a:buNone/>
            </a:pPr>
            <a:r>
              <a:rPr lang="hu-HU" sz="2200" dirty="0" smtClean="0"/>
              <a:t>      -Ezek összekapcsolódásával </a:t>
            </a:r>
            <a:r>
              <a:rPr lang="hu-HU" sz="2200" dirty="0"/>
              <a:t>létrejöhettek az élővilág változatos nagy molekulái.</a:t>
            </a:r>
            <a:endParaRPr lang="hu-HU" sz="2200" dirty="0" smtClean="0"/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42823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Stanley Miller kísérlete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Z</a:t>
            </a:r>
            <a:r>
              <a:rPr lang="hu-HU" sz="2400" dirty="0" smtClean="0"/>
              <a:t>árt </a:t>
            </a:r>
            <a:r>
              <a:rPr lang="hu-HU" sz="2400" dirty="0"/>
              <a:t>rendszerű berendezésben vizet forralt, </a:t>
            </a:r>
            <a:r>
              <a:rPr lang="hu-HU" sz="2400" dirty="0" smtClean="0"/>
              <a:t>a </a:t>
            </a:r>
            <a:r>
              <a:rPr lang="hu-HU" sz="2400" dirty="0"/>
              <a:t>vízgőzt az ősi </a:t>
            </a:r>
            <a:r>
              <a:rPr lang="hu-HU" sz="2400" dirty="0" smtClean="0"/>
              <a:t>légkör összetételéhez hasonló gázelegyen vezette át. Elektromos kisülésekkel nagy energiájú </a:t>
            </a:r>
            <a:r>
              <a:rPr lang="hu-HU" sz="2400" dirty="0" err="1" smtClean="0"/>
              <a:t>villámokat.Két</a:t>
            </a:r>
            <a:r>
              <a:rPr lang="hu-HU" sz="2400" dirty="0" smtClean="0"/>
              <a:t> héttel később a lombikban levő oldatból </a:t>
            </a:r>
            <a:r>
              <a:rPr lang="hu-HU" sz="2400" dirty="0"/>
              <a:t>sokféle szerves vegyületet sikerült </a:t>
            </a:r>
            <a:r>
              <a:rPr lang="hu-HU" sz="2400" dirty="0" smtClean="0"/>
              <a:t>kimutatni.</a:t>
            </a:r>
          </a:p>
          <a:p>
            <a:endParaRPr lang="hu-HU" sz="2400" dirty="0" smtClean="0"/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06596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dirty="0">
                <a:hlinkClick r:id="rId2"/>
              </a:rPr>
              <a:t>https://youtu.be/iahBQolXQH8?si=upPEdYovbwaHlfr8</a:t>
            </a:r>
            <a:endParaRPr lang="hu-HU" sz="2400" dirty="0"/>
          </a:p>
          <a:p>
            <a:r>
              <a:rPr lang="hu-HU" sz="2400" dirty="0"/>
              <a:t>Szerves kismolekulák: szénhidrát, fehérjék, zsírok, nukleinsavak </a:t>
            </a:r>
            <a:r>
              <a:rPr lang="hu-HU" sz="2400" dirty="0" err="1"/>
              <a:t>építőköveit</a:t>
            </a:r>
            <a:endParaRPr lang="hu-HU" sz="24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931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természet építkezik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/>
              <a:t>Az élő szervezetek molekulái </a:t>
            </a:r>
            <a:r>
              <a:rPr lang="hu-HU" sz="2400" dirty="0" smtClean="0"/>
              <a:t>felépítésük és működésük változatosságot mutatnak</a:t>
            </a:r>
          </a:p>
          <a:p>
            <a:r>
              <a:rPr lang="hu-HU" sz="2400" dirty="0" smtClean="0"/>
              <a:t>A többségük </a:t>
            </a:r>
            <a:r>
              <a:rPr lang="hu-HU" sz="2400" dirty="0" err="1" smtClean="0"/>
              <a:t>ugyanazokból</a:t>
            </a:r>
            <a:r>
              <a:rPr lang="hu-HU" sz="2400" dirty="0" smtClean="0"/>
              <a:t> </a:t>
            </a:r>
            <a:r>
              <a:rPr lang="hu-HU" sz="2400" dirty="0"/>
              <a:t>a szerves kismolekulákból </a:t>
            </a:r>
            <a:r>
              <a:rPr lang="hu-HU" sz="2400" dirty="0" smtClean="0"/>
              <a:t>épülnek fel</a:t>
            </a:r>
          </a:p>
          <a:p>
            <a:r>
              <a:rPr lang="hu-HU" sz="2400" dirty="0" smtClean="0"/>
              <a:t> </a:t>
            </a:r>
            <a:r>
              <a:rPr lang="hu-HU" sz="2400" dirty="0"/>
              <a:t>Az eltérés </a:t>
            </a:r>
            <a:r>
              <a:rPr lang="hu-HU" sz="2400" dirty="0" smtClean="0"/>
              <a:t>az </a:t>
            </a:r>
            <a:r>
              <a:rPr lang="hu-HU" sz="2400" dirty="0"/>
              <a:t>építőkövek szerkezetének </a:t>
            </a:r>
            <a:r>
              <a:rPr lang="hu-HU" sz="2400" dirty="0" smtClean="0"/>
              <a:t>módosulásában </a:t>
            </a:r>
            <a:r>
              <a:rPr lang="hu-HU" sz="2400" dirty="0"/>
              <a:t>vagy </a:t>
            </a:r>
            <a:r>
              <a:rPr lang="hu-HU" sz="2400" dirty="0" smtClean="0"/>
              <a:t>változatos összekapcsolódásában van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2726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Szénhidrátok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/>
              <a:t>A </a:t>
            </a:r>
            <a:r>
              <a:rPr lang="hu-HU" dirty="0" err="1"/>
              <a:t>szénhidrádok</a:t>
            </a:r>
            <a:r>
              <a:rPr lang="hu-HU" dirty="0"/>
              <a:t> a Földben legnagyobb tömegben lévő szerves vegyületek</a:t>
            </a:r>
            <a:r>
              <a:rPr lang="hu-HU" dirty="0" smtClean="0"/>
              <a:t>.</a:t>
            </a:r>
          </a:p>
          <a:p>
            <a:r>
              <a:rPr lang="hu-HU" dirty="0" smtClean="0"/>
              <a:t> </a:t>
            </a:r>
            <a:r>
              <a:rPr lang="hu-HU" dirty="0" err="1"/>
              <a:t>Molekuái</a:t>
            </a:r>
            <a:r>
              <a:rPr lang="hu-HU" dirty="0"/>
              <a:t>: szén -, hidrogén- és </a:t>
            </a:r>
            <a:r>
              <a:rPr lang="hu-HU" dirty="0" smtClean="0"/>
              <a:t>oxigénatom</a:t>
            </a:r>
          </a:p>
          <a:p>
            <a:r>
              <a:rPr lang="hu-HU" dirty="0" smtClean="0"/>
              <a:t>Fehér</a:t>
            </a:r>
            <a:r>
              <a:rPr lang="hu-HU" dirty="0"/>
              <a:t>, szilárd, vízben jól oldódik, édes ízű </a:t>
            </a:r>
            <a:r>
              <a:rPr lang="hu-HU" dirty="0" smtClean="0"/>
              <a:t>vegyületek.</a:t>
            </a:r>
          </a:p>
          <a:p>
            <a:r>
              <a:rPr lang="hu-HU" dirty="0" smtClean="0"/>
              <a:t>Cukor </a:t>
            </a:r>
            <a:r>
              <a:rPr lang="hu-HU" dirty="0" err="1" smtClean="0"/>
              <a:t>csporotba</a:t>
            </a:r>
            <a:r>
              <a:rPr lang="hu-HU" dirty="0" smtClean="0"/>
              <a:t> tartozik Pl</a:t>
            </a:r>
            <a:r>
              <a:rPr lang="hu-HU" dirty="0"/>
              <a:t>.: Gyümölcscukor. </a:t>
            </a:r>
          </a:p>
          <a:p>
            <a:r>
              <a:rPr lang="hu-HU" dirty="0"/>
              <a:t>M</a:t>
            </a:r>
            <a:r>
              <a:rPr lang="hu-HU" dirty="0" smtClean="0"/>
              <a:t>ásik csoportja: óriásmolekulájú </a:t>
            </a:r>
            <a:r>
              <a:rPr lang="hu-HU" dirty="0"/>
              <a:t>szénhidrátok </a:t>
            </a:r>
            <a:endParaRPr lang="hu-HU" dirty="0"/>
          </a:p>
          <a:p>
            <a:r>
              <a:rPr lang="hu-HU" dirty="0" smtClean="0"/>
              <a:t> </a:t>
            </a:r>
            <a:r>
              <a:rPr lang="hu-HU" dirty="0"/>
              <a:t>Ebben </a:t>
            </a:r>
            <a:r>
              <a:rPr lang="hu-HU" dirty="0" smtClean="0"/>
              <a:t>több </a:t>
            </a:r>
            <a:r>
              <a:rPr lang="hu-HU" dirty="0"/>
              <a:t>ezer szőlőcukor-molekula kapcsolódik </a:t>
            </a:r>
            <a:r>
              <a:rPr lang="hu-HU" dirty="0" smtClean="0"/>
              <a:t>össze (</a:t>
            </a:r>
            <a:r>
              <a:rPr lang="hu-HU" dirty="0" err="1" smtClean="0"/>
              <a:t>láncszerűen</a:t>
            </a:r>
            <a:r>
              <a:rPr lang="hu-HU" dirty="0" smtClean="0"/>
              <a:t>)</a:t>
            </a:r>
          </a:p>
          <a:p>
            <a:r>
              <a:rPr lang="hu-HU" dirty="0" smtClean="0"/>
              <a:t> Fehér, szilárd, </a:t>
            </a:r>
            <a:r>
              <a:rPr lang="hu-HU" dirty="0"/>
              <a:t>hideg vízben nem oldódó, íztelen </a:t>
            </a:r>
            <a:r>
              <a:rPr lang="hu-HU" dirty="0" smtClean="0"/>
              <a:t>vegyület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61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cellulóz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Cellulóz: Több ezer szőlőcukormolekula </a:t>
            </a:r>
            <a:r>
              <a:rPr lang="hu-HU" sz="2400" dirty="0"/>
              <a:t>összekapcsolódásával jön </a:t>
            </a:r>
            <a:r>
              <a:rPr lang="hu-HU" sz="2400" dirty="0" smtClean="0"/>
              <a:t>létre</a:t>
            </a:r>
          </a:p>
          <a:p>
            <a:r>
              <a:rPr lang="hu-HU" sz="2400" dirty="0" smtClean="0"/>
              <a:t>A </a:t>
            </a:r>
            <a:r>
              <a:rPr lang="hu-HU" sz="2400" dirty="0"/>
              <a:t>hosszú láncmolekulák között erősebb típusú másodrendű kötések </a:t>
            </a:r>
            <a:r>
              <a:rPr lang="hu-HU" sz="2400" dirty="0" smtClean="0"/>
              <a:t>hatnak</a:t>
            </a:r>
          </a:p>
          <a:p>
            <a:r>
              <a:rPr lang="hu-HU" sz="2400" dirty="0"/>
              <a:t>R</a:t>
            </a:r>
            <a:r>
              <a:rPr lang="hu-HU" sz="2400" dirty="0" smtClean="0"/>
              <a:t>ostok </a:t>
            </a:r>
            <a:r>
              <a:rPr lang="hu-HU" sz="2400" dirty="0"/>
              <a:t>jönnek </a:t>
            </a:r>
            <a:r>
              <a:rPr lang="hu-HU" sz="2400" dirty="0" smtClean="0"/>
              <a:t>létre</a:t>
            </a:r>
          </a:p>
          <a:p>
            <a:r>
              <a:rPr lang="hu-HU" sz="2400" dirty="0" smtClean="0"/>
              <a:t> </a:t>
            </a:r>
            <a:r>
              <a:rPr lang="hu-HU" sz="2400" dirty="0"/>
              <a:t>A cellulóz </a:t>
            </a:r>
            <a:r>
              <a:rPr lang="hu-HU" sz="2400" dirty="0" smtClean="0"/>
              <a:t>a </a:t>
            </a:r>
            <a:r>
              <a:rPr lang="hu-HU" sz="2400" dirty="0"/>
              <a:t>növényi sejtek sejtfalát </a:t>
            </a:r>
            <a:r>
              <a:rPr lang="hu-HU" sz="2400" dirty="0" smtClean="0"/>
              <a:t>alkotja</a:t>
            </a:r>
          </a:p>
          <a:p>
            <a:r>
              <a:rPr lang="hu-HU" sz="2400" dirty="0" smtClean="0"/>
              <a:t>Szilárdító </a:t>
            </a:r>
            <a:r>
              <a:rPr lang="hu-HU" sz="2400" dirty="0"/>
              <a:t>vázképző szerepe van</a:t>
            </a:r>
          </a:p>
        </p:txBody>
      </p:sp>
    </p:spTree>
    <p:extLst>
      <p:ext uri="{BB962C8B-B14F-4D97-AF65-F5344CB8AC3E}">
        <p14:creationId xmlns:p14="http://schemas.microsoft.com/office/powerpoint/2010/main" val="720866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590</Words>
  <Application>Microsoft Office PowerPoint</Application>
  <PresentationFormat>Diavetítés a képernyőre (16:9 oldalarány)</PresentationFormat>
  <Paragraphs>65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A élet molekulái</vt:lpstr>
      <vt:lpstr>PowerPoint-bemutató</vt:lpstr>
      <vt:lpstr>Biogén elemek</vt:lpstr>
      <vt:lpstr>Az építőkövek kialakulása</vt:lpstr>
      <vt:lpstr>Stanley Miller kísérlete</vt:lpstr>
      <vt:lpstr>PowerPoint-bemutató</vt:lpstr>
      <vt:lpstr>A természet építkezik</vt:lpstr>
      <vt:lpstr>Szénhidrátok</vt:lpstr>
      <vt:lpstr>A cellulóz</vt:lpstr>
      <vt:lpstr>eményítő</vt:lpstr>
      <vt:lpstr>PowerPoint-bemutató</vt:lpstr>
      <vt:lpstr>A zsírok és az olajok</vt:lpstr>
      <vt:lpstr>Fehérjék és amion savak)</vt:lpstr>
      <vt:lpstr>PowerPoint-bemutató</vt:lpstr>
      <vt:lpstr>Nukleinsavak – az öröklődés molekulái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2024-03-15T11:06:02Z</dcterms:modified>
</cp:coreProperties>
</file>