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312" r:id="rId8"/>
    <p:sldId id="264" r:id="rId9"/>
    <p:sldId id="263" r:id="rId10"/>
    <p:sldId id="267" r:id="rId11"/>
  </p:sldIdLst>
  <p:sldSz cx="9144000" cy="5143500" type="screen16x9"/>
  <p:notesSz cx="6858000" cy="9144000"/>
  <p:embeddedFontLst>
    <p:embeddedFont>
      <p:font typeface="Fahkwang" panose="020B0604020202020204" charset="-34"/>
      <p:regular r:id="rId13"/>
      <p:bold r:id="rId14"/>
      <p:italic r:id="rId15"/>
      <p:boldItalic r:id="rId16"/>
    </p:embeddedFont>
    <p:embeddedFont>
      <p:font typeface="Ingrid Darling" panose="020B0604020202020204" charset="-18"/>
      <p:regular r:id="rId17"/>
    </p:embeddedFont>
    <p:embeddedFont>
      <p:font typeface="Quicksand" panose="020B0604020202020204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E326D1-9F60-431A-8F07-51E8B5460303}">
  <a:tblStyle styleId="{64E326D1-9F60-431A-8F07-51E8B54603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40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078a0c09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078a0c09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4b7ac326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e4b7ac326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e4b7ac326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e4b7ac326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4b7ac326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4b7ac326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78a0c0997_0_39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78a0c0997_0_39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29150" y="755925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57350" y="3164625"/>
            <a:ext cx="5229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1572134">
            <a:off x="-9775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4438950">
            <a:off x="6721798" y="-51202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572" y="-1983575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430136">
            <a:off x="8261682" y="-367601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4438950" flipH="1">
            <a:off x="-2132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6361050" flipH="1">
            <a:off x="6552735" y="385738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802557">
            <a:off x="-2285232" y="3652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958790" y="4452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-293115" y="42516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21072">
            <a:off x="5460261" y="4517658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>
            <a:spLocks noGrp="1"/>
          </p:cNvSpPr>
          <p:nvPr>
            <p:ph type="title"/>
          </p:nvPr>
        </p:nvSpPr>
        <p:spPr>
          <a:xfrm>
            <a:off x="955575" y="1189025"/>
            <a:ext cx="5095800" cy="16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1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1"/>
          </p:nvPr>
        </p:nvSpPr>
        <p:spPr>
          <a:xfrm>
            <a:off x="955575" y="2943164"/>
            <a:ext cx="50958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7" name="Google Shape;317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272756">
            <a:off x="6154171" y="4332976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572134">
            <a:off x="-1282339" y="-1819598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4438950" flipH="1">
            <a:off x="-2513827" y="235076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802557">
            <a:off x="-2513832" y="40334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178279">
            <a:off x="-1187390" y="4833876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4">
            <a:off x="51010" y="43132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00010" flipH="1">
            <a:off x="-304065" y="-472320"/>
            <a:ext cx="798781" cy="128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2">
            <a:off x="7287647" y="-1491920"/>
            <a:ext cx="3422158" cy="22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1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LANK_1_1_1_1_1_1_1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BLANK_1_1_1_1_1_1_1_1_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011325" flipH="1">
            <a:off x="-1912297" y="-1007742"/>
            <a:ext cx="3960773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508">
            <a:off x="-569849" y="-508454"/>
            <a:ext cx="1486975" cy="158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098492" flipH="1">
            <a:off x="7210072" y="35042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3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10456230">
            <a:off x="4597746" y="4099209"/>
            <a:ext cx="4266902" cy="278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158200" y="2017075"/>
            <a:ext cx="482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7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25150" y="831962"/>
            <a:ext cx="1677300" cy="9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400">
                <a:latin typeface="Ingrid Darling"/>
                <a:ea typeface="Ingrid Darling"/>
                <a:cs typeface="Ingrid Darling"/>
                <a:sym typeface="Ingrid Darli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132850" y="3110638"/>
            <a:ext cx="48783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9227866" flipH="1">
            <a:off x="-626764" y="4441220"/>
            <a:ext cx="4266901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6361050" flipH="1">
            <a:off x="6525723" y="31336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6244497" y="46285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065607" y="4248173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6361050">
            <a:off x="-2328902" y="238654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4438950">
            <a:off x="6937385" y="-1198063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7443" flipH="1">
            <a:off x="-2481307" y="-1030830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21721" flipH="1">
            <a:off x="-1154865" y="-180793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99996" flipH="1">
            <a:off x="-489190" y="-374663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878928" flipH="1">
            <a:off x="5264186" y="-1896037"/>
            <a:ext cx="4266899" cy="278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27613" y="2588261"/>
            <a:ext cx="290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127613" y="2938525"/>
            <a:ext cx="29076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5108788" y="2588261"/>
            <a:ext cx="29076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Fahkwang"/>
              <a:buNone/>
              <a:defRPr sz="2100">
                <a:solidFill>
                  <a:schemeClr val="accent3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5108788" y="2938525"/>
            <a:ext cx="29076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5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-8100000">
            <a:off x="-2173843" y="3943729"/>
            <a:ext cx="4231197" cy="276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63443">
            <a:off x="-1260294" y="3503559"/>
            <a:ext cx="1578641" cy="168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4030513" flipH="1">
            <a:off x="-1942700" y="-1196501"/>
            <a:ext cx="3424401" cy="2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0098492" flipH="1">
            <a:off x="-469860" y="4468062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6790456">
            <a:off x="7812187" y="3050159"/>
            <a:ext cx="4266903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10456230" flipH="1">
            <a:off x="5570866" y="4582046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21721">
            <a:off x="7438562" y="-1669728"/>
            <a:ext cx="3960776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03508" flipH="1">
            <a:off x="8423575" y="-1081129"/>
            <a:ext cx="1486975" cy="158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-6929859">
            <a:off x="-2487404" y="3726749"/>
            <a:ext cx="4266899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78279">
            <a:off x="-1783615" y="4574901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18793">
            <a:off x="695047" y="4744317"/>
            <a:ext cx="953651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0900" y="-1501525"/>
            <a:ext cx="2502450" cy="248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659575" y="1897950"/>
            <a:ext cx="7768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9475653">
            <a:off x="5615241" y="4220734"/>
            <a:ext cx="4266899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0340236">
            <a:off x="2240503" y="4433654"/>
            <a:ext cx="4266900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886958" y="4161620"/>
            <a:ext cx="4231199" cy="2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369864" flipH="1">
            <a:off x="8508574" y="4489498"/>
            <a:ext cx="951395" cy="152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3034665" y="-2013164"/>
            <a:ext cx="4266900" cy="27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1721">
            <a:off x="6432530" y="-1507268"/>
            <a:ext cx="4231198" cy="27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878928">
            <a:off x="-1205784" y="-1518937"/>
            <a:ext cx="4266899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30618">
            <a:off x="-284274" y="-736662"/>
            <a:ext cx="953652" cy="153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13900" y="4161637"/>
            <a:ext cx="1544577" cy="16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8084488" y="-950413"/>
            <a:ext cx="1544577" cy="16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1678500" y="1390876"/>
            <a:ext cx="5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ubTitle" idx="1"/>
          </p:nvPr>
        </p:nvSpPr>
        <p:spPr>
          <a:xfrm>
            <a:off x="1763400" y="2390325"/>
            <a:ext cx="56172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762326"/>
            <a:ext cx="3238751" cy="342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771295">
            <a:off x="-1665953" y="-1482274"/>
            <a:ext cx="4266903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48344" flipH="1">
            <a:off x="-555152" y="-1965556"/>
            <a:ext cx="3422157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91725">
            <a:off x="7198500" y="4068718"/>
            <a:ext cx="3422156" cy="223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9948443" flipH="1">
            <a:off x="5703848" y="4024626"/>
            <a:ext cx="4266902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751650" y="0"/>
            <a:ext cx="3392350" cy="35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720000" y="1520900"/>
            <a:ext cx="3823500" cy="25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rot="8100000" flipH="1">
            <a:off x="7118409" y="3667329"/>
            <a:ext cx="4231197" cy="276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50004" flipH="1">
            <a:off x="8444691" y="3677533"/>
            <a:ext cx="1578639" cy="168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4030513">
            <a:off x="7366513" y="-961101"/>
            <a:ext cx="3424401" cy="2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10438892">
            <a:off x="5532220" y="4437209"/>
            <a:ext cx="4266903" cy="27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rot="-6790456" flipH="1">
            <a:off x="-2903328" y="2773759"/>
            <a:ext cx="4266903" cy="278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10456230">
            <a:off x="-528930" y="4602471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21721" flipH="1">
            <a:off x="-2223575" y="-1946128"/>
            <a:ext cx="3960776" cy="258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803508">
            <a:off x="-734787" y="-1357529"/>
            <a:ext cx="1486975" cy="158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 idx="2"/>
          </p:nvPr>
        </p:nvSpPr>
        <p:spPr>
          <a:xfrm>
            <a:off x="720000" y="261668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720000" y="2907950"/>
            <a:ext cx="23364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3"/>
          </p:nvPr>
        </p:nvSpPr>
        <p:spPr>
          <a:xfrm>
            <a:off x="3403800" y="261668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4"/>
          </p:nvPr>
        </p:nvSpPr>
        <p:spPr>
          <a:xfrm>
            <a:off x="3403800" y="2907950"/>
            <a:ext cx="23364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title" idx="5"/>
          </p:nvPr>
        </p:nvSpPr>
        <p:spPr>
          <a:xfrm>
            <a:off x="6087600" y="2616688"/>
            <a:ext cx="2336400" cy="2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6"/>
          </p:nvPr>
        </p:nvSpPr>
        <p:spPr>
          <a:xfrm>
            <a:off x="6087600" y="2907950"/>
            <a:ext cx="2336400" cy="6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098492" flipH="1">
            <a:off x="5371422" y="44346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6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-10456230">
            <a:off x="2313934" y="4434659"/>
            <a:ext cx="4266902" cy="27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 rot="1723993" flipH="1">
            <a:off x="7116685" y="-1531242"/>
            <a:ext cx="4266900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rot="10098492" flipH="1">
            <a:off x="-1423453" y="4541549"/>
            <a:ext cx="4266901" cy="27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rot="-2700000" flipH="1">
            <a:off x="-2210501" y="-1960430"/>
            <a:ext cx="4266901" cy="27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430136" flipH="1">
            <a:off x="-552754" y="-1029295"/>
            <a:ext cx="951395" cy="152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ahkwang"/>
              <a:buNone/>
              <a:defRPr sz="2800" i="1">
                <a:solidFill>
                  <a:schemeClr val="lt2"/>
                </a:solidFill>
                <a:latin typeface="Fahkwang"/>
                <a:ea typeface="Fahkwang"/>
                <a:cs typeface="Fahkwang"/>
                <a:sym typeface="Fahkw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61" r:id="rId8"/>
    <p:sldLayoutId id="2147483662" r:id="rId9"/>
    <p:sldLayoutId id="2147483674" r:id="rId10"/>
    <p:sldLayoutId id="2147483677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Liffey_(foly%C3%B3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hu.wikipedia.org/w/index.php?title=Boyne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573581442&amp;rlz=1C1GCEU_huHU822HU822&amp;sxsrf=AM9HkKnxktFrXGkajW1JFiok_hpAtMy1aw:1697364592851&amp;q=Leo+Varadkar&amp;stick=H4sIAAAAAAAAAONgVuLSz9U3MCpKKraoesRoyi3w8sc9YSmdSWtOXmNU4-IKzsgvd80rySypFJLgYoOy-KR4uJC08Sxi5fFJzVcISyxKTMlOLAIAQW30ZFUAAAA&amp;sa=X&amp;sqi=2&amp;ved=2ahUKEwj3yPHs5_eBAxVq3QIHHUkBDOoQzIcDKAB6BAgVEA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kellig_Micha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rFrbBHi6MPY?si=GDHa7B_OOZEKQOPy" TargetMode="External"/><Relationship Id="rId4" Type="http://schemas.openxmlformats.org/officeDocument/2006/relationships/hyperlink" Target="https://hu.wikipedia.org/wiki/Br%C3%BA_na_B%C3%B3in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ctrTitle"/>
          </p:nvPr>
        </p:nvSpPr>
        <p:spPr>
          <a:xfrm>
            <a:off x="1029150" y="755925"/>
            <a:ext cx="7085700" cy="22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>
                <a:solidFill>
                  <a:schemeClr val="accent3"/>
                </a:solidFill>
              </a:rPr>
              <a:t>Írország 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386" name="Google Shape;386;p37"/>
          <p:cNvSpPr txBox="1">
            <a:spLocks noGrp="1"/>
          </p:cNvSpPr>
          <p:nvPr>
            <p:ph type="subTitle" idx="1"/>
          </p:nvPr>
        </p:nvSpPr>
        <p:spPr>
          <a:xfrm>
            <a:off x="1957350" y="3164625"/>
            <a:ext cx="5229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Készítette</a:t>
            </a:r>
            <a:r>
              <a:rPr lang="hu-HU" dirty="0" smtClean="0"/>
              <a:t>: Tengler Gabriella</a:t>
            </a:r>
            <a:endParaRPr dirty="0"/>
          </a:p>
        </p:txBody>
      </p:sp>
      <p:pic>
        <p:nvPicPr>
          <p:cNvPr id="387" name="Google Shape;3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342" y="3779550"/>
            <a:ext cx="2655307" cy="26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125" y="4416475"/>
            <a:ext cx="2427476" cy="259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40453">
            <a:off x="4250711" y="4798521"/>
            <a:ext cx="2119579" cy="2007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7"/>
          <p:cNvCxnSpPr/>
          <p:nvPr/>
        </p:nvCxnSpPr>
        <p:spPr>
          <a:xfrm>
            <a:off x="2134650" y="3015438"/>
            <a:ext cx="4874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2080035" y="1812650"/>
            <a:ext cx="578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1">
                    <a:lumMod val="50000"/>
                  </a:schemeClr>
                </a:solidFill>
                <a:latin typeface="Fahkwang" panose="020B0604020202020204" charset="-34"/>
                <a:cs typeface="Fahkwang" panose="020B0604020202020204" charset="-34"/>
              </a:rPr>
              <a:t>Köszönöm a figyelmet!</a:t>
            </a:r>
            <a:endParaRPr lang="hu-HU" sz="3200" dirty="0">
              <a:solidFill>
                <a:schemeClr val="accent1">
                  <a:lumMod val="50000"/>
                </a:schemeClr>
              </a:solidFill>
              <a:latin typeface="Fahkwang" panose="020B0604020202020204" charset="-34"/>
              <a:cs typeface="Fahkwang" panose="020B060402020202020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Elhelyezkedés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3300468" y="1952121"/>
            <a:ext cx="7704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1328356" y="4147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4662344" y="4147800"/>
            <a:ext cx="315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>
            <a:off x="720000" y="980907"/>
            <a:ext cx="6152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utoShape 2" descr="Írország térképek"/>
          <p:cNvSpPr>
            <a:spLocks noChangeAspect="1" noChangeArrowheads="1"/>
          </p:cNvSpPr>
          <p:nvPr/>
        </p:nvSpPr>
        <p:spPr bwMode="auto">
          <a:xfrm>
            <a:off x="155574" y="-144463"/>
            <a:ext cx="1820459" cy="18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67891" y="1241659"/>
            <a:ext cx="46201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Európa északnyugati részén található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Az ír sziget </a:t>
            </a:r>
            <a:r>
              <a:rPr lang="hu-HU" sz="2000" dirty="0" err="1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öthatodát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 teszi ki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Területe 70 273 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km²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A Brit-Szigettől az Ír-tenger Európától a Kelta-tenger választja el </a:t>
            </a:r>
            <a:endParaRPr lang="hu-HU" sz="2000" dirty="0">
              <a:solidFill>
                <a:schemeClr val="accent3">
                  <a:lumMod val="50000"/>
                </a:schemeClr>
              </a:solidFill>
              <a:latin typeface="Quicksand" panose="020B0604020202020204" charset="-18"/>
            </a:endParaRPr>
          </a:p>
        </p:txBody>
      </p:sp>
      <p:pic>
        <p:nvPicPr>
          <p:cNvPr id="5122" name="Picture 2" descr="Írorszá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58" y="1017725"/>
            <a:ext cx="2806074" cy="359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199" y="472459"/>
            <a:ext cx="4232449" cy="41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1106905" y="673768"/>
            <a:ext cx="498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Fahkwang" panose="020B0604020202020204" charset="-34"/>
                <a:cs typeface="Fahkwang" panose="020B0604020202020204" charset="-34"/>
              </a:rPr>
              <a:t>Domborzata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Fahkwang" panose="020B0604020202020204" charset="-34"/>
              <a:cs typeface="Fahkwang" panose="020B0604020202020204" charset="-34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20278" y="1463040"/>
            <a:ext cx="4629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Hegyek, dombok a partok mentén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Nem magasak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Legmagasabb </a:t>
            </a:r>
            <a:r>
              <a:rPr lang="hu-HU" sz="2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pontja:Carrauntuohill-csúcs</a:t>
            </a:r>
            <a:endParaRPr lang="hu-HU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Quicksand" panose="020B060402020202020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Kerry</a:t>
            </a:r>
            <a:r>
              <a:rPr lang="hu-H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 megyében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Quicksand" panose="020B0604020202020204" charset="-18"/>
              </a:rPr>
              <a:t>1041 méter magas </a:t>
            </a:r>
            <a:endParaRPr lang="hu-HU" sz="2000" dirty="0">
              <a:solidFill>
                <a:schemeClr val="tx1">
                  <a:lumMod val="90000"/>
                  <a:lumOff val="10000"/>
                </a:schemeClr>
              </a:solidFill>
              <a:latin typeface="Quicksand" panose="020B0604020202020204" charset="-18"/>
            </a:endParaRPr>
          </a:p>
        </p:txBody>
      </p:sp>
      <p:sp>
        <p:nvSpPr>
          <p:cNvPr id="3" name="AutoShape 2" descr="Írország térkép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>
            <a:spLocks noGrp="1"/>
          </p:cNvSpPr>
          <p:nvPr>
            <p:ph type="title"/>
          </p:nvPr>
        </p:nvSpPr>
        <p:spPr>
          <a:xfrm>
            <a:off x="1678500" y="1060251"/>
            <a:ext cx="5787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Vízrajz</a:t>
            </a:r>
            <a:endParaRPr dirty="0"/>
          </a:p>
        </p:txBody>
      </p:sp>
      <p:cxnSp>
        <p:nvCxnSpPr>
          <p:cNvPr id="436" name="Google Shape;436;p41"/>
          <p:cNvCxnSpPr/>
          <p:nvPr/>
        </p:nvCxnSpPr>
        <p:spPr>
          <a:xfrm>
            <a:off x="1763400" y="2255576"/>
            <a:ext cx="5617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sz="2000" dirty="0" smtClean="0"/>
              <a:t>Leghosszabb folyója a </a:t>
            </a:r>
            <a:r>
              <a:rPr lang="hu-HU" sz="2000" dirty="0" err="1" smtClean="0"/>
              <a:t>Shannon</a:t>
            </a:r>
            <a:r>
              <a:rPr lang="hu-HU" sz="2000" dirty="0" smtClean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000" dirty="0" smtClean="0"/>
              <a:t>Hossza:370 km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2000" dirty="0" smtClean="0"/>
              <a:t>Az Atlanti-óceánba folyik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dirty="0" err="1" smtClean="0"/>
              <a:t>Limericknél</a:t>
            </a:r>
            <a:r>
              <a:rPr lang="hu-HU" dirty="0" smtClean="0"/>
              <a:t> 70</a:t>
            </a:r>
            <a:r>
              <a:rPr lang="hu-HU" dirty="0"/>
              <a:t> km hosszú </a:t>
            </a:r>
            <a:r>
              <a:rPr lang="hu-HU" dirty="0" err="1" smtClean="0"/>
              <a:t>torkolata</a:t>
            </a:r>
            <a:endParaRPr lang="hu-HU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hu-HU" dirty="0"/>
              <a:t>Jelentős folyók </a:t>
            </a:r>
            <a:r>
              <a:rPr lang="hu-HU" dirty="0" smtClean="0"/>
              <a:t>Írországban</a:t>
            </a:r>
            <a:r>
              <a:rPr lang="hu-HU" dirty="0"/>
              <a:t>: </a:t>
            </a:r>
            <a:r>
              <a:rPr lang="hu-HU" dirty="0" err="1">
                <a:hlinkClick r:id="rId3" tooltip="Liffey (folyó)"/>
              </a:rPr>
              <a:t>Liffey</a:t>
            </a:r>
            <a:r>
              <a:rPr lang="hu-HU" dirty="0"/>
              <a:t>, </a:t>
            </a:r>
            <a:r>
              <a:rPr lang="hu-HU" dirty="0" err="1">
                <a:hlinkClick r:id="rId4" tooltip="Boyne (a lap nem létezik)"/>
              </a:rPr>
              <a:t>Boyne</a:t>
            </a:r>
            <a:r>
              <a:rPr lang="hu-HU" dirty="0"/>
              <a:t>, </a:t>
            </a:r>
            <a:r>
              <a:rPr lang="hu-HU" dirty="0" err="1"/>
              <a:t>Blackwater</a:t>
            </a:r>
            <a:r>
              <a:rPr lang="hu-HU" dirty="0"/>
              <a:t>, </a:t>
            </a:r>
            <a:r>
              <a:rPr lang="hu-HU" dirty="0" err="1"/>
              <a:t>Barrow</a:t>
            </a:r>
            <a:r>
              <a:rPr lang="hu-HU" dirty="0"/>
              <a:t>, </a:t>
            </a:r>
            <a:r>
              <a:rPr lang="hu-HU" dirty="0" err="1"/>
              <a:t>Corrib</a:t>
            </a:r>
            <a:r>
              <a:rPr lang="hu-HU" dirty="0"/>
              <a:t>, </a:t>
            </a:r>
            <a:r>
              <a:rPr lang="hu-HU" dirty="0" err="1"/>
              <a:t>Erne</a:t>
            </a:r>
            <a:r>
              <a:rPr lang="hu-HU" dirty="0"/>
              <a:t> és </a:t>
            </a:r>
            <a:r>
              <a:rPr lang="hu-HU" dirty="0" err="1"/>
              <a:t>Suir</a:t>
            </a:r>
            <a:endParaRPr lang="hu-HU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hu-HU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sp>
        <p:nvSpPr>
          <p:cNvPr id="3" name="AutoShape 2" descr="Írország térképek"/>
          <p:cNvSpPr>
            <a:spLocks noChangeAspect="1" noChangeArrowheads="1"/>
          </p:cNvSpPr>
          <p:nvPr/>
        </p:nvSpPr>
        <p:spPr bwMode="auto">
          <a:xfrm>
            <a:off x="-1681566" y="-1981609"/>
            <a:ext cx="2141941" cy="21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55776" y="4055084"/>
            <a:ext cx="4232449" cy="41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/>
          <p:cNvSpPr txBox="1"/>
          <p:nvPr/>
        </p:nvSpPr>
        <p:spPr>
          <a:xfrm>
            <a:off x="885525" y="779646"/>
            <a:ext cx="337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Fahkwang" panose="020B0604020202020204" charset="-34"/>
                <a:cs typeface="Fahkwang" panose="020B0604020202020204" charset="-34"/>
              </a:rPr>
              <a:t>Éghajlata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Fahkwang" panose="020B0604020202020204" charset="-34"/>
              <a:cs typeface="Fahkwang" panose="020B0604020202020204" charset="-34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85525" y="1617044"/>
            <a:ext cx="63141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Az Észak-atlanti-áramlatnak 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köszönhetően 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enyhe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Az átlagos </a:t>
            </a:r>
            <a:r>
              <a:rPr lang="hu-HU" sz="200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téli hőmérséklet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: 4-7 </a:t>
            </a:r>
            <a:r>
              <a:rPr lang="hu-HU" sz="2000" dirty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°</a:t>
            </a: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3">
                    <a:lumMod val="50000"/>
                  </a:schemeClr>
                </a:solidFill>
                <a:latin typeface="Quicksand" panose="020B0604020202020204" charset="-18"/>
              </a:rPr>
              <a:t>Nyáron 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15–17 °C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Nyáron az óceán hűt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Sok csapadék (1500-2500 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accent3">
                  <a:lumMod val="50000"/>
                </a:schemeClr>
              </a:solidFill>
              <a:latin typeface="Quicksand" panose="020B060402020202020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Növény-és </a:t>
            </a:r>
            <a:r>
              <a:rPr lang="hu-HU" dirty="0" smtClean="0"/>
              <a:t>állatvilág</a:t>
            </a:r>
            <a:endParaRPr dirty="0"/>
          </a:p>
        </p:txBody>
      </p:sp>
      <p:sp>
        <p:nvSpPr>
          <p:cNvPr id="451" name="Google Shape;451;p43"/>
          <p:cNvSpPr txBox="1">
            <a:spLocks noGrp="1"/>
          </p:cNvSpPr>
          <p:nvPr>
            <p:ph type="subTitle" idx="1"/>
          </p:nvPr>
        </p:nvSpPr>
        <p:spPr>
          <a:xfrm>
            <a:off x="720000" y="1520900"/>
            <a:ext cx="3823500" cy="25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Vörösróka, sün, </a:t>
            </a:r>
            <a:r>
              <a:rPr lang="hu-HU" sz="1800" dirty="0" err="1" smtClean="0">
                <a:solidFill>
                  <a:schemeClr val="accent3">
                    <a:lumMod val="50000"/>
                  </a:schemeClr>
                </a:solidFill>
              </a:rPr>
              <a:t>hermelin,ír</a:t>
            </a: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 nyúl, gímszarvas, üregi nyúl</a:t>
            </a:r>
          </a:p>
          <a:p>
            <a:pPr marL="285750" indent="-285750"/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400 madárfaj </a:t>
            </a:r>
          </a:p>
          <a:p>
            <a:pPr marL="285750" indent="-285750"/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Elevenszülő gyík, gyepi béka </a:t>
            </a:r>
          </a:p>
          <a:p>
            <a:pPr marL="285750" indent="-285750"/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Tőzeglápos talaj </a:t>
            </a:r>
          </a:p>
          <a:p>
            <a:pPr marL="285750" indent="-285750"/>
            <a:r>
              <a:rPr lang="hu-HU" sz="1800" dirty="0" smtClean="0"/>
              <a:t>Erdők, fenyvesek, mocsarak, parti </a:t>
            </a:r>
            <a:r>
              <a:rPr lang="hu-HU" sz="1800" dirty="0"/>
              <a:t>élőhelyeket</a:t>
            </a:r>
            <a:r>
              <a:rPr lang="hu-HU" sz="1800" dirty="0" smtClean="0"/>
              <a:t>.</a:t>
            </a:r>
          </a:p>
          <a:p>
            <a:pPr marL="285750" indent="-285750"/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környezetvédelem</a:t>
            </a:r>
          </a:p>
        </p:txBody>
      </p:sp>
      <p:cxnSp>
        <p:nvCxnSpPr>
          <p:cNvPr id="452" name="Google Shape;452;p43"/>
          <p:cNvCxnSpPr/>
          <p:nvPr/>
        </p:nvCxnSpPr>
        <p:spPr>
          <a:xfrm>
            <a:off x="720000" y="980907"/>
            <a:ext cx="58146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382" y="-361624"/>
            <a:ext cx="3176626" cy="3156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840453">
            <a:off x="7640193" y="1439894"/>
            <a:ext cx="2119579" cy="200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Killarney Nemzeti Park | Hír.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438015"/>
            <a:ext cx="4306694" cy="293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719999" y="1520900"/>
            <a:ext cx="7571594" cy="2553300"/>
          </a:xfrm>
        </p:spPr>
        <p:txBody>
          <a:bodyPr/>
          <a:lstStyle/>
          <a:p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Hirtelen fejlődött</a:t>
            </a:r>
          </a:p>
          <a:p>
            <a:r>
              <a:rPr lang="hu-HU" sz="1800" dirty="0" smtClean="0"/>
              <a:t>Legjelentősebb </a:t>
            </a:r>
            <a:r>
              <a:rPr lang="hu-HU" sz="1800" dirty="0" err="1" smtClean="0"/>
              <a:t>ágazatok:</a:t>
            </a:r>
            <a:r>
              <a:rPr lang="hu-HU" sz="1800" dirty="0" err="1">
                <a:solidFill>
                  <a:schemeClr val="accent3">
                    <a:lumMod val="50000"/>
                  </a:schemeClr>
                </a:solidFill>
              </a:rPr>
              <a:t>Ipar</a:t>
            </a:r>
            <a:r>
              <a:rPr lang="hu-HU" sz="1800" dirty="0">
                <a:solidFill>
                  <a:schemeClr val="accent3">
                    <a:lumMod val="50000"/>
                  </a:schemeClr>
                </a:solidFill>
              </a:rPr>
              <a:t>, információ és kommunikáció, közigazgatás, honvédelem, oktatás, humánegészségügy, szociális ellátás</a:t>
            </a:r>
          </a:p>
          <a:p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Az EU exportjának 41 százaléka</a:t>
            </a:r>
          </a:p>
          <a:p>
            <a:endParaRPr lang="hu-H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u-H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9999" y="581186"/>
            <a:ext cx="513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latin typeface="Fahkwang" panose="020B0604020202020204" charset="-34"/>
                <a:cs typeface="Fahkwang" panose="020B0604020202020204" charset="-34"/>
              </a:rPr>
              <a:t>Gazdaság</a:t>
            </a:r>
            <a:endParaRPr lang="hu-HU" sz="2800" dirty="0">
              <a:solidFill>
                <a:schemeClr val="accent1">
                  <a:lumMod val="50000"/>
                </a:schemeClr>
              </a:solidFill>
              <a:latin typeface="Fahkwang" panose="020B0604020202020204" charset="-34"/>
              <a:cs typeface="Fahkwang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626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Közigazgatás </a:t>
            </a:r>
            <a:endParaRPr dirty="0"/>
          </a:p>
        </p:txBody>
      </p:sp>
      <p:cxnSp>
        <p:nvCxnSpPr>
          <p:cNvPr id="487" name="Google Shape;487;p45"/>
          <p:cNvCxnSpPr/>
          <p:nvPr/>
        </p:nvCxnSpPr>
        <p:spPr>
          <a:xfrm>
            <a:off x="720000" y="980907"/>
            <a:ext cx="527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zövegdoboz 8"/>
          <p:cNvSpPr txBox="1"/>
          <p:nvPr/>
        </p:nvSpPr>
        <p:spPr>
          <a:xfrm>
            <a:off x="611512" y="1154624"/>
            <a:ext cx="5146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Államformája 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parlamentális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 köztásaság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A 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végrehajtó hatalom a kormány kezében van, melynek vezetője a 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miniszterelnök (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  <a:hlinkClick r:id="rId3"/>
              </a:rPr>
              <a:t>Leo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  <a:hlinkClick r:id="rId3"/>
              </a:rPr>
              <a:t>Varadkar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 négyes tartományi 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rendszer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26 megyéje van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Fővárosa: Dublin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1943-ban lett az Európai 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U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nió tagja</a:t>
            </a:r>
            <a:endParaRPr lang="hu-HU" sz="1800" dirty="0">
              <a:solidFill>
                <a:srgbClr val="002060"/>
              </a:solidFill>
              <a:latin typeface="Quicksand" panose="020B0604020202020204" charset="-18"/>
            </a:endParaRPr>
          </a:p>
        </p:txBody>
      </p:sp>
      <p:pic>
        <p:nvPicPr>
          <p:cNvPr id="29" name="Picture 12" descr="Írország térkép megyék, városok - a térkép írország a megyében  (Észak-Európában - Európa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0" y="1031788"/>
            <a:ext cx="3256076" cy="36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44"/>
          <p:cNvCxnSpPr/>
          <p:nvPr/>
        </p:nvCxnSpPr>
        <p:spPr>
          <a:xfrm>
            <a:off x="720000" y="980907"/>
            <a:ext cx="596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Turizmus 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71959" y="1122135"/>
            <a:ext cx="57015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Jelentős ágazatok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Fő látnivalók: Rock of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Cashel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,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Glendalough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,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Muckross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 House,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Bunratty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Castle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,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Kilmainham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Gaol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, Phoenix Park, </a:t>
            </a:r>
            <a:r>
              <a:rPr lang="hu-HU" sz="1800" dirty="0" err="1" smtClean="0">
                <a:solidFill>
                  <a:srgbClr val="002060"/>
                </a:solidFill>
                <a:latin typeface="Quicksand" panose="020B0604020202020204" charset="-18"/>
              </a:rPr>
              <a:t>Aran</a:t>
            </a:r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-szigetek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u="sng" dirty="0" err="1" smtClean="0">
                <a:solidFill>
                  <a:srgbClr val="002060"/>
                </a:solidFill>
                <a:latin typeface="Quicksand" panose="020B0604020202020204" charset="-18"/>
                <a:hlinkClick r:id="rId3" tooltip="Skellig Michael"/>
              </a:rPr>
              <a:t>Skellig</a:t>
            </a:r>
            <a:r>
              <a:rPr lang="hu-HU" sz="1800" b="1" u="sng" dirty="0" smtClean="0">
                <a:solidFill>
                  <a:srgbClr val="002060"/>
                </a:solidFill>
                <a:latin typeface="Quicksand" panose="020B0604020202020204" charset="-18"/>
                <a:hlinkClick r:id="rId3" tooltip="Skellig Michael"/>
              </a:rPr>
              <a:t> Michael</a:t>
            </a:r>
            <a:r>
              <a:rPr lang="hu-HU" sz="1800" b="1" u="sng" dirty="0" smtClean="0">
                <a:solidFill>
                  <a:srgbClr val="002060"/>
                </a:solidFill>
                <a:latin typeface="Quicksand" panose="020B0604020202020204" charset="-18"/>
              </a:rPr>
              <a:t> kolostoregyüttese,</a:t>
            </a:r>
            <a:r>
              <a:rPr lang="hu-HU" sz="1800" b="1" u="sng" dirty="0" smtClean="0">
                <a:solidFill>
                  <a:srgbClr val="002060"/>
                </a:solidFill>
                <a:latin typeface="Quicksand" panose="020B0604020202020204" charset="-18"/>
                <a:hlinkClick r:id="rId4"/>
              </a:rPr>
              <a:t> </a:t>
            </a:r>
            <a:r>
              <a:rPr lang="hu-HU" sz="1800" b="1" u="sng" dirty="0" err="1" smtClean="0">
                <a:solidFill>
                  <a:srgbClr val="002060"/>
                </a:solidFill>
                <a:latin typeface="Quicksand" panose="020B0604020202020204" charset="-18"/>
                <a:hlinkClick r:id="rId4"/>
              </a:rPr>
              <a:t>Brú</a:t>
            </a:r>
            <a:r>
              <a:rPr lang="hu-HU" sz="1800" b="1" u="sng" dirty="0" smtClean="0">
                <a:solidFill>
                  <a:srgbClr val="002060"/>
                </a:solidFill>
                <a:latin typeface="Quicksand" panose="020B0604020202020204" charset="-18"/>
                <a:hlinkClick r:id="rId4"/>
              </a:rPr>
              <a:t> na </a:t>
            </a:r>
            <a:r>
              <a:rPr lang="hu-HU" sz="1800" b="1" u="sng" dirty="0" err="1" smtClean="0">
                <a:solidFill>
                  <a:srgbClr val="002060"/>
                </a:solidFill>
                <a:latin typeface="Quicksand" panose="020B0604020202020204" charset="-18"/>
                <a:hlinkClick r:id="rId4"/>
              </a:rPr>
              <a:t>Bóinne</a:t>
            </a:r>
            <a:r>
              <a:rPr lang="hu-HU" sz="1800" b="1" u="sng" dirty="0" smtClean="0">
                <a:solidFill>
                  <a:srgbClr val="002060"/>
                </a:solidFill>
                <a:latin typeface="Quicksand" panose="020B0604020202020204" charset="-18"/>
              </a:rPr>
              <a:t> régészeti együttese</a:t>
            </a:r>
            <a:endParaRPr lang="hu-HU" sz="1800" u="sng" dirty="0" smtClean="0">
              <a:solidFill>
                <a:srgbClr val="002060"/>
              </a:solidFill>
              <a:latin typeface="Quicksand" panose="020B0604020202020204" charset="-18"/>
            </a:endParaRPr>
          </a:p>
          <a:p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Főbb városok: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 Dublin, </a:t>
            </a:r>
            <a:r>
              <a:rPr lang="hu-HU" sz="1800" dirty="0" err="1">
                <a:solidFill>
                  <a:srgbClr val="002060"/>
                </a:solidFill>
                <a:latin typeface="Quicksand" panose="020B0604020202020204" charset="-18"/>
              </a:rPr>
              <a:t>Cork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, </a:t>
            </a:r>
            <a:r>
              <a:rPr lang="hu-HU" sz="1800" dirty="0" err="1">
                <a:solidFill>
                  <a:srgbClr val="002060"/>
                </a:solidFill>
                <a:latin typeface="Quicksand" panose="020B0604020202020204" charset="-18"/>
              </a:rPr>
              <a:t>Gallway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, </a:t>
            </a:r>
            <a:r>
              <a:rPr lang="hu-HU" sz="1800" dirty="0" err="1">
                <a:solidFill>
                  <a:srgbClr val="002060"/>
                </a:solidFill>
                <a:latin typeface="Quicksand" panose="020B0604020202020204" charset="-18"/>
              </a:rPr>
              <a:t>Kilkenny</a:t>
            </a:r>
            <a:r>
              <a:rPr lang="hu-HU" sz="1800" dirty="0">
                <a:solidFill>
                  <a:srgbClr val="002060"/>
                </a:solidFill>
                <a:latin typeface="Quicksand" panose="020B0604020202020204" charset="-18"/>
              </a:rPr>
              <a:t>, </a:t>
            </a:r>
          </a:p>
          <a:p>
            <a:r>
              <a:rPr lang="hu-HU" sz="1800" dirty="0" smtClean="0">
                <a:solidFill>
                  <a:srgbClr val="002060"/>
                </a:solidFill>
                <a:latin typeface="Quicksand" panose="020B0604020202020204" charset="-18"/>
              </a:rPr>
              <a:t>Connemara</a:t>
            </a:r>
          </a:p>
          <a:p>
            <a:r>
              <a:rPr lang="hu-HU" sz="1800" dirty="0" smtClean="0">
                <a:hlinkClick r:id="rId5"/>
              </a:rPr>
              <a:t>https://youtu.be/rFrbBHi6MPY?si=GDHa7B_OOZEKQOPy</a:t>
            </a:r>
            <a:r>
              <a:rPr lang="hu-HU" sz="1800" dirty="0" smtClean="0"/>
              <a:t> </a:t>
            </a:r>
          </a:p>
          <a:p>
            <a:endParaRPr lang="hu-HU" sz="1800" dirty="0" smtClean="0">
              <a:solidFill>
                <a:srgbClr val="002060"/>
              </a:solidFill>
              <a:latin typeface="Quicksand" panose="020B0604020202020204" charset="-18"/>
            </a:endParaRPr>
          </a:p>
          <a:p>
            <a:endParaRPr lang="hu-HU" sz="1800" dirty="0">
              <a:solidFill>
                <a:srgbClr val="002060"/>
              </a:solidFill>
              <a:latin typeface="Quicksand" panose="020B0604020202020204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263909"/>
            <a:ext cx="513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at To Do For World Nature Conservation Day by Slidesgo">
  <a:themeElements>
    <a:clrScheme name="Simple Light">
      <a:dk1>
        <a:srgbClr val="13234B"/>
      </a:dk1>
      <a:lt1>
        <a:srgbClr val="FFFFFF"/>
      </a:lt1>
      <a:dk2>
        <a:srgbClr val="FEFEFE"/>
      </a:dk2>
      <a:lt2>
        <a:srgbClr val="678D41"/>
      </a:lt2>
      <a:accent1>
        <a:srgbClr val="C9D887"/>
      </a:accent1>
      <a:accent2>
        <a:srgbClr val="5080D4"/>
      </a:accent2>
      <a:accent3>
        <a:srgbClr val="394D85"/>
      </a:accent3>
      <a:accent4>
        <a:srgbClr val="A2CE9C"/>
      </a:accent4>
      <a:accent5>
        <a:srgbClr val="7EC1F4"/>
      </a:accent5>
      <a:accent6>
        <a:srgbClr val="FFFFFF"/>
      </a:accent6>
      <a:hlink>
        <a:srgbClr val="1323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153</Words>
  <Application>Microsoft Office PowerPoint</Application>
  <PresentationFormat>Diavetítés a képernyőre (16:9 oldalarány)</PresentationFormat>
  <Paragraphs>54</Paragraphs>
  <Slides>10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Fahkwang</vt:lpstr>
      <vt:lpstr>Arial</vt:lpstr>
      <vt:lpstr>Ingrid Darling</vt:lpstr>
      <vt:lpstr>Quicksand</vt:lpstr>
      <vt:lpstr>What To Do For World Nature Conservation Day by Slidesgo</vt:lpstr>
      <vt:lpstr>Írország </vt:lpstr>
      <vt:lpstr>Elhelyezkedés</vt:lpstr>
      <vt:lpstr>PowerPoint-bemutató</vt:lpstr>
      <vt:lpstr>Vízrajz</vt:lpstr>
      <vt:lpstr>PowerPoint-bemutató</vt:lpstr>
      <vt:lpstr>Növény-és állatvilág</vt:lpstr>
      <vt:lpstr> </vt:lpstr>
      <vt:lpstr>Közigazgatás </vt:lpstr>
      <vt:lpstr>Turizmus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Hegedüs Éva</dc:creator>
  <cp:lastModifiedBy>Hegedüs Éva</cp:lastModifiedBy>
  <cp:revision>17</cp:revision>
  <dcterms:modified xsi:type="dcterms:W3CDTF">2023-10-15T11:09:05Z</dcterms:modified>
</cp:coreProperties>
</file>