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3" r:id="rId5"/>
    <p:sldId id="267" r:id="rId6"/>
    <p:sldId id="268" r:id="rId7"/>
    <p:sldId id="269" r:id="rId8"/>
    <p:sldId id="270" r:id="rId9"/>
    <p:sldId id="261" r:id="rId10"/>
    <p:sldId id="262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96"/>
    <a:srgbClr val="0033CC"/>
    <a:srgbClr val="007033"/>
    <a:srgbClr val="990099"/>
    <a:srgbClr val="CC0099"/>
    <a:srgbClr val="FE9202"/>
    <a:srgbClr val="6C1A00"/>
    <a:srgbClr val="00AACC"/>
    <a:srgbClr val="5EEC3C"/>
    <a:srgbClr val="1D3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720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1502815"/>
            <a:ext cx="6398640" cy="137434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3029865"/>
            <a:ext cx="639864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730" y="433880"/>
            <a:ext cx="8246070" cy="1042857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329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502815"/>
            <a:ext cx="8246070" cy="3359508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687"/>
            <a:ext cx="625267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329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7213"/>
            <a:ext cx="6252670" cy="3511061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441020"/>
            <a:ext cx="8076896" cy="106893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329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808224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80621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08224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80621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agyarnemzet.hu/lugas-rovat/2022/08/a-vilag-elektromosenergia-felhasznalasanak-egy-szazalekat-az-adatkozpontok-faljak-fel" TargetMode="External"/><Relationship Id="rId2" Type="http://schemas.openxmlformats.org/officeDocument/2006/relationships/hyperlink" Target="https://www.nkp.hu/tankonyv/digitalis-kultura-8-nat2020/lecke_04_00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tjelzo.hu/2023/09/15/megfontoltsagot-az-informaciofogyasztasban-2-resz/" TargetMode="External"/><Relationship Id="rId4" Type="http://schemas.openxmlformats.org/officeDocument/2006/relationships/hyperlink" Target="https://h1systems.hu/mitol-fugg-az-adatkozpontok-energiahatekonysag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1350110"/>
            <a:ext cx="6704050" cy="2443280"/>
          </a:xfrm>
        </p:spPr>
        <p:txBody>
          <a:bodyPr>
            <a:normAutofit/>
          </a:bodyPr>
          <a:lstStyle/>
          <a:p>
            <a:r>
              <a:rPr lang="hu-HU" dirty="0"/>
              <a:t>Az információ </a:t>
            </a:r>
            <a:r>
              <a:rPr lang="hu-HU" dirty="0" smtClean="0"/>
              <a:t>ára</a:t>
            </a:r>
            <a:br>
              <a:rPr lang="hu-HU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hu-HU" sz="3200" dirty="0" smtClean="0"/>
              <a:t>Tengler Gabriella</a:t>
            </a:r>
            <a:br>
              <a:rPr lang="hu-HU" sz="3200" dirty="0" smtClean="0"/>
            </a:br>
            <a:r>
              <a:rPr lang="hu-HU" sz="3200" dirty="0" smtClean="0"/>
              <a:t>8. b.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23310" y="2113635"/>
            <a:ext cx="8246070" cy="1042857"/>
          </a:xfrm>
        </p:spPr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4713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433880"/>
            <a:ext cx="7779720" cy="1042857"/>
          </a:xfrm>
        </p:spPr>
        <p:txBody>
          <a:bodyPr>
            <a:normAutofit/>
          </a:bodyPr>
          <a:lstStyle/>
          <a:p>
            <a:r>
              <a:rPr lang="hu-H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yte-ok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02816"/>
            <a:ext cx="4275739" cy="3359510"/>
          </a:xfrm>
        </p:spPr>
        <p:txBody>
          <a:bodyPr>
            <a:noAutofit/>
          </a:bodyPr>
          <a:lstStyle/>
          <a:p>
            <a:r>
              <a:rPr lang="hu-HU" sz="20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Használhatók az információ mennyiségének megadásához</a:t>
            </a:r>
          </a:p>
          <a:p>
            <a:r>
              <a:rPr lang="hu-HU" sz="20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Nyolc bitből álló kettes számrendszerű szám</a:t>
            </a:r>
          </a:p>
          <a:p>
            <a:r>
              <a:rPr lang="hu-HU" sz="20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Egy byte 256 értéket vehet fel </a:t>
            </a:r>
          </a:p>
          <a:p>
            <a:r>
              <a:rPr lang="hu-HU" sz="20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Biblia: </a:t>
            </a:r>
            <a:r>
              <a:rPr lang="hu-HU" sz="2000" dirty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közel 3500 kilobyte (kB) vagy 3,5 megabyte (MB</a:t>
            </a:r>
            <a:r>
              <a:rPr lang="hu-HU" sz="20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)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282415"/>
              </p:ext>
            </p:extLst>
          </p:nvPr>
        </p:nvGraphicFramePr>
        <p:xfrm>
          <a:off x="4877410" y="1350110"/>
          <a:ext cx="3970330" cy="2926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85165">
                  <a:extLst>
                    <a:ext uri="{9D8B030D-6E8A-4147-A177-3AD203B41FA5}">
                      <a16:colId xmlns:a16="http://schemas.microsoft.com/office/drawing/2014/main" val="4267989849"/>
                    </a:ext>
                  </a:extLst>
                </a:gridCol>
                <a:gridCol w="1985165">
                  <a:extLst>
                    <a:ext uri="{9D8B030D-6E8A-4147-A177-3AD203B41FA5}">
                      <a16:colId xmlns:a16="http://schemas.microsoft.com/office/drawing/2014/main" val="1775938383"/>
                    </a:ext>
                  </a:extLst>
                </a:gridCol>
              </a:tblGrid>
              <a:tr h="327758">
                <a:tc>
                  <a:txBody>
                    <a:bodyPr/>
                    <a:lstStyle/>
                    <a:p>
                      <a:r>
                        <a:rPr lang="hu-HU" dirty="0" smtClean="0"/>
                        <a:t>Mértékegység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Adatmennyiség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029990"/>
                  </a:ext>
                </a:extLst>
              </a:tr>
              <a:tr h="327758">
                <a:tc>
                  <a:txBody>
                    <a:bodyPr/>
                    <a:lstStyle/>
                    <a:p>
                      <a:r>
                        <a:rPr lang="hu-HU" dirty="0" smtClean="0"/>
                        <a:t>1 byte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8 bit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506619"/>
                  </a:ext>
                </a:extLst>
              </a:tr>
              <a:tr h="327758">
                <a:tc>
                  <a:txBody>
                    <a:bodyPr/>
                    <a:lstStyle/>
                    <a:p>
                      <a:r>
                        <a:rPr lang="hu-HU" dirty="0" smtClean="0"/>
                        <a:t>1 kB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1024 byte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883362"/>
                  </a:ext>
                </a:extLst>
              </a:tr>
              <a:tr h="327758">
                <a:tc>
                  <a:txBody>
                    <a:bodyPr/>
                    <a:lstStyle/>
                    <a:p>
                      <a:r>
                        <a:rPr lang="hu-HU" dirty="0" smtClean="0"/>
                        <a:t>1 MB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1024 KB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3350"/>
                  </a:ext>
                </a:extLst>
              </a:tr>
              <a:tr h="327758">
                <a:tc>
                  <a:txBody>
                    <a:bodyPr/>
                    <a:lstStyle/>
                    <a:p>
                      <a:r>
                        <a:rPr lang="hu-HU" dirty="0" smtClean="0"/>
                        <a:t>1 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1024 MB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896481"/>
                  </a:ext>
                </a:extLst>
              </a:tr>
              <a:tr h="327758">
                <a:tc>
                  <a:txBody>
                    <a:bodyPr/>
                    <a:lstStyle/>
                    <a:p>
                      <a:r>
                        <a:rPr lang="hu-HU" dirty="0" smtClean="0"/>
                        <a:t>1 TB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1024 GB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971141"/>
                  </a:ext>
                </a:extLst>
              </a:tr>
              <a:tr h="327758">
                <a:tc>
                  <a:txBody>
                    <a:bodyPr/>
                    <a:lstStyle/>
                    <a:p>
                      <a:r>
                        <a:rPr lang="hu-HU" dirty="0" smtClean="0"/>
                        <a:t>1 PB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1024 TB 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915311"/>
                  </a:ext>
                </a:extLst>
              </a:tr>
              <a:tr h="327758">
                <a:tc>
                  <a:txBody>
                    <a:bodyPr/>
                    <a:lstStyle/>
                    <a:p>
                      <a:r>
                        <a:rPr lang="hu-HU" dirty="0" smtClean="0"/>
                        <a:t>1 EB (</a:t>
                      </a:r>
                      <a:r>
                        <a:rPr lang="hu-HU" dirty="0" err="1" smtClean="0"/>
                        <a:t>exabyte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1024 PB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565606"/>
                  </a:ext>
                </a:extLst>
              </a:tr>
            </a:tbl>
          </a:graphicData>
        </a:graphic>
      </p:graphicFrame>
      <p:cxnSp>
        <p:nvCxnSpPr>
          <p:cNvPr id="6" name="Egyenes összekötő nyíllal 5"/>
          <p:cNvCxnSpPr/>
          <p:nvPr/>
        </p:nvCxnSpPr>
        <p:spPr>
          <a:xfrm>
            <a:off x="2128720" y="2419045"/>
            <a:ext cx="0" cy="1527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Képek rögzítése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67213"/>
            <a:ext cx="6252670" cy="3511061"/>
          </a:xfrm>
        </p:spPr>
        <p:txBody>
          <a:bodyPr/>
          <a:lstStyle/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Vörös, zöld és kék képpont – egy-egy byte-</a:t>
            </a:r>
            <a:r>
              <a:rPr lang="hu-HU" sz="2400" dirty="0" err="1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on</a:t>
            </a:r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 írjuk le</a:t>
            </a:r>
          </a:p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Mindegyiknek 256-féle értéke lehet</a:t>
            </a:r>
          </a:p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Egy </a:t>
            </a:r>
            <a:r>
              <a:rPr lang="hu-HU" sz="2400" dirty="0" err="1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full</a:t>
            </a:r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 HD képernyő felbontása több információt hordoz, mint a teljes Biblia szövege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Környezetterhelés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199" y="1267213"/>
            <a:ext cx="7321605" cy="3511061"/>
          </a:xfrm>
        </p:spPr>
        <p:txBody>
          <a:bodyPr>
            <a:normAutofit/>
          </a:bodyPr>
          <a:lstStyle/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Egyetlen felhőszolgáltatásnak is hatalmas az energiaigénye</a:t>
            </a:r>
          </a:p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Újrahasznosítás: nem igazán hatékony, de még mindig a legjobb megoldás</a:t>
            </a:r>
          </a:p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A felhőszolgáltatás az </a:t>
            </a:r>
            <a:r>
              <a:rPr lang="hu-HU" sz="2400" dirty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adatokat </a:t>
            </a:r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redundánsan tárolják</a:t>
            </a:r>
          </a:p>
          <a:p>
            <a:endParaRPr lang="hu-HU" sz="2400" u="sng" dirty="0" smtClean="0">
              <a:solidFill>
                <a:schemeClr val="tx2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  <a:p>
            <a:r>
              <a:rPr lang="hu-HU" sz="2400" u="sng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Redundáns: </a:t>
            </a:r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A </a:t>
            </a:r>
            <a:r>
              <a:rPr lang="hu-HU" sz="2400" dirty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közlésben az egyértelmű megértéshez elegendő minimumon felüli, ezért </a:t>
            </a:r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fölösleges többlet</a:t>
            </a:r>
          </a:p>
        </p:txBody>
      </p:sp>
    </p:spTree>
    <p:extLst>
      <p:ext uri="{BB962C8B-B14F-4D97-AF65-F5344CB8AC3E}">
        <p14:creationId xmlns:p14="http://schemas.microsoft.com/office/powerpoint/2010/main" val="194278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Környezetterhelés 2.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96260" y="1267212"/>
            <a:ext cx="7932426" cy="3747818"/>
          </a:xfrm>
        </p:spPr>
        <p:txBody>
          <a:bodyPr>
            <a:normAutofit/>
          </a:bodyPr>
          <a:lstStyle/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Adatközpontok </a:t>
            </a:r>
          </a:p>
          <a:p>
            <a:pPr marL="457200" lvl="1" indent="0">
              <a:buNone/>
            </a:pPr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- a működési költség jelentős része az áramfogyasztás</a:t>
            </a:r>
          </a:p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Alapvető feltételek: 	- folyamatos tápellátás</a:t>
            </a:r>
          </a:p>
          <a:p>
            <a:pPr marL="0" indent="0">
              <a:buNone/>
            </a:pPr>
            <a:r>
              <a:rPr lang="hu-HU" sz="2400" dirty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	</a:t>
            </a:r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		- berendezések hűtése</a:t>
            </a:r>
          </a:p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A </a:t>
            </a:r>
            <a:r>
              <a:rPr lang="hu-HU" sz="2400" dirty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rendszerek működtetése és felhasználása is energiát </a:t>
            </a:r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igényel</a:t>
            </a:r>
          </a:p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Kérdéses az adatközpontok hatékony energiafelhasználása</a:t>
            </a:r>
          </a:p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Újító megoldások: összekötés a távhőszolgáltatóval, hűtés óceánvízzel</a:t>
            </a:r>
            <a:endParaRPr lang="hu-HU" sz="2400" dirty="0">
              <a:solidFill>
                <a:schemeClr val="tx2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  <a:p>
            <a:pPr lvl="1"/>
            <a:endParaRPr lang="hu-HU" dirty="0" smtClean="0"/>
          </a:p>
          <a:p>
            <a:pPr lvl="1"/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80655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Információözön és társadalom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Minden eszköz alkalmas lehet a visszaélésre</a:t>
            </a:r>
          </a:p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Elképzelhetetlen mennyiségű információ</a:t>
            </a:r>
          </a:p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Az információözön nehezíti az információk nyomon követését </a:t>
            </a:r>
          </a:p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A túl </a:t>
            </a:r>
            <a:r>
              <a:rPr lang="hu-HU" sz="2400" dirty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sok információ éppúgy </a:t>
            </a:r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káros mint </a:t>
            </a:r>
            <a:r>
              <a:rPr lang="hu-HU" sz="2400" dirty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a túl kevés.</a:t>
            </a:r>
          </a:p>
        </p:txBody>
      </p:sp>
    </p:spTree>
    <p:extLst>
      <p:ext uri="{BB962C8B-B14F-4D97-AF65-F5344CB8AC3E}">
        <p14:creationId xmlns:p14="http://schemas.microsoft.com/office/powerpoint/2010/main" val="246707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81175"/>
            <a:ext cx="6252670" cy="763525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Megtanulható-e minden szakma az internetről?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7405"/>
            <a:ext cx="7016195" cy="3122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u="sng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Szerintem nem lehet, mert:</a:t>
            </a:r>
          </a:p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A legtöbb szakmát egy szakember jobban be tudja mutatni </a:t>
            </a:r>
          </a:p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Sok hamis információ van </a:t>
            </a:r>
          </a:p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Olyanok is írhatnak, akiknek nincsen hozzáértésük </a:t>
            </a:r>
          </a:p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Minden szakmához kell gyakorlati tapasztalat</a:t>
            </a:r>
          </a:p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További kérdések esetén nincs kihez fordulni online</a:t>
            </a:r>
            <a:endParaRPr lang="hu-HU" sz="2400" dirty="0">
              <a:solidFill>
                <a:schemeClr val="tx2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</p:txBody>
      </p:sp>
      <p:cxnSp>
        <p:nvCxnSpPr>
          <p:cNvPr id="5" name="Egyenes összekötő nyíllal 4"/>
          <p:cNvCxnSpPr/>
          <p:nvPr/>
        </p:nvCxnSpPr>
        <p:spPr>
          <a:xfrm>
            <a:off x="2739540" y="2113635"/>
            <a:ext cx="0" cy="305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370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28470"/>
            <a:ext cx="6252670" cy="763525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Szeretnénk e olyan országban élni ahol rögzítik minden </a:t>
            </a:r>
            <a:r>
              <a:rPr lang="hu-HU" dirty="0" err="1" smtClean="0"/>
              <a:t>lépésünet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7405"/>
            <a:ext cx="6558080" cy="38164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0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   </a:t>
            </a:r>
            <a:r>
              <a:rPr lang="hu-HU" sz="2400" u="sng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Azért jó, mert: </a:t>
            </a:r>
          </a:p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Segítheti a rendőrség, a terrorelhárítás munkáját (pl. ártatlanság bebizonyítása, alibi, terrorcselekmények megelőzése, nemzetközi események biztonságosabbá tétele)</a:t>
            </a:r>
          </a:p>
          <a:p>
            <a:pPr marL="0" indent="0">
              <a:buNone/>
            </a:pPr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    </a:t>
            </a:r>
            <a:r>
              <a:rPr lang="hu-HU" sz="2400" u="sng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Nem jó azért, mert:</a:t>
            </a:r>
          </a:p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Ha valaki hozzáfér az adataimhoz, akkor felhasználhatja ellenem </a:t>
            </a:r>
          </a:p>
          <a:p>
            <a:r>
              <a:rPr lang="hu-HU" sz="2400" dirty="0" smtClean="0">
                <a:solidFill>
                  <a:schemeClr val="tx2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Megkönnyítheti a bűnözők dolgát (A hálózat csapdájában c. film – 1995)</a:t>
            </a:r>
          </a:p>
          <a:p>
            <a:endParaRPr lang="hu-HU" sz="2000" dirty="0" smtClean="0">
              <a:solidFill>
                <a:schemeClr val="tx2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81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8965" y="1502815"/>
            <a:ext cx="8551479" cy="3359508"/>
          </a:xfrm>
        </p:spPr>
        <p:txBody>
          <a:bodyPr/>
          <a:lstStyle/>
          <a:p>
            <a:r>
              <a:rPr lang="hu-HU" sz="2000" dirty="0">
                <a:hlinkClick r:id="rId2"/>
              </a:rPr>
              <a:t>https://</a:t>
            </a:r>
            <a:r>
              <a:rPr lang="hu-HU" sz="2000" dirty="0" smtClean="0">
                <a:hlinkClick r:id="rId2"/>
              </a:rPr>
              <a:t>www.nkp.hu/tankonyv/digitalis-kultura-8-nat2020/lecke_04_002</a:t>
            </a:r>
            <a:r>
              <a:rPr lang="hu-HU" sz="2000" dirty="0" smtClean="0"/>
              <a:t>    (2024. 01. 05.)</a:t>
            </a:r>
          </a:p>
          <a:p>
            <a:r>
              <a:rPr lang="hu-HU" sz="2000" dirty="0">
                <a:hlinkClick r:id="rId3"/>
              </a:rPr>
              <a:t>https://</a:t>
            </a:r>
            <a:r>
              <a:rPr lang="hu-HU" sz="2000" dirty="0" smtClean="0">
                <a:hlinkClick r:id="rId3"/>
              </a:rPr>
              <a:t>magyarnemzet.hu/lugas-rovat/2022/08/a-vilag-elektromosenergia-felhasznalasanak-egy-szazalekat-az-adatkozpontok-faljak-fel</a:t>
            </a:r>
            <a:r>
              <a:rPr lang="hu-HU" sz="2000" dirty="0" smtClean="0"/>
              <a:t>   (2024. 01. 06.)</a:t>
            </a:r>
          </a:p>
          <a:p>
            <a:r>
              <a:rPr lang="hu-HU" sz="2000" dirty="0">
                <a:hlinkClick r:id="rId4"/>
              </a:rPr>
              <a:t>https://h1systems.hu/mitol-fugg-az-adatkozpontok-energiahatekonysaga</a:t>
            </a:r>
            <a:r>
              <a:rPr lang="hu-HU" sz="2000" dirty="0" smtClean="0">
                <a:hlinkClick r:id="rId4"/>
              </a:rPr>
              <a:t>/</a:t>
            </a:r>
            <a:r>
              <a:rPr lang="hu-HU" sz="2000" dirty="0" smtClean="0"/>
              <a:t>   (2024. 01. 06.)</a:t>
            </a:r>
          </a:p>
          <a:p>
            <a:r>
              <a:rPr lang="hu-HU" sz="2000" dirty="0">
                <a:hlinkClick r:id="rId5"/>
              </a:rPr>
              <a:t>http://utjelzo.hu/2023/09/15/megfontoltsagot-az-informaciofogyasztasban-2-resz</a:t>
            </a:r>
            <a:r>
              <a:rPr lang="hu-HU" sz="2000" dirty="0" smtClean="0">
                <a:hlinkClick r:id="rId5"/>
              </a:rPr>
              <a:t>/</a:t>
            </a:r>
            <a:r>
              <a:rPr lang="hu-HU" sz="2000" dirty="0" smtClean="0"/>
              <a:t>  (2024. 01. 06.)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7329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</Words>
  <Application>Microsoft Office PowerPoint</Application>
  <PresentationFormat>Diavetítés a képernyőre (16:9 oldalarány)</PresentationFormat>
  <Paragraphs>64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4" baseType="lpstr">
      <vt:lpstr>Arial</vt:lpstr>
      <vt:lpstr>Bahnschrift SemiBold Condensed</vt:lpstr>
      <vt:lpstr>Calibri</vt:lpstr>
      <vt:lpstr>Office Theme</vt:lpstr>
      <vt:lpstr>Az információ ára  Tengler Gabriella 8. b.</vt:lpstr>
      <vt:lpstr>Byte-ok</vt:lpstr>
      <vt:lpstr>Képek rögzítése</vt:lpstr>
      <vt:lpstr>Környezetterhelés</vt:lpstr>
      <vt:lpstr>Környezetterhelés 2.</vt:lpstr>
      <vt:lpstr>Információözön és társadalom</vt:lpstr>
      <vt:lpstr>Megtanulható-e minden szakma az internetről?</vt:lpstr>
      <vt:lpstr>Szeretnénk e olyan országban élni ahol rögzítik minden lépésünet?</vt:lpstr>
      <vt:lpstr>Források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2024-01-09T18:26:53Z</dcterms:modified>
</cp:coreProperties>
</file>