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1"/>
  </p:notesMasterIdLst>
  <p:sldIdLst>
    <p:sldId id="256" r:id="rId2"/>
    <p:sldId id="264" r:id="rId3"/>
    <p:sldId id="257" r:id="rId4"/>
    <p:sldId id="258" r:id="rId5"/>
    <p:sldId id="259" r:id="rId6"/>
    <p:sldId id="260" r:id="rId7"/>
    <p:sldId id="262" r:id="rId8"/>
    <p:sldId id="263" r:id="rId9"/>
    <p:sldId id="266" r:id="rId1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C1A00"/>
    <a:srgbClr val="FF2549"/>
    <a:srgbClr val="1D3A00"/>
    <a:srgbClr val="007033"/>
    <a:srgbClr val="5EEC3C"/>
    <a:srgbClr val="990099"/>
    <a:srgbClr val="CC0099"/>
    <a:srgbClr val="FE9202"/>
    <a:srgbClr val="00AACC"/>
    <a:srgbClr val="0032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1020" y="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D18E60-4300-4729-A0D7-6AB984C3922D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533E96-F078-4B3D-A8F4-F1AF21EBC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300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8965" y="2419045"/>
            <a:ext cx="8246070" cy="1374345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r">
              <a:defRPr sz="3600">
                <a:solidFill>
                  <a:srgbClr val="FFFF00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6314" y="3793390"/>
            <a:ext cx="8231372" cy="763525"/>
          </a:xfrm>
        </p:spPr>
        <p:txBody>
          <a:bodyPr>
            <a:normAutofit/>
          </a:bodyPr>
          <a:lstStyle>
            <a:lvl1pPr marL="0" indent="0" algn="r">
              <a:buNone/>
              <a:defRPr sz="2800" b="0" i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</a:t>
            </a:r>
            <a:r>
              <a:rPr lang="en-US" dirty="0" smtClean="0"/>
              <a:t>Master </a:t>
            </a:r>
            <a:r>
              <a:rPr lang="en-US" dirty="0"/>
              <a:t>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E:\websites\free-power-point-templates\2012\logos.png">
            <a:extLst>
              <a:ext uri="{FF2B5EF4-FFF2-40B4-BE49-F238E27FC236}">
                <a16:creationId xmlns:a16="http://schemas.microsoft.com/office/drawing/2014/main" id="{08B89D22-1D6E-450B-881F-4D2A4C527F7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08475" y="2326213"/>
            <a:ext cx="1463784" cy="526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281175"/>
            <a:ext cx="8246070" cy="763526"/>
          </a:xfrm>
        </p:spPr>
        <p:txBody>
          <a:bodyPr>
            <a:normAutofit/>
          </a:bodyPr>
          <a:lstStyle>
            <a:lvl1pPr algn="r">
              <a:defRPr sz="3600" baseline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6" y="1350110"/>
            <a:ext cx="8246070" cy="3359507"/>
          </a:xfrm>
        </p:spPr>
        <p:txBody>
          <a:bodyPr/>
          <a:lstStyle>
            <a:lvl1pPr algn="l">
              <a:defRPr sz="2800">
                <a:solidFill>
                  <a:srgbClr val="002060"/>
                </a:solidFill>
              </a:defRPr>
            </a:lvl1pPr>
            <a:lvl2pPr algn="l">
              <a:defRPr>
                <a:solidFill>
                  <a:srgbClr val="002060"/>
                </a:solidFill>
              </a:defRPr>
            </a:lvl2pPr>
            <a:lvl3pPr algn="l">
              <a:defRPr>
                <a:solidFill>
                  <a:srgbClr val="002060"/>
                </a:solidFill>
              </a:defRPr>
            </a:lvl3pPr>
            <a:lvl4pPr algn="l">
              <a:defRPr>
                <a:solidFill>
                  <a:srgbClr val="002060"/>
                </a:solidFill>
              </a:defRPr>
            </a:lvl4pPr>
            <a:lvl5pPr algn="l"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8720" y="435034"/>
            <a:ext cx="6566315" cy="725349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8720" y="1198559"/>
            <a:ext cx="6566315" cy="3511061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317" y="281175"/>
            <a:ext cx="8093365" cy="763525"/>
          </a:xfrm>
        </p:spPr>
        <p:txBody>
          <a:bodyPr>
            <a:normAutofit/>
          </a:bodyPr>
          <a:lstStyle>
            <a:lvl1pPr algn="r">
              <a:defRPr sz="3600" baseline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879" y="1655519"/>
            <a:ext cx="4040188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rgbClr val="00206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879" y="2127916"/>
            <a:ext cx="4040188" cy="2276294"/>
          </a:xfrm>
        </p:spPr>
        <p:txBody>
          <a:bodyPr/>
          <a:lstStyle>
            <a:lvl1pPr algn="ctr">
              <a:defRPr sz="2400">
                <a:solidFill>
                  <a:srgbClr val="002060"/>
                </a:solidFill>
              </a:defRPr>
            </a:lvl1pPr>
            <a:lvl2pPr algn="ctr">
              <a:defRPr sz="2000">
                <a:solidFill>
                  <a:srgbClr val="002060"/>
                </a:solidFill>
              </a:defRPr>
            </a:lvl2pPr>
            <a:lvl3pPr algn="ctr">
              <a:defRPr sz="1800">
                <a:solidFill>
                  <a:srgbClr val="002060"/>
                </a:solidFill>
              </a:defRPr>
            </a:lvl3pPr>
            <a:lvl4pPr algn="ctr">
              <a:defRPr sz="1600">
                <a:solidFill>
                  <a:srgbClr val="002060"/>
                </a:solidFill>
              </a:defRPr>
            </a:lvl4pPr>
            <a:lvl5pPr algn="ctr">
              <a:defRPr sz="1600">
                <a:solidFill>
                  <a:srgbClr val="00206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1655519"/>
            <a:ext cx="4041775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rgbClr val="00206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2127916"/>
            <a:ext cx="4041775" cy="2276294"/>
          </a:xfrm>
        </p:spPr>
        <p:txBody>
          <a:bodyPr/>
          <a:lstStyle>
            <a:lvl1pPr algn="ctr">
              <a:defRPr sz="2400">
                <a:solidFill>
                  <a:srgbClr val="002060"/>
                </a:solidFill>
              </a:defRPr>
            </a:lvl1pPr>
            <a:lvl2pPr algn="ctr">
              <a:defRPr sz="2000">
                <a:solidFill>
                  <a:srgbClr val="002060"/>
                </a:solidFill>
              </a:defRPr>
            </a:lvl2pPr>
            <a:lvl3pPr algn="ctr">
              <a:defRPr sz="1800">
                <a:solidFill>
                  <a:srgbClr val="002060"/>
                </a:solidFill>
              </a:defRPr>
            </a:lvl3pPr>
            <a:lvl4pPr algn="ctr">
              <a:defRPr sz="1600">
                <a:solidFill>
                  <a:srgbClr val="002060"/>
                </a:solidFill>
              </a:defRPr>
            </a:lvl4pPr>
            <a:lvl5pPr algn="ctr">
              <a:defRPr sz="1600">
                <a:solidFill>
                  <a:srgbClr val="00206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1/25/2024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1/25/2024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E867DF-3DCA-4725-94F0-F2B6BD747A82}"/>
              </a:ext>
            </a:extLst>
          </p:cNvPr>
          <p:cNvSpPr txBox="1"/>
          <p:nvPr userDrawn="1"/>
        </p:nvSpPr>
        <p:spPr>
          <a:xfrm>
            <a:off x="-9150" y="5213747"/>
            <a:ext cx="8389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This presentation uses a free template provided by FPPT.com</a:t>
            </a: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www.free-power-point-templates.com</a:t>
            </a:r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turistautak.openstreetmap.hu/gpxnz.php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Közlekedés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6313" y="3640685"/>
            <a:ext cx="8238722" cy="916230"/>
          </a:xfrm>
        </p:spPr>
        <p:txBody>
          <a:bodyPr>
            <a:normAutofit fontScale="92500" lnSpcReduction="10000"/>
          </a:bodyPr>
          <a:lstStyle/>
          <a:p>
            <a:r>
              <a:rPr lang="hu-HU" dirty="0" smtClean="0"/>
              <a:t>Tengler Gabriella</a:t>
            </a:r>
          </a:p>
          <a:p>
            <a:r>
              <a:rPr lang="hu-HU" dirty="0" err="1" smtClean="0"/>
              <a:t>Wenhardt</a:t>
            </a:r>
            <a:r>
              <a:rPr lang="hu-HU" dirty="0" smtClean="0"/>
              <a:t> Norina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solidFill>
            <a:schemeClr val="accent1">
              <a:alpha val="80000"/>
            </a:schemeClr>
          </a:solidFill>
        </p:spPr>
        <p:txBody>
          <a:bodyPr/>
          <a:lstStyle/>
          <a:p>
            <a:r>
              <a:rPr lang="hu-HU" dirty="0" smtClean="0"/>
              <a:t>A közlekedést segítő alkalmazások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3600" dirty="0" smtClean="0">
                <a:latin typeface="Bahnschrift Condensed" panose="020B0502040204020203" pitchFamily="34" charset="0"/>
              </a:rPr>
              <a:t>Elektronikus menetrendek</a:t>
            </a:r>
          </a:p>
          <a:p>
            <a:r>
              <a:rPr lang="hu-HU" sz="3600" dirty="0" smtClean="0">
                <a:latin typeface="Bahnschrift Condensed" panose="020B0502040204020203" pitchFamily="34" charset="0"/>
              </a:rPr>
              <a:t>Útvonaltervezők</a:t>
            </a:r>
          </a:p>
          <a:p>
            <a:r>
              <a:rPr lang="hu-HU" sz="3600" dirty="0" smtClean="0">
                <a:latin typeface="Bahnschrift Condensed" panose="020B0502040204020203" pitchFamily="34" charset="0"/>
              </a:rPr>
              <a:t>Túraútvonaltervezők </a:t>
            </a:r>
            <a:endParaRPr lang="hu-HU" sz="3600" dirty="0"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8526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Elektronikus menetrend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5" name="Szövegdoboz 4"/>
          <p:cNvSpPr txBox="1"/>
          <p:nvPr/>
        </p:nvSpPr>
        <p:spPr>
          <a:xfrm>
            <a:off x="143555" y="1198592"/>
            <a:ext cx="7482545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600" dirty="0" smtClean="0">
                <a:latin typeface="Bahnschrift Condensed" panose="020B0502040204020203" pitchFamily="34" charset="0"/>
              </a:rPr>
              <a:t>Mikor megy hova autóbusz, vagy vonat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600" dirty="0" smtClean="0">
                <a:latin typeface="Bahnschrift Condensed" panose="020B0502040204020203" pitchFamily="34" charset="0"/>
              </a:rPr>
              <a:t>Menetjegyet is lehet vásárolni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600" dirty="0" smtClean="0">
                <a:latin typeface="Bahnschrift Condensed" panose="020B0502040204020203" pitchFamily="34" charset="0"/>
              </a:rPr>
              <a:t>Menetrendek.hu: vonat, autóbusz,</a:t>
            </a:r>
          </a:p>
          <a:p>
            <a:r>
              <a:rPr lang="hu-HU" sz="2600" dirty="0" smtClean="0">
                <a:latin typeface="Bahnschrift Condensed" panose="020B0502040204020203" pitchFamily="34" charset="0"/>
              </a:rPr>
              <a:t>hajó, metró, villamos, trolibusz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600" dirty="0" smtClean="0">
                <a:latin typeface="Bahnschrift Condensed" panose="020B0502040204020203" pitchFamily="34" charset="0"/>
              </a:rPr>
              <a:t>Helyiérdekű vasút, helyi és kijáró </a:t>
            </a:r>
          </a:p>
          <a:p>
            <a:r>
              <a:rPr lang="hu-HU" sz="2600" dirty="0" smtClean="0">
                <a:latin typeface="Bahnschrift Condensed" panose="020B0502040204020203" pitchFamily="34" charset="0"/>
              </a:rPr>
              <a:t>autóbusz, turisztikai kisvasút, vonatpótló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600" dirty="0" smtClean="0">
                <a:latin typeface="Bahnschrift Condensed" panose="020B0502040204020203" pitchFamily="34" charset="0"/>
              </a:rPr>
              <a:t>Elvira.hu: vasúti menetrend és</a:t>
            </a:r>
          </a:p>
          <a:p>
            <a:r>
              <a:rPr lang="hu-HU" sz="2600" dirty="0" smtClean="0">
                <a:latin typeface="Bahnschrift Condensed" panose="020B0502040204020203" pitchFamily="34" charset="0"/>
              </a:rPr>
              <a:t>jegyvásárlás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dirty="0" smtClean="0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2559" y="1044701"/>
            <a:ext cx="3379001" cy="3439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Útvonaltervezők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 smtClean="0">
                <a:latin typeface="Bahnschrift Condensed" panose="020B0502040204020203" pitchFamily="34" charset="0"/>
              </a:rPr>
              <a:t>Végigmenni is segítenek az útvonalon</a:t>
            </a:r>
          </a:p>
          <a:p>
            <a:r>
              <a:rPr lang="hu-HU" dirty="0" smtClean="0">
                <a:latin typeface="Bahnschrift Condensed" panose="020B0502040204020203" pitchFamily="34" charset="0"/>
              </a:rPr>
              <a:t>Az odajutás idejéről is tájékoztat</a:t>
            </a:r>
          </a:p>
          <a:p>
            <a:r>
              <a:rPr lang="hu-HU" dirty="0" smtClean="0">
                <a:latin typeface="Bahnschrift Condensed" panose="020B0502040204020203" pitchFamily="34" charset="0"/>
              </a:rPr>
              <a:t>GPS: Global </a:t>
            </a:r>
            <a:r>
              <a:rPr lang="hu-HU" dirty="0" err="1" smtClean="0">
                <a:latin typeface="Bahnschrift Condensed" panose="020B0502040204020203" pitchFamily="34" charset="0"/>
              </a:rPr>
              <a:t>Positioning</a:t>
            </a:r>
            <a:r>
              <a:rPr lang="hu-HU" dirty="0" smtClean="0">
                <a:latin typeface="Bahnschrift Condensed" panose="020B0502040204020203" pitchFamily="34" charset="0"/>
              </a:rPr>
              <a:t> System</a:t>
            </a:r>
          </a:p>
          <a:p>
            <a:r>
              <a:rPr lang="hu-HU" dirty="0" smtClean="0">
                <a:latin typeface="Bahnschrift Condensed" panose="020B0502040204020203" pitchFamily="34" charset="0"/>
              </a:rPr>
              <a:t>Gyalog is hasznosítható </a:t>
            </a:r>
          </a:p>
          <a:p>
            <a:r>
              <a:rPr lang="hu-HU" dirty="0" smtClean="0">
                <a:latin typeface="Bahnschrift Condensed" panose="020B0502040204020203" pitchFamily="34" charset="0"/>
              </a:rPr>
              <a:t>Elektronikus menetrenddel van egybekötve</a:t>
            </a:r>
          </a:p>
          <a:p>
            <a:r>
              <a:rPr lang="hu-HU" dirty="0" smtClean="0">
                <a:latin typeface="Bahnschrift Condensed" panose="020B0502040204020203" pitchFamily="34" charset="0"/>
              </a:rPr>
              <a:t>Vakok számára: Önvezető autó</a:t>
            </a:r>
            <a:endParaRPr lang="hu-HU" dirty="0"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5901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Túraútvonal-tervezők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-9150" y="1350110"/>
            <a:ext cx="4581150" cy="3359507"/>
          </a:xfrm>
        </p:spPr>
        <p:txBody>
          <a:bodyPr>
            <a:normAutofit fontScale="85000" lnSpcReduction="20000"/>
          </a:bodyPr>
          <a:lstStyle/>
          <a:p>
            <a:r>
              <a:rPr lang="hu-HU" dirty="0" smtClean="0">
                <a:latin typeface="Bahnschrift Condensed" panose="020B0502040204020203" pitchFamily="34" charset="0"/>
              </a:rPr>
              <a:t>Túrázókat segítik </a:t>
            </a:r>
          </a:p>
          <a:p>
            <a:r>
              <a:rPr lang="hu-HU" dirty="0" smtClean="0">
                <a:latin typeface="Bahnschrift Condensed" panose="020B0502040204020203" pitchFamily="34" charset="0"/>
              </a:rPr>
              <a:t>Részletes turistatérképet adnak </a:t>
            </a:r>
          </a:p>
          <a:p>
            <a:r>
              <a:rPr lang="hu-HU" dirty="0" smtClean="0">
                <a:latin typeface="Bahnschrift Condensed" panose="020B0502040204020203" pitchFamily="34" charset="0"/>
              </a:rPr>
              <a:t>Nem feltétlenül terveznek útvonalat</a:t>
            </a:r>
          </a:p>
          <a:p>
            <a:r>
              <a:rPr lang="hu-HU" dirty="0" smtClean="0">
                <a:latin typeface="Bahnschrift Condensed" panose="020B0502040204020203" pitchFamily="34" charset="0"/>
              </a:rPr>
              <a:t>Rögzítik a bejárt utunkat</a:t>
            </a:r>
          </a:p>
          <a:p>
            <a:r>
              <a:rPr lang="hu-HU" dirty="0" smtClean="0">
                <a:latin typeface="Bahnschrift Condensed" panose="020B0502040204020203" pitchFamily="34" charset="0"/>
              </a:rPr>
              <a:t>Másokat is segíthetünk vele</a:t>
            </a:r>
          </a:p>
          <a:p>
            <a:r>
              <a:rPr lang="hu-HU" dirty="0" smtClean="0">
                <a:latin typeface="Bahnschrift Condensed" panose="020B0502040204020203" pitchFamily="34" charset="0"/>
              </a:rPr>
              <a:t>GPX: </a:t>
            </a:r>
            <a:r>
              <a:rPr lang="hu-HU" dirty="0">
                <a:latin typeface="Bahnschrift Condensed" panose="020B0502040204020203" pitchFamily="34" charset="0"/>
              </a:rPr>
              <a:t> Segítségével megadhatók pontok, utak, útvonalak, érdekes helyszínek földrajzi </a:t>
            </a:r>
            <a:r>
              <a:rPr lang="hu-HU" dirty="0" smtClean="0">
                <a:latin typeface="Bahnschrift Condensed" panose="020B0502040204020203" pitchFamily="34" charset="0"/>
              </a:rPr>
              <a:t>koordinátái, túraútvonalat tervez</a:t>
            </a: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 rotWithShape="1">
          <a:blip r:embed="rId2"/>
          <a:srcRect l="37500" r="7481"/>
          <a:stretch/>
        </p:blipFill>
        <p:spPr>
          <a:xfrm>
            <a:off x="6251755" y="1197405"/>
            <a:ext cx="2688493" cy="1972902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 rotWithShape="1">
          <a:blip r:embed="rId3"/>
          <a:srcRect b="42204"/>
          <a:stretch/>
        </p:blipFill>
        <p:spPr>
          <a:xfrm>
            <a:off x="4482845" y="1197405"/>
            <a:ext cx="1805109" cy="1679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135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GPS működése 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>
                <a:latin typeface="Bahnschrift Condensed" panose="020B0502040204020203" pitchFamily="34" charset="0"/>
              </a:rPr>
              <a:t>Műholdakkal működik </a:t>
            </a:r>
          </a:p>
          <a:p>
            <a:r>
              <a:rPr lang="hu-HU" dirty="0" smtClean="0">
                <a:latin typeface="Bahnschrift Condensed" panose="020B0502040204020203" pitchFamily="34" charset="0"/>
              </a:rPr>
              <a:t>A műholdak sugározzák az időt, és a saját pozíció adataikat </a:t>
            </a:r>
          </a:p>
          <a:p>
            <a:r>
              <a:rPr lang="hu-HU" dirty="0" smtClean="0">
                <a:latin typeface="Bahnschrift Condensed" panose="020B0502040204020203" pitchFamily="34" charset="0"/>
              </a:rPr>
              <a:t>Az adatokat befogja a DPS-vevő </a:t>
            </a:r>
          </a:p>
          <a:p>
            <a:r>
              <a:rPr lang="hu-HU" dirty="0">
                <a:latin typeface="Bahnschrift Condensed" panose="020B0502040204020203" pitchFamily="34" charset="0"/>
              </a:rPr>
              <a:t>Földi helyzetet képzeletbeli gömbfelszínek metszeteként definiálja.</a:t>
            </a:r>
            <a:endParaRPr lang="hu-HU" dirty="0" smtClean="0">
              <a:latin typeface="Bahnschrift Condensed" panose="020B0502040204020203" pitchFamily="34" charset="0"/>
            </a:endParaRP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867396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Elektronikus menetrend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hu-HU" b="1" u="sng" dirty="0" smtClean="0"/>
              <a:t>Előny</a:t>
            </a:r>
            <a:r>
              <a:rPr lang="hu-HU" dirty="0" smtClean="0"/>
              <a:t>:</a:t>
            </a:r>
          </a:p>
          <a:p>
            <a:pPr lvl="1"/>
            <a:r>
              <a:rPr lang="hu-HU" dirty="0" smtClean="0">
                <a:latin typeface="Bahnschrift Condensed" panose="020B0502040204020203" pitchFamily="34" charset="0"/>
              </a:rPr>
              <a:t>Mindig kéznél van</a:t>
            </a:r>
          </a:p>
          <a:p>
            <a:pPr lvl="1"/>
            <a:r>
              <a:rPr lang="hu-HU" dirty="0" smtClean="0">
                <a:latin typeface="Bahnschrift Condensed" panose="020B0502040204020203" pitchFamily="34" charset="0"/>
              </a:rPr>
              <a:t>Könnyű a keresés</a:t>
            </a:r>
          </a:p>
          <a:p>
            <a:pPr lvl="1"/>
            <a:r>
              <a:rPr lang="hu-HU" dirty="0" smtClean="0">
                <a:latin typeface="Bahnschrift Condensed" panose="020B0502040204020203" pitchFamily="34" charset="0"/>
              </a:rPr>
              <a:t>Nyomon lehet követni a jármű </a:t>
            </a:r>
            <a:r>
              <a:rPr lang="hu-HU" dirty="0" err="1" smtClean="0">
                <a:latin typeface="Bahnschrift Condensed" panose="020B0502040204020203" pitchFamily="34" charset="0"/>
              </a:rPr>
              <a:t>pozíciójat</a:t>
            </a:r>
            <a:r>
              <a:rPr lang="hu-HU" dirty="0" smtClean="0">
                <a:latin typeface="Bahnschrift Condensed" panose="020B0502040204020203" pitchFamily="34" charset="0"/>
              </a:rPr>
              <a:t> </a:t>
            </a:r>
          </a:p>
          <a:p>
            <a:endParaRPr lang="hu-HU" dirty="0" smtClean="0"/>
          </a:p>
          <a:p>
            <a:pPr marL="0" indent="0">
              <a:buNone/>
            </a:pPr>
            <a:r>
              <a:rPr lang="hu-HU" b="1" u="sng" dirty="0" smtClean="0"/>
              <a:t>Hátrány: </a:t>
            </a:r>
          </a:p>
          <a:p>
            <a:pPr lvl="1"/>
            <a:r>
              <a:rPr lang="hu-HU" dirty="0" smtClean="0">
                <a:latin typeface="Bahnschrift Condensed" panose="020B0502040204020203" pitchFamily="34" charset="0"/>
              </a:rPr>
              <a:t>Az idősek nem ismerik ki magukat rajta</a:t>
            </a:r>
          </a:p>
          <a:p>
            <a:pPr lvl="1"/>
            <a:r>
              <a:rPr lang="hu-HU" dirty="0" smtClean="0">
                <a:latin typeface="Bahnschrift Condensed" panose="020B0502040204020203" pitchFamily="34" charset="0"/>
              </a:rPr>
              <a:t>Lemerülhet a telefon, vagy elmehet a térerő</a:t>
            </a:r>
          </a:p>
          <a:p>
            <a:pPr lvl="1"/>
            <a:r>
              <a:rPr lang="hu-HU" dirty="0" smtClean="0">
                <a:latin typeface="Bahnschrift Condensed" panose="020B0502040204020203" pitchFamily="34" charset="0"/>
              </a:rPr>
              <a:t>Akkor jöhet jól a nyomtatott menetrend, ha a telefon meghibásodik </a:t>
            </a:r>
          </a:p>
          <a:p>
            <a:endParaRPr lang="hu-HU" dirty="0" smtClean="0"/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28386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Források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u-HU" dirty="0">
                <a:hlinkClick r:id="rId2"/>
              </a:rPr>
              <a:t>http://lazarus.elte.hu/~</a:t>
            </a:r>
            <a:r>
              <a:rPr lang="hu-HU" dirty="0" smtClean="0">
                <a:hlinkClick r:id="rId2"/>
              </a:rPr>
              <a:t>climbela/gps32.htm  </a:t>
            </a:r>
            <a:r>
              <a:rPr lang="hu-HU" dirty="0" smtClean="0">
                <a:solidFill>
                  <a:schemeClr val="tx1"/>
                </a:solidFill>
                <a:hlinkClick r:id="rId2"/>
              </a:rPr>
              <a:t>(</a:t>
            </a:r>
            <a:r>
              <a:rPr lang="hu-HU" dirty="0" smtClean="0">
                <a:hlinkClick r:id="rId2"/>
              </a:rPr>
              <a:t>2024. 01. 21.)</a:t>
            </a:r>
          </a:p>
          <a:p>
            <a:r>
              <a:rPr lang="hu-HU" dirty="0" smtClean="0">
                <a:hlinkClick r:id="rId2"/>
              </a:rPr>
              <a:t>https</a:t>
            </a:r>
            <a:r>
              <a:rPr lang="hu-HU" dirty="0">
                <a:hlinkClick r:id="rId2"/>
              </a:rPr>
              <a:t>://menetrendek.hu</a:t>
            </a:r>
            <a:r>
              <a:rPr lang="hu-HU" dirty="0" smtClean="0">
                <a:hlinkClick r:id="rId2"/>
              </a:rPr>
              <a:t>/  (2024. 01. 20.)</a:t>
            </a:r>
          </a:p>
          <a:p>
            <a:r>
              <a:rPr lang="hu-HU" dirty="0">
                <a:hlinkClick r:id="rId2"/>
              </a:rPr>
              <a:t>https://</a:t>
            </a:r>
            <a:r>
              <a:rPr lang="hu-HU" dirty="0" smtClean="0">
                <a:hlinkClick r:id="rId2"/>
              </a:rPr>
              <a:t>www.nkp.hu/tankonyv/digitalis-kultura-8-nat2020/lecke_04_003 (2024. 01. 20.)</a:t>
            </a:r>
          </a:p>
          <a:p>
            <a:r>
              <a:rPr lang="hu-HU" dirty="0">
                <a:hlinkClick r:id="rId2"/>
              </a:rPr>
              <a:t>https://</a:t>
            </a:r>
            <a:r>
              <a:rPr lang="hu-HU" dirty="0" smtClean="0">
                <a:hlinkClick r:id="rId2"/>
              </a:rPr>
              <a:t>raketa.hu/biped-navigacios-eszkoz-vakoknak  (2024. 01. 20.)</a:t>
            </a:r>
            <a:endParaRPr lang="hu-HU" dirty="0">
              <a:hlinkClick r:id="rId2"/>
            </a:endParaRPr>
          </a:p>
          <a:p>
            <a:r>
              <a:rPr lang="hu-HU" dirty="0" smtClean="0">
                <a:hlinkClick r:id="rId2"/>
              </a:rPr>
              <a:t>https</a:t>
            </a:r>
            <a:r>
              <a:rPr lang="hu-HU" dirty="0">
                <a:hlinkClick r:id="rId2"/>
              </a:rPr>
              <a:t>://</a:t>
            </a:r>
            <a:r>
              <a:rPr lang="hu-HU" dirty="0" smtClean="0">
                <a:hlinkClick r:id="rId2"/>
              </a:rPr>
              <a:t>turistautak.openstreetmap.hu/gpxnz.php</a:t>
            </a:r>
            <a:r>
              <a:rPr lang="hu-HU" dirty="0" smtClean="0"/>
              <a:t>   (2024. 01. 21.)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665131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536200" y="2323185"/>
            <a:ext cx="8246070" cy="1374345"/>
          </a:xfrm>
        </p:spPr>
        <p:txBody>
          <a:bodyPr/>
          <a:lstStyle/>
          <a:p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Köszönjük a figyelmet!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6313" y="3640685"/>
            <a:ext cx="8238722" cy="916230"/>
          </a:xfrm>
        </p:spPr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9181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235</Words>
  <Application>Microsoft Office PowerPoint</Application>
  <PresentationFormat>Diavetítés a képernyőre (16:9 oldalarány)</PresentationFormat>
  <Paragraphs>52</Paragraphs>
  <Slides>9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9</vt:i4>
      </vt:variant>
    </vt:vector>
  </HeadingPairs>
  <TitlesOfParts>
    <vt:vector size="13" baseType="lpstr">
      <vt:lpstr>Arial</vt:lpstr>
      <vt:lpstr>Bahnschrift Condensed</vt:lpstr>
      <vt:lpstr>Calibri</vt:lpstr>
      <vt:lpstr>Office Theme</vt:lpstr>
      <vt:lpstr>Közlekedés</vt:lpstr>
      <vt:lpstr>A közlekedést segítő alkalmazások</vt:lpstr>
      <vt:lpstr>Elektronikus menetrend</vt:lpstr>
      <vt:lpstr>Útvonaltervezők</vt:lpstr>
      <vt:lpstr>Túraútvonal-tervezők</vt:lpstr>
      <vt:lpstr>A GPS működése </vt:lpstr>
      <vt:lpstr>Elektronikus menetrend</vt:lpstr>
      <vt:lpstr>Források</vt:lpstr>
      <vt:lpstr>Köszönjük a figyelmet!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2017-08-01T15:40:51Z</dcterms:created>
  <dcterms:modified xsi:type="dcterms:W3CDTF">2024-01-25T19:16:30Z</dcterms:modified>
</cp:coreProperties>
</file>