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A01C6"/>
    <a:srgbClr val="E46C0A"/>
    <a:srgbClr val="BB7733"/>
    <a:srgbClr val="B76537"/>
    <a:srgbClr val="FFD41D"/>
    <a:srgbClr val="E0664E"/>
    <a:srgbClr val="680E17"/>
    <a:srgbClr val="37287B"/>
    <a:srgbClr val="514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6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2358081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140" y="1672076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BB77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rgbClr val="BB7733"/>
                </a:solidFill>
              </a:defRPr>
            </a:lvl1pPr>
            <a:lvl2pPr algn="l">
              <a:defRPr>
                <a:solidFill>
                  <a:srgbClr val="BB7733"/>
                </a:solidFill>
              </a:defRPr>
            </a:lvl2pPr>
            <a:lvl3pPr algn="l">
              <a:defRPr>
                <a:solidFill>
                  <a:srgbClr val="BB7733"/>
                </a:solidFill>
              </a:defRPr>
            </a:lvl3pPr>
            <a:lvl4pPr algn="l">
              <a:defRPr>
                <a:solidFill>
                  <a:srgbClr val="BB7733"/>
                </a:solidFill>
              </a:defRPr>
            </a:lvl4pPr>
            <a:lvl5pPr algn="l">
              <a:defRPr>
                <a:solidFill>
                  <a:srgbClr val="BB77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BB77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04" y="302141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141" y="2266340"/>
            <a:ext cx="8272947" cy="1618791"/>
          </a:xfrm>
        </p:spPr>
        <p:txBody>
          <a:bodyPr>
            <a:normAutofit/>
          </a:bodyPr>
          <a:lstStyle/>
          <a:p>
            <a:r>
              <a:rPr lang="hu-HU" sz="5400" dirty="0" smtClean="0"/>
              <a:t>Szaturnusz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200" dirty="0" smtClean="0"/>
              <a:t>Tengler Gabriella</a:t>
            </a:r>
            <a:br>
              <a:rPr lang="hu-HU" sz="2200" dirty="0" smtClean="0"/>
            </a:br>
            <a:r>
              <a:rPr lang="hu-HU" sz="2200" dirty="0" smtClean="0"/>
              <a:t>5. b. osztály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140" y="1672076"/>
            <a:ext cx="8272947" cy="441559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281175"/>
            <a:ext cx="8407010" cy="899840"/>
          </a:xfrm>
        </p:spPr>
        <p:txBody>
          <a:bodyPr>
            <a:normAutofit/>
          </a:bodyPr>
          <a:lstStyle/>
          <a:p>
            <a:r>
              <a:rPr lang="hu-HU" dirty="0" smtClean="0"/>
              <a:t>A Naprendszer bolygói: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Nap (csillag)</a:t>
            </a:r>
          </a:p>
          <a:p>
            <a:r>
              <a:rPr lang="hu-HU" dirty="0" smtClean="0"/>
              <a:t>Merkúr                       Jupiter</a:t>
            </a:r>
          </a:p>
          <a:p>
            <a:r>
              <a:rPr lang="hu-HU" dirty="0" smtClean="0"/>
              <a:t>Vénusz                       Szaturnusz</a:t>
            </a:r>
          </a:p>
          <a:p>
            <a:r>
              <a:rPr lang="hu-HU" dirty="0" smtClean="0"/>
              <a:t>Föld                             Uránusz</a:t>
            </a:r>
          </a:p>
          <a:p>
            <a:r>
              <a:rPr lang="hu-HU" dirty="0" smtClean="0"/>
              <a:t>Mars                          Neptunusz</a:t>
            </a:r>
            <a:endParaRPr lang="en-US" dirty="0"/>
          </a:p>
          <a:p>
            <a:r>
              <a:rPr lang="hu-HU" dirty="0" smtClean="0"/>
              <a:t>Ezek a bolygók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797016"/>
              </p:ext>
            </p:extLst>
          </p:nvPr>
        </p:nvGraphicFramePr>
        <p:xfrm>
          <a:off x="1558925" y="2217737"/>
          <a:ext cx="6026150" cy="1358900"/>
        </p:xfrm>
        <a:graphic>
          <a:graphicData uri="http://schemas.openxmlformats.org/drawingml/2006/table">
            <a:tbl>
              <a:tblPr/>
              <a:tblGrid>
                <a:gridCol w="3013075">
                  <a:extLst>
                    <a:ext uri="{9D8B030D-6E8A-4147-A177-3AD203B41FA5}">
                      <a16:colId xmlns:a16="http://schemas.microsoft.com/office/drawing/2014/main" val="456122818"/>
                    </a:ext>
                  </a:extLst>
                </a:gridCol>
                <a:gridCol w="3013075">
                  <a:extLst>
                    <a:ext uri="{9D8B030D-6E8A-4147-A177-3AD203B41FA5}">
                      <a16:colId xmlns:a16="http://schemas.microsoft.com/office/drawing/2014/main" val="1560138545"/>
                    </a:ext>
                  </a:extLst>
                </a:gridCol>
              </a:tblGrid>
              <a:tr h="135890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 marL="12700" marR="127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12700" marR="127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106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Tudnivalók 1:</a:t>
            </a:r>
            <a:endParaRPr lang="hu-HU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457200" y="1565553"/>
            <a:ext cx="824607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átmérője: 120 536 km (a Földének 9,45-szorosa)</a:t>
            </a: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tömege: 5,6846×1026 kg (a Földének 95,2-szerese)</a:t>
            </a:r>
            <a:endParaRPr lang="hu-HU" altLang="hu-HU" dirty="0">
              <a:solidFill>
                <a:srgbClr val="BB7733"/>
              </a:solidFill>
              <a:latin typeface="+mn-lt"/>
            </a:endParaRP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felszíni hőmérséklete: -180 °C</a:t>
            </a: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ismert holdjainak száma: 62</a:t>
            </a: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forgási ideje a tengelye körül: 10 óra 48 perc</a:t>
            </a: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tengelyferdesége: 26,7°</a:t>
            </a:r>
          </a:p>
          <a:p>
            <a:r>
              <a:rPr lang="hu-HU" altLang="hu-HU" dirty="0">
                <a:solidFill>
                  <a:srgbClr val="BB7733"/>
                </a:solidFill>
                <a:latin typeface="+mn-lt"/>
              </a:rPr>
              <a:t>a Nap körüli keringési idő: 29,46 év </a:t>
            </a:r>
            <a:r>
              <a:rPr kumimoji="0" lang="hu-HU" altLang="hu-HU" sz="1300" b="0" i="0" u="none" strike="noStrike" cap="none" normalizeH="0" baseline="0" dirty="0" smtClean="0">
                <a:ln>
                  <a:noFill/>
                </a:ln>
                <a:solidFill>
                  <a:srgbClr val="FFD41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 </a:t>
            </a:r>
            <a:r>
              <a:rPr kumimoji="0" lang="hu-HU" altLang="hu-HU" sz="600" b="0" i="0" u="none" strike="noStrike" cap="none" normalizeH="0" baseline="0" dirty="0" smtClean="0">
                <a:ln>
                  <a:noFill/>
                </a:ln>
                <a:solidFill>
                  <a:srgbClr val="FFD41D"/>
                </a:solidFill>
                <a:effectLst/>
              </a:rPr>
              <a:t> 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rgbClr val="FFD41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322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8965" y="2419045"/>
            <a:ext cx="8246070" cy="89984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A 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Szaturnusz belső </a:t>
            </a:r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magja</a:t>
            </a:r>
            <a:r>
              <a:rPr lang="hu-HU" sz="2800" dirty="0">
                <a:solidFill>
                  <a:srgbClr val="0000FF"/>
                </a:solidFill>
                <a:effectLst/>
              </a:rPr>
              <a:t> </a:t>
            </a:r>
            <a:r>
              <a:rPr lang="hu-HU" sz="2800" dirty="0" smtClean="0">
                <a:solidFill>
                  <a:srgbClr val="0000FF"/>
                </a:solidFill>
                <a:effectLst/>
              </a:rPr>
              <a:t>vas-nikkel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 összetételű, a magot fémes </a:t>
            </a:r>
            <a:r>
              <a:rPr lang="hu-HU" sz="2800" dirty="0" smtClean="0">
                <a:solidFill>
                  <a:srgbClr val="0000FF"/>
                </a:solidFill>
                <a:effectLst/>
              </a:rPr>
              <a:t>hidrogén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 veszi </a:t>
            </a:r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körül.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/>
            </a:r>
            <a:b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E</a:t>
            </a:r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gy 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közbülső réteg következik, amit folyékony hidrogén és folyékony </a:t>
            </a:r>
            <a:r>
              <a:rPr lang="hu-HU" sz="2800" dirty="0" smtClean="0">
                <a:solidFill>
                  <a:srgbClr val="0000FF"/>
                </a:solidFill>
                <a:effectLst/>
              </a:rPr>
              <a:t>hélium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 alkot, és végül a bolygó külső takarója gázokból áll</a:t>
            </a:r>
            <a:r>
              <a:rPr lang="hu-HU" sz="28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.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 A Szaturnusz lapított gömb alakú. Az egyenlítői és sarki átmérő majdnem 10%-</a:t>
            </a:r>
            <a:r>
              <a:rPr lang="hu-HU" sz="28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kal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/>
              </a:rPr>
              <a:t> különbözik </a:t>
            </a:r>
            <a:endParaRPr lang="hu-H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55" y="586585"/>
            <a:ext cx="6108200" cy="6108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Tudnivalók 2: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9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Érdekességek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 Földről szabad szemmel is látható. A Szaturnusznak látványos, jégből és törmelékekből álló gyűrűrendszere van. </a:t>
            </a:r>
            <a:r>
              <a:rPr lang="hu-HU" dirty="0" smtClean="0">
                <a:solidFill>
                  <a:srgbClr val="0A01C6"/>
                </a:solidFill>
              </a:rPr>
              <a:t>Szaturnuszról</a:t>
            </a:r>
            <a:r>
              <a:rPr lang="hu-HU" dirty="0" smtClean="0"/>
              <a:t>, </a:t>
            </a:r>
            <a:r>
              <a:rPr lang="hu-HU" dirty="0"/>
              <a:t>a </a:t>
            </a:r>
            <a:r>
              <a:rPr lang="hu-HU" dirty="0" smtClean="0">
                <a:solidFill>
                  <a:srgbClr val="0A01C6"/>
                </a:solidFill>
              </a:rPr>
              <a:t>római istenről</a:t>
            </a:r>
            <a:r>
              <a:rPr lang="hu-HU" dirty="0"/>
              <a:t> nevezték el. Jele az isten </a:t>
            </a:r>
            <a:r>
              <a:rPr lang="hu-HU" dirty="0" smtClean="0">
                <a:solidFill>
                  <a:srgbClr val="0000FF"/>
                </a:solidFill>
              </a:rPr>
              <a:t>sarlójának</a:t>
            </a:r>
            <a:r>
              <a:rPr lang="hu-HU" dirty="0"/>
              <a:t> stilizált képe </a:t>
            </a:r>
            <a:r>
              <a:rPr lang="hu-HU" dirty="0" smtClean="0"/>
              <a:t>(♄).</a:t>
            </a:r>
            <a:r>
              <a:rPr lang="hu-HU" dirty="0"/>
              <a:t> A gyűrűket először</a:t>
            </a:r>
            <a:r>
              <a:rPr lang="hu-HU" dirty="0">
                <a:solidFill>
                  <a:srgbClr val="0000FF"/>
                </a:solidFill>
              </a:rPr>
              <a:t> </a:t>
            </a:r>
            <a:r>
              <a:rPr lang="hu-HU" dirty="0" smtClean="0">
                <a:solidFill>
                  <a:srgbClr val="0000FF"/>
                </a:solidFill>
              </a:rPr>
              <a:t>Galileo Galilei </a:t>
            </a:r>
            <a:r>
              <a:rPr lang="hu-HU" dirty="0" smtClean="0"/>
              <a:t>figyelte </a:t>
            </a:r>
            <a:r>
              <a:rPr lang="hu-HU" dirty="0"/>
              <a:t>meg </a:t>
            </a:r>
            <a:r>
              <a:rPr lang="hu-HU" dirty="0" err="1"/>
              <a:t>távcsövével</a:t>
            </a:r>
            <a:r>
              <a:rPr lang="hu-HU" dirty="0"/>
              <a:t> </a:t>
            </a:r>
            <a:r>
              <a:rPr lang="hu-HU" dirty="0" smtClean="0">
                <a:solidFill>
                  <a:srgbClr val="0000FF"/>
                </a:solidFill>
              </a:rPr>
              <a:t>1610</a:t>
            </a:r>
            <a:r>
              <a:rPr lang="hu-HU" dirty="0" smtClean="0"/>
              <a:t>-ben</a:t>
            </a:r>
            <a:r>
              <a:rPr lang="hu-HU" dirty="0"/>
              <a:t>, de nem tudta azonosítani őket. Azt írta, </a:t>
            </a:r>
            <a:r>
              <a:rPr lang="hu-HU" i="1" dirty="0"/>
              <a:t>"a bolygó nincs egyedül, hanem három részből áll, amelyek majdnem érintik egymást és soha nem mozdulnak el egymáshoz képest".</a:t>
            </a:r>
            <a:r>
              <a:rPr lang="hu-HU" dirty="0"/>
              <a:t>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94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4347" y="2419045"/>
            <a:ext cx="6410827" cy="763525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C00000"/>
                </a:solidFill>
              </a:rPr>
              <a:t>Köszönöm a figyelmet!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347" y="1323749"/>
            <a:ext cx="8536097" cy="5371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   Vége!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Diavetítés a képernyőre (16:9 oldalarány)</PresentationFormat>
  <Paragraphs>24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Office Theme</vt:lpstr>
      <vt:lpstr>Szaturnusz Tengler Gabriella 5. b. osztály</vt:lpstr>
      <vt:lpstr>A Naprendszer bolygói:</vt:lpstr>
      <vt:lpstr>Tudnivalók 1:</vt:lpstr>
      <vt:lpstr>A Szaturnusz belső magja vas-nikkel összetételű, a magot fémes hidrogén veszi körül.  Egy közbülső réteg következik, amit folyékony hidrogén és folyékony hélium alkot, és végül a bolygó külső takarója gázokból áll. A Szaturnusz lapított gömb alakú. Az egyenlítői és sarki átmérő majdnem 10%-kal különbözik </vt:lpstr>
      <vt:lpstr>Érdekességek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2021-04-21T14:56:55Z</dcterms:modified>
</cp:coreProperties>
</file>