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5200"/>
    <a:srgbClr val="CC6600"/>
    <a:srgbClr val="422C16"/>
    <a:srgbClr val="0C788E"/>
    <a:srgbClr val="006666"/>
    <a:srgbClr val="0099CC"/>
    <a:srgbClr val="660066"/>
    <a:srgbClr val="99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65" d="100"/>
          <a:sy n="65" d="100"/>
        </p:scale>
        <p:origin x="125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C0811-2BDC-4E30-A1F2-9BF9E46C0A9D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365635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29417-5A41-44F5-807B-FD1DDD5D6325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17862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9EC6A-5958-4A8B-9C83-7BEA105C2EAE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343705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1E595-8DE4-4C04-B622-8F6CECA36149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218377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4D114-3FDF-43B8-925C-3732AE2B5C03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364048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ADA90-6AC8-49A3-85FD-B21420DBCE23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1724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1EDC7-4956-4C45-9B41-D51DD5E2C0F1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330168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9D7FE-89CE-4DA7-ABE5-2894E24F159A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102198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9B161-67B3-406E-8208-F284FC251F93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245262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A9E11-23A4-4C24-ABBA-5AB212301A43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24595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EA418-4867-4142-9401-6D4EB116D521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350639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hu-H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hu-HU" smtClean="0"/>
              <a:t>Haga clic para modificar el estilo de texto del patrón</a:t>
            </a:r>
          </a:p>
          <a:p>
            <a:pPr lvl="1"/>
            <a:r>
              <a:rPr lang="es-ES" altLang="hu-HU" smtClean="0"/>
              <a:t>Segundo nivel</a:t>
            </a:r>
          </a:p>
          <a:p>
            <a:pPr lvl="2"/>
            <a:r>
              <a:rPr lang="es-ES" altLang="hu-HU" smtClean="0"/>
              <a:t>Tercer nivel</a:t>
            </a:r>
          </a:p>
          <a:p>
            <a:pPr lvl="3"/>
            <a:r>
              <a:rPr lang="es-ES" altLang="hu-HU" smtClean="0"/>
              <a:t>Cuarto nivel</a:t>
            </a:r>
          </a:p>
          <a:p>
            <a:pPr lvl="4"/>
            <a:r>
              <a:rPr lang="es-ES" altLang="hu-H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986E51-FC54-4FF5-98FE-CAD6E63D31B4}" type="slidenum">
              <a:rPr lang="es-ES" altLang="hu-HU"/>
              <a:pPr/>
              <a:t>‹#›</a:t>
            </a:fld>
            <a:endParaRPr lang="es-E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547664" y="2780928"/>
            <a:ext cx="6121400" cy="647700"/>
          </a:xfrm>
        </p:spPr>
        <p:txBody>
          <a:bodyPr anchor="ctr"/>
          <a:lstStyle/>
          <a:p>
            <a:r>
              <a:rPr lang="hu-HU" altLang="hu-HU" sz="9600" b="1" dirty="0" smtClean="0">
                <a:solidFill>
                  <a:srgbClr val="A45200"/>
                </a:solidFill>
                <a:latin typeface="Blackadder ITC" panose="04020505051007020D02" pitchFamily="82" charset="0"/>
              </a:rPr>
              <a:t>A barokk kor</a:t>
            </a:r>
            <a:endParaRPr lang="es-ES" altLang="hu-HU" sz="9600" b="1" dirty="0">
              <a:solidFill>
                <a:srgbClr val="A45200"/>
              </a:solidFill>
              <a:latin typeface="Blackadder ITC" panose="04020505051007020D02" pitchFamily="82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267744" y="5445224"/>
            <a:ext cx="943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A45200"/>
                </a:solidFill>
                <a:latin typeface="Blackadder ITC" panose="04020505051007020D02" pitchFamily="82" charset="0"/>
              </a:rPr>
              <a:t>Készítette: Csiszár Csenge és Tengler Johanna</a:t>
            </a:r>
            <a:endParaRPr lang="hu-HU" sz="3200" dirty="0">
              <a:solidFill>
                <a:srgbClr val="A45200"/>
              </a:solidFill>
              <a:latin typeface="Blackadder ITC" panose="04020505051007020D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31640" y="2564904"/>
            <a:ext cx="6858000" cy="2387600"/>
          </a:xfrm>
        </p:spPr>
        <p:txBody>
          <a:bodyPr/>
          <a:lstStyle/>
          <a:p>
            <a:r>
              <a:rPr lang="hu-HU" sz="9600" b="1" dirty="0" smtClean="0">
                <a:solidFill>
                  <a:srgbClr val="A45200"/>
                </a:solidFill>
                <a:latin typeface="Blackadder ITC" panose="04020505051007020D02" pitchFamily="82" charset="0"/>
              </a:rPr>
              <a:t>Köszönjük a figyelmet</a:t>
            </a:r>
            <a:r>
              <a:rPr lang="hu-HU" sz="8800" b="1" dirty="0" smtClean="0">
                <a:solidFill>
                  <a:srgbClr val="A45200"/>
                </a:solidFill>
                <a:latin typeface="Blackadder ITC" panose="04020505051007020D02" pitchFamily="82" charset="0"/>
              </a:rPr>
              <a:t>!</a:t>
            </a:r>
            <a:endParaRPr lang="hu-HU" sz="8800" b="1" dirty="0">
              <a:solidFill>
                <a:srgbClr val="A45200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484784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v"/>
            </a:pPr>
            <a:r>
              <a:rPr lang="hu-HU" altLang="hu-HU" sz="3600" b="1" dirty="0" smtClean="0">
                <a:solidFill>
                  <a:srgbClr val="A45200"/>
                </a:solidFill>
                <a:latin typeface="Gabriola" panose="04040605051002020D02" pitchFamily="82" charset="0"/>
              </a:rPr>
              <a:t> A reneszánsz utáni korstílus</a:t>
            </a:r>
          </a:p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v"/>
            </a:pPr>
            <a:r>
              <a:rPr lang="hu-HU" altLang="hu-HU" sz="3600" b="1" dirty="0" smtClean="0">
                <a:solidFill>
                  <a:srgbClr val="A45200"/>
                </a:solidFill>
                <a:latin typeface="Gabriola" panose="04040605051002020D02" pitchFamily="82" charset="0"/>
              </a:rPr>
              <a:t> 17. század vége - 19. század közepe </a:t>
            </a:r>
          </a:p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v"/>
            </a:pPr>
            <a:r>
              <a:rPr lang="hu-HU" altLang="hu-HU" sz="3600" b="1" dirty="0" smtClean="0">
                <a:solidFill>
                  <a:srgbClr val="A45200"/>
                </a:solidFill>
                <a:latin typeface="Gabriola" panose="04040605051002020D02" pitchFamily="82" charset="0"/>
              </a:rPr>
              <a:t>A humanizmus és a felvilágosodás közötti időszak</a:t>
            </a:r>
          </a:p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v"/>
            </a:pPr>
            <a:r>
              <a:rPr lang="hu-HU" altLang="hu-HU" sz="3600" b="1" dirty="0" smtClean="0">
                <a:solidFill>
                  <a:srgbClr val="A45200"/>
                </a:solidFill>
                <a:latin typeface="Gabriola" panose="04040605051002020D02" pitchFamily="82" charset="0"/>
              </a:rPr>
              <a:t>Építészet, zene, festészet, szobrászat, tánc</a:t>
            </a:r>
          </a:p>
          <a:p>
            <a:pPr marL="0" indent="0" eaLnBrk="1" hangingPunct="1">
              <a:buNone/>
            </a:pPr>
            <a:endParaRPr lang="hu-HU" altLang="hu-HU" dirty="0" smtClean="0">
              <a:solidFill>
                <a:srgbClr val="990000"/>
              </a:solidFill>
              <a:latin typeface="Gabriola" panose="04040605051002020D02" pitchFamily="82" charset="0"/>
            </a:endParaRPr>
          </a:p>
          <a:p>
            <a:endParaRPr lang="hu-HU" altLang="hu-HU" dirty="0">
              <a:latin typeface="Blackadder ITC" panose="04020505051007020D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772816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v"/>
            </a:pPr>
            <a:r>
              <a:rPr lang="hu-HU" altLang="hu-HU" sz="3600" b="1" dirty="0">
                <a:solidFill>
                  <a:srgbClr val="A45200"/>
                </a:solidFill>
                <a:latin typeface="Gabriola" panose="04040605051002020D02" pitchFamily="82" charset="0"/>
              </a:rPr>
              <a:t>Bő szabás</a:t>
            </a:r>
          </a:p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v"/>
            </a:pPr>
            <a:r>
              <a:rPr lang="hu-HU" altLang="hu-HU" sz="3600" b="1" dirty="0">
                <a:solidFill>
                  <a:srgbClr val="A45200"/>
                </a:solidFill>
                <a:latin typeface="Gabriola" panose="04040605051002020D02" pitchFamily="82" charset="0"/>
              </a:rPr>
              <a:t>Nagyon részletes, kidolgozott díszítések</a:t>
            </a:r>
          </a:p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v"/>
            </a:pPr>
            <a:r>
              <a:rPr lang="hu-HU" altLang="hu-HU" sz="3600" b="1" dirty="0">
                <a:solidFill>
                  <a:srgbClr val="A45200"/>
                </a:solidFill>
                <a:latin typeface="Gabriola" panose="04040605051002020D02" pitchFamily="82" charset="0"/>
              </a:rPr>
              <a:t>Merész színek használata</a:t>
            </a:r>
          </a:p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v"/>
            </a:pPr>
            <a:r>
              <a:rPr lang="hu-HU" altLang="hu-HU" sz="3600" b="1" dirty="0">
                <a:solidFill>
                  <a:srgbClr val="A45200"/>
                </a:solidFill>
                <a:latin typeface="Gabriola" panose="04040605051002020D02" pitchFamily="82" charset="0"/>
              </a:rPr>
              <a:t>Selyembrokát, csipke</a:t>
            </a:r>
          </a:p>
          <a:p>
            <a:endParaRPr lang="hu-HU" altLang="hu-HU" sz="3600" b="1" dirty="0">
              <a:solidFill>
                <a:srgbClr val="A45200"/>
              </a:solidFill>
              <a:latin typeface="Gabriola" panose="04040605051002020D02" pitchFamily="82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51520" y="476672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b="1" dirty="0">
                <a:solidFill>
                  <a:srgbClr val="A45200"/>
                </a:solidFill>
                <a:latin typeface="Blackadder ITC" panose="04020505051007020D02" pitchFamily="82" charset="0"/>
                <a:ea typeface="+mj-ea"/>
                <a:cs typeface="+mj-cs"/>
              </a:rPr>
              <a:t>Barokk viseletek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1916832"/>
            <a:ext cx="8229600" cy="4525963"/>
          </a:xfrm>
        </p:spPr>
        <p:txBody>
          <a:bodyPr/>
          <a:lstStyle/>
          <a:p>
            <a:pPr eaLnBrk="1" hangingPunct="1">
              <a:buSzPct val="70000"/>
              <a:buFont typeface="Wingdings" panose="05000000000000000000" pitchFamily="2" charset="2"/>
              <a:buChar char="v"/>
            </a:pPr>
            <a:r>
              <a:rPr lang="hu-HU" altLang="hu-HU" sz="3600" b="1" dirty="0">
                <a:solidFill>
                  <a:srgbClr val="A45200"/>
                </a:solidFill>
                <a:latin typeface="Gabriola" panose="04040605051002020D02" pitchFamily="82" charset="0"/>
              </a:rPr>
              <a:t>A női ruhák stilizáltabbak voltak</a:t>
            </a:r>
          </a:p>
          <a:p>
            <a:pPr eaLnBrk="1" hangingPunct="1">
              <a:buSzPct val="70000"/>
              <a:buFont typeface="Wingdings" panose="05000000000000000000" pitchFamily="2" charset="2"/>
              <a:buChar char="v"/>
            </a:pPr>
            <a:r>
              <a:rPr lang="hu-HU" altLang="hu-HU" sz="3600" b="1" dirty="0">
                <a:solidFill>
                  <a:srgbClr val="A45200"/>
                </a:solidFill>
                <a:latin typeface="Gabriola" panose="04040605051002020D02" pitchFamily="82" charset="0"/>
              </a:rPr>
              <a:t>Elöl felvágás, hogy látható legyen az alsószoknya</a:t>
            </a:r>
          </a:p>
          <a:p>
            <a:pPr>
              <a:buSzPct val="70000"/>
              <a:buFont typeface="Wingdings" panose="05000000000000000000" pitchFamily="2" charset="2"/>
              <a:buChar char="v"/>
            </a:pPr>
            <a:r>
              <a:rPr lang="hu-HU" altLang="hu-HU" sz="3600" b="1" dirty="0">
                <a:solidFill>
                  <a:srgbClr val="A45200"/>
                </a:solidFill>
                <a:latin typeface="Gabriola" panose="04040605051002020D02" pitchFamily="82" charset="0"/>
              </a:rPr>
              <a:t> A csípőnél dús redőzés</a:t>
            </a:r>
          </a:p>
          <a:p>
            <a:pPr>
              <a:buSzPct val="70000"/>
              <a:buFont typeface="Wingdings" panose="05000000000000000000" pitchFamily="2" charset="2"/>
              <a:buChar char="v"/>
            </a:pPr>
            <a:r>
              <a:rPr lang="hu-HU" altLang="hu-HU" sz="3600" b="1" dirty="0">
                <a:solidFill>
                  <a:srgbClr val="A45200"/>
                </a:solidFill>
                <a:latin typeface="Gabriola" panose="04040605051002020D02" pitchFamily="82" charset="0"/>
              </a:rPr>
              <a:t> Vasabroncs </a:t>
            </a:r>
          </a:p>
          <a:p>
            <a:pPr>
              <a:buSzPct val="70000"/>
              <a:buFont typeface="Wingdings" panose="05000000000000000000" pitchFamily="2" charset="2"/>
              <a:buChar char="v"/>
            </a:pPr>
            <a:r>
              <a:rPr lang="hu-HU" altLang="hu-HU" sz="3600" b="1" dirty="0">
                <a:solidFill>
                  <a:srgbClr val="A45200"/>
                </a:solidFill>
                <a:latin typeface="Gabriola" panose="04040605051002020D02" pitchFamily="82" charset="0"/>
              </a:rPr>
              <a:t> Eleinte </a:t>
            </a:r>
            <a:r>
              <a:rPr lang="hu-HU" altLang="hu-HU" sz="3600" b="1" dirty="0" smtClean="0">
                <a:solidFill>
                  <a:srgbClr val="A45200"/>
                </a:solidFill>
                <a:latin typeface="Gabriola" panose="04040605051002020D02" pitchFamily="82" charset="0"/>
              </a:rPr>
              <a:t>halcsontos </a:t>
            </a:r>
            <a:r>
              <a:rPr lang="hu-HU" altLang="hu-HU" sz="3600" b="1" dirty="0">
                <a:solidFill>
                  <a:srgbClr val="A45200"/>
                </a:solidFill>
                <a:latin typeface="Gabriola" panose="04040605051002020D02" pitchFamily="82" charset="0"/>
              </a:rPr>
              <a:t>váll, majd </a:t>
            </a:r>
            <a:r>
              <a:rPr lang="hu-HU" altLang="hu-HU" sz="3600" b="1" dirty="0" smtClean="0">
                <a:solidFill>
                  <a:srgbClr val="A45200"/>
                </a:solidFill>
                <a:latin typeface="Gabriola" panose="04040605051002020D02" pitchFamily="82" charset="0"/>
              </a:rPr>
              <a:t>csipkézett</a:t>
            </a:r>
            <a:endParaRPr lang="hu-HU" altLang="hu-HU" sz="3600" b="1" dirty="0">
              <a:solidFill>
                <a:srgbClr val="A45200"/>
              </a:solidFill>
              <a:latin typeface="Gabriola" panose="04040605051002020D02" pitchFamily="82" charset="0"/>
            </a:endParaRPr>
          </a:p>
          <a:p>
            <a:pPr>
              <a:buSzPct val="70000"/>
              <a:buFont typeface="Wingdings" panose="05000000000000000000" pitchFamily="2" charset="2"/>
              <a:buChar char="v"/>
            </a:pPr>
            <a:r>
              <a:rPr lang="hu-HU" altLang="hu-HU" sz="3600" b="1" dirty="0">
                <a:solidFill>
                  <a:srgbClr val="A45200"/>
                </a:solidFill>
                <a:latin typeface="Gabriola" panose="04040605051002020D02" pitchFamily="82" charset="0"/>
              </a:rPr>
              <a:t> Négyszögletes nyakkivágás és sok csipke</a:t>
            </a:r>
          </a:p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v"/>
            </a:pPr>
            <a:endParaRPr lang="hu-HU" sz="3600" b="1" dirty="0">
              <a:solidFill>
                <a:srgbClr val="A45200"/>
              </a:solidFill>
              <a:latin typeface="Gabriola" panose="04040605051002020D02" pitchFamily="8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23528" y="548680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b="1" dirty="0">
                <a:solidFill>
                  <a:srgbClr val="A45200"/>
                </a:solidFill>
                <a:latin typeface="Blackadder ITC" panose="04020505051007020D02" pitchFamily="82" charset="0"/>
                <a:ea typeface="+mj-ea"/>
                <a:cs typeface="+mj-cs"/>
              </a:rPr>
              <a:t>Hölgy viseletek</a:t>
            </a:r>
          </a:p>
        </p:txBody>
      </p:sp>
    </p:spTree>
    <p:extLst>
      <p:ext uri="{BB962C8B-B14F-4D97-AF65-F5344CB8AC3E}">
        <p14:creationId xmlns:p14="http://schemas.microsoft.com/office/powerpoint/2010/main" val="35926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8720"/>
            <a:ext cx="3802062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" t="4571" r="5228" b="4321"/>
          <a:stretch/>
        </p:blipFill>
        <p:spPr bwMode="auto">
          <a:xfrm>
            <a:off x="2339752" y="740263"/>
            <a:ext cx="3802062" cy="514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6" t="-184" r="1286" b="5540"/>
          <a:stretch/>
        </p:blipFill>
        <p:spPr bwMode="auto">
          <a:xfrm>
            <a:off x="2293270" y="694197"/>
            <a:ext cx="3848543" cy="519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r="2823" b="4397"/>
          <a:stretch/>
        </p:blipFill>
        <p:spPr bwMode="auto">
          <a:xfrm>
            <a:off x="2309329" y="694197"/>
            <a:ext cx="3875650" cy="519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20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772816"/>
            <a:ext cx="8229600" cy="4525963"/>
          </a:xfrm>
        </p:spPr>
        <p:txBody>
          <a:bodyPr/>
          <a:lstStyle/>
          <a:p>
            <a:pPr>
              <a:buSzPct val="70000"/>
              <a:buFont typeface="Wingdings" panose="05000000000000000000" pitchFamily="2" charset="2"/>
              <a:buChar char="v"/>
            </a:pPr>
            <a:r>
              <a:rPr lang="hu-HU" altLang="hu-HU" sz="3600" b="1" dirty="0" smtClean="0">
                <a:solidFill>
                  <a:srgbClr val="A45200"/>
                </a:solidFill>
                <a:latin typeface="Gabriola" panose="04040605051002020D02" pitchFamily="82" charset="0"/>
              </a:rPr>
              <a:t>Széles</a:t>
            </a:r>
            <a:r>
              <a:rPr lang="hu-HU" altLang="hu-HU" sz="3600" b="1" dirty="0">
                <a:solidFill>
                  <a:srgbClr val="A45200"/>
                </a:solidFill>
                <a:latin typeface="Gabriola" panose="04040605051002020D02" pitchFamily="82" charset="0"/>
              </a:rPr>
              <a:t>, elöl nyitott zeke</a:t>
            </a:r>
          </a:p>
          <a:p>
            <a:pPr>
              <a:buSzPct val="70000"/>
              <a:buFont typeface="Wingdings" panose="05000000000000000000" pitchFamily="2" charset="2"/>
              <a:buChar char="v"/>
            </a:pPr>
            <a:r>
              <a:rPr lang="hu-HU" altLang="hu-HU" sz="3600" b="1" dirty="0">
                <a:solidFill>
                  <a:srgbClr val="A45200"/>
                </a:solidFill>
                <a:latin typeface="Gabriola" panose="04040605051002020D02" pitchFamily="82" charset="0"/>
              </a:rPr>
              <a:t>Térdig érő mellény</a:t>
            </a:r>
          </a:p>
          <a:p>
            <a:pPr>
              <a:buSzPct val="70000"/>
              <a:buFont typeface="Wingdings" panose="05000000000000000000" pitchFamily="2" charset="2"/>
              <a:buChar char="v"/>
            </a:pPr>
            <a:r>
              <a:rPr lang="hu-HU" altLang="hu-HU" sz="3600" b="1" dirty="0" smtClean="0">
                <a:solidFill>
                  <a:srgbClr val="A45200"/>
                </a:solidFill>
                <a:latin typeface="Gabriola" panose="04040605051002020D02" pitchFamily="82" charset="0"/>
              </a:rPr>
              <a:t>Díszes ing, ingujjakon csipke kézelő</a:t>
            </a:r>
            <a:endParaRPr lang="hu-HU" altLang="hu-HU" sz="3600" b="1" dirty="0">
              <a:solidFill>
                <a:srgbClr val="A45200"/>
              </a:solidFill>
              <a:latin typeface="Gabriola" panose="04040605051002020D02" pitchFamily="82" charset="0"/>
            </a:endParaRPr>
          </a:p>
          <a:p>
            <a:pPr>
              <a:buSzPct val="70000"/>
              <a:buFont typeface="Wingdings" panose="05000000000000000000" pitchFamily="2" charset="2"/>
              <a:buChar char="v"/>
            </a:pPr>
            <a:r>
              <a:rPr lang="hu-HU" altLang="hu-HU" sz="3600" b="1" dirty="0">
                <a:solidFill>
                  <a:srgbClr val="A45200"/>
                </a:solidFill>
                <a:latin typeface="Gabriola" panose="04040605051002020D02" pitchFamily="82" charset="0"/>
              </a:rPr>
              <a:t>Térdig érő nadrág</a:t>
            </a:r>
          </a:p>
          <a:p>
            <a:pPr>
              <a:buSzPct val="70000"/>
              <a:buFont typeface="Wingdings" panose="05000000000000000000" pitchFamily="2" charset="2"/>
              <a:buChar char="v"/>
            </a:pPr>
            <a:r>
              <a:rPr lang="hu-HU" altLang="hu-HU" sz="3600" b="1" dirty="0">
                <a:solidFill>
                  <a:srgbClr val="A45200"/>
                </a:solidFill>
                <a:latin typeface="Gabriola" panose="04040605051002020D02" pitchFamily="82" charset="0"/>
              </a:rPr>
              <a:t>Selyemharisnya (általában fehér</a:t>
            </a:r>
            <a:r>
              <a:rPr lang="hu-HU" altLang="hu-HU" sz="3600" b="1" dirty="0" smtClean="0">
                <a:solidFill>
                  <a:srgbClr val="A45200"/>
                </a:solidFill>
                <a:latin typeface="Gabriola" panose="04040605051002020D02" pitchFamily="82" charset="0"/>
              </a:rPr>
              <a:t>)</a:t>
            </a:r>
          </a:p>
          <a:p>
            <a:pPr>
              <a:buSzPct val="70000"/>
              <a:buFont typeface="Wingdings" panose="05000000000000000000" pitchFamily="2" charset="2"/>
              <a:buChar char="v"/>
            </a:pPr>
            <a:r>
              <a:rPr lang="hu-HU" altLang="hu-HU" sz="3600" b="1" dirty="0" smtClean="0">
                <a:solidFill>
                  <a:srgbClr val="A45200"/>
                </a:solidFill>
                <a:latin typeface="Gabriola" panose="04040605051002020D02" pitchFamily="82" charset="0"/>
              </a:rPr>
              <a:t>Nyakban gyakran láncot viseltek</a:t>
            </a:r>
            <a:endParaRPr lang="hu-HU" altLang="hu-HU" sz="3600" b="1" dirty="0">
              <a:solidFill>
                <a:srgbClr val="A45200"/>
              </a:solidFill>
              <a:latin typeface="Gabriola" panose="04040605051002020D02" pitchFamily="82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23528" y="332656"/>
            <a:ext cx="83164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400" b="1" dirty="0">
                <a:solidFill>
                  <a:srgbClr val="A45200"/>
                </a:solidFill>
                <a:latin typeface="Blackadder ITC" panose="04020505051007020D02" pitchFamily="82" charset="0"/>
                <a:ea typeface="+mj-ea"/>
                <a:cs typeface="+mj-cs"/>
              </a:rPr>
              <a:t>Férfi viseletek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946115_1012592295478453_3003675093387584333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8" t="8400" r="45039" b="-799"/>
          <a:stretch/>
        </p:blipFill>
        <p:spPr bwMode="auto">
          <a:xfrm>
            <a:off x="3203848" y="1052736"/>
            <a:ext cx="3240360" cy="468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68" name="Picture 4" descr="baroque | History of Costu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052736"/>
            <a:ext cx="3312368" cy="469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0" name="Picture 6" descr="Culture Mechanism: Highlights of Baroque Men's Fashion: 1650-1700'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02"/>
          <a:stretch/>
        </p:blipFill>
        <p:spPr bwMode="auto">
          <a:xfrm>
            <a:off x="3203561" y="1052736"/>
            <a:ext cx="331237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2" name="Picture 8" descr="baroque | History of Costum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3" b="3661"/>
          <a:stretch/>
        </p:blipFill>
        <p:spPr bwMode="auto">
          <a:xfrm>
            <a:off x="3203275" y="1052736"/>
            <a:ext cx="3345514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71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188640" y="332656"/>
            <a:ext cx="8229600" cy="1143000"/>
          </a:xfrm>
        </p:spPr>
        <p:txBody>
          <a:bodyPr/>
          <a:lstStyle/>
          <a:p>
            <a:r>
              <a:rPr lang="hu-HU" sz="7200" b="1" dirty="0" smtClean="0">
                <a:solidFill>
                  <a:srgbClr val="A45200"/>
                </a:solidFill>
                <a:latin typeface="Blackadder ITC" panose="04020505051007020D02" pitchFamily="82" charset="0"/>
              </a:rPr>
              <a:t>Barokk hajviselet</a:t>
            </a:r>
            <a:endParaRPr lang="hu-HU" sz="7200" b="1" dirty="0">
              <a:solidFill>
                <a:srgbClr val="A45200"/>
              </a:solidFill>
              <a:latin typeface="Blackadder ITC" panose="04020505051007020D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4" y="1772816"/>
            <a:ext cx="7560840" cy="4525963"/>
          </a:xfrm>
        </p:spPr>
        <p:txBody>
          <a:bodyPr/>
          <a:lstStyle/>
          <a:p>
            <a:pPr>
              <a:buSzPct val="70000"/>
              <a:buFont typeface="Wingdings" panose="05000000000000000000" pitchFamily="2" charset="2"/>
              <a:buChar char="v"/>
            </a:pPr>
            <a:r>
              <a:rPr lang="hu-HU" sz="3600" b="1" dirty="0">
                <a:solidFill>
                  <a:srgbClr val="A45200"/>
                </a:solidFill>
                <a:latin typeface="Gabriola" panose="04040605051002020D02" pitchFamily="82" charset="0"/>
              </a:rPr>
              <a:t>A nők haja rétegezett, drótvázzal kialakított és alátámasztott</a:t>
            </a:r>
          </a:p>
          <a:p>
            <a:pPr>
              <a:buSzPct val="70000"/>
              <a:buFont typeface="Wingdings" panose="05000000000000000000" pitchFamily="2" charset="2"/>
              <a:buChar char="v"/>
            </a:pPr>
            <a:r>
              <a:rPr lang="hu-HU" sz="3600" b="1" dirty="0">
                <a:solidFill>
                  <a:srgbClr val="A45200"/>
                </a:solidFill>
                <a:latin typeface="Gabriola" panose="04040605051002020D02" pitchFamily="82" charset="0"/>
              </a:rPr>
              <a:t>Vendéghajat, póthajat tartalmazott</a:t>
            </a:r>
          </a:p>
          <a:p>
            <a:pPr>
              <a:buSzPct val="70000"/>
              <a:buFont typeface="Wingdings" panose="05000000000000000000" pitchFamily="2" charset="2"/>
              <a:buChar char="v"/>
            </a:pPr>
            <a:r>
              <a:rPr lang="hu-HU" sz="3600" b="1" dirty="0" smtClean="0">
                <a:solidFill>
                  <a:srgbClr val="A45200"/>
                </a:solidFill>
                <a:latin typeface="Gabriola" panose="04040605051002020D02" pitchFamily="82" charset="0"/>
              </a:rPr>
              <a:t>A </a:t>
            </a:r>
            <a:r>
              <a:rPr lang="hu-HU" sz="3600" b="1" dirty="0">
                <a:solidFill>
                  <a:srgbClr val="A45200"/>
                </a:solidFill>
                <a:latin typeface="Gabriola" panose="04040605051002020D02" pitchFamily="82" charset="0"/>
              </a:rPr>
              <a:t>férfiak </a:t>
            </a:r>
            <a:r>
              <a:rPr lang="hu-HU" sz="3600" b="1" dirty="0" smtClean="0">
                <a:solidFill>
                  <a:srgbClr val="A45200"/>
                </a:solidFill>
                <a:latin typeface="Gabriola" panose="04040605051002020D02" pitchFamily="82" charset="0"/>
              </a:rPr>
              <a:t>körében </a:t>
            </a:r>
            <a:r>
              <a:rPr lang="hu-HU" sz="3600" b="1" dirty="0">
                <a:solidFill>
                  <a:srgbClr val="A45200"/>
                </a:solidFill>
                <a:latin typeface="Gabriola" panose="04040605051002020D02" pitchFamily="82" charset="0"/>
              </a:rPr>
              <a:t>elterjedt a hegyes szakáll </a:t>
            </a:r>
            <a:r>
              <a:rPr lang="hu-HU" sz="3600" b="1" dirty="0" smtClean="0">
                <a:solidFill>
                  <a:srgbClr val="A45200"/>
                </a:solidFill>
                <a:latin typeface="Gabriola" panose="04040605051002020D02" pitchFamily="82" charset="0"/>
              </a:rPr>
              <a:t>növesztése</a:t>
            </a:r>
          </a:p>
          <a:p>
            <a:pPr>
              <a:buSzPct val="70000"/>
              <a:buFont typeface="Wingdings" panose="05000000000000000000" pitchFamily="2" charset="2"/>
              <a:buChar char="v"/>
            </a:pPr>
            <a:r>
              <a:rPr lang="hu-HU" sz="3600" b="1" dirty="0" smtClean="0">
                <a:solidFill>
                  <a:srgbClr val="A45200"/>
                </a:solidFill>
                <a:latin typeface="Gabriola" panose="04040605051002020D02" pitchFamily="82" charset="0"/>
              </a:rPr>
              <a:t>Parókákat is használtak</a:t>
            </a:r>
          </a:p>
          <a:p>
            <a:pPr marL="0" indent="0">
              <a:buSzPct val="70000"/>
              <a:buNone/>
            </a:pPr>
            <a:endParaRPr lang="hu-HU" sz="3600" b="1" dirty="0">
              <a:solidFill>
                <a:srgbClr val="A452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0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404664" y="260648"/>
            <a:ext cx="8229600" cy="1143000"/>
          </a:xfrm>
        </p:spPr>
        <p:txBody>
          <a:bodyPr/>
          <a:lstStyle/>
          <a:p>
            <a:r>
              <a:rPr lang="hu-HU" sz="7200" b="1" dirty="0" smtClean="0">
                <a:solidFill>
                  <a:srgbClr val="A45200"/>
                </a:solidFill>
                <a:latin typeface="Blackadder ITC" panose="04020505051007020D02" pitchFamily="82" charset="0"/>
              </a:rPr>
              <a:t>Barokk táncok</a:t>
            </a:r>
            <a:endParaRPr lang="hu-HU" sz="7200" b="1" dirty="0">
              <a:solidFill>
                <a:srgbClr val="A45200"/>
              </a:solidFill>
              <a:latin typeface="Blackadder ITC" panose="04020505051007020D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1916832"/>
            <a:ext cx="7931224" cy="4525963"/>
          </a:xfrm>
        </p:spPr>
        <p:txBody>
          <a:bodyPr/>
          <a:lstStyle/>
          <a:p>
            <a:pPr marL="0" indent="0">
              <a:lnSpc>
                <a:spcPts val="5040"/>
              </a:lnSpc>
              <a:buSzPct val="100000"/>
              <a:buNone/>
            </a:pPr>
            <a:r>
              <a:rPr lang="hu-HU" sz="3600" b="1" dirty="0" smtClean="0">
                <a:solidFill>
                  <a:srgbClr val="A45200"/>
                </a:solidFill>
                <a:latin typeface="Gabriola" panose="04040605051002020D02" pitchFamily="82" charset="0"/>
              </a:rPr>
              <a:t>1. </a:t>
            </a:r>
            <a:r>
              <a:rPr lang="hu-HU" sz="3600" b="1" dirty="0" err="1" smtClean="0">
                <a:solidFill>
                  <a:srgbClr val="A45200"/>
                </a:solidFill>
                <a:latin typeface="Gabriola" panose="04040605051002020D02" pitchFamily="82" charset="0"/>
              </a:rPr>
              <a:t>Branle</a:t>
            </a:r>
            <a:r>
              <a:rPr lang="hu-HU" sz="3600" b="1" dirty="0" smtClean="0">
                <a:solidFill>
                  <a:srgbClr val="A45200"/>
                </a:solidFill>
                <a:latin typeface="Gabriola" panose="04040605051002020D02" pitchFamily="82" charset="0"/>
              </a:rPr>
              <a:t> </a:t>
            </a:r>
          </a:p>
          <a:p>
            <a:pPr marL="0" indent="0">
              <a:lnSpc>
                <a:spcPts val="5040"/>
              </a:lnSpc>
              <a:buSzPct val="100000"/>
              <a:buNone/>
            </a:pPr>
            <a:r>
              <a:rPr lang="hu-HU" sz="3600" b="1" dirty="0" smtClean="0">
                <a:solidFill>
                  <a:srgbClr val="A45200"/>
                </a:solidFill>
                <a:latin typeface="Gabriola" panose="04040605051002020D02" pitchFamily="82" charset="0"/>
              </a:rPr>
              <a:t>2. Szvit tánccsokor </a:t>
            </a:r>
            <a:br>
              <a:rPr lang="hu-HU" sz="3600" b="1" dirty="0" smtClean="0">
                <a:solidFill>
                  <a:srgbClr val="A45200"/>
                </a:solidFill>
                <a:latin typeface="Gabriola" panose="04040605051002020D02" pitchFamily="82" charset="0"/>
              </a:rPr>
            </a:br>
            <a:r>
              <a:rPr lang="hu-HU" b="1" dirty="0" smtClean="0">
                <a:solidFill>
                  <a:srgbClr val="A45200"/>
                </a:solidFill>
                <a:latin typeface="Gabriola" panose="04040605051002020D02" pitchFamily="82" charset="0"/>
              </a:rPr>
              <a:t>(</a:t>
            </a:r>
            <a:r>
              <a:rPr lang="hu-HU" b="1" dirty="0" err="1" smtClean="0">
                <a:solidFill>
                  <a:srgbClr val="A45200"/>
                </a:solidFill>
                <a:latin typeface="Gabriola" panose="04040605051002020D02" pitchFamily="82" charset="0"/>
              </a:rPr>
              <a:t>allemande</a:t>
            </a:r>
            <a:r>
              <a:rPr lang="hu-HU" b="1" dirty="0" smtClean="0">
                <a:solidFill>
                  <a:srgbClr val="A45200"/>
                </a:solidFill>
                <a:latin typeface="Gabriola" panose="04040605051002020D02" pitchFamily="82" charset="0"/>
              </a:rPr>
              <a:t> – </a:t>
            </a:r>
            <a:r>
              <a:rPr lang="hu-HU" b="1" dirty="0" err="1" smtClean="0">
                <a:solidFill>
                  <a:srgbClr val="A45200"/>
                </a:solidFill>
                <a:latin typeface="Gabriola" panose="04040605051002020D02" pitchFamily="82" charset="0"/>
              </a:rPr>
              <a:t>courante</a:t>
            </a:r>
            <a:r>
              <a:rPr lang="hu-HU" b="1" dirty="0" smtClean="0">
                <a:solidFill>
                  <a:srgbClr val="A45200"/>
                </a:solidFill>
                <a:latin typeface="Gabriola" panose="04040605051002020D02" pitchFamily="82" charset="0"/>
              </a:rPr>
              <a:t> /menüett – </a:t>
            </a:r>
            <a:r>
              <a:rPr lang="hu-HU" b="1" dirty="0" err="1" smtClean="0">
                <a:solidFill>
                  <a:srgbClr val="A45200"/>
                </a:solidFill>
                <a:latin typeface="Gabriola" panose="04040605051002020D02" pitchFamily="82" charset="0"/>
              </a:rPr>
              <a:t>sarabande</a:t>
            </a:r>
            <a:r>
              <a:rPr lang="hu-HU" b="1" dirty="0" smtClean="0">
                <a:solidFill>
                  <a:srgbClr val="A45200"/>
                </a:solidFill>
                <a:latin typeface="Gabriola" panose="04040605051002020D02" pitchFamily="82" charset="0"/>
              </a:rPr>
              <a:t> – </a:t>
            </a:r>
            <a:r>
              <a:rPr lang="hu-HU" b="1" dirty="0" err="1" smtClean="0">
                <a:solidFill>
                  <a:srgbClr val="A45200"/>
                </a:solidFill>
                <a:latin typeface="Gabriola" panose="04040605051002020D02" pitchFamily="82" charset="0"/>
              </a:rPr>
              <a:t>gigue</a:t>
            </a:r>
            <a:r>
              <a:rPr lang="hu-HU" b="1" dirty="0" smtClean="0">
                <a:solidFill>
                  <a:srgbClr val="A45200"/>
                </a:solidFill>
                <a:latin typeface="Gabriola" panose="04040605051002020D02" pitchFamily="82" charset="0"/>
              </a:rPr>
              <a:t>)</a:t>
            </a:r>
          </a:p>
          <a:p>
            <a:pPr marL="0" indent="0">
              <a:lnSpc>
                <a:spcPts val="5040"/>
              </a:lnSpc>
              <a:buSzPct val="100000"/>
              <a:buNone/>
            </a:pPr>
            <a:r>
              <a:rPr lang="hu-HU" sz="3600" b="1" dirty="0" smtClean="0">
                <a:solidFill>
                  <a:srgbClr val="A45200"/>
                </a:solidFill>
                <a:latin typeface="Gabriola" panose="04040605051002020D02" pitchFamily="82" charset="0"/>
              </a:rPr>
              <a:t>3. </a:t>
            </a:r>
            <a:r>
              <a:rPr lang="hu-HU" sz="3600" b="1" dirty="0" err="1" smtClean="0">
                <a:solidFill>
                  <a:srgbClr val="A45200"/>
                </a:solidFill>
                <a:latin typeface="Gabriola" panose="04040605051002020D02" pitchFamily="82" charset="0"/>
              </a:rPr>
              <a:t>Contredanse</a:t>
            </a:r>
            <a:endParaRPr lang="hu-HU" sz="3600" b="1" dirty="0" smtClean="0">
              <a:solidFill>
                <a:srgbClr val="A45200"/>
              </a:solidFill>
              <a:latin typeface="Gabriola" panose="04040605051002020D02" pitchFamily="82" charset="0"/>
            </a:endParaRPr>
          </a:p>
          <a:p>
            <a:pPr marL="0" indent="0">
              <a:lnSpc>
                <a:spcPts val="5040"/>
              </a:lnSpc>
              <a:buSzPct val="100000"/>
              <a:buNone/>
            </a:pPr>
            <a:r>
              <a:rPr lang="hu-HU" sz="3600" b="1" dirty="0" smtClean="0">
                <a:solidFill>
                  <a:srgbClr val="A45200"/>
                </a:solidFill>
                <a:latin typeface="Gabriola" panose="04040605051002020D02" pitchFamily="82" charset="0"/>
              </a:rPr>
              <a:t>4. </a:t>
            </a:r>
            <a:r>
              <a:rPr lang="hu-HU" sz="3600" b="1" dirty="0" err="1" smtClean="0">
                <a:solidFill>
                  <a:srgbClr val="A45200"/>
                </a:solidFill>
                <a:latin typeface="Gabriola" panose="04040605051002020D02" pitchFamily="82" charset="0"/>
              </a:rPr>
              <a:t>Gavotte</a:t>
            </a:r>
            <a:r>
              <a:rPr lang="hu-HU" sz="3600" b="1" dirty="0" smtClean="0">
                <a:solidFill>
                  <a:srgbClr val="A45200"/>
                </a:solidFill>
                <a:latin typeface="Gabriola" panose="04040605051002020D02" pitchFamily="82" charset="0"/>
              </a:rPr>
              <a:t> / </a:t>
            </a:r>
            <a:r>
              <a:rPr lang="hu-HU" sz="3600" b="1" dirty="0" err="1" smtClean="0">
                <a:solidFill>
                  <a:srgbClr val="A45200"/>
                </a:solidFill>
                <a:latin typeface="Gabriola" panose="04040605051002020D02" pitchFamily="82" charset="0"/>
              </a:rPr>
              <a:t>Bourrée</a:t>
            </a:r>
            <a:r>
              <a:rPr lang="hu-HU" sz="3600" b="1" dirty="0" smtClean="0">
                <a:solidFill>
                  <a:srgbClr val="A45200"/>
                </a:solidFill>
                <a:latin typeface="Gabriola" panose="04040605051002020D02" pitchFamily="82" charset="0"/>
              </a:rPr>
              <a:t> / </a:t>
            </a:r>
            <a:r>
              <a:rPr lang="hu-HU" sz="3600" b="1" dirty="0" err="1" smtClean="0">
                <a:solidFill>
                  <a:srgbClr val="A45200"/>
                </a:solidFill>
                <a:latin typeface="Gabriola" panose="04040605051002020D02" pitchFamily="82" charset="0"/>
              </a:rPr>
              <a:t>Rigaudon</a:t>
            </a:r>
            <a:endParaRPr lang="hu-HU" sz="3600" b="1" dirty="0" smtClean="0">
              <a:solidFill>
                <a:srgbClr val="A45200"/>
              </a:solidFill>
              <a:latin typeface="Gabriola" panose="04040605051002020D02" pitchFamily="82" charset="0"/>
            </a:endParaRPr>
          </a:p>
          <a:p>
            <a:pPr marL="742950" indent="-742950">
              <a:buSzPct val="100000"/>
              <a:buAutoNum type="arabicPeriod"/>
            </a:pPr>
            <a:endParaRPr lang="hu-HU" sz="3600" b="1" dirty="0">
              <a:solidFill>
                <a:srgbClr val="A452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5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4579</TotalTime>
  <Words>158</Words>
  <Application>Microsoft Office PowerPoint</Application>
  <PresentationFormat>Diavetítés a képernyőre (4:3 oldalarány)</PresentationFormat>
  <Paragraphs>36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Blackadder ITC</vt:lpstr>
      <vt:lpstr>Gabriola</vt:lpstr>
      <vt:lpstr>Wingdings</vt:lpstr>
      <vt:lpstr>Diseño predeterminado</vt:lpstr>
      <vt:lpstr>A barokk kor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Barokk hajviselet</vt:lpstr>
      <vt:lpstr>Barokk táncok</vt:lpstr>
      <vt:lpstr>Köszönjük a figyelmet!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Tengler Johanna</dc:creator>
  <cp:lastModifiedBy>Hegedüs Éva</cp:lastModifiedBy>
  <cp:revision>641</cp:revision>
  <dcterms:created xsi:type="dcterms:W3CDTF">2010-05-23T14:28:12Z</dcterms:created>
  <dcterms:modified xsi:type="dcterms:W3CDTF">2023-02-05T19:01:20Z</dcterms:modified>
</cp:coreProperties>
</file>