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5" r:id="rId8"/>
    <p:sldId id="266" r:id="rId9"/>
    <p:sldId id="269" r:id="rId10"/>
    <p:sldId id="268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200"/>
    <a:srgbClr val="CC6600"/>
    <a:srgbClr val="422C16"/>
    <a:srgbClr val="0C788E"/>
    <a:srgbClr val="006666"/>
    <a:srgbClr val="0099CC"/>
    <a:srgbClr val="660066"/>
    <a:srgbClr val="99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65" d="100"/>
          <a:sy n="65" d="100"/>
        </p:scale>
        <p:origin x="7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C0811-2BDC-4E30-A1F2-9BF9E46C0A9D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365635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29417-5A41-44F5-807B-FD1DDD5D6325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17862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9EC6A-5958-4A8B-9C83-7BEA105C2EAE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343705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1E595-8DE4-4C04-B622-8F6CECA36149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21837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4D114-3FDF-43B8-925C-3732AE2B5C03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364048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ADA90-6AC8-49A3-85FD-B21420DBCE23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1724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1EDC7-4956-4C45-9B41-D51DD5E2C0F1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330168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9D7FE-89CE-4DA7-ABE5-2894E24F159A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102198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9B161-67B3-406E-8208-F284FC251F93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245262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A9E11-23A4-4C24-ABBA-5AB212301A43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2459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EA418-4867-4142-9401-6D4EB116D521}" type="slidenum">
              <a:rPr lang="es-ES" altLang="hu-HU"/>
              <a:pPr/>
              <a:t>‹#›</a:t>
            </a:fld>
            <a:endParaRPr lang="es-ES" altLang="hu-HU"/>
          </a:p>
        </p:txBody>
      </p:sp>
    </p:spTree>
    <p:extLst>
      <p:ext uri="{BB962C8B-B14F-4D97-AF65-F5344CB8AC3E}">
        <p14:creationId xmlns:p14="http://schemas.microsoft.com/office/powerpoint/2010/main" val="350639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hu-H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hu-HU" smtClean="0"/>
              <a:t>Haga clic para modificar el estilo de texto del patrón</a:t>
            </a:r>
          </a:p>
          <a:p>
            <a:pPr lvl="1"/>
            <a:r>
              <a:rPr lang="es-ES" altLang="hu-HU" smtClean="0"/>
              <a:t>Segundo nivel</a:t>
            </a:r>
          </a:p>
          <a:p>
            <a:pPr lvl="2"/>
            <a:r>
              <a:rPr lang="es-ES" altLang="hu-HU" smtClean="0"/>
              <a:t>Tercer nivel</a:t>
            </a:r>
          </a:p>
          <a:p>
            <a:pPr lvl="3"/>
            <a:r>
              <a:rPr lang="es-ES" altLang="hu-HU" smtClean="0"/>
              <a:t>Cuarto nivel</a:t>
            </a:r>
          </a:p>
          <a:p>
            <a:pPr lvl="4"/>
            <a:r>
              <a:rPr lang="es-ES" altLang="hu-H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986E51-FC54-4FF5-98FE-CAD6E63D31B4}" type="slidenum">
              <a:rPr lang="es-ES" altLang="hu-HU"/>
              <a:pPr/>
              <a:t>‹#›</a:t>
            </a:fld>
            <a:endParaRPr lang="es-E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5616" y="1423419"/>
            <a:ext cx="6984776" cy="3672408"/>
          </a:xfrm>
        </p:spPr>
        <p:txBody>
          <a:bodyPr anchor="ctr"/>
          <a:lstStyle/>
          <a:p>
            <a:r>
              <a:rPr lang="hu-HU" altLang="hu-HU" sz="9600" b="1" dirty="0" smtClean="0">
                <a:solidFill>
                  <a:srgbClr val="A45200"/>
                </a:solidFill>
                <a:latin typeface="Blackadder ITC" panose="04020505051007020D02" pitchFamily="82" charset="0"/>
              </a:rPr>
              <a:t>A klasszicizmus viseletei</a:t>
            </a:r>
            <a:endParaRPr lang="es-ES" altLang="hu-HU" sz="9600" b="1" dirty="0">
              <a:solidFill>
                <a:srgbClr val="A45200"/>
              </a:solidFill>
              <a:latin typeface="Blackadder ITC" panose="04020505051007020D02" pitchFamily="82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3131840" y="5085184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A45200"/>
                </a:solidFill>
                <a:latin typeface="Blackadder ITC" panose="04020505051007020D02" pitchFamily="82" charset="0"/>
              </a:rPr>
              <a:t>Készítette</a:t>
            </a:r>
            <a:r>
              <a:rPr lang="hu-HU" sz="3200" dirty="0" smtClean="0">
                <a:solidFill>
                  <a:srgbClr val="A45200"/>
                </a:solidFill>
                <a:latin typeface="Blackadder ITC" panose="04020505051007020D02" pitchFamily="82" charset="0"/>
              </a:rPr>
              <a:t>:</a:t>
            </a:r>
            <a:endParaRPr lang="hu-HU" sz="3200" dirty="0">
              <a:solidFill>
                <a:srgbClr val="A45200"/>
              </a:solidFill>
              <a:latin typeface="Blackadder ITC" panose="04020505051007020D02" pitchFamily="82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004048" y="5106469"/>
            <a:ext cx="3384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A45200"/>
                </a:solidFill>
                <a:latin typeface="Gabriola" panose="04040605051002020D02" pitchFamily="82" charset="0"/>
              </a:rPr>
              <a:t>Csiszár Csenge</a:t>
            </a:r>
          </a:p>
          <a:p>
            <a:r>
              <a:rPr lang="hu-HU" sz="2800" dirty="0">
                <a:solidFill>
                  <a:srgbClr val="A45200"/>
                </a:solidFill>
                <a:latin typeface="Gabriola" panose="04040605051002020D02" pitchFamily="82" charset="0"/>
              </a:rPr>
              <a:t>Tengler Johanna</a:t>
            </a:r>
          </a:p>
          <a:p>
            <a:r>
              <a:rPr lang="hu-HU" sz="2800" dirty="0" smtClean="0">
                <a:solidFill>
                  <a:srgbClr val="A45200"/>
                </a:solidFill>
                <a:latin typeface="Gabriola" panose="04040605051002020D02" pitchFamily="82" charset="0"/>
              </a:rPr>
              <a:t>Sütő </a:t>
            </a:r>
            <a:r>
              <a:rPr lang="hu-HU" sz="2800" dirty="0">
                <a:solidFill>
                  <a:srgbClr val="A45200"/>
                </a:solidFill>
                <a:latin typeface="Gabriola" panose="04040605051002020D02" pitchFamily="82" charset="0"/>
              </a:rPr>
              <a:t>Zsófia</a:t>
            </a:r>
            <a:endParaRPr lang="hu-HU" sz="2800" dirty="0">
              <a:solidFill>
                <a:srgbClr val="A452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59632" y="2564904"/>
            <a:ext cx="6858000" cy="2387600"/>
          </a:xfrm>
        </p:spPr>
        <p:txBody>
          <a:bodyPr/>
          <a:lstStyle/>
          <a:p>
            <a:r>
              <a:rPr lang="hu-HU" sz="9600" b="1" dirty="0" smtClean="0">
                <a:solidFill>
                  <a:srgbClr val="A45200"/>
                </a:solidFill>
                <a:latin typeface="Blackadder ITC" panose="04020505051007020D02" pitchFamily="82" charset="0"/>
              </a:rPr>
              <a:t>Köszönjük a figyelmet</a:t>
            </a:r>
            <a:r>
              <a:rPr lang="hu-HU" sz="8800" b="1" dirty="0" smtClean="0">
                <a:solidFill>
                  <a:srgbClr val="A45200"/>
                </a:solidFill>
                <a:latin typeface="Blackadder ITC" panose="04020505051007020D02" pitchFamily="82" charset="0"/>
              </a:rPr>
              <a:t>!</a:t>
            </a:r>
            <a:endParaRPr lang="hu-HU" sz="8800" b="1" dirty="0">
              <a:solidFill>
                <a:srgbClr val="A45200"/>
              </a:solidFill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24744"/>
            <a:ext cx="8640960" cy="4525963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 </a:t>
            </a: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18. század második fele – 19. század eleje</a:t>
            </a:r>
            <a:endParaRPr lang="hu-HU" altLang="hu-HU" sz="3400" b="1" dirty="0">
              <a:solidFill>
                <a:srgbClr val="A45200"/>
              </a:solidFill>
              <a:latin typeface="Gabriola" panose="04040605051002020D02" pitchFamily="82" charset="0"/>
            </a:endParaRP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Stílustörténeti korszak, korstílus, művészeti irányzat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Neve a latin „</a:t>
            </a:r>
            <a:r>
              <a:rPr lang="hu-HU" altLang="hu-HU" sz="3400" b="1" dirty="0" err="1" smtClean="0">
                <a:solidFill>
                  <a:srgbClr val="A45200"/>
                </a:solidFill>
                <a:latin typeface="Gabriola" panose="04040605051002020D02" pitchFamily="82" charset="0"/>
              </a:rPr>
              <a:t>classis</a:t>
            </a: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” (=osztály) szóból ered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Az ókori görög és római kultúra művészetét </a:t>
            </a:r>
            <a:b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</a:br>
            <a:r>
              <a:rPr lang="hu-HU" altLang="hu-HU" sz="34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követi, tiszteli</a:t>
            </a:r>
            <a:endParaRPr lang="hu-HU" altLang="hu-HU" sz="3400" dirty="0" smtClean="0">
              <a:solidFill>
                <a:srgbClr val="990000"/>
              </a:solidFill>
              <a:latin typeface="Gabriola" panose="04040605051002020D02" pitchFamily="82" charset="0"/>
            </a:endParaRPr>
          </a:p>
          <a:p>
            <a:endParaRPr lang="hu-HU" altLang="hu-HU" dirty="0">
              <a:latin typeface="Blackadder ITC" panose="04020505051007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28800"/>
            <a:ext cx="7632848" cy="4525963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2 nemzet határozza meg: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0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Angolok (polgári értékrend)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0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Franciák (nemzeti öntudat)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r>
              <a:rPr lang="hu-HU" alt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Textilipar fejlődése miatt megjelennek a készen kapható ruhák!</a:t>
            </a:r>
            <a:endParaRPr lang="hu-HU" altLang="hu-HU" sz="3600" b="1" dirty="0">
              <a:solidFill>
                <a:srgbClr val="A45200"/>
              </a:solidFill>
              <a:latin typeface="Gabriola" panose="04040605051002020D02" pitchFamily="82" charset="0"/>
            </a:endParaRPr>
          </a:p>
          <a:p>
            <a:endParaRPr lang="hu-HU" altLang="hu-HU" sz="3600" b="1" dirty="0">
              <a:solidFill>
                <a:srgbClr val="A45200"/>
              </a:solidFill>
              <a:latin typeface="Gabriola" panose="04040605051002020D02" pitchFamily="82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323528" y="647779"/>
            <a:ext cx="73448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b="1" dirty="0" smtClean="0">
                <a:solidFill>
                  <a:srgbClr val="A45200"/>
                </a:solidFill>
                <a:latin typeface="Blackadder ITC" panose="04020505051007020D02" pitchFamily="82" charset="0"/>
                <a:ea typeface="+mj-ea"/>
                <a:cs typeface="+mj-cs"/>
              </a:rPr>
              <a:t>Klasszicista </a:t>
            </a:r>
            <a:r>
              <a:rPr lang="hu-HU" sz="6600" b="1" dirty="0">
                <a:solidFill>
                  <a:srgbClr val="A45200"/>
                </a:solidFill>
                <a:latin typeface="Blackadder ITC" panose="04020505051007020D02" pitchFamily="82" charset="0"/>
                <a:ea typeface="+mj-ea"/>
                <a:cs typeface="+mj-cs"/>
              </a:rPr>
              <a:t>viseletek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132856"/>
            <a:ext cx="4752528" cy="4525963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sz="32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Angol viseletek</a:t>
            </a:r>
          </a:p>
          <a:p>
            <a:pPr lvl="2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sz="2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 </a:t>
            </a:r>
            <a:r>
              <a:rPr lang="hu-HU" sz="2600" b="1" dirty="0">
                <a:solidFill>
                  <a:srgbClr val="A45200"/>
                </a:solidFill>
                <a:latin typeface="Gabriola" panose="04040605051002020D02" pitchFamily="82" charset="0"/>
              </a:rPr>
              <a:t>Hajtásokkal díszített szoknyák</a:t>
            </a:r>
          </a:p>
          <a:p>
            <a:pPr lvl="2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sz="2600" b="1" dirty="0">
                <a:solidFill>
                  <a:srgbClr val="A45200"/>
                </a:solidFill>
                <a:latin typeface="Gabriola" panose="04040605051002020D02" pitchFamily="82" charset="0"/>
              </a:rPr>
              <a:t>Abroncs helyett fenékpárna</a:t>
            </a:r>
          </a:p>
          <a:p>
            <a:pPr lvl="2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sz="2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„Lovaglókabát forma”</a:t>
            </a:r>
            <a:endParaRPr lang="hu-HU" sz="2600" b="1" dirty="0">
              <a:solidFill>
                <a:srgbClr val="A45200"/>
              </a:solidFill>
              <a:latin typeface="Gabriola" panose="04040605051002020D02" pitchFamily="82" charset="0"/>
            </a:endParaRP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</a:pPr>
            <a:endParaRPr lang="hu-HU" sz="3600" b="1" dirty="0">
              <a:solidFill>
                <a:srgbClr val="A45200"/>
              </a:solidFill>
              <a:latin typeface="Gabriola" panose="04040605051002020D02" pitchFamily="82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3528" y="548680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b="1" dirty="0">
                <a:solidFill>
                  <a:srgbClr val="A45200"/>
                </a:solidFill>
                <a:latin typeface="Blackadder ITC" panose="04020505051007020D02" pitchFamily="82" charset="0"/>
                <a:ea typeface="+mj-ea"/>
                <a:cs typeface="+mj-cs"/>
              </a:rPr>
              <a:t>Hölgy viseletek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4355976" y="2132856"/>
            <a:ext cx="5040560" cy="314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32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Francia viseletek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6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Díszítés </a:t>
            </a:r>
            <a:r>
              <a:rPr lang="hu-HU" altLang="hu-HU" sz="26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nélküli </a:t>
            </a:r>
            <a:r>
              <a:rPr lang="hu-HU" altLang="hu-HU" sz="26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ruhaderék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6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Bő parasztszoknya</a:t>
            </a:r>
            <a:endParaRPr lang="hu-HU" altLang="hu-HU" sz="2600" b="1" dirty="0">
              <a:solidFill>
                <a:srgbClr val="A45200"/>
              </a:solidFill>
              <a:latin typeface="Gabriola" panose="04040605051002020D02" pitchFamily="82" charset="0"/>
              <a:cs typeface="+mn-cs"/>
            </a:endParaRP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6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 Kötény </a:t>
            </a:r>
            <a:r>
              <a:rPr lang="hu-HU" altLang="hu-HU" sz="26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és </a:t>
            </a:r>
            <a:r>
              <a:rPr lang="hu-HU" altLang="hu-HU" sz="26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kendő </a:t>
            </a:r>
            <a:r>
              <a:rPr lang="hu-HU" altLang="hu-HU" sz="26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használata</a:t>
            </a:r>
            <a:endParaRPr lang="hu-HU" altLang="hu-HU" sz="2600" b="1" dirty="0">
              <a:solidFill>
                <a:srgbClr val="A45200"/>
              </a:solidFill>
              <a:latin typeface="Gabriola" panose="04040605051002020D02" pitchFamily="82" charset="0"/>
              <a:cs typeface="+mn-cs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26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ikor a polgárság diktálta a divatot - Contrapass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24744"/>
            <a:ext cx="3096344" cy="471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z év divatja: 18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913842"/>
            <a:ext cx="3384376" cy="492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mikor a polgárság diktálta a divatot - Contrapass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3" b="5412"/>
          <a:stretch/>
        </p:blipFill>
        <p:spPr bwMode="auto">
          <a:xfrm>
            <a:off x="3080961" y="683801"/>
            <a:ext cx="3486133" cy="538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204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3528" y="332656"/>
            <a:ext cx="83164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400" b="1" dirty="0">
                <a:solidFill>
                  <a:srgbClr val="A45200"/>
                </a:solidFill>
                <a:latin typeface="Blackadder ITC" panose="04020505051007020D02" pitchFamily="82" charset="0"/>
                <a:ea typeface="+mj-ea"/>
                <a:cs typeface="+mj-cs"/>
              </a:rPr>
              <a:t>Férfi viseletek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832278"/>
            <a:ext cx="4258816" cy="3917032"/>
          </a:xfrm>
        </p:spPr>
        <p:txBody>
          <a:bodyPr/>
          <a:lstStyle/>
          <a:p>
            <a:pPr lvl="2"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600" b="1" dirty="0">
                <a:solidFill>
                  <a:srgbClr val="A45200"/>
                </a:solidFill>
                <a:latin typeface="Gabriola" panose="04040605051002020D02" pitchFamily="82" charset="0"/>
              </a:rPr>
              <a:t> </a:t>
            </a:r>
            <a:r>
              <a:rPr lang="hu-HU" altLang="hu-HU" sz="32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Angol viseletek</a:t>
            </a:r>
          </a:p>
          <a:p>
            <a:pPr lvl="3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2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Legjellemzőbb </a:t>
            </a:r>
            <a:r>
              <a:rPr lang="hu-HU" altLang="hu-HU" sz="2200" b="1" dirty="0">
                <a:solidFill>
                  <a:srgbClr val="A45200"/>
                </a:solidFill>
                <a:latin typeface="Gabriola" panose="04040605051002020D02" pitchFamily="82" charset="0"/>
              </a:rPr>
              <a:t>a frakk volt </a:t>
            </a:r>
          </a:p>
          <a:p>
            <a:pPr lvl="3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200" b="1" dirty="0">
                <a:solidFill>
                  <a:srgbClr val="A45200"/>
                </a:solidFill>
                <a:latin typeface="Gabriola" panose="04040605051002020D02" pitchFamily="82" charset="0"/>
              </a:rPr>
              <a:t>Magas állógallér kihajtóbal</a:t>
            </a:r>
          </a:p>
          <a:p>
            <a:pPr lvl="3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200" b="1" dirty="0">
                <a:solidFill>
                  <a:srgbClr val="A45200"/>
                </a:solidFill>
                <a:latin typeface="Gabriola" panose="04040605051002020D02" pitchFamily="82" charset="0"/>
              </a:rPr>
              <a:t> Térdnadrág</a:t>
            </a:r>
          </a:p>
          <a:p>
            <a:pPr lvl="3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200" b="1" dirty="0">
                <a:solidFill>
                  <a:srgbClr val="A45200"/>
                </a:solidFill>
                <a:latin typeface="Gabriola" panose="04040605051002020D02" pitchFamily="82" charset="0"/>
              </a:rPr>
              <a:t> Nyaksál</a:t>
            </a:r>
          </a:p>
          <a:p>
            <a:pPr lvl="3">
              <a:lnSpc>
                <a:spcPct val="150000"/>
              </a:lnSpc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200" b="1" dirty="0">
                <a:solidFill>
                  <a:srgbClr val="A45200"/>
                </a:solidFill>
                <a:latin typeface="Gabriola" panose="04040605051002020D02" pitchFamily="82" charset="0"/>
              </a:rPr>
              <a:t> Szabó ing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059832" y="1832278"/>
            <a:ext cx="5904656" cy="3619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228600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32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Francia viseletek</a:t>
            </a:r>
          </a:p>
          <a:p>
            <a:pPr marL="1600200" lvl="3" indent="-228600" eaLnBrk="1" hangingPunct="1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200" b="1" dirty="0" smtClean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 </a:t>
            </a:r>
            <a:r>
              <a:rPr lang="hu-HU" altLang="hu-HU" sz="24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Bokáig érő matróznadrág</a:t>
            </a:r>
          </a:p>
          <a:p>
            <a:pPr marL="1600200" lvl="3" indent="-228600" eaLnBrk="1" hangingPunct="1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4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 Nyitott ing</a:t>
            </a:r>
          </a:p>
          <a:p>
            <a:pPr marL="1600200" lvl="3" indent="-228600" eaLnBrk="1" hangingPunct="1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4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 A városiak posztóból készült frakkot viseltek</a:t>
            </a:r>
          </a:p>
          <a:p>
            <a:pPr marL="1600200" lvl="3" indent="-228600" eaLnBrk="1" hangingPunct="1">
              <a:lnSpc>
                <a:spcPct val="1500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v"/>
              <a:defRPr/>
            </a:pPr>
            <a:r>
              <a:rPr lang="hu-HU" altLang="hu-HU" sz="2400" b="1" dirty="0">
                <a:solidFill>
                  <a:srgbClr val="A45200"/>
                </a:solidFill>
                <a:latin typeface="Gabriola" panose="04040605051002020D02" pitchFamily="82" charset="0"/>
                <a:cs typeface="+mn-cs"/>
              </a:rPr>
              <a:t>Nemzeti színű kokárda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ikor a polgárság diktálta a divatot - Contrapass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3" t="6088" r="14232" b="7170"/>
          <a:stretch/>
        </p:blipFill>
        <p:spPr bwMode="auto">
          <a:xfrm>
            <a:off x="3131840" y="836712"/>
            <a:ext cx="2952328" cy="486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61 Klasszicizmus divatja 1795-1820 ideas | empire, divat, európai történele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7" t="7136" r="3899" b="7443"/>
          <a:stretch/>
        </p:blipFill>
        <p:spPr bwMode="auto">
          <a:xfrm>
            <a:off x="3041830" y="746702"/>
            <a:ext cx="313234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mikor a polgárság diktálta a divatot - Contrapass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0" b="8861"/>
          <a:stretch/>
        </p:blipFill>
        <p:spPr bwMode="auto">
          <a:xfrm>
            <a:off x="2483339" y="746702"/>
            <a:ext cx="4249329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71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116632" y="404664"/>
            <a:ext cx="8229600" cy="1143000"/>
          </a:xfrm>
        </p:spPr>
        <p:txBody>
          <a:bodyPr/>
          <a:lstStyle/>
          <a:p>
            <a:r>
              <a:rPr lang="hu-HU" sz="7200" b="1" dirty="0" smtClean="0">
                <a:solidFill>
                  <a:srgbClr val="A45200"/>
                </a:solidFill>
                <a:latin typeface="Blackadder ITC" panose="04020505051007020D02" pitchFamily="82" charset="0"/>
              </a:rPr>
              <a:t>Hajviseletek</a:t>
            </a:r>
            <a:endParaRPr lang="hu-HU" sz="7200" b="1" dirty="0">
              <a:solidFill>
                <a:srgbClr val="A45200"/>
              </a:solidFill>
              <a:latin typeface="Blackadder ITC" panose="04020505051007020D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1772816"/>
            <a:ext cx="7560840" cy="4525963"/>
          </a:xfrm>
        </p:spPr>
        <p:txBody>
          <a:bodyPr/>
          <a:lstStyle/>
          <a:p>
            <a:pPr>
              <a:buSzPct val="70000"/>
              <a:buFont typeface="Wingdings" panose="05000000000000000000" pitchFamily="2" charset="2"/>
              <a:buChar char="v"/>
            </a:pPr>
            <a:r>
              <a:rPr 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Fejtetőre rendezett, fonott, loknis frizurák</a:t>
            </a: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Kedvelt hajviselet volt a konty</a:t>
            </a:r>
            <a:endParaRPr lang="hu-HU" sz="3600" b="1" dirty="0" smtClean="0">
              <a:solidFill>
                <a:srgbClr val="A45200"/>
              </a:solidFill>
              <a:latin typeface="Gabriola" panose="04040605051002020D02" pitchFamily="82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Gyöngyökkel, virágokkal díszítik</a:t>
            </a: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Városiak díszes </a:t>
            </a:r>
            <a:r>
              <a:rPr 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kalapokat hordanak</a:t>
            </a: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lang="hu-HU" sz="3600" b="1" dirty="0" smtClean="0">
                <a:solidFill>
                  <a:srgbClr val="A45200"/>
                </a:solidFill>
                <a:latin typeface="Gabriola" panose="04040605051002020D02" pitchFamily="82" charset="0"/>
              </a:rPr>
              <a:t>Férfiak „dinnyekalapot”, ünnepi alkalmakra cilindert húztak</a:t>
            </a:r>
            <a:endParaRPr lang="hu-HU" sz="3600" b="1" dirty="0" smtClean="0">
              <a:solidFill>
                <a:srgbClr val="A45200"/>
              </a:solidFill>
              <a:latin typeface="Gabriola" panose="04040605051002020D02" pitchFamily="82" charset="0"/>
            </a:endParaRPr>
          </a:p>
          <a:p>
            <a:pPr marL="0" indent="0">
              <a:buSzPct val="70000"/>
              <a:buNone/>
            </a:pPr>
            <a:endParaRPr lang="hu-HU" sz="3600" b="1" dirty="0">
              <a:solidFill>
                <a:srgbClr val="A4520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0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.bp.blogspot.com/-8uvfTA4xlyw/Tl0EDVveWjI/AAAAAAAAAIY/jnv7HyVpPww/s320/hajak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5040560" cy="40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48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4659</TotalTime>
  <Words>171</Words>
  <Application>Microsoft Office PowerPoint</Application>
  <PresentationFormat>Diavetítés a képernyőre (4:3 oldalarány)</PresentationFormat>
  <Paragraphs>42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Blackadder ITC</vt:lpstr>
      <vt:lpstr>Gabriola</vt:lpstr>
      <vt:lpstr>Wingdings</vt:lpstr>
      <vt:lpstr>Diseño predeterminado</vt:lpstr>
      <vt:lpstr>A klasszicizmus viseletei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Hajviseletek</vt:lpstr>
      <vt:lpstr>PowerPoint-bemutató</vt:lpstr>
      <vt:lpstr>Köszönjük a figyelmet!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Tengler Johanna</dc:creator>
  <cp:lastModifiedBy>Hegedüs Éva</cp:lastModifiedBy>
  <cp:revision>647</cp:revision>
  <dcterms:created xsi:type="dcterms:W3CDTF">2010-05-23T14:28:12Z</dcterms:created>
  <dcterms:modified xsi:type="dcterms:W3CDTF">2023-03-20T18:00:56Z</dcterms:modified>
</cp:coreProperties>
</file>