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1"/>
  </p:notesMasterIdLst>
  <p:sldIdLst>
    <p:sldId id="256" r:id="rId2"/>
    <p:sldId id="326" r:id="rId3"/>
    <p:sldId id="343" r:id="rId4"/>
    <p:sldId id="346" r:id="rId5"/>
    <p:sldId id="360" r:id="rId6"/>
    <p:sldId id="349" r:id="rId7"/>
    <p:sldId id="348" r:id="rId8"/>
    <p:sldId id="357" r:id="rId9"/>
    <p:sldId id="351" r:id="rId10"/>
    <p:sldId id="352" r:id="rId11"/>
    <p:sldId id="347" r:id="rId12"/>
    <p:sldId id="353" r:id="rId13"/>
    <p:sldId id="354" r:id="rId14"/>
    <p:sldId id="359" r:id="rId15"/>
    <p:sldId id="356" r:id="rId16"/>
    <p:sldId id="339" r:id="rId17"/>
    <p:sldId id="355" r:id="rId18"/>
    <p:sldId id="331" r:id="rId19"/>
    <p:sldId id="33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gedüs Éva" initials="HÉ" lastIdx="2" clrIdx="0">
    <p:extLst>
      <p:ext uri="{19B8F6BF-5375-455C-9EA6-DF929625EA0E}">
        <p15:presenceInfo xmlns:p15="http://schemas.microsoft.com/office/powerpoint/2012/main" userId="Hegedüs É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64B6C8-1413-428D-A188-9D8672CB92AB}">
  <a:tblStyle styleId="{9364B6C8-1413-428D-A188-9D8672CB92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4075" y="993600"/>
            <a:ext cx="4223400" cy="25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64225" y="3665700"/>
            <a:ext cx="4223400" cy="484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2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5660500" y="666000"/>
            <a:ext cx="2768400" cy="381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0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203377" cy="5179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0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0" r:id="rId3"/>
    <p:sldLayoutId id="214748368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ctrTitle"/>
          </p:nvPr>
        </p:nvSpPr>
        <p:spPr>
          <a:xfrm>
            <a:off x="414368" y="959370"/>
            <a:ext cx="5199448" cy="1281863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A </a:t>
            </a: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Baranya vármegyei </a:t>
            </a:r>
            <a:b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sváb népviseletek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14368" y="959371"/>
            <a:ext cx="5199448" cy="128186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527817" y="2477526"/>
            <a:ext cx="1862451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Rockwell" panose="02060603020205020403" pitchFamily="18" charset="0"/>
              </a:rPr>
              <a:t>Tengler Johanna</a:t>
            </a:r>
            <a:endParaRPr lang="hu-HU" sz="1600" dirty="0">
              <a:latin typeface="Rockwell" panose="020606030202050204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870130" y="2512929"/>
            <a:ext cx="1956086" cy="307777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Bahnschrift" panose="020B0502040204020203" pitchFamily="34" charset="0"/>
              </a:rPr>
              <a:t>Vokány, 2024. 04. 29.</a:t>
            </a:r>
            <a:endParaRPr lang="hu-HU" dirty="0">
              <a:latin typeface="Bahnschrift" panose="020B0502040204020203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7817" y="2477524"/>
            <a:ext cx="1862451" cy="3385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/>
          </a:p>
        </p:txBody>
      </p:sp>
      <p:sp>
        <p:nvSpPr>
          <p:cNvPr id="9" name="Téglalap 8"/>
          <p:cNvSpPr/>
          <p:nvPr/>
        </p:nvSpPr>
        <p:spPr>
          <a:xfrm>
            <a:off x="2870130" y="2512928"/>
            <a:ext cx="1956086" cy="307778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4953"/>
          <a:stretch/>
        </p:blipFill>
        <p:spPr>
          <a:xfrm>
            <a:off x="5743249" y="741050"/>
            <a:ext cx="2732335" cy="3811501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04522" y="1436365"/>
            <a:ext cx="3898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talpalt </a:t>
            </a:r>
            <a:r>
              <a:rPr lang="hu-HU" sz="1500" dirty="0" err="1" smtClean="0">
                <a:latin typeface="Bahnschrift" panose="020B0502040204020203" pitchFamily="34" charset="0"/>
              </a:rPr>
              <a:t>pacsker</a:t>
            </a:r>
            <a:r>
              <a:rPr lang="hu-HU" sz="1500" dirty="0" smtClean="0">
                <a:latin typeface="Bahnschrift" panose="020B0502040204020203" pitchFamily="34" charset="0"/>
              </a:rPr>
              <a:t> / cipő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 </a:t>
            </a:r>
            <a:r>
              <a:rPr lang="hu-HU" sz="1500" dirty="0">
                <a:latin typeface="Bahnschrift" panose="020B0502040204020203" pitchFamily="34" charset="0"/>
              </a:rPr>
              <a:t>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rékli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ékszerek</a:t>
            </a:r>
            <a:endParaRPr lang="hu-HU" sz="15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Bahnschrift" panose="020B0502040204020203" pitchFamily="34" charset="0"/>
              </a:rPr>
              <a:t>+</a:t>
            </a:r>
            <a:r>
              <a:rPr lang="hu-HU" sz="1500" dirty="0">
                <a:latin typeface="Bahnschrift" panose="020B0502040204020203" pitchFamily="34" charset="0"/>
              </a:rPr>
              <a:t>    zsebkendő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4754969" y="4216912"/>
            <a:ext cx="3303646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Villányi leányok, saját gyűjteményből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754969" y="4221887"/>
            <a:ext cx="3303646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8227" b="7184"/>
          <a:stretch/>
        </p:blipFill>
        <p:spPr>
          <a:xfrm>
            <a:off x="4598865" y="583243"/>
            <a:ext cx="3615853" cy="348100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31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Legény, férfi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07275" y="1535359"/>
            <a:ext cx="2397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talpalt </a:t>
            </a:r>
            <a:r>
              <a:rPr lang="hu-HU" sz="1600" dirty="0" err="1" smtClean="0">
                <a:latin typeface="Bahnschrift" panose="020B0502040204020203" pitchFamily="34" charset="0"/>
              </a:rPr>
              <a:t>pacsker</a:t>
            </a:r>
            <a:r>
              <a:rPr lang="hu-HU" sz="1600" dirty="0" smtClean="0">
                <a:latin typeface="Bahnschrift" panose="020B0502040204020203" pitchFamily="34" charset="0"/>
              </a:rPr>
              <a:t> / 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nadrág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fehér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m</a:t>
            </a:r>
            <a:r>
              <a:rPr lang="hu-HU" sz="1600" dirty="0" smtClean="0">
                <a:latin typeface="Bahnschrift" panose="020B0502040204020203" pitchFamily="34" charset="0"/>
              </a:rPr>
              <a:t>ellény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kalap 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 </a:t>
            </a:r>
            <a:r>
              <a:rPr lang="hu-HU" sz="1600" dirty="0" smtClean="0">
                <a:latin typeface="Bahnschrift" panose="020B0502040204020203" pitchFamily="34" charset="0"/>
              </a:rPr>
              <a:t>   surc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</a:t>
            </a:r>
            <a:r>
              <a:rPr lang="hu-HU" sz="1600" dirty="0" smtClean="0">
                <a:latin typeface="Bahnschrift" panose="020B0502040204020203" pitchFamily="34" charset="0"/>
              </a:rPr>
              <a:t>    óralánc</a:t>
            </a:r>
            <a:endParaRPr lang="hu-HU" sz="1600" dirty="0">
              <a:latin typeface="Bahnschrift" panose="020B0502040204020203" pitchFamily="34" charset="0"/>
            </a:endParaRPr>
          </a:p>
        </p:txBody>
      </p:sp>
      <p:sp>
        <p:nvSpPr>
          <p:cNvPr id="7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Fiatal pár Himesházáról</a:t>
            </a:r>
          </a:p>
          <a:p>
            <a:pPr algn="ctr"/>
            <a:r>
              <a:rPr lang="hu-HU" sz="12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Véméndi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Tájház gyűjteményéből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3078" b="2146"/>
          <a:stretch/>
        </p:blipFill>
        <p:spPr>
          <a:xfrm>
            <a:off x="5658148" y="456961"/>
            <a:ext cx="2526701" cy="364638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8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Menyasszony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28476" y="1289826"/>
            <a:ext cx="48214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c</a:t>
            </a:r>
            <a:r>
              <a:rPr lang="hu-HU" sz="1600" dirty="0" smtClean="0">
                <a:latin typeface="Bahnschrift" panose="020B0502040204020203" pitchFamily="34" charset="0"/>
              </a:rPr>
              <a:t>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ehér,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3-4 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rékli – éjfél után fehér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k</a:t>
            </a:r>
            <a:r>
              <a:rPr lang="hu-HU" sz="1600" dirty="0" smtClean="0">
                <a:latin typeface="Bahnschrift" panose="020B0502040204020203" pitchFamily="34" charset="0"/>
              </a:rPr>
              <a:t>oszorú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é</a:t>
            </a:r>
            <a:r>
              <a:rPr lang="hu-HU" sz="1600" dirty="0" smtClean="0">
                <a:latin typeface="Bahnschrift" panose="020B0502040204020203" pitchFamily="34" charset="0"/>
              </a:rPr>
              <a:t>kszerek: gyöngysor, nyaklánc, bross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</a:t>
            </a:r>
            <a:r>
              <a:rPr lang="hu-HU" sz="1600" dirty="0" smtClean="0">
                <a:latin typeface="Bahnschrift" panose="020B0502040204020203" pitchFamily="34" charset="0"/>
              </a:rPr>
              <a:t>    rozmaring, imakönyv, rózsafüzér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latin typeface="Bahnschrift" panose="020B0502040204020203" pitchFamily="34" charset="0"/>
            </a:endParaRPr>
          </a:p>
        </p:txBody>
      </p:sp>
      <p:sp>
        <p:nvSpPr>
          <p:cNvPr id="7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/>
          <a:stretch/>
        </p:blipFill>
        <p:spPr>
          <a:xfrm>
            <a:off x="5672020" y="456961"/>
            <a:ext cx="2557579" cy="366888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Vőlegény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07275" y="1535359"/>
            <a:ext cx="2397513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 ing</a:t>
            </a:r>
            <a:endParaRPr lang="hu-HU" sz="16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ö</a:t>
            </a:r>
            <a:r>
              <a:rPr lang="hu-HU" sz="1600" dirty="0" smtClean="0">
                <a:latin typeface="Bahnschrift" panose="020B0502040204020203" pitchFamily="34" charset="0"/>
              </a:rPr>
              <a:t>ltöny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nadrág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mellény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zakó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kitűző</a:t>
            </a:r>
          </a:p>
          <a:p>
            <a:pPr>
              <a:lnSpc>
                <a:spcPct val="150000"/>
              </a:lnSpc>
            </a:pPr>
            <a:endParaRPr lang="hu-HU" sz="1600" dirty="0" smtClean="0">
              <a:latin typeface="Bahnschrift" panose="020B0502040204020203" pitchFamily="34" charset="0"/>
            </a:endParaRP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/>
          <a:stretch/>
        </p:blipFill>
        <p:spPr>
          <a:xfrm>
            <a:off x="5672020" y="456961"/>
            <a:ext cx="2557579" cy="366888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59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413573" y="401122"/>
            <a:ext cx="5115498" cy="659862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Asszonyviselet változása</a:t>
            </a:r>
            <a:endParaRPr lang="hu-HU" sz="3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13573" y="401121"/>
            <a:ext cx="5115498" cy="6598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836762" y="4258998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gyűjteményéből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36762" y="4258998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3512"/>
          <a:stretch/>
        </p:blipFill>
        <p:spPr>
          <a:xfrm>
            <a:off x="5759416" y="594781"/>
            <a:ext cx="2784855" cy="358260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églalap 8"/>
          <p:cNvSpPr/>
          <p:nvPr/>
        </p:nvSpPr>
        <p:spPr>
          <a:xfrm>
            <a:off x="607710" y="1410526"/>
            <a:ext cx="4299337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hu-HU" sz="1700" b="1" u="sng" dirty="0" smtClean="0">
                <a:latin typeface="Bahnschrift" panose="020B0502040204020203" pitchFamily="34" charset="0"/>
              </a:rPr>
              <a:t>Házasság után, a kor </a:t>
            </a:r>
            <a:r>
              <a:rPr lang="hu-HU" sz="1700" b="1" u="sng" dirty="0" err="1" smtClean="0">
                <a:latin typeface="Bahnschrift" panose="020B0502040204020203" pitchFamily="34" charset="0"/>
              </a:rPr>
              <a:t>előrehaladtával</a:t>
            </a:r>
            <a:r>
              <a:rPr lang="hu-HU" sz="1700" b="1" u="sng" dirty="0" smtClean="0">
                <a:latin typeface="Bahnschrift" panose="020B0502040204020203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s</a:t>
            </a:r>
            <a:r>
              <a:rPr lang="hu-HU" sz="1600" dirty="0" smtClean="0">
                <a:latin typeface="Bahnschrift" panose="020B0502040204020203" pitchFamily="34" charset="0"/>
              </a:rPr>
              <a:t>zínek folyamatos sötétedése</a:t>
            </a:r>
          </a:p>
          <a:p>
            <a:pPr>
              <a:lnSpc>
                <a:spcPct val="120000"/>
              </a:lnSpc>
            </a:pPr>
            <a:r>
              <a:rPr lang="hu-HU" sz="1600" dirty="0" smtClean="0">
                <a:latin typeface="Bahnschrift" panose="020B0502040204020203" pitchFamily="34" charset="0"/>
              </a:rPr>
              <a:t>        harisnya</a:t>
            </a:r>
          </a:p>
          <a:p>
            <a:pPr>
              <a:lnSpc>
                <a:spcPct val="12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 vállkendő</a:t>
            </a:r>
          </a:p>
          <a:p>
            <a:pPr>
              <a:lnSpc>
                <a:spcPct val="12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 rékli és szoknya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h</a:t>
            </a:r>
            <a:r>
              <a:rPr lang="hu-HU" sz="1600" dirty="0" smtClean="0">
                <a:latin typeface="Bahnschrift" panose="020B0502040204020203" pitchFamily="34" charset="0"/>
              </a:rPr>
              <a:t>aj eltakarása: fehér sapka és kendő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r</a:t>
            </a:r>
            <a:r>
              <a:rPr lang="hu-HU" sz="1600" dirty="0" smtClean="0">
                <a:latin typeface="Bahnschrift" panose="020B0502040204020203" pitchFamily="34" charset="0"/>
              </a:rPr>
              <a:t>észletgazdag, díszített, de letisztultabb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h</a:t>
            </a:r>
            <a:r>
              <a:rPr lang="hu-HU" sz="1600" dirty="0" smtClean="0">
                <a:latin typeface="Bahnschrift" panose="020B0502040204020203" pitchFamily="34" charset="0"/>
              </a:rPr>
              <a:t>étköznapi viselet egyszerűsödése</a:t>
            </a:r>
          </a:p>
        </p:txBody>
      </p:sp>
    </p:spTree>
    <p:extLst>
      <p:ext uri="{BB962C8B-B14F-4D97-AF65-F5344CB8AC3E}">
        <p14:creationId xmlns:p14="http://schemas.microsoft.com/office/powerpoint/2010/main" val="1096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4" y="456961"/>
            <a:ext cx="3467394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Idősek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34673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89048" y="1459563"/>
            <a:ext cx="339889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u="sng" dirty="0" smtClean="0">
                <a:latin typeface="Bahnschrift" panose="020B0502040204020203" pitchFamily="34" charset="0"/>
              </a:rPr>
              <a:t>Hétköznapokon: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Egyszerűbb, szerényebb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Kényelmesebb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700" u="sng" dirty="0" smtClean="0">
                <a:latin typeface="Bahnschrift" panose="020B0502040204020203" pitchFamily="34" charset="0"/>
              </a:rPr>
              <a:t>Ünnepeken: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Kevésbé díszített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Kevésbé színes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049897" y="3972812"/>
            <a:ext cx="2727883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Idős pár Kisjakabfalváról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(Dr. Somogyi László gyűjteményéből)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049898" y="3972812"/>
            <a:ext cx="2727882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r="6838"/>
          <a:stretch/>
        </p:blipFill>
        <p:spPr>
          <a:xfrm>
            <a:off x="4165309" y="746876"/>
            <a:ext cx="4497060" cy="308736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181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Azeret Mono"/>
                <a:cs typeface="Azeret Mono"/>
                <a:sym typeface="Azeret Mono"/>
              </a:rPr>
              <a:t>A baranyai németek viseletét alakító tényezők:</a:t>
            </a:r>
          </a:p>
        </p:txBody>
      </p:sp>
      <p:sp>
        <p:nvSpPr>
          <p:cNvPr id="4" name="Téglalap 3"/>
          <p:cNvSpPr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248937" y="1761891"/>
            <a:ext cx="7218558" cy="277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Eredeti lakóhelyük a német nyelvterületen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Betelepedésük óta milyen népcsoportok hatása érte őket 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Anyagi körülmények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Életmódbeli különbségek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Személyes preferenciák</a:t>
            </a:r>
            <a:endParaRPr lang="hu-H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Azeret Mono"/>
                <a:cs typeface="Azeret Mono"/>
                <a:sym typeface="Azeret Mono"/>
              </a:rPr>
              <a:t>A viseletek hagyományos formáinak átalakulása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  <a:ea typeface="Azeret Mono"/>
              <a:cs typeface="Azeret Mono"/>
              <a:sym typeface="Azeret Mono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28544" y="1672681"/>
            <a:ext cx="721855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2000" u="sng" dirty="0" smtClean="0">
                <a:latin typeface="Bahnschrift" panose="020B0502040204020203" pitchFamily="34" charset="0"/>
              </a:rPr>
              <a:t>Eredeti viseletek alakulása:</a:t>
            </a:r>
          </a:p>
          <a:p>
            <a:pPr lvl="3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19. század: egyszerű, paraszti viseletek</a:t>
            </a:r>
          </a:p>
          <a:p>
            <a:pPr lvl="3">
              <a:lnSpc>
                <a:spcPct val="130000"/>
              </a:lnSpc>
            </a:pPr>
            <a:r>
              <a:rPr lang="hu-HU" sz="1800" dirty="0">
                <a:latin typeface="Bahnschrift" panose="020B0502040204020203" pitchFamily="34" charset="0"/>
              </a:rPr>
              <a:t> </a:t>
            </a:r>
            <a:r>
              <a:rPr lang="hu-HU" sz="1800" dirty="0" smtClean="0">
                <a:latin typeface="Bahnschrift" panose="020B0502040204020203" pitchFamily="34" charset="0"/>
              </a:rPr>
              <a:t>      20. század első fele: kivirágzás</a:t>
            </a:r>
          </a:p>
          <a:p>
            <a:pPr lvl="2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20. század második fele: kivetkőzés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2000" u="sng" dirty="0" smtClean="0">
                <a:latin typeface="Bahnschrift" panose="020B0502040204020203" pitchFamily="34" charset="0"/>
              </a:rPr>
              <a:t>21. századi változások:</a:t>
            </a:r>
          </a:p>
          <a:p>
            <a:pPr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- hagyományőrző </a:t>
            </a:r>
            <a:r>
              <a:rPr lang="hu-HU" sz="1800" dirty="0">
                <a:latin typeface="Bahnschrift" panose="020B0502040204020203" pitchFamily="34" charset="0"/>
              </a:rPr>
              <a:t>egyesületek és </a:t>
            </a:r>
            <a:r>
              <a:rPr lang="hu-HU" sz="1800" dirty="0" smtClean="0">
                <a:latin typeface="Bahnschrift" panose="020B0502040204020203" pitchFamily="34" charset="0"/>
              </a:rPr>
              <a:t>tánccsoportok megjelenése</a:t>
            </a:r>
          </a:p>
          <a:p>
            <a:pPr>
              <a:lnSpc>
                <a:spcPct val="130000"/>
              </a:lnSpc>
            </a:pPr>
            <a:r>
              <a:rPr lang="hu-HU" sz="1800" dirty="0">
                <a:latin typeface="Bahnschrift" panose="020B0502040204020203" pitchFamily="34" charset="0"/>
              </a:rPr>
              <a:t> </a:t>
            </a:r>
            <a:r>
              <a:rPr lang="hu-HU" sz="1800" dirty="0" smtClean="0">
                <a:latin typeface="Bahnschrift" panose="020B0502040204020203" pitchFamily="34" charset="0"/>
              </a:rPr>
              <a:t>      - hagyományos formák egyszerűsödése (kényelmi szempontok)</a:t>
            </a:r>
            <a:endParaRPr lang="hu-H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36174" y="1105226"/>
            <a:ext cx="8503025" cy="37856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Bihari Zoltán (2021): 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Mi, svábok. Történetek a magyarországi németekről.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Szeged, Nemzeti Értékek Könyvkiadó.</a:t>
            </a: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Heil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, Helmut (2008): </a:t>
            </a:r>
            <a:r>
              <a:rPr lang="hu-HU" sz="1600" i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Ungarndeutsches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hu-HU" sz="1600" i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Trachtenbuch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. – Magyarországi Német Népviseletek. 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Pécs, Magyarországi Német Néptánchagyományok Ápolása Alapítvány</a:t>
            </a:r>
            <a:endParaRPr lang="hu-HU" sz="1600" i="1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Herger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, Ede (2018): 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Mein </a:t>
            </a:r>
            <a:r>
              <a:rPr lang="hu-HU" sz="1600" i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Heimatdorf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hu-HU" sz="1600" i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Palkan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/Palkonya.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Veranda Bt, Pécs.</a:t>
            </a: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Kremer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hu-HU" sz="1600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Elisabeth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(2007): </a:t>
            </a:r>
            <a:r>
              <a:rPr lang="hu-HU" sz="16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Fekeder</a:t>
            </a:r>
            <a:r>
              <a:rPr lang="hu-HU" sz="16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hu-HU" sz="1600" i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Bilderbuch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Feked, </a:t>
            </a:r>
            <a:r>
              <a:rPr lang="hu-HU" sz="1600" dirty="0" err="1" smtClean="0">
                <a:latin typeface="Bahnschrift" panose="020B0502040204020203" pitchFamily="34" charset="0"/>
              </a:rPr>
              <a:t>Fekeder</a:t>
            </a:r>
            <a:r>
              <a:rPr lang="hu-HU" sz="1600" dirty="0" smtClean="0">
                <a:latin typeface="Bahnschrift" panose="020B0502040204020203" pitchFamily="34" charset="0"/>
              </a:rPr>
              <a:t> </a:t>
            </a:r>
            <a:r>
              <a:rPr lang="hu-HU" sz="1600" dirty="0">
                <a:latin typeface="Bahnschrift" panose="020B0502040204020203" pitchFamily="34" charset="0"/>
              </a:rPr>
              <a:t>Deutsche </a:t>
            </a:r>
            <a:r>
              <a:rPr lang="hu-HU" sz="1600" dirty="0" err="1" smtClean="0">
                <a:latin typeface="Bahnschrift" panose="020B0502040204020203" pitchFamily="34" charset="0"/>
              </a:rPr>
              <a:t>Selbstverwaltung</a:t>
            </a:r>
            <a:r>
              <a:rPr lang="hu-HU" sz="1600" dirty="0" smtClean="0">
                <a:latin typeface="Bahnschrift" panose="020B0502040204020203" pitchFamily="34" charset="0"/>
              </a:rPr>
              <a:t>. </a:t>
            </a:r>
            <a:endParaRPr lang="hu-HU" sz="1600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MTA Etnikai-nemzeti kisebbségkutató Intézet: 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 </a:t>
            </a:r>
            <a:r>
              <a:rPr lang="hu-HU" sz="16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magyarországi németek történetének levéltári forrásai, 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1670-1950</a:t>
            </a:r>
            <a:r>
              <a:rPr lang="hu-HU" sz="1600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. https://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mek.oszk.hu/16900/16931/16931.pdf (2022. 12. 20.)</a:t>
            </a:r>
            <a:endParaRPr lang="hu-HU" sz="1600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Lantosné Dr. Imre Mária (1987): </a:t>
            </a:r>
            <a:r>
              <a:rPr lang="hu-HU" sz="1600" i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 magyarországi németek népviseletéről. 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In: A magyarországi németek, énekes és hangszeres népzenéjük, népviseletük, Baranya megyei Művelődési Központ és a Magyarországi Németek Demokratikus Szövetsége, Pécs. 90-137</a:t>
            </a:r>
          </a:p>
          <a:p>
            <a:pPr marL="285750" indent="-285750">
              <a:buFont typeface="Bahnschrift" panose="020B0502040204020203" pitchFamily="34" charset="0"/>
              <a:buChar char="•"/>
            </a:pP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https</a:t>
            </a:r>
            <a:r>
              <a:rPr lang="hu-HU" sz="1600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://</a:t>
            </a:r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www.ksh.hu/apps/hntr.main (2022. 12. 19)</a:t>
            </a:r>
          </a:p>
          <a:p>
            <a:pPr marL="285750" indent="-285750">
              <a:buFont typeface="Bahnschrift" panose="020B0502040204020203" pitchFamily="34" charset="0"/>
              <a:buChar char="•"/>
            </a:pPr>
            <a:endParaRPr lang="hu-HU" sz="1600" dirty="0" smtClean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Cím 2"/>
          <p:cNvSpPr txBox="1">
            <a:spLocks/>
          </p:cNvSpPr>
          <p:nvPr/>
        </p:nvSpPr>
        <p:spPr>
          <a:xfrm>
            <a:off x="2115426" y="399631"/>
            <a:ext cx="4646715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Források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15426" y="399631"/>
            <a:ext cx="4646715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4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1999558" y="1482568"/>
            <a:ext cx="4921632" cy="2011481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48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Köszönöm a</a:t>
            </a:r>
          </a:p>
          <a:p>
            <a:pPr algn="ctr"/>
            <a:r>
              <a:rPr lang="hu-HU" sz="4800" b="1" dirty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f</a:t>
            </a:r>
            <a:r>
              <a:rPr lang="hu-HU" sz="48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igyelmet!</a:t>
            </a:r>
            <a:endParaRPr lang="hu-HU" sz="48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999558" y="1482568"/>
            <a:ext cx="4921632" cy="201148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7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2226938" y="466539"/>
            <a:ext cx="4646715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A dunai svábok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226938" y="466539"/>
            <a:ext cx="4646715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5303"/>
          <a:stretch/>
        </p:blipFill>
        <p:spPr>
          <a:xfrm>
            <a:off x="5427954" y="1435362"/>
            <a:ext cx="2882829" cy="32317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8" y="1435362"/>
            <a:ext cx="4264346" cy="32317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4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26769" y="485749"/>
            <a:ext cx="8091657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 viseletek fajtái, általános jellemzői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6769" y="490722"/>
            <a:ext cx="8091657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58848" y="1599917"/>
            <a:ext cx="1872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Hétköznapi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Kimenős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Ünnepi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058272" y="1599917"/>
            <a:ext cx="1999265" cy="1948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u="sng" dirty="0" smtClean="0">
                <a:latin typeface="Bahnschrift" panose="020B0502040204020203" pitchFamily="34" charset="0"/>
              </a:rPr>
              <a:t>Férfi viseletek: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Kisgyermek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Kisfiú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Legény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Férfi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393717" y="1599917"/>
            <a:ext cx="1848583" cy="1948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u="sng" dirty="0" smtClean="0">
                <a:latin typeface="Bahnschrift" panose="020B0502040204020203" pitchFamily="34" charset="0"/>
              </a:rPr>
              <a:t>Női viseletek: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Kisgyermek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Kislány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Leány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Asszony</a:t>
            </a:r>
          </a:p>
        </p:txBody>
      </p:sp>
    </p:spTree>
    <p:extLst>
      <p:ext uri="{BB962C8B-B14F-4D97-AF65-F5344CB8AC3E}">
        <p14:creationId xmlns:p14="http://schemas.microsoft.com/office/powerpoint/2010/main" val="7736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1562" b="6631"/>
          <a:stretch/>
        </p:blipFill>
        <p:spPr>
          <a:xfrm>
            <a:off x="2144816" y="995357"/>
            <a:ext cx="4906913" cy="334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06" y="747384"/>
            <a:ext cx="5192419" cy="323055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ím 2"/>
          <p:cNvSpPr txBox="1">
            <a:spLocks/>
          </p:cNvSpPr>
          <p:nvPr/>
        </p:nvSpPr>
        <p:spPr>
          <a:xfrm>
            <a:off x="2473440" y="4116872"/>
            <a:ext cx="4255429" cy="467586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8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Singer</a:t>
            </a: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varrótanfolyam Villánykövesden</a:t>
            </a:r>
            <a:endParaRPr lang="hu-HU" sz="1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473441" y="4121845"/>
            <a:ext cx="4255428" cy="46261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2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Kisgyermekek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165312" y="4335858"/>
            <a:ext cx="3195829" cy="55024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Baranyai asszony gyermekével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</a:t>
            </a:r>
            <a:r>
              <a:rPr lang="de-DE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Anna </a:t>
            </a:r>
            <a:r>
              <a:rPr lang="de-DE" sz="800" b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Szepesi</a:t>
            </a:r>
            <a:r>
              <a:rPr lang="de-DE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: Kindstücher im ungarischen Komitat </a:t>
            </a:r>
            <a:r>
              <a:rPr lang="de-DE" sz="800" b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Baranya</a:t>
            </a:r>
            <a:r>
              <a:rPr lang="hu-HU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11" name="Téglalap 10"/>
          <p:cNvSpPr/>
          <p:nvPr/>
        </p:nvSpPr>
        <p:spPr>
          <a:xfrm>
            <a:off x="5165312" y="4340833"/>
            <a:ext cx="3195829" cy="54527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 descr="https://www.zentrum.hu/wp-content/uploads/9-MullerPeternePetzRozalia-1948oszen-es-tantijaWagnerRichardne-Kossuth139-cicasapkasTuchos-319x50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12134"/>
          <a:stretch/>
        </p:blipFill>
        <p:spPr bwMode="auto">
          <a:xfrm>
            <a:off x="5265617" y="511840"/>
            <a:ext cx="3038475" cy="371344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660239" y="1529377"/>
            <a:ext cx="43743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 err="1" smtClean="0">
                <a:latin typeface="Bahnschrift" panose="020B0502040204020203" pitchFamily="34" charset="0"/>
              </a:rPr>
              <a:t>Kindstuch</a:t>
            </a:r>
            <a:r>
              <a:rPr lang="hu-HU" sz="1500" dirty="0" smtClean="0">
                <a:latin typeface="Bahnschrift" panose="020B0502040204020203" pitchFamily="34" charset="0"/>
              </a:rPr>
              <a:t> – gyermekhordozó kendő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m</a:t>
            </a:r>
            <a:r>
              <a:rPr lang="hu-HU" sz="1500" dirty="0" smtClean="0">
                <a:latin typeface="Bahnschrift" panose="020B0502040204020203" pitchFamily="34" charset="0"/>
              </a:rPr>
              <a:t>ég önállótlan gyermekeket hordták benne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a</a:t>
            </a:r>
            <a:r>
              <a:rPr lang="hu-HU" sz="1500" dirty="0" smtClean="0">
                <a:latin typeface="Bahnschrift" panose="020B0502040204020203" pitchFamily="34" charset="0"/>
              </a:rPr>
              <a:t>nyaga: kender, gyapjú, pamut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2</a:t>
            </a:r>
            <a:r>
              <a:rPr lang="hu-HU" sz="1500" dirty="0" smtClean="0">
                <a:latin typeface="Bahnschrift" panose="020B0502040204020203" pitchFamily="34" charset="0"/>
              </a:rPr>
              <a:t>,5 méter x 70-140 cm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s</a:t>
            </a:r>
            <a:r>
              <a:rPr lang="hu-HU" sz="1500" dirty="0" smtClean="0">
                <a:latin typeface="Bahnschrift" panose="020B0502040204020203" pitchFamily="34" charset="0"/>
              </a:rPr>
              <a:t>tafírung része</a:t>
            </a:r>
            <a:endParaRPr lang="hu-HU" sz="15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Kislány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31817" y="1473536"/>
            <a:ext cx="2517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kötött </a:t>
            </a:r>
            <a:r>
              <a:rPr lang="hu-HU" sz="1500" dirty="0" err="1">
                <a:latin typeface="Bahnschrift" panose="020B0502040204020203" pitchFamily="34" charset="0"/>
              </a:rPr>
              <a:t>pacsker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színes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2 alsószoknya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felsőszoknya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rékli</a:t>
            </a:r>
          </a:p>
          <a:p>
            <a:pPr>
              <a:lnSpc>
                <a:spcPct val="150000"/>
              </a:lnSpc>
            </a:pPr>
            <a:r>
              <a:rPr lang="hu-HU" sz="1500" dirty="0" smtClean="0">
                <a:latin typeface="Bahnschrift" panose="020B0502040204020203" pitchFamily="34" charset="0"/>
              </a:rPr>
              <a:t>+    lánysapka</a:t>
            </a:r>
          </a:p>
          <a:p>
            <a:pPr>
              <a:lnSpc>
                <a:spcPct val="150000"/>
              </a:lnSpc>
            </a:pPr>
            <a:r>
              <a:rPr lang="hu-HU" sz="1500" dirty="0" smtClean="0">
                <a:latin typeface="Bahnschrift" panose="020B0502040204020203" pitchFamily="34" charset="0"/>
              </a:rPr>
              <a:t>+    </a:t>
            </a:r>
            <a:r>
              <a:rPr lang="hu-HU" sz="1500" dirty="0" err="1" smtClean="0">
                <a:latin typeface="Bahnschrift" panose="020B0502040204020203" pitchFamily="34" charset="0"/>
              </a:rPr>
              <a:t>Schmizl</a:t>
            </a:r>
            <a:r>
              <a:rPr lang="hu-HU" sz="1500" dirty="0" smtClean="0">
                <a:latin typeface="Bahnschrift" panose="020B0502040204020203" pitchFamily="34" charset="0"/>
              </a:rPr>
              <a:t>, </a:t>
            </a:r>
            <a:r>
              <a:rPr lang="hu-HU" sz="1500" dirty="0" err="1" smtClean="0">
                <a:latin typeface="Bahnschrift" panose="020B0502040204020203" pitchFamily="34" charset="0"/>
              </a:rPr>
              <a:t>Krésl</a:t>
            </a:r>
            <a:endParaRPr lang="hu-HU" sz="1500" dirty="0">
              <a:latin typeface="Bahnschrift" panose="020B0502040204020203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8699"/>
          <a:stretch/>
        </p:blipFill>
        <p:spPr>
          <a:xfrm>
            <a:off x="5282796" y="511840"/>
            <a:ext cx="3199564" cy="375539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5438910" y="4335858"/>
            <a:ext cx="2887331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Schwab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Vili és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Mári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néni, Vokány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438910" y="4340833"/>
            <a:ext cx="2887331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6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Kisfiú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31817" y="1473536"/>
            <a:ext cx="2517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</a:t>
            </a:r>
            <a:r>
              <a:rPr lang="hu-HU" sz="1500" dirty="0">
                <a:latin typeface="Bahnschrift" panose="020B0502040204020203" pitchFamily="34" charset="0"/>
              </a:rPr>
              <a:t>, magas szárú kötött </a:t>
            </a:r>
            <a:r>
              <a:rPr lang="hu-HU" sz="1500" dirty="0" smtClean="0">
                <a:latin typeface="Bahnschrift" panose="020B0502040204020203" pitchFamily="34" charset="0"/>
              </a:rPr>
              <a:t>zokni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2 alsószoknyácska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err="1" smtClean="0">
                <a:latin typeface="Bahnschrift" panose="020B0502040204020203" pitchFamily="34" charset="0"/>
              </a:rPr>
              <a:t>Leibundseele</a:t>
            </a:r>
            <a:r>
              <a:rPr lang="hu-HU" sz="1500" dirty="0" smtClean="0">
                <a:latin typeface="Bahnschrift" panose="020B0502040204020203" pitchFamily="34" charset="0"/>
              </a:rPr>
              <a:t> </a:t>
            </a:r>
            <a:r>
              <a:rPr lang="hu-HU" sz="1500" dirty="0">
                <a:latin typeface="Bahnschrift" panose="020B0502040204020203" pitchFamily="34" charset="0"/>
              </a:rPr>
              <a:t>(ruhácska, kabátka és szoknya </a:t>
            </a:r>
            <a:r>
              <a:rPr lang="hu-HU" sz="1500" dirty="0" smtClean="0">
                <a:latin typeface="Bahnschrift" panose="020B0502040204020203" pitchFamily="34" charset="0"/>
              </a:rPr>
              <a:t>összevarrva)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melles kötény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sapkácska</a:t>
            </a:r>
            <a:endParaRPr lang="hu-HU" sz="1500" u="sng" dirty="0" smtClean="0">
              <a:latin typeface="Bahnschrift" panose="020B0502040204020203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8699"/>
          <a:stretch/>
        </p:blipFill>
        <p:spPr>
          <a:xfrm>
            <a:off x="5282796" y="511840"/>
            <a:ext cx="3199564" cy="375539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5438910" y="4335858"/>
            <a:ext cx="2887331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Schwab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Vili és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Mári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néni, Vokány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438910" y="4340833"/>
            <a:ext cx="2887331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22531" y="421100"/>
            <a:ext cx="4440359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Elsőáldozók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2531" y="421100"/>
            <a:ext cx="4440359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5257087" y="1125808"/>
            <a:ext cx="338434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fekete bársonycipő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3-4 fehér szoknya (legfelső felsőszoknyaként)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vállkendő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koszorú, szalaggal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ékszerek: nyakfodor, vasárnapi masnis nyaklánc, aranylánc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500" dirty="0" smtClean="0">
              <a:latin typeface="Bahnschrift" panose="020B0502040204020203" pitchFamily="34" charset="0"/>
            </a:endParaRP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1167060" y="4333855"/>
            <a:ext cx="2783706" cy="48943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Elsőáldozók csoportja Kisjakabfalván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(Dr. Somogyi László gyűjteményéből)</a:t>
            </a:r>
            <a:endParaRPr lang="hu-HU" sz="12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167060" y="4333855"/>
            <a:ext cx="2783706" cy="48943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635" r="1444" b="1722"/>
          <a:stretch/>
        </p:blipFill>
        <p:spPr>
          <a:xfrm>
            <a:off x="614253" y="1317628"/>
            <a:ext cx="4243934" cy="295683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27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30902" y="1302550"/>
            <a:ext cx="38982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talpalt </a:t>
            </a:r>
            <a:r>
              <a:rPr lang="hu-HU" sz="1500" dirty="0" err="1" smtClean="0">
                <a:latin typeface="Bahnschrift" panose="020B0502040204020203" pitchFamily="34" charset="0"/>
              </a:rPr>
              <a:t>pacsker</a:t>
            </a:r>
            <a:r>
              <a:rPr lang="hu-HU" sz="1500" dirty="0" smtClean="0">
                <a:latin typeface="Bahnschrift" panose="020B0502040204020203" pitchFamily="34" charset="0"/>
              </a:rPr>
              <a:t> / cipő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 </a:t>
            </a:r>
            <a:r>
              <a:rPr lang="hu-HU" sz="1500" dirty="0">
                <a:latin typeface="Bahnschrift" panose="020B0502040204020203" pitchFamily="34" charset="0"/>
              </a:rPr>
              <a:t>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mellény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v</a:t>
            </a:r>
            <a:r>
              <a:rPr lang="hu-HU" sz="1500" dirty="0" smtClean="0">
                <a:latin typeface="Bahnschrift" panose="020B0502040204020203" pitchFamily="34" charset="0"/>
              </a:rPr>
              <a:t>állkendő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</a:t>
            </a:r>
            <a:r>
              <a:rPr lang="hu-HU" sz="1500" dirty="0">
                <a:latin typeface="Bahnschrift" panose="020B0502040204020203" pitchFamily="34" charset="0"/>
              </a:rPr>
              <a:t>ékszerek</a:t>
            </a: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Bahnschrift" panose="020B0502040204020203" pitchFamily="34" charset="0"/>
              </a:rPr>
              <a:t>+</a:t>
            </a:r>
            <a:r>
              <a:rPr lang="hu-HU" sz="1500" dirty="0">
                <a:latin typeface="Bahnschrift" panose="020B0502040204020203" pitchFamily="34" charset="0"/>
              </a:rPr>
              <a:t>    zsebkendő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4754969" y="4216912"/>
            <a:ext cx="3303646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Villányi leányok, saját gyűjteményből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754969" y="4221887"/>
            <a:ext cx="3303646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81" y="719996"/>
            <a:ext cx="4264346" cy="323170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05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Payroll and Compliance Consulting Toolkit by Slidesgo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626</Words>
  <Application>Microsoft Office PowerPoint</Application>
  <PresentationFormat>Diavetítés a képernyőre (16:9 oldalarány)</PresentationFormat>
  <Paragraphs>154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7" baseType="lpstr">
      <vt:lpstr>Arial</vt:lpstr>
      <vt:lpstr>Azeret Mono</vt:lpstr>
      <vt:lpstr>Bahnschrift</vt:lpstr>
      <vt:lpstr>Bebas Neue</vt:lpstr>
      <vt:lpstr>Rockwell</vt:lpstr>
      <vt:lpstr>Wingdings</vt:lpstr>
      <vt:lpstr>Work Sans</vt:lpstr>
      <vt:lpstr>Payroll and Compliance Consulting Toolkit by Slidesgo</vt:lpstr>
      <vt:lpstr>A Baranya vármegyei  sváb népviseletek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Payroll and Compliance Consulting Toolkit</dc:title>
  <dc:creator>Tengler Johanna</dc:creator>
  <cp:lastModifiedBy>Hegedüs Éva</cp:lastModifiedBy>
  <cp:revision>153</cp:revision>
  <dcterms:modified xsi:type="dcterms:W3CDTF">2024-04-27T16:48:47Z</dcterms:modified>
</cp:coreProperties>
</file>