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7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2A267-F392-49B1-BECD-3204FC4FEEC3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7884E-B3E1-4903-BEBC-1FB5EB7B4D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6700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Munkámból kifolyólag a</a:t>
            </a:r>
            <a:r>
              <a:rPr lang="hu-HU" baseline="0" dirty="0"/>
              <a:t> reklámkampány egy szegmenséről készítek előadást. Egy, az </a:t>
            </a:r>
            <a:r>
              <a:rPr lang="hu-HU" baseline="0" dirty="0" err="1"/>
              <a:t>employer</a:t>
            </a:r>
            <a:r>
              <a:rPr lang="hu-HU" baseline="0" dirty="0"/>
              <a:t> </a:t>
            </a:r>
            <a:r>
              <a:rPr lang="hu-HU" baseline="0" dirty="0" err="1"/>
              <a:t>brandig-re</a:t>
            </a:r>
            <a:r>
              <a:rPr lang="hu-HU" baseline="0" dirty="0"/>
              <a:t> épülő toborzási kampány.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31069-E498-4B4C-B21A-80712C911446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1799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560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693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12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115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155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406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507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363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708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789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86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5F963-8237-4857-8ED2-45F41ADEAE02}" type="datetimeFigureOut">
              <a:rPr lang="hu-HU" smtClean="0"/>
              <a:t>2023.06.13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8148F-273A-468B-BE18-1191BEF08C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550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837" y="0"/>
            <a:ext cx="4625163" cy="6858000"/>
          </a:xfrm>
          <a:prstGeom prst="rect">
            <a:avLst/>
          </a:prstGeom>
        </p:spPr>
      </p:pic>
      <p:pic>
        <p:nvPicPr>
          <p:cNvPr id="10" name="Immagin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12209" y="5859603"/>
            <a:ext cx="932229" cy="758983"/>
          </a:xfrm>
          <a:prstGeom prst="rect">
            <a:avLst/>
          </a:prstGeom>
        </p:spPr>
      </p:pic>
      <p:sp>
        <p:nvSpPr>
          <p:cNvPr id="13" name="Téglalap 15"/>
          <p:cNvSpPr/>
          <p:nvPr/>
        </p:nvSpPr>
        <p:spPr>
          <a:xfrm rot="1980000">
            <a:off x="3590414" y="-1873464"/>
            <a:ext cx="3560229" cy="10877528"/>
          </a:xfrm>
          <a:custGeom>
            <a:avLst/>
            <a:gdLst>
              <a:gd name="connsiteX0" fmla="*/ 0 w 2821331"/>
              <a:gd name="connsiteY0" fmla="*/ 0 h 10581587"/>
              <a:gd name="connsiteX1" fmla="*/ 2821331 w 2821331"/>
              <a:gd name="connsiteY1" fmla="*/ 0 h 10581587"/>
              <a:gd name="connsiteX2" fmla="*/ 2821331 w 2821331"/>
              <a:gd name="connsiteY2" fmla="*/ 10581587 h 10581587"/>
              <a:gd name="connsiteX3" fmla="*/ 0 w 2821331"/>
              <a:gd name="connsiteY3" fmla="*/ 10581587 h 10581587"/>
              <a:gd name="connsiteX4" fmla="*/ 0 w 2821331"/>
              <a:gd name="connsiteY4" fmla="*/ 0 h 10581587"/>
              <a:gd name="connsiteX0" fmla="*/ 5104 w 2821331"/>
              <a:gd name="connsiteY0" fmla="*/ 3085860 h 10581587"/>
              <a:gd name="connsiteX1" fmla="*/ 2821331 w 2821331"/>
              <a:gd name="connsiteY1" fmla="*/ 0 h 10581587"/>
              <a:gd name="connsiteX2" fmla="*/ 2821331 w 2821331"/>
              <a:gd name="connsiteY2" fmla="*/ 10581587 h 10581587"/>
              <a:gd name="connsiteX3" fmla="*/ 0 w 2821331"/>
              <a:gd name="connsiteY3" fmla="*/ 10581587 h 10581587"/>
              <a:gd name="connsiteX4" fmla="*/ 5104 w 2821331"/>
              <a:gd name="connsiteY4" fmla="*/ 3085860 h 10581587"/>
              <a:gd name="connsiteX0" fmla="*/ 5104 w 2821331"/>
              <a:gd name="connsiteY0" fmla="*/ 1833630 h 9329357"/>
              <a:gd name="connsiteX1" fmla="*/ 2816816 w 2821331"/>
              <a:gd name="connsiteY1" fmla="*/ 0 h 9329357"/>
              <a:gd name="connsiteX2" fmla="*/ 2821331 w 2821331"/>
              <a:gd name="connsiteY2" fmla="*/ 9329357 h 9329357"/>
              <a:gd name="connsiteX3" fmla="*/ 0 w 2821331"/>
              <a:gd name="connsiteY3" fmla="*/ 9329357 h 9329357"/>
              <a:gd name="connsiteX4" fmla="*/ 5104 w 2821331"/>
              <a:gd name="connsiteY4" fmla="*/ 1833630 h 9329357"/>
              <a:gd name="connsiteX0" fmla="*/ 5104 w 2816816"/>
              <a:gd name="connsiteY0" fmla="*/ 1833630 h 9329357"/>
              <a:gd name="connsiteX1" fmla="*/ 2816816 w 2816816"/>
              <a:gd name="connsiteY1" fmla="*/ 0 h 9329357"/>
              <a:gd name="connsiteX2" fmla="*/ 2811075 w 2816816"/>
              <a:gd name="connsiteY2" fmla="*/ 7109995 h 9329357"/>
              <a:gd name="connsiteX3" fmla="*/ 0 w 2816816"/>
              <a:gd name="connsiteY3" fmla="*/ 9329357 h 9329357"/>
              <a:gd name="connsiteX4" fmla="*/ 5104 w 2816816"/>
              <a:gd name="connsiteY4" fmla="*/ 1833630 h 9329357"/>
              <a:gd name="connsiteX0" fmla="*/ 18410 w 2830122"/>
              <a:gd name="connsiteY0" fmla="*/ 1833630 h 8679277"/>
              <a:gd name="connsiteX1" fmla="*/ 2830122 w 2830122"/>
              <a:gd name="connsiteY1" fmla="*/ 0 h 8679277"/>
              <a:gd name="connsiteX2" fmla="*/ 2824381 w 2830122"/>
              <a:gd name="connsiteY2" fmla="*/ 7109995 h 8679277"/>
              <a:gd name="connsiteX3" fmla="*/ 0 w 2830122"/>
              <a:gd name="connsiteY3" fmla="*/ 8679277 h 8679277"/>
              <a:gd name="connsiteX4" fmla="*/ 18410 w 2830122"/>
              <a:gd name="connsiteY4" fmla="*/ 1833630 h 8679277"/>
              <a:gd name="connsiteX0" fmla="*/ 18410 w 2832837"/>
              <a:gd name="connsiteY0" fmla="*/ 1833630 h 8679277"/>
              <a:gd name="connsiteX1" fmla="*/ 2830122 w 2832837"/>
              <a:gd name="connsiteY1" fmla="*/ 0 h 8679277"/>
              <a:gd name="connsiteX2" fmla="*/ 2832464 w 2832837"/>
              <a:gd name="connsiteY2" fmla="*/ 6877601 h 8679277"/>
              <a:gd name="connsiteX3" fmla="*/ 0 w 2832837"/>
              <a:gd name="connsiteY3" fmla="*/ 8679277 h 8679277"/>
              <a:gd name="connsiteX4" fmla="*/ 18410 w 2832837"/>
              <a:gd name="connsiteY4" fmla="*/ 1833630 h 867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2837" h="8679277">
                <a:moveTo>
                  <a:pt x="18410" y="1833630"/>
                </a:moveTo>
                <a:lnTo>
                  <a:pt x="2830122" y="0"/>
                </a:lnTo>
                <a:cubicBezTo>
                  <a:pt x="2828208" y="2369998"/>
                  <a:pt x="2834378" y="4507603"/>
                  <a:pt x="2832464" y="6877601"/>
                </a:cubicBezTo>
                <a:lnTo>
                  <a:pt x="0" y="8679277"/>
                </a:lnTo>
                <a:cubicBezTo>
                  <a:pt x="1701" y="6180701"/>
                  <a:pt x="16709" y="4332206"/>
                  <a:pt x="18410" y="1833630"/>
                </a:cubicBezTo>
                <a:close/>
              </a:path>
            </a:pathLst>
          </a:custGeom>
          <a:solidFill>
            <a:srgbClr val="FCDB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/>
          </a:p>
        </p:txBody>
      </p:sp>
      <p:sp>
        <p:nvSpPr>
          <p:cNvPr id="14" name="Szövegdoboz 13"/>
          <p:cNvSpPr txBox="1"/>
          <p:nvPr/>
        </p:nvSpPr>
        <p:spPr>
          <a:xfrm>
            <a:off x="3177433" y="3702806"/>
            <a:ext cx="521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Egyéni féléves terv bemutatása 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2026588" y="2439458"/>
            <a:ext cx="7681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 CORPORATE AKADÉMIA</a:t>
            </a:r>
            <a:endParaRPr lang="hu-HU" sz="3600" b="1" cap="all" dirty="0">
              <a:solidFill>
                <a:srgbClr val="D22D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églalap 15"/>
          <p:cNvSpPr/>
          <p:nvPr/>
        </p:nvSpPr>
        <p:spPr>
          <a:xfrm rot="1980000">
            <a:off x="2686913" y="-826654"/>
            <a:ext cx="93021" cy="4033739"/>
          </a:xfrm>
          <a:prstGeom prst="rect">
            <a:avLst/>
          </a:prstGeom>
          <a:solidFill>
            <a:srgbClr val="E957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/>
          </a:p>
        </p:txBody>
      </p:sp>
      <p:sp>
        <p:nvSpPr>
          <p:cNvPr id="17" name="Téglalap 16"/>
          <p:cNvSpPr/>
          <p:nvPr/>
        </p:nvSpPr>
        <p:spPr>
          <a:xfrm rot="1980000">
            <a:off x="2631861" y="-711631"/>
            <a:ext cx="76308" cy="4767355"/>
          </a:xfrm>
          <a:prstGeom prst="rect">
            <a:avLst/>
          </a:prstGeom>
          <a:solidFill>
            <a:srgbClr val="C21B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/>
          </a:p>
        </p:txBody>
      </p:sp>
      <p:sp>
        <p:nvSpPr>
          <p:cNvPr id="18" name="Téglalap 17"/>
          <p:cNvSpPr/>
          <p:nvPr/>
        </p:nvSpPr>
        <p:spPr>
          <a:xfrm rot="1980000">
            <a:off x="850792" y="1910241"/>
            <a:ext cx="71961" cy="3145560"/>
          </a:xfrm>
          <a:prstGeom prst="rect">
            <a:avLst/>
          </a:prstGeom>
          <a:solidFill>
            <a:srgbClr val="8E12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/>
          </a:p>
        </p:txBody>
      </p:sp>
      <p:sp>
        <p:nvSpPr>
          <p:cNvPr id="19" name="Google Shape;110;p26"/>
          <p:cNvSpPr/>
          <p:nvPr/>
        </p:nvSpPr>
        <p:spPr>
          <a:xfrm>
            <a:off x="1688038" y="364278"/>
            <a:ext cx="677100" cy="6771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111;p26"/>
          <p:cNvSpPr/>
          <p:nvPr/>
        </p:nvSpPr>
        <p:spPr>
          <a:xfrm>
            <a:off x="393047" y="220728"/>
            <a:ext cx="480164" cy="4712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111;p26"/>
          <p:cNvSpPr/>
          <p:nvPr/>
        </p:nvSpPr>
        <p:spPr>
          <a:xfrm>
            <a:off x="826409" y="1254681"/>
            <a:ext cx="287100" cy="2871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Alcím 2"/>
          <p:cNvSpPr>
            <a:spLocks noGrp="1"/>
          </p:cNvSpPr>
          <p:nvPr>
            <p:ph type="subTitle" idx="1"/>
          </p:nvPr>
        </p:nvSpPr>
        <p:spPr>
          <a:xfrm>
            <a:off x="425738" y="5385654"/>
            <a:ext cx="7351727" cy="545892"/>
          </a:xfrm>
        </p:spPr>
        <p:txBody>
          <a:bodyPr>
            <a:normAutofit/>
          </a:bodyPr>
          <a:lstStyle/>
          <a:p>
            <a:pPr algn="l"/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Név,  2023……..</a:t>
            </a:r>
          </a:p>
        </p:txBody>
      </p:sp>
      <p:sp>
        <p:nvSpPr>
          <p:cNvPr id="24" name="Szövegdoboz 23"/>
          <p:cNvSpPr txBox="1"/>
          <p:nvPr/>
        </p:nvSpPr>
        <p:spPr>
          <a:xfrm>
            <a:off x="1854724" y="2589038"/>
            <a:ext cx="66032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hu-HU" sz="3200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200" cap="all" dirty="0">
                <a:latin typeface="Arial" panose="020B0604020202020204" pitchFamily="34" charset="0"/>
                <a:cs typeface="Arial" panose="020B0604020202020204" pitchFamily="34" charset="0"/>
              </a:rPr>
              <a:t>	  záró prezentáció</a:t>
            </a:r>
            <a:endParaRPr lang="hu-HU" sz="3200" cap="all" dirty="0">
              <a:solidFill>
                <a:srgbClr val="D22D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35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376351" cy="433944"/>
          </a:xfrm>
          <a:solidFill>
            <a:srgbClr val="FBB8AB"/>
          </a:solidFill>
        </p:spPr>
        <p:txBody>
          <a:bodyPr>
            <a:normAutofit/>
          </a:bodyPr>
          <a:lstStyle/>
          <a:p>
            <a:r>
              <a:rPr lang="hu-HU" sz="2000" dirty="0">
                <a:latin typeface="HelveticaNeueLT Pro 45 Lt" panose="020B0403020202020204" pitchFamily="34" charset="-18"/>
              </a:rPr>
              <a:t>BEMUTATKOZÁS</a:t>
            </a:r>
          </a:p>
        </p:txBody>
      </p:sp>
      <p:pic>
        <p:nvPicPr>
          <p:cNvPr id="11" name="Tartalom helye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70732"/>
            <a:ext cx="4055076" cy="4866091"/>
          </a:xfrm>
        </p:spPr>
      </p:pic>
      <p:sp>
        <p:nvSpPr>
          <p:cNvPr id="6" name="Téglalap 5"/>
          <p:cNvSpPr/>
          <p:nvPr/>
        </p:nvSpPr>
        <p:spPr>
          <a:xfrm rot="1980000">
            <a:off x="11650003" y="1994889"/>
            <a:ext cx="69766" cy="3025304"/>
          </a:xfrm>
          <a:prstGeom prst="rect">
            <a:avLst/>
          </a:prstGeom>
          <a:solidFill>
            <a:srgbClr val="E957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 rot="1980000">
            <a:off x="11432649" y="2275906"/>
            <a:ext cx="57231" cy="3575516"/>
          </a:xfrm>
          <a:prstGeom prst="rect">
            <a:avLst/>
          </a:prstGeom>
          <a:solidFill>
            <a:srgbClr val="C21B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 rot="1980000">
            <a:off x="9654574" y="4939991"/>
            <a:ext cx="53971" cy="2359170"/>
          </a:xfrm>
          <a:prstGeom prst="rect">
            <a:avLst/>
          </a:prstGeom>
          <a:solidFill>
            <a:srgbClr val="8E12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Immagine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1781" y="5645363"/>
            <a:ext cx="932229" cy="758983"/>
          </a:xfrm>
          <a:prstGeom prst="rect">
            <a:avLst/>
          </a:prstGeom>
        </p:spPr>
      </p:pic>
      <p:sp>
        <p:nvSpPr>
          <p:cNvPr id="14" name="Tartalom helye 2"/>
          <p:cNvSpPr txBox="1">
            <a:spLocks/>
          </p:cNvSpPr>
          <p:nvPr/>
        </p:nvSpPr>
        <p:spPr>
          <a:xfrm>
            <a:off x="5443030" y="1129311"/>
            <a:ext cx="6521823" cy="513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u-HU" sz="2000" dirty="0"/>
              <a:t>NÉV: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LAKHELY: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TANULMÁNYOK: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HOBBI: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AMIT MAGAMRÓL FONTOSNAK TARTOK: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22736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376351" cy="433944"/>
          </a:xfrm>
          <a:solidFill>
            <a:srgbClr val="FBB8AB"/>
          </a:solidFill>
        </p:spPr>
        <p:txBody>
          <a:bodyPr>
            <a:normAutofit/>
          </a:bodyPr>
          <a:lstStyle/>
          <a:p>
            <a:r>
              <a:rPr lang="hu-HU" sz="2000" dirty="0">
                <a:latin typeface="HelveticaNeueLT Pro 45 Lt" panose="020B0403020202020204" pitchFamily="34" charset="-18"/>
              </a:rPr>
              <a:t>DIAGNÓZIS</a:t>
            </a:r>
          </a:p>
        </p:txBody>
      </p:sp>
      <p:sp>
        <p:nvSpPr>
          <p:cNvPr id="6" name="Téglalap 5"/>
          <p:cNvSpPr/>
          <p:nvPr/>
        </p:nvSpPr>
        <p:spPr>
          <a:xfrm rot="1980000">
            <a:off x="11650003" y="1994889"/>
            <a:ext cx="69766" cy="3025304"/>
          </a:xfrm>
          <a:prstGeom prst="rect">
            <a:avLst/>
          </a:prstGeom>
          <a:solidFill>
            <a:srgbClr val="E957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 rot="1980000">
            <a:off x="11432649" y="2275906"/>
            <a:ext cx="57231" cy="3575516"/>
          </a:xfrm>
          <a:prstGeom prst="rect">
            <a:avLst/>
          </a:prstGeom>
          <a:solidFill>
            <a:srgbClr val="C21B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 rot="1980000">
            <a:off x="9654574" y="4939991"/>
            <a:ext cx="53971" cy="2359170"/>
          </a:xfrm>
          <a:prstGeom prst="rect">
            <a:avLst/>
          </a:prstGeom>
          <a:solidFill>
            <a:srgbClr val="8E12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Immagine 1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1781" y="5645363"/>
            <a:ext cx="932229" cy="758983"/>
          </a:xfrm>
          <a:prstGeom prst="rect">
            <a:avLst/>
          </a:prstGeom>
        </p:spPr>
      </p:pic>
      <p:sp>
        <p:nvSpPr>
          <p:cNvPr id="10" name="Tartalom helye 2"/>
          <p:cNvSpPr txBox="1">
            <a:spLocks/>
          </p:cNvSpPr>
          <p:nvPr/>
        </p:nvSpPr>
        <p:spPr>
          <a:xfrm>
            <a:off x="838200" y="152832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u-HU" sz="2000" dirty="0"/>
              <a:t>Eddigi működésem, szakmai tapasztalatom bemutatása: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Eddigi sikereim a munkában: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Kihívások számomra a munkában: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531388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owth.jpeg" descr="growth.jpeg"/>
          <p:cNvPicPr>
            <a:picLocks noChangeAspect="1"/>
          </p:cNvPicPr>
          <p:nvPr/>
        </p:nvPicPr>
        <p:blipFill>
          <a:blip r:embed="rId2">
            <a:alphaModFix amt="68286"/>
          </a:blip>
          <a:stretch>
            <a:fillRect/>
          </a:stretch>
        </p:blipFill>
        <p:spPr>
          <a:xfrm>
            <a:off x="838200" y="990509"/>
            <a:ext cx="10992025" cy="50340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251357" cy="433944"/>
          </a:xfrm>
          <a:solidFill>
            <a:srgbClr val="FBB8AB"/>
          </a:solidFill>
        </p:spPr>
        <p:txBody>
          <a:bodyPr>
            <a:normAutofit/>
          </a:bodyPr>
          <a:lstStyle/>
          <a:p>
            <a:r>
              <a:rPr lang="hu-HU" sz="2000" dirty="0">
                <a:latin typeface="HelveticaNeueLT Pro 45 Lt" panose="020B0403020202020204" pitchFamily="34" charset="-18"/>
              </a:rPr>
              <a:t>CÉLJAIM A KÖVEKEZŐ 6 HÓNAPBAN – ÜZLETI CÉLOK</a:t>
            </a:r>
          </a:p>
        </p:txBody>
      </p:sp>
      <p:sp>
        <p:nvSpPr>
          <p:cNvPr id="6" name="Téglalap 5"/>
          <p:cNvSpPr/>
          <p:nvPr/>
        </p:nvSpPr>
        <p:spPr>
          <a:xfrm rot="1980000">
            <a:off x="11650003" y="1994889"/>
            <a:ext cx="69766" cy="3025304"/>
          </a:xfrm>
          <a:prstGeom prst="rect">
            <a:avLst/>
          </a:prstGeom>
          <a:solidFill>
            <a:srgbClr val="E957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 rot="1980000">
            <a:off x="11432649" y="2275906"/>
            <a:ext cx="57231" cy="3575516"/>
          </a:xfrm>
          <a:prstGeom prst="rect">
            <a:avLst/>
          </a:prstGeom>
          <a:solidFill>
            <a:srgbClr val="C21B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 rot="1980000">
            <a:off x="9654574" y="4939991"/>
            <a:ext cx="53971" cy="2359170"/>
          </a:xfrm>
          <a:prstGeom prst="rect">
            <a:avLst/>
          </a:prstGeom>
          <a:solidFill>
            <a:srgbClr val="8E12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Immagine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1781" y="5645363"/>
            <a:ext cx="932229" cy="758983"/>
          </a:xfrm>
          <a:prstGeom prst="rect">
            <a:avLst/>
          </a:prstGeom>
        </p:spPr>
      </p:pic>
      <p:sp>
        <p:nvSpPr>
          <p:cNvPr id="11" name="Arrow"/>
          <p:cNvSpPr/>
          <p:nvPr/>
        </p:nvSpPr>
        <p:spPr>
          <a:xfrm rot="18546163">
            <a:off x="6910" y="2925464"/>
            <a:ext cx="4530337" cy="692079"/>
          </a:xfrm>
          <a:prstGeom prst="rightArrow">
            <a:avLst>
              <a:gd name="adj1" fmla="val 32000"/>
              <a:gd name="adj2" fmla="val 64000"/>
            </a:avLst>
          </a:prstGeom>
          <a:solidFill>
            <a:srgbClr val="C1201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" name="Szövegdoboz 2"/>
          <p:cNvSpPr txBox="1"/>
          <p:nvPr/>
        </p:nvSpPr>
        <p:spPr>
          <a:xfrm>
            <a:off x="5832388" y="2364072"/>
            <a:ext cx="359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KÖTÉSI JUTALÉK KKV ÜGYFÉLKÖRBEN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5152766" y="2969278"/>
            <a:ext cx="359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VAGYON TELJESÍTMÉNY 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4463878" y="3581984"/>
            <a:ext cx="359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KKV ÜGYFÉL/HÓ 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3863795" y="4256250"/>
            <a:ext cx="359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FŐ CÉLCSOPORT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3282951" y="4878232"/>
            <a:ext cx="359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STB. </a:t>
            </a:r>
          </a:p>
        </p:txBody>
      </p:sp>
    </p:spTree>
    <p:extLst>
      <p:ext uri="{BB962C8B-B14F-4D97-AF65-F5344CB8AC3E}">
        <p14:creationId xmlns:p14="http://schemas.microsoft.com/office/powerpoint/2010/main" val="1137281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251357" cy="433944"/>
          </a:xfrm>
          <a:solidFill>
            <a:srgbClr val="FBB8AB"/>
          </a:solidFill>
        </p:spPr>
        <p:txBody>
          <a:bodyPr>
            <a:normAutofit/>
          </a:bodyPr>
          <a:lstStyle/>
          <a:p>
            <a:r>
              <a:rPr lang="hu-HU" sz="2000" dirty="0">
                <a:latin typeface="HelveticaNeueLT Pro 45 Lt" panose="020B0403020202020204" pitchFamily="34" charset="-18"/>
              </a:rPr>
              <a:t>CÉLJAIM A KÖVEKEZŐ 6 HÓNAPBAN – ÜZLETI CÉLOK</a:t>
            </a:r>
          </a:p>
        </p:txBody>
      </p:sp>
      <p:sp>
        <p:nvSpPr>
          <p:cNvPr id="6" name="Téglalap 5"/>
          <p:cNvSpPr/>
          <p:nvPr/>
        </p:nvSpPr>
        <p:spPr>
          <a:xfrm rot="1980000">
            <a:off x="11650003" y="1994889"/>
            <a:ext cx="69766" cy="3025304"/>
          </a:xfrm>
          <a:prstGeom prst="rect">
            <a:avLst/>
          </a:prstGeom>
          <a:solidFill>
            <a:srgbClr val="E957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 rot="1980000">
            <a:off x="11432649" y="2275906"/>
            <a:ext cx="57231" cy="3575516"/>
          </a:xfrm>
          <a:prstGeom prst="rect">
            <a:avLst/>
          </a:prstGeom>
          <a:solidFill>
            <a:srgbClr val="C21B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 rot="1980000">
            <a:off x="9654574" y="4939991"/>
            <a:ext cx="53971" cy="2359170"/>
          </a:xfrm>
          <a:prstGeom prst="rect">
            <a:avLst/>
          </a:prstGeom>
          <a:solidFill>
            <a:srgbClr val="8E12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Immagine 1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1781" y="5645363"/>
            <a:ext cx="932229" cy="758983"/>
          </a:xfrm>
          <a:prstGeom prst="rect">
            <a:avLst/>
          </a:prstGeom>
        </p:spPr>
      </p:pic>
      <p:sp>
        <p:nvSpPr>
          <p:cNvPr id="14" name="Tartalom helye 2">
            <a:extLst>
              <a:ext uri="{FF2B5EF4-FFF2-40B4-BE49-F238E27FC236}">
                <a16:creationId xmlns:a16="http://schemas.microsoft.com/office/drawing/2014/main" id="{4AA5A53B-C7CB-4CC8-8027-594D01E3BAC1}"/>
              </a:ext>
            </a:extLst>
          </p:cNvPr>
          <p:cNvSpPr txBox="1">
            <a:spLocks/>
          </p:cNvSpPr>
          <p:nvPr/>
        </p:nvSpPr>
        <p:spPr>
          <a:xfrm>
            <a:off x="838200" y="152832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hu-HU" sz="2000" dirty="0"/>
          </a:p>
          <a:p>
            <a:pPr marL="0" indent="0" algn="l">
              <a:buNone/>
            </a:pPr>
            <a:r>
              <a:rPr lang="hu-HU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 lényeg, pár percben mutassátok be:</a:t>
            </a:r>
          </a:p>
          <a:p>
            <a:pPr marL="0" indent="0" algn="l">
              <a:buNone/>
            </a:pPr>
            <a:endParaRPr lang="hu-HU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hu-HU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 Milyen vállalati Ügyfélkörben gondolkodtok, mi a célpiacotok (V - Válassz!!)</a:t>
            </a:r>
          </a:p>
          <a:p>
            <a:pPr algn="l"/>
            <a:r>
              <a:rPr lang="hu-HU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2. Hol fogod őt megtalálni, merre indulsz </a:t>
            </a:r>
            <a:r>
              <a:rPr lang="hu-HU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er</a:t>
            </a:r>
            <a:r>
              <a:rPr lang="hu-HU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milyen csatornákon?</a:t>
            </a:r>
          </a:p>
          <a:p>
            <a:pPr algn="l"/>
            <a:r>
              <a:rPr lang="hu-HU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3. Mit kell róla előzetesen tudnod és ezeket az infókat hol találod? (T - Tanulmányozd!)</a:t>
            </a:r>
          </a:p>
          <a:p>
            <a:pPr algn="l"/>
            <a:r>
              <a:rPr lang="hu-HU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4. Hogyan fogod felkeresni, időpontot egyeztetni? </a:t>
            </a:r>
          </a:p>
          <a:p>
            <a:pPr algn="l"/>
            <a:r>
              <a:rPr lang="hu-HU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5. Milyen termékeket kínálsz neki elsősorban? (CS- Cselekedj!)</a:t>
            </a:r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56043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251357" cy="433944"/>
          </a:xfrm>
          <a:solidFill>
            <a:srgbClr val="FBB8AB"/>
          </a:solidFill>
        </p:spPr>
        <p:txBody>
          <a:bodyPr>
            <a:normAutofit/>
          </a:bodyPr>
          <a:lstStyle/>
          <a:p>
            <a:r>
              <a:rPr lang="hu-HU" sz="2000" dirty="0">
                <a:latin typeface="HelveticaNeueLT Pro 45 Lt" panose="020B0403020202020204" pitchFamily="34" charset="-18"/>
              </a:rPr>
              <a:t>CÉLJAIM A KÖVEKEZŐ 6 HÓNAPBAN – SZEMÉLYES CÉLOK</a:t>
            </a:r>
          </a:p>
        </p:txBody>
      </p:sp>
      <p:sp>
        <p:nvSpPr>
          <p:cNvPr id="6" name="Téglalap 5"/>
          <p:cNvSpPr/>
          <p:nvPr/>
        </p:nvSpPr>
        <p:spPr>
          <a:xfrm rot="1980000">
            <a:off x="11650003" y="1994889"/>
            <a:ext cx="69766" cy="3025304"/>
          </a:xfrm>
          <a:prstGeom prst="rect">
            <a:avLst/>
          </a:prstGeom>
          <a:solidFill>
            <a:srgbClr val="E957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 rot="1980000">
            <a:off x="11432649" y="2275906"/>
            <a:ext cx="57231" cy="3575516"/>
          </a:xfrm>
          <a:prstGeom prst="rect">
            <a:avLst/>
          </a:prstGeom>
          <a:solidFill>
            <a:srgbClr val="C21B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 rot="1980000">
            <a:off x="9654574" y="4939991"/>
            <a:ext cx="53971" cy="2359170"/>
          </a:xfrm>
          <a:prstGeom prst="rect">
            <a:avLst/>
          </a:prstGeom>
          <a:solidFill>
            <a:srgbClr val="8E12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Immagine 1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1781" y="5645363"/>
            <a:ext cx="932229" cy="758983"/>
          </a:xfrm>
          <a:prstGeom prst="rect">
            <a:avLst/>
          </a:prstGeom>
        </p:spPr>
      </p:pic>
      <p:sp>
        <p:nvSpPr>
          <p:cNvPr id="12" name="Quote Bubble"/>
          <p:cNvSpPr/>
          <p:nvPr/>
        </p:nvSpPr>
        <p:spPr>
          <a:xfrm flipH="1">
            <a:off x="670378" y="1509652"/>
            <a:ext cx="2392861" cy="1277811"/>
          </a:xfrm>
          <a:prstGeom prst="wedgeEllipseCallout">
            <a:avLst>
              <a:gd name="adj1" fmla="val -49385"/>
              <a:gd name="adj2" fmla="val 68953"/>
            </a:avLst>
          </a:prstGeom>
          <a:ln w="88900">
            <a:solidFill>
              <a:srgbClr val="C12017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3" name="Hétfőtől - Péntekig 09:00 - 16:00"/>
          <p:cNvSpPr/>
          <p:nvPr/>
        </p:nvSpPr>
        <p:spPr>
          <a:xfrm>
            <a:off x="8778386" y="1454151"/>
            <a:ext cx="2682878" cy="1221497"/>
          </a:xfrm>
          <a:prstGeom prst="wedgeEllipseCallout">
            <a:avLst>
              <a:gd name="adj1" fmla="val -49385"/>
              <a:gd name="adj2" fmla="val 68953"/>
            </a:avLst>
          </a:prstGeom>
          <a:ln w="88900">
            <a:solidFill>
              <a:srgbClr val="C12017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hu-HU" dirty="0"/>
          </a:p>
        </p:txBody>
      </p:sp>
      <p:sp>
        <p:nvSpPr>
          <p:cNvPr id="14" name="Quote Bubble"/>
          <p:cNvSpPr/>
          <p:nvPr/>
        </p:nvSpPr>
        <p:spPr>
          <a:xfrm flipH="1">
            <a:off x="1130004" y="3640433"/>
            <a:ext cx="2392861" cy="1277811"/>
          </a:xfrm>
          <a:prstGeom prst="wedgeEllipseCallout">
            <a:avLst>
              <a:gd name="adj1" fmla="val -49385"/>
              <a:gd name="adj2" fmla="val 68953"/>
            </a:avLst>
          </a:prstGeom>
          <a:ln w="88900">
            <a:solidFill>
              <a:srgbClr val="C12017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" name="Hétfőtől - Péntekig 09:00 - 16:00"/>
          <p:cNvSpPr/>
          <p:nvPr/>
        </p:nvSpPr>
        <p:spPr>
          <a:xfrm>
            <a:off x="8208437" y="3640433"/>
            <a:ext cx="2682878" cy="1221497"/>
          </a:xfrm>
          <a:prstGeom prst="wedgeEllipseCallout">
            <a:avLst>
              <a:gd name="adj1" fmla="val -49385"/>
              <a:gd name="adj2" fmla="val 68953"/>
            </a:avLst>
          </a:prstGeom>
          <a:ln w="88900">
            <a:solidFill>
              <a:srgbClr val="C12017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758" y="1366937"/>
            <a:ext cx="3116395" cy="2010577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758" y="4321432"/>
            <a:ext cx="3116395" cy="20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788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alendar.jpeg" descr="calendar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1653" y="1519518"/>
            <a:ext cx="5272677" cy="395648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376351" cy="433944"/>
          </a:xfrm>
          <a:solidFill>
            <a:srgbClr val="FBB8AB"/>
          </a:solidFill>
        </p:spPr>
        <p:txBody>
          <a:bodyPr>
            <a:normAutofit/>
          </a:bodyPr>
          <a:lstStyle/>
          <a:p>
            <a:r>
              <a:rPr lang="hu-HU" sz="2000" dirty="0">
                <a:latin typeface="HelveticaNeueLT Pro 45 Lt" panose="020B0403020202020204" pitchFamily="34" charset="-18"/>
              </a:rPr>
              <a:t>MÓDSZEREK</a:t>
            </a:r>
          </a:p>
        </p:txBody>
      </p:sp>
      <p:sp>
        <p:nvSpPr>
          <p:cNvPr id="6" name="Téglalap 5"/>
          <p:cNvSpPr/>
          <p:nvPr/>
        </p:nvSpPr>
        <p:spPr>
          <a:xfrm rot="1980000">
            <a:off x="11650003" y="1994889"/>
            <a:ext cx="69766" cy="3025304"/>
          </a:xfrm>
          <a:prstGeom prst="rect">
            <a:avLst/>
          </a:prstGeom>
          <a:solidFill>
            <a:srgbClr val="E957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 rot="1980000">
            <a:off x="11432649" y="2275906"/>
            <a:ext cx="57231" cy="3575516"/>
          </a:xfrm>
          <a:prstGeom prst="rect">
            <a:avLst/>
          </a:prstGeom>
          <a:solidFill>
            <a:srgbClr val="C21B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 rot="1980000">
            <a:off x="9654574" y="4939991"/>
            <a:ext cx="53971" cy="2359170"/>
          </a:xfrm>
          <a:prstGeom prst="rect">
            <a:avLst/>
          </a:prstGeom>
          <a:solidFill>
            <a:srgbClr val="8E12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Immagine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1781" y="5645363"/>
            <a:ext cx="932229" cy="758983"/>
          </a:xfrm>
          <a:prstGeom prst="rect">
            <a:avLst/>
          </a:prstGeom>
        </p:spPr>
      </p:pic>
      <p:sp>
        <p:nvSpPr>
          <p:cNvPr id="11" name="Tartalom helye 2"/>
          <p:cNvSpPr>
            <a:spLocks noGrp="1"/>
          </p:cNvSpPr>
          <p:nvPr>
            <p:ph idx="1"/>
          </p:nvPr>
        </p:nvSpPr>
        <p:spPr>
          <a:xfrm>
            <a:off x="349624" y="1519518"/>
            <a:ext cx="6939421" cy="48812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000" dirty="0"/>
              <a:t>Mit teszek napi szinten a terv megvalósításáért: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Mit csinálok a JCA után másképpen mint eddig:</a:t>
            </a:r>
          </a:p>
          <a:p>
            <a:pPr lvl="1">
              <a:lnSpc>
                <a:spcPct val="150000"/>
              </a:lnSpc>
            </a:pPr>
            <a:r>
              <a:rPr lang="hu-HU" sz="1800" dirty="0" err="1"/>
              <a:t>Social</a:t>
            </a:r>
            <a:r>
              <a:rPr lang="hu-HU" sz="1800" dirty="0"/>
              <a:t> </a:t>
            </a:r>
            <a:r>
              <a:rPr lang="hu-HU" sz="1800" dirty="0" err="1"/>
              <a:t>media</a:t>
            </a:r>
            <a:r>
              <a:rPr lang="hu-HU" sz="1800" dirty="0"/>
              <a:t> felület használata:</a:t>
            </a:r>
          </a:p>
          <a:p>
            <a:pPr lvl="1">
              <a:lnSpc>
                <a:spcPct val="150000"/>
              </a:lnSpc>
            </a:pPr>
            <a:r>
              <a:rPr lang="hu-HU" sz="1800" dirty="0"/>
              <a:t>Célszegmens elérése:</a:t>
            </a:r>
          </a:p>
          <a:p>
            <a:pPr lvl="1">
              <a:lnSpc>
                <a:spcPct val="150000"/>
              </a:lnSpc>
            </a:pPr>
            <a:r>
              <a:rPr lang="hu-HU" sz="1800" dirty="0"/>
              <a:t>Értékesítési technológia:</a:t>
            </a:r>
          </a:p>
          <a:p>
            <a:pPr lvl="1">
              <a:lnSpc>
                <a:spcPct val="150000"/>
              </a:lnSpc>
            </a:pPr>
            <a:endParaRPr lang="hu-HU" sz="1800" dirty="0"/>
          </a:p>
          <a:p>
            <a:pPr>
              <a:lnSpc>
                <a:spcPct val="150000"/>
              </a:lnSpc>
            </a:pPr>
            <a:endParaRPr lang="hu-HU" sz="2000" dirty="0"/>
          </a:p>
          <a:p>
            <a:endParaRPr lang="hu-HU" sz="2000" dirty="0"/>
          </a:p>
          <a:p>
            <a:endParaRPr lang="hu-HU" sz="20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334" y="4275438"/>
            <a:ext cx="2025885" cy="201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2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775" y="3410465"/>
            <a:ext cx="3792755" cy="2709111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376351" cy="433944"/>
          </a:xfrm>
          <a:solidFill>
            <a:srgbClr val="FBB8AB"/>
          </a:solidFill>
        </p:spPr>
        <p:txBody>
          <a:bodyPr>
            <a:normAutofit/>
          </a:bodyPr>
          <a:lstStyle/>
          <a:p>
            <a:r>
              <a:rPr lang="hu-HU" sz="2000" dirty="0">
                <a:latin typeface="HelveticaNeueLT Pro 45 Lt" panose="020B0403020202020204" pitchFamily="34" charset="-18"/>
              </a:rPr>
              <a:t>Eredmények értékelése</a:t>
            </a:r>
          </a:p>
        </p:txBody>
      </p:sp>
      <p:sp>
        <p:nvSpPr>
          <p:cNvPr id="6" name="Téglalap 5"/>
          <p:cNvSpPr/>
          <p:nvPr/>
        </p:nvSpPr>
        <p:spPr>
          <a:xfrm rot="1980000">
            <a:off x="11650003" y="1994889"/>
            <a:ext cx="69766" cy="3025304"/>
          </a:xfrm>
          <a:prstGeom prst="rect">
            <a:avLst/>
          </a:prstGeom>
          <a:solidFill>
            <a:srgbClr val="E957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 rot="1980000">
            <a:off x="11432649" y="2275906"/>
            <a:ext cx="57231" cy="3575516"/>
          </a:xfrm>
          <a:prstGeom prst="rect">
            <a:avLst/>
          </a:prstGeom>
          <a:solidFill>
            <a:srgbClr val="C21B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 rot="1980000">
            <a:off x="9654574" y="4939991"/>
            <a:ext cx="53971" cy="2359170"/>
          </a:xfrm>
          <a:prstGeom prst="rect">
            <a:avLst/>
          </a:prstGeom>
          <a:solidFill>
            <a:srgbClr val="8E12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Immagine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1781" y="5645363"/>
            <a:ext cx="932229" cy="758983"/>
          </a:xfrm>
          <a:prstGeom prst="rect">
            <a:avLst/>
          </a:prstGeom>
        </p:spPr>
      </p:pic>
      <p:sp>
        <p:nvSpPr>
          <p:cNvPr id="11" name="Tartalom helye 2"/>
          <p:cNvSpPr>
            <a:spLocks noGrp="1"/>
          </p:cNvSpPr>
          <p:nvPr>
            <p:ph idx="1"/>
          </p:nvPr>
        </p:nvSpPr>
        <p:spPr>
          <a:xfrm>
            <a:off x="349624" y="1519518"/>
            <a:ext cx="8992084" cy="48812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000" dirty="0"/>
              <a:t>Hogyan és milyen gyakorisággal értékelem az elért eredményeimet a vezetőmmel? </a:t>
            </a:r>
            <a:endParaRPr lang="hu-HU" sz="1800" dirty="0"/>
          </a:p>
          <a:p>
            <a:pPr lvl="1">
              <a:lnSpc>
                <a:spcPct val="150000"/>
              </a:lnSpc>
            </a:pPr>
            <a:endParaRPr lang="hu-HU" sz="1800" dirty="0"/>
          </a:p>
          <a:p>
            <a:pPr>
              <a:lnSpc>
                <a:spcPct val="150000"/>
              </a:lnSpc>
            </a:pPr>
            <a:endParaRPr lang="hu-HU" sz="2000" dirty="0"/>
          </a:p>
          <a:p>
            <a:endParaRPr lang="hu-HU" sz="2000" dirty="0"/>
          </a:p>
          <a:p>
            <a:endParaRPr lang="hu-HU" sz="2000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01" y="5206093"/>
            <a:ext cx="1404334" cy="13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79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 rot="1980000">
            <a:off x="11650003" y="1994889"/>
            <a:ext cx="69766" cy="3025304"/>
          </a:xfrm>
          <a:prstGeom prst="rect">
            <a:avLst/>
          </a:prstGeom>
          <a:solidFill>
            <a:srgbClr val="E957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 rot="1980000">
            <a:off x="11432649" y="2275906"/>
            <a:ext cx="57231" cy="3575516"/>
          </a:xfrm>
          <a:prstGeom prst="rect">
            <a:avLst/>
          </a:prstGeom>
          <a:solidFill>
            <a:srgbClr val="C21B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 rot="1980000">
            <a:off x="9654574" y="4939991"/>
            <a:ext cx="53971" cy="2359170"/>
          </a:xfrm>
          <a:prstGeom prst="rect">
            <a:avLst/>
          </a:prstGeom>
          <a:solidFill>
            <a:srgbClr val="8E12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Immagine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1781" y="5645363"/>
            <a:ext cx="932229" cy="758983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5459999" y="1753995"/>
            <a:ext cx="7683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KÖSZÖNÖM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7460990" y="2635423"/>
            <a:ext cx="3681351" cy="461665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figyelmet!</a:t>
            </a:r>
          </a:p>
        </p:txBody>
      </p:sp>
    </p:spTree>
    <p:extLst>
      <p:ext uri="{BB962C8B-B14F-4D97-AF65-F5344CB8AC3E}">
        <p14:creationId xmlns:p14="http://schemas.microsoft.com/office/powerpoint/2010/main" val="358509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228</Words>
  <Application>Microsoft Office PowerPoint</Application>
  <PresentationFormat>Szélesvásznú</PresentationFormat>
  <Paragraphs>46</Paragraphs>
  <Slides>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 Neue Medium</vt:lpstr>
      <vt:lpstr>HelveticaNeueLT Pro 45 Lt</vt:lpstr>
      <vt:lpstr>Office-téma</vt:lpstr>
      <vt:lpstr>PowerPoint-bemutató</vt:lpstr>
      <vt:lpstr>BEMUTATKOZÁS</vt:lpstr>
      <vt:lpstr>DIAGNÓZIS</vt:lpstr>
      <vt:lpstr>CÉLJAIM A KÖVEKEZŐ 6 HÓNAPBAN – ÜZLETI CÉLOK</vt:lpstr>
      <vt:lpstr>CÉLJAIM A KÖVEKEZŐ 6 HÓNAPBAN – ÜZLETI CÉLOK</vt:lpstr>
      <vt:lpstr>CÉLJAIM A KÖVEKEZŐ 6 HÓNAPBAN – SZEMÉLYES CÉLOK</vt:lpstr>
      <vt:lpstr>MÓDSZEREK</vt:lpstr>
      <vt:lpstr>Eredmények értékelése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Kovács Réka</dc:creator>
  <cp:lastModifiedBy>Balázs Attila</cp:lastModifiedBy>
  <cp:revision>12</cp:revision>
  <dcterms:created xsi:type="dcterms:W3CDTF">2021-10-28T10:27:11Z</dcterms:created>
  <dcterms:modified xsi:type="dcterms:W3CDTF">2023-06-13T15:50:56Z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f4bb52-9e9d-4296-940a-59002820a53c_Enabled">
    <vt:lpwstr>true</vt:lpwstr>
  </property>
  <property fmtid="{D5CDD505-2E9C-101B-9397-08002B2CF9AE}" pid="3" name="MSIP_Label_5bf4bb52-9e9d-4296-940a-59002820a53c_SetDate">
    <vt:lpwstr>2022-05-26T09:29:13Z</vt:lpwstr>
  </property>
  <property fmtid="{D5CDD505-2E9C-101B-9397-08002B2CF9AE}" pid="4" name="MSIP_Label_5bf4bb52-9e9d-4296-940a-59002820a53c_Method">
    <vt:lpwstr>Standard</vt:lpwstr>
  </property>
  <property fmtid="{D5CDD505-2E9C-101B-9397-08002B2CF9AE}" pid="5" name="MSIP_Label_5bf4bb52-9e9d-4296-940a-59002820a53c_Name">
    <vt:lpwstr>5bf4bb52-9e9d-4296-940a-59002820a53c</vt:lpwstr>
  </property>
  <property fmtid="{D5CDD505-2E9C-101B-9397-08002B2CF9AE}" pid="6" name="MSIP_Label_5bf4bb52-9e9d-4296-940a-59002820a53c_SiteId">
    <vt:lpwstr>cbeb3ecc-6f45-4183-b5a8-088140deae5d</vt:lpwstr>
  </property>
  <property fmtid="{D5CDD505-2E9C-101B-9397-08002B2CF9AE}" pid="7" name="MSIP_Label_5bf4bb52-9e9d-4296-940a-59002820a53c_ActionId">
    <vt:lpwstr>f0525bdb-ff21-4f52-a06b-b2268162f731</vt:lpwstr>
  </property>
  <property fmtid="{D5CDD505-2E9C-101B-9397-08002B2CF9AE}" pid="8" name="MSIP_Label_5bf4bb52-9e9d-4296-940a-59002820a53c_ContentBits">
    <vt:lpwstr>0</vt:lpwstr>
  </property>
</Properties>
</file>