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4" r:id="rId3"/>
    <p:sldId id="259" r:id="rId4"/>
    <p:sldId id="260" r:id="rId5"/>
    <p:sldId id="261" r:id="rId6"/>
    <p:sldId id="256" r:id="rId7"/>
    <p:sldId id="265" r:id="rId8"/>
    <p:sldId id="266" r:id="rId9"/>
    <p:sldId id="258" r:id="rId10"/>
    <p:sldId id="267" r:id="rId11"/>
    <p:sldId id="268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C82"/>
    <a:srgbClr val="ED1F50"/>
    <a:srgbClr val="E824E8"/>
    <a:srgbClr val="7B3CD0"/>
    <a:srgbClr val="28E4E0"/>
    <a:srgbClr val="80FB11"/>
    <a:srgbClr val="F78615"/>
    <a:srgbClr val="FF5050"/>
    <a:srgbClr val="E4B8E4"/>
    <a:srgbClr val="C4A9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660" y="1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ECE7B-C53E-4473-8810-BD984FDAFBCC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B9E0E-42C1-4269-92E6-2256F1FEA09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424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 szinonimagyűjtő füzetbe írják a kiemelt szavakat.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9E0E-42C1-4269-92E6-2256F1FEA09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4697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Ötlet: http://moretime2teach.com/</a:t>
            </a:r>
            <a:r>
              <a:rPr lang="hu-HU" dirty="0" err="1" smtClean="0"/>
              <a:t>earths-orbit-misconception</a:t>
            </a:r>
            <a:r>
              <a:rPr lang="hu-HU" dirty="0" smtClean="0"/>
              <a:t>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8981A-0CF1-4985-8899-AC36F1676A86}" type="slidenum">
              <a:rPr lang="hu-HU" smtClean="0">
                <a:solidFill>
                  <a:prstClr val="black"/>
                </a:solidFill>
              </a:rPr>
              <a:pPr/>
              <a:t>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2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FB1-187B-40ED-AE66-E231C9724D0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2F55-39B2-4883-87CE-964539C88B0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4368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FB1-187B-40ED-AE66-E231C9724D0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2F55-39B2-4883-87CE-964539C88B0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8867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FB1-187B-40ED-AE66-E231C9724D0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2F55-39B2-4883-87CE-964539C88B0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22676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628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655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061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52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954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523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170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03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FB1-187B-40ED-AE66-E231C9724D0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2F55-39B2-4883-87CE-964539C88B0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14500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758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195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56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FB1-187B-40ED-AE66-E231C9724D0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2F55-39B2-4883-87CE-964539C88B0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2391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FB1-187B-40ED-AE66-E231C9724D0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2F55-39B2-4883-87CE-964539C88B0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6705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FB1-187B-40ED-AE66-E231C9724D0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2F55-39B2-4883-87CE-964539C88B0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963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FB1-187B-40ED-AE66-E231C9724D0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2F55-39B2-4883-87CE-964539C88B0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8672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FB1-187B-40ED-AE66-E231C9724D0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2F55-39B2-4883-87CE-964539C88B0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5265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FB1-187B-40ED-AE66-E231C9724D0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2F55-39B2-4883-87CE-964539C88B0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706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FB1-187B-40ED-AE66-E231C9724D0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2F55-39B2-4883-87CE-964539C88B0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5623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9FB1-187B-40ED-AE66-E231C9724D04}" type="datetimeFigureOut">
              <a:rPr lang="hu-HU" smtClean="0"/>
              <a:pPr/>
              <a:t>2018.02.14.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2F55-39B2-4883-87CE-964539C88B0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4343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F44D-1A64-4F33-9910-0BDBD8DA039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BAC8E-2C58-46D2-893F-3D68447FCF2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12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keresohalo.h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ordart.com/c867mq5kbs7s/word-art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B8E4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453745" y="2782669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SourceSansPro-Semibold"/>
              </a:rPr>
              <a:t>Óra-mese</a:t>
            </a:r>
            <a:endParaRPr lang="hu-HU" sz="3600" dirty="0"/>
          </a:p>
        </p:txBody>
      </p:sp>
      <p:sp>
        <p:nvSpPr>
          <p:cNvPr id="5" name="Téglalap 4"/>
          <p:cNvSpPr/>
          <p:nvPr/>
        </p:nvSpPr>
        <p:spPr>
          <a:xfrm>
            <a:off x="863292" y="3707367"/>
            <a:ext cx="7417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latin typeface="SourceSansPro-Semibold"/>
              </a:rPr>
              <a:t>Mióta mérjük, mivel mérjük az időt?</a:t>
            </a:r>
            <a:endParaRPr lang="hu-HU" sz="3600" dirty="0"/>
          </a:p>
        </p:txBody>
      </p:sp>
      <p:sp>
        <p:nvSpPr>
          <p:cNvPr id="6" name="Téglalap 5"/>
          <p:cNvSpPr/>
          <p:nvPr/>
        </p:nvSpPr>
        <p:spPr>
          <a:xfrm>
            <a:off x="2286000" y="587862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hu-HU" sz="1600" b="1" dirty="0">
                <a:solidFill>
                  <a:srgbClr val="FF0000"/>
                </a:solidFill>
                <a:latin typeface="Source Sans Pro Light" panose="020B0403030403020204" pitchFamily="34" charset="-18"/>
              </a:rPr>
              <a:t>Készítette </a:t>
            </a:r>
            <a:r>
              <a:rPr lang="hu-HU" sz="1600" b="1" dirty="0" err="1">
                <a:solidFill>
                  <a:srgbClr val="FF0000"/>
                </a:solidFill>
                <a:latin typeface="Source Sans Pro Light" panose="020B0403030403020204" pitchFamily="34" charset="-18"/>
              </a:rPr>
              <a:t>Graczáné</a:t>
            </a:r>
            <a:r>
              <a:rPr lang="hu-HU" sz="1600" b="1" dirty="0">
                <a:solidFill>
                  <a:srgbClr val="FF0000"/>
                </a:solidFill>
                <a:latin typeface="Source Sans Pro Light" panose="020B0403030403020204" pitchFamily="34" charset="-18"/>
              </a:rPr>
              <a:t> Tóth Andrea</a:t>
            </a:r>
          </a:p>
          <a:p>
            <a:pPr lvl="0" algn="ctr"/>
            <a:r>
              <a:rPr lang="hu-HU" sz="1600" b="1" dirty="0">
                <a:solidFill>
                  <a:srgbClr val="FF0000"/>
                </a:solidFill>
                <a:latin typeface="Source Sans Pro Light" panose="020B0403030403020204" pitchFamily="34" charset="-18"/>
              </a:rPr>
              <a:t>az OFI Olvasókönyv II. újgenerációs tankönyve és munkafüzete felhasználásával  2.  osztályosoknak</a:t>
            </a:r>
          </a:p>
        </p:txBody>
      </p:sp>
    </p:spTree>
    <p:extLst>
      <p:ext uri="{BB962C8B-B14F-4D97-AF65-F5344CB8AC3E}">
        <p14:creationId xmlns:p14="http://schemas.microsoft.com/office/powerpoint/2010/main" xmlns="" val="49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1169669" y="737236"/>
            <a:ext cx="5086350" cy="5069204"/>
            <a:chOff x="-1493521" y="335280"/>
            <a:chExt cx="5638800" cy="5638800"/>
          </a:xfrm>
        </p:grpSpPr>
        <p:pic>
          <p:nvPicPr>
            <p:cNvPr id="2052" name="Picture 4" descr="https://wiki.startlap.hu/uploads/2014/12/fold_boly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93521" y="335280"/>
              <a:ext cx="5638800" cy="563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Ellipszis 7"/>
            <p:cNvSpPr/>
            <p:nvPr/>
          </p:nvSpPr>
          <p:spPr>
            <a:xfrm rot="1166082">
              <a:off x="2208587" y="2546428"/>
              <a:ext cx="376343" cy="25663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Ellipszis 10"/>
            <p:cNvSpPr/>
            <p:nvPr/>
          </p:nvSpPr>
          <p:spPr>
            <a:xfrm>
              <a:off x="1432560" y="2788920"/>
              <a:ext cx="554355" cy="42672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Ellipszis 11"/>
            <p:cNvSpPr/>
            <p:nvPr/>
          </p:nvSpPr>
          <p:spPr>
            <a:xfrm>
              <a:off x="1318736" y="1943100"/>
              <a:ext cx="227648" cy="18288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4" name="Téglalap 13">
            <a:hlinkClick r:id="rId3" action="ppaction://hlinksldjump"/>
          </p:cNvPr>
          <p:cNvSpPr/>
          <p:nvPr/>
        </p:nvSpPr>
        <p:spPr>
          <a:xfrm>
            <a:off x="7342822" y="5806440"/>
            <a:ext cx="1363980" cy="609600"/>
          </a:xfrm>
          <a:prstGeom prst="rect">
            <a:avLst/>
          </a:prstGeom>
          <a:solidFill>
            <a:srgbClr val="211C82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Source Sans Pro Light" panose="020B0403030403020204" pitchFamily="34" charset="-18"/>
              </a:rPr>
              <a:t>vissza</a:t>
            </a:r>
            <a:endParaRPr lang="hu-HU" b="1" dirty="0">
              <a:latin typeface="Source Sans Pro Light" panose="020B0403030403020204" pitchFamily="34" charset="-18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5574029" y="5806440"/>
            <a:ext cx="1363980" cy="609600"/>
          </a:xfrm>
          <a:prstGeom prst="rect">
            <a:avLst/>
          </a:prstGeom>
          <a:solidFill>
            <a:srgbClr val="211C82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Source Sans Pro Light" panose="020B0403030403020204" pitchFamily="34" charset="-18"/>
              </a:rPr>
              <a:t>térkép</a:t>
            </a:r>
            <a:endParaRPr lang="hu-HU" b="1" dirty="0">
              <a:latin typeface="Source Sans Pro Light" panose="020B0403030403020204" pitchFamily="34" charset="-18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551497" y="737236"/>
            <a:ext cx="8162925" cy="4972050"/>
            <a:chOff x="543878" y="920115"/>
            <a:chExt cx="8162925" cy="4972050"/>
          </a:xfrm>
        </p:grpSpPr>
        <p:grpSp>
          <p:nvGrpSpPr>
            <p:cNvPr id="2" name="Csoportba foglalás 1"/>
            <p:cNvGrpSpPr/>
            <p:nvPr/>
          </p:nvGrpSpPr>
          <p:grpSpPr>
            <a:xfrm>
              <a:off x="543878" y="920115"/>
              <a:ext cx="8162925" cy="4972050"/>
              <a:chOff x="543878" y="920115"/>
              <a:chExt cx="8162925" cy="4972050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878" y="920115"/>
                <a:ext cx="8162925" cy="4972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Ellipszis 3"/>
              <p:cNvSpPr/>
              <p:nvPr/>
            </p:nvSpPr>
            <p:spPr>
              <a:xfrm>
                <a:off x="5173980" y="3901440"/>
                <a:ext cx="784860" cy="563880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5" name="Ellipszis 4"/>
            <p:cNvSpPr/>
            <p:nvPr/>
          </p:nvSpPr>
          <p:spPr>
            <a:xfrm>
              <a:off x="4084775" y="4465320"/>
              <a:ext cx="784860" cy="56388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xmlns="" val="103961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A982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apcsolódó kép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71700"/>
            <a:ext cx="381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Képtalálat a következőre: „vekker gif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087" y="3050216"/>
            <a:ext cx="1636084" cy="163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378798" y="976949"/>
            <a:ext cx="4386404" cy="92333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hu-HU" sz="5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urce Sans Pro Light" panose="020B0403030403020204" pitchFamily="34" charset="-18"/>
              </a:rPr>
              <a:t>Óra-mese</a:t>
            </a:r>
            <a:endParaRPr lang="hu-HU" sz="54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urce Sans Pro Light" panose="020B04030304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2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4" y="35945"/>
            <a:ext cx="4508626" cy="6119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637" y="5984341"/>
            <a:ext cx="2653674" cy="65412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381000" h="3810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>
            <a:off x="1132715" y="3095816"/>
            <a:ext cx="374352" cy="288852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944"/>
            <a:ext cx="4500730" cy="611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zis 8"/>
          <p:cNvSpPr/>
          <p:nvPr/>
        </p:nvSpPr>
        <p:spPr>
          <a:xfrm>
            <a:off x="904115" y="2638616"/>
            <a:ext cx="457200" cy="457200"/>
          </a:xfrm>
          <a:prstGeom prst="ellipse">
            <a:avLst/>
          </a:prstGeom>
          <a:solidFill>
            <a:schemeClr val="tx2">
              <a:lumMod val="60000"/>
              <a:lumOff val="40000"/>
              <a:alpha val="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5634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83" y="77259"/>
            <a:ext cx="4497917" cy="607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7259"/>
            <a:ext cx="4503890" cy="607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/>
          <p:nvPr/>
        </p:nvSpPr>
        <p:spPr>
          <a:xfrm>
            <a:off x="999067" y="4580465"/>
            <a:ext cx="270933" cy="270935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>
            <a:hlinkClick r:id="rId5" action="ppaction://hlinksldjump"/>
          </p:cNvPr>
          <p:cNvSpPr/>
          <p:nvPr/>
        </p:nvSpPr>
        <p:spPr>
          <a:xfrm>
            <a:off x="8176259" y="1612497"/>
            <a:ext cx="838200" cy="620163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b="1" dirty="0" smtClean="0">
                <a:latin typeface="Source Sans Pro Light" panose="020B0403030403020204" pitchFamily="34" charset="-18"/>
              </a:rPr>
              <a:t>Itt láthatsz egy animációt erről.</a:t>
            </a:r>
            <a:endParaRPr lang="hu-HU" sz="900" b="1" dirty="0">
              <a:latin typeface="Source Sans Pro Light" panose="020B0403030403020204" pitchFamily="34" charset="-18"/>
            </a:endParaRPr>
          </a:p>
        </p:txBody>
      </p:sp>
      <p:sp>
        <p:nvSpPr>
          <p:cNvPr id="3" name="Téglalap 2">
            <a:hlinkClick r:id="rId6" action="ppaction://hlinksldjump"/>
          </p:cNvPr>
          <p:cNvSpPr/>
          <p:nvPr/>
        </p:nvSpPr>
        <p:spPr>
          <a:xfrm>
            <a:off x="6088380" y="5585460"/>
            <a:ext cx="1471130" cy="25146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latin typeface="Source Sans Pro Light" panose="020B0403030403020204" pitchFamily="34" charset="-18"/>
              </a:rPr>
              <a:t>Itt megnézheted!</a:t>
            </a:r>
            <a:endParaRPr lang="hu-HU" sz="1200" dirty="0">
              <a:latin typeface="Source Sans Pro Light" panose="020B0403030403020204" pitchFamily="34" charset="-18"/>
            </a:endParaRPr>
          </a:p>
        </p:txBody>
      </p:sp>
      <p:sp>
        <p:nvSpPr>
          <p:cNvPr id="10" name="Téglalap 9">
            <a:hlinkClick r:id="rId7" action="ppaction://hlinksldjump"/>
          </p:cNvPr>
          <p:cNvSpPr/>
          <p:nvPr/>
        </p:nvSpPr>
        <p:spPr>
          <a:xfrm>
            <a:off x="8176259" y="838200"/>
            <a:ext cx="769621" cy="4191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 smtClean="0">
                <a:latin typeface="Source Sans Pro Light" panose="020B0403030403020204" pitchFamily="34" charset="-18"/>
              </a:rPr>
              <a:t>Babilon Egyiptom</a:t>
            </a:r>
            <a:endParaRPr lang="hu-HU" sz="1050" b="1" dirty="0">
              <a:latin typeface="Source Sans Pro Light" panose="020B0403030403020204" pitchFamily="34" charset="-18"/>
            </a:endParaRPr>
          </a:p>
        </p:txBody>
      </p:sp>
      <p:pic>
        <p:nvPicPr>
          <p:cNvPr id="1028" name="Picture 4" descr="Képtalálat a következőre: „homokóra gif”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4202" y="4642167"/>
            <a:ext cx="711678" cy="101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445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00087 0.037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3773 L 0.00121 0.0840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8402 L -0.00069 0.1171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pcsolódó kép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3125" y="2703938"/>
            <a:ext cx="2777749" cy="208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3024684" y="2381124"/>
            <a:ext cx="3094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hu-H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Barangoló</a:t>
            </a:r>
            <a:endParaRPr lang="hu-H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277354" y="4763540"/>
            <a:ext cx="2780546" cy="1035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Source Sans Pro Light" panose="020B0403030403020204" pitchFamily="34" charset="-18"/>
              </a:rPr>
              <a:t>Kattints a bolygónkra!</a:t>
            </a:r>
          </a:p>
          <a:p>
            <a:pPr algn="ctr"/>
            <a:r>
              <a:rPr lang="hu-HU" sz="1400" dirty="0" smtClean="0">
                <a:latin typeface="Source Sans Pro Light" panose="020B0403030403020204" pitchFamily="34" charset="-18"/>
              </a:rPr>
              <a:t>Egy interaktív képre vezet, ahol több olvasnivalót, videót, mesét találsz.</a:t>
            </a:r>
          </a:p>
          <a:p>
            <a:pPr algn="ctr"/>
            <a:r>
              <a:rPr lang="hu-HU" sz="1400" dirty="0" smtClean="0">
                <a:latin typeface="Source Sans Pro Light" panose="020B0403030403020204" pitchFamily="34" charset="-18"/>
              </a:rPr>
              <a:t> Kattintgass a szavakra!</a:t>
            </a:r>
            <a:endParaRPr lang="hu-HU" sz="1400" dirty="0">
              <a:latin typeface="Source Sans Pro Light" panose="020B04030304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3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24841" y="3322320"/>
            <a:ext cx="1920240" cy="914400"/>
          </a:xfrm>
          <a:prstGeom prst="rect">
            <a:avLst/>
          </a:prstGeom>
          <a:solidFill>
            <a:srgbClr val="00B050">
              <a:alpha val="0"/>
            </a:srgbClr>
          </a:solidFill>
          <a:ln w="38100">
            <a:solidFill>
              <a:srgbClr val="211C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Source Sans Pro Light" panose="020B0403030403020204" pitchFamily="34" charset="-18"/>
              </a:rPr>
              <a:t>A 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latin typeface="Source Sans Pro Light" panose="020B0403030403020204" pitchFamily="34" charset="-18"/>
              </a:rPr>
              <a:t>FÖLD  MOZGÁSA</a:t>
            </a:r>
            <a:endParaRPr lang="hu-HU" b="1" dirty="0">
              <a:solidFill>
                <a:schemeClr val="tx2">
                  <a:lumMod val="75000"/>
                </a:schemeClr>
              </a:solidFill>
              <a:latin typeface="Source Sans Pro Light" panose="020B0403030403020204" pitchFamily="34" charset="-18"/>
            </a:endParaRPr>
          </a:p>
        </p:txBody>
      </p:sp>
      <p:sp>
        <p:nvSpPr>
          <p:cNvPr id="3" name="Téglalap 2"/>
          <p:cNvSpPr/>
          <p:nvPr/>
        </p:nvSpPr>
        <p:spPr>
          <a:xfrm rot="19974112">
            <a:off x="2353221" y="2389723"/>
            <a:ext cx="2362288" cy="663673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hu-HU" sz="1400" b="1" dirty="0" smtClean="0">
                <a:solidFill>
                  <a:schemeClr val="tx2">
                    <a:lumMod val="75000"/>
                  </a:schemeClr>
                </a:solidFill>
                <a:latin typeface="Source Sans Pro Light" panose="020B0403030403020204" pitchFamily="34" charset="-18"/>
              </a:rPr>
              <a:t>FOROG SAJÁT TENGELYE KÖRÜL</a:t>
            </a:r>
            <a:endParaRPr lang="hu-HU" sz="1400" b="1" dirty="0">
              <a:solidFill>
                <a:schemeClr val="tx2">
                  <a:lumMod val="75000"/>
                </a:schemeClr>
              </a:solidFill>
              <a:latin typeface="Source Sans Pro Light" panose="020B0403030403020204" pitchFamily="34" charset="-18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625340" y="4747256"/>
            <a:ext cx="1813560" cy="457200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solidFill>
              <a:srgbClr val="211C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Magyar Script" panose="030B04020602050B0404" pitchFamily="66" charset="0"/>
              </a:rPr>
              <a:t>egy év alatt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Magyar Script" panose="030B04020602050B0404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572000" y="1973676"/>
            <a:ext cx="2880360" cy="670302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solidFill>
              <a:srgbClr val="211C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2">
                    <a:lumMod val="75000"/>
                  </a:schemeClr>
                </a:solidFill>
                <a:latin typeface="Magyar Script" panose="030B04020602050B0404" pitchFamily="66" charset="0"/>
              </a:rPr>
              <a:t>é</a:t>
            </a: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Magyar Script" panose="030B04020602050B0404" pitchFamily="66" charset="0"/>
              </a:rPr>
              <a:t>jszakák és nappalok váltakozása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Magyar Script" panose="030B04020602050B0404" pitchFamily="66" charset="0"/>
            </a:endParaRPr>
          </a:p>
        </p:txBody>
      </p:sp>
      <p:sp>
        <p:nvSpPr>
          <p:cNvPr id="7" name="Szabadkézi sokszög 6"/>
          <p:cNvSpPr/>
          <p:nvPr/>
        </p:nvSpPr>
        <p:spPr>
          <a:xfrm>
            <a:off x="2545081" y="2234488"/>
            <a:ext cx="2026919" cy="1087832"/>
          </a:xfrm>
          <a:custGeom>
            <a:avLst/>
            <a:gdLst>
              <a:gd name="connsiteX0" fmla="*/ 0 w 2903220"/>
              <a:gd name="connsiteY0" fmla="*/ 926470 h 926470"/>
              <a:gd name="connsiteX1" fmla="*/ 2156460 w 2903220"/>
              <a:gd name="connsiteY1" fmla="*/ 34930 h 926470"/>
              <a:gd name="connsiteX2" fmla="*/ 2903220 w 2903220"/>
              <a:gd name="connsiteY2" fmla="*/ 179710 h 926470"/>
              <a:gd name="connsiteX0" fmla="*/ 0 w 2903220"/>
              <a:gd name="connsiteY0" fmla="*/ 767671 h 767671"/>
              <a:gd name="connsiteX1" fmla="*/ 2141572 w 2903220"/>
              <a:gd name="connsiteY1" fmla="*/ 91737 h 767671"/>
              <a:gd name="connsiteX2" fmla="*/ 2903220 w 2903220"/>
              <a:gd name="connsiteY2" fmla="*/ 20911 h 767671"/>
              <a:gd name="connsiteX0" fmla="*/ 0 w 2903220"/>
              <a:gd name="connsiteY0" fmla="*/ 755750 h 755750"/>
              <a:gd name="connsiteX1" fmla="*/ 2015021 w 2903220"/>
              <a:gd name="connsiteY1" fmla="*/ 125207 h 755750"/>
              <a:gd name="connsiteX2" fmla="*/ 2903220 w 2903220"/>
              <a:gd name="connsiteY2" fmla="*/ 8990 h 755750"/>
              <a:gd name="connsiteX0" fmla="*/ 0 w 2903220"/>
              <a:gd name="connsiteY0" fmla="*/ 752638 h 752638"/>
              <a:gd name="connsiteX1" fmla="*/ 2015021 w 2903220"/>
              <a:gd name="connsiteY1" fmla="*/ 122095 h 752638"/>
              <a:gd name="connsiteX2" fmla="*/ 2903220 w 2903220"/>
              <a:gd name="connsiteY2" fmla="*/ 5878 h 75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3220" h="752638">
                <a:moveTo>
                  <a:pt x="0" y="752638"/>
                </a:moveTo>
                <a:cubicBezTo>
                  <a:pt x="836295" y="369098"/>
                  <a:pt x="1464154" y="216295"/>
                  <a:pt x="2015021" y="122095"/>
                </a:cubicBezTo>
                <a:cubicBezTo>
                  <a:pt x="2565888" y="27895"/>
                  <a:pt x="2774950" y="-16982"/>
                  <a:pt x="2903220" y="5878"/>
                </a:cubicBezTo>
              </a:path>
            </a:pathLst>
          </a:custGeom>
          <a:noFill/>
          <a:ln w="50800">
            <a:solidFill>
              <a:srgbClr val="211C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 7"/>
          <p:cNvSpPr/>
          <p:nvPr/>
        </p:nvSpPr>
        <p:spPr>
          <a:xfrm flipV="1">
            <a:off x="2505644" y="4236720"/>
            <a:ext cx="2119695" cy="762065"/>
          </a:xfrm>
          <a:custGeom>
            <a:avLst/>
            <a:gdLst>
              <a:gd name="connsiteX0" fmla="*/ 0 w 2903220"/>
              <a:gd name="connsiteY0" fmla="*/ 926470 h 926470"/>
              <a:gd name="connsiteX1" fmla="*/ 2156460 w 2903220"/>
              <a:gd name="connsiteY1" fmla="*/ 34930 h 926470"/>
              <a:gd name="connsiteX2" fmla="*/ 2903220 w 2903220"/>
              <a:gd name="connsiteY2" fmla="*/ 179710 h 926470"/>
              <a:gd name="connsiteX0" fmla="*/ 0 w 2903220"/>
              <a:gd name="connsiteY0" fmla="*/ 767671 h 767671"/>
              <a:gd name="connsiteX1" fmla="*/ 2141572 w 2903220"/>
              <a:gd name="connsiteY1" fmla="*/ 91737 h 767671"/>
              <a:gd name="connsiteX2" fmla="*/ 2903220 w 2903220"/>
              <a:gd name="connsiteY2" fmla="*/ 20911 h 767671"/>
              <a:gd name="connsiteX0" fmla="*/ 0 w 2903220"/>
              <a:gd name="connsiteY0" fmla="*/ 755750 h 755750"/>
              <a:gd name="connsiteX1" fmla="*/ 2015021 w 2903220"/>
              <a:gd name="connsiteY1" fmla="*/ 125207 h 755750"/>
              <a:gd name="connsiteX2" fmla="*/ 2903220 w 2903220"/>
              <a:gd name="connsiteY2" fmla="*/ 8990 h 755750"/>
              <a:gd name="connsiteX0" fmla="*/ 0 w 2903220"/>
              <a:gd name="connsiteY0" fmla="*/ 752638 h 752638"/>
              <a:gd name="connsiteX1" fmla="*/ 2015021 w 2903220"/>
              <a:gd name="connsiteY1" fmla="*/ 122095 h 752638"/>
              <a:gd name="connsiteX2" fmla="*/ 2903220 w 2903220"/>
              <a:gd name="connsiteY2" fmla="*/ 5878 h 75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3220" h="752638">
                <a:moveTo>
                  <a:pt x="0" y="752638"/>
                </a:moveTo>
                <a:cubicBezTo>
                  <a:pt x="836295" y="369098"/>
                  <a:pt x="1464154" y="216295"/>
                  <a:pt x="2015021" y="122095"/>
                </a:cubicBezTo>
                <a:cubicBezTo>
                  <a:pt x="2565888" y="27895"/>
                  <a:pt x="2774950" y="-16982"/>
                  <a:pt x="2903220" y="5878"/>
                </a:cubicBezTo>
              </a:path>
            </a:pathLst>
          </a:custGeom>
          <a:noFill/>
          <a:ln w="50800">
            <a:solidFill>
              <a:srgbClr val="211C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 rot="1336914">
            <a:off x="2527506" y="4114799"/>
            <a:ext cx="2210126" cy="457200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hu-HU" sz="1400" b="1" dirty="0" smtClean="0">
                <a:solidFill>
                  <a:schemeClr val="tx2">
                    <a:lumMod val="75000"/>
                  </a:schemeClr>
                </a:solidFill>
                <a:latin typeface="Source Sans Pro Light" panose="020B0403030403020204" pitchFamily="34" charset="-18"/>
              </a:rPr>
              <a:t>KERING A NAP KÖRÜL</a:t>
            </a:r>
            <a:endParaRPr lang="hu-HU" sz="1400" b="1" dirty="0">
              <a:solidFill>
                <a:schemeClr val="tx2">
                  <a:lumMod val="75000"/>
                </a:schemeClr>
              </a:solidFill>
              <a:latin typeface="Source Sans Pro Light" panose="020B0403030403020204" pitchFamily="34" charset="-18"/>
            </a:endParaRPr>
          </a:p>
        </p:txBody>
      </p:sp>
      <p:grpSp>
        <p:nvGrpSpPr>
          <p:cNvPr id="45" name="Csoportba foglalás 44"/>
          <p:cNvGrpSpPr/>
          <p:nvPr/>
        </p:nvGrpSpPr>
        <p:grpSpPr>
          <a:xfrm>
            <a:off x="6438900" y="4747256"/>
            <a:ext cx="1757649" cy="457200"/>
            <a:chOff x="5063963" y="5186070"/>
            <a:chExt cx="1757649" cy="457200"/>
          </a:xfrm>
        </p:grpSpPr>
        <p:sp>
          <p:nvSpPr>
            <p:cNvPr id="17" name="Ellipszis 16"/>
            <p:cNvSpPr/>
            <p:nvPr/>
          </p:nvSpPr>
          <p:spPr>
            <a:xfrm>
              <a:off x="5486399" y="5186070"/>
              <a:ext cx="1335213" cy="457200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solidFill>
                <a:srgbClr val="211C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smtClean="0">
                  <a:solidFill>
                    <a:schemeClr val="tx2">
                      <a:lumMod val="75000"/>
                    </a:schemeClr>
                  </a:solidFill>
                  <a:latin typeface="Source Sans Pro Light" panose="020B0403030403020204" pitchFamily="34" charset="-18"/>
                </a:rPr>
                <a:t>365 </a:t>
              </a:r>
              <a:r>
                <a:rPr lang="hu-HU" sz="1100" b="1" dirty="0">
                  <a:solidFill>
                    <a:schemeClr val="tx2">
                      <a:lumMod val="75000"/>
                    </a:schemeClr>
                  </a:solidFill>
                  <a:latin typeface="Source Sans Pro Light" panose="020B0403030403020204" pitchFamily="34" charset="-18"/>
                </a:rPr>
                <a:t> </a:t>
              </a:r>
              <a:r>
                <a:rPr lang="hu-HU" sz="2000" b="1" dirty="0" smtClean="0">
                  <a:solidFill>
                    <a:schemeClr val="tx2">
                      <a:lumMod val="75000"/>
                    </a:schemeClr>
                  </a:solidFill>
                  <a:latin typeface="Magyar Script" panose="030B04020602050B0404" pitchFamily="66" charset="0"/>
                </a:rPr>
                <a:t>nap</a:t>
              </a:r>
              <a:endParaRPr lang="hu-HU" sz="2000" b="1" dirty="0">
                <a:solidFill>
                  <a:schemeClr val="tx2">
                    <a:lumMod val="75000"/>
                  </a:schemeClr>
                </a:solidFill>
                <a:latin typeface="Magyar Script" panose="030B04020602050B0404" pitchFamily="66" charset="0"/>
              </a:endParaRPr>
            </a:p>
          </p:txBody>
        </p:sp>
        <p:cxnSp>
          <p:nvCxnSpPr>
            <p:cNvPr id="33" name="Egyenes összekötő 32"/>
            <p:cNvCxnSpPr>
              <a:stCxn id="4" idx="3"/>
              <a:endCxn id="17" idx="2"/>
            </p:cNvCxnSpPr>
            <p:nvPr/>
          </p:nvCxnSpPr>
          <p:spPr>
            <a:xfrm>
              <a:off x="5063963" y="5414670"/>
              <a:ext cx="422436" cy="0"/>
            </a:xfrm>
            <a:prstGeom prst="line">
              <a:avLst/>
            </a:prstGeom>
            <a:ln w="25400">
              <a:solidFill>
                <a:srgbClr val="211C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églalap 45"/>
          <p:cNvSpPr/>
          <p:nvPr/>
        </p:nvSpPr>
        <p:spPr>
          <a:xfrm>
            <a:off x="697669" y="927795"/>
            <a:ext cx="808825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Light" panose="020B0403030403020204" pitchFamily="34" charset="-18"/>
              </a:rPr>
              <a:t>Rajzoljuk le az olvasás füzetbe, mit tudtunk meg a Föld mozgásáról!</a:t>
            </a:r>
            <a:endParaRPr lang="hu-H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 Light" panose="020B04030304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62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46" grpId="0" animBg="1"/>
      <p:bldP spid="4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101764" y="898148"/>
            <a:ext cx="4940471" cy="558486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2800" b="1" dirty="0">
                <a:solidFill>
                  <a:srgbClr val="000000"/>
                </a:solidFill>
                <a:latin typeface="Source Sans Pro Light"/>
                <a:ea typeface="Calibri"/>
                <a:cs typeface="Times New Roman"/>
              </a:rPr>
              <a:t>A FÖLD ÉS A HOLD PÁLYÁJA</a:t>
            </a:r>
            <a:endParaRPr lang="hu-H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Graczáné Tóth Andrea fénykép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2055" y="1242345"/>
            <a:ext cx="5697537" cy="313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czáné Tóth Andrea fénykép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40952">
            <a:off x="782371" y="400802"/>
            <a:ext cx="1799620" cy="32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195" y="2830829"/>
            <a:ext cx="2644519" cy="37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raczáné Tóth Andrea fényképe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9041" y="1228398"/>
            <a:ext cx="5600620" cy="315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aczáné Tóth Andrea fényképe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9039" y="1159236"/>
            <a:ext cx="5723571" cy="321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aczáné Tóth Andrea fényképe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5075" y="1228397"/>
            <a:ext cx="5697536" cy="313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raczáné Tóth Andrea fényképe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9040" y="1228396"/>
            <a:ext cx="5671501" cy="311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raczáné Tóth Andrea fénykép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9040" y="1228397"/>
            <a:ext cx="5671501" cy="311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717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apcsolódó ké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1236" y="-1143353"/>
            <a:ext cx="9346770" cy="934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éptalálat a következőre: „föld gif”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5523" y="2644005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>
            <a:hlinkClick r:id="rId4" action="ppaction://hlinksldjump"/>
          </p:cNvPr>
          <p:cNvSpPr/>
          <p:nvPr/>
        </p:nvSpPr>
        <p:spPr>
          <a:xfrm>
            <a:off x="7254240" y="6111240"/>
            <a:ext cx="1363980" cy="609600"/>
          </a:xfrm>
          <a:prstGeom prst="rect">
            <a:avLst/>
          </a:prstGeom>
          <a:solidFill>
            <a:schemeClr val="accent1">
              <a:lumMod val="50000"/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Source Sans Pro Light" panose="020B0403030403020204" pitchFamily="34" charset="-18"/>
              </a:rPr>
              <a:t>vissza</a:t>
            </a:r>
            <a:endParaRPr lang="hu-HU" b="1" dirty="0">
              <a:latin typeface="Source Sans Pro Light" panose="020B04030304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5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lement István fénykép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02665" y="-61722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89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-téma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120</Words>
  <Application>Microsoft Office PowerPoint</Application>
  <PresentationFormat>Diavetítés a képernyőre (4:3 oldalarány)</PresentationFormat>
  <Paragraphs>27</Paragraphs>
  <Slides>10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10</vt:i4>
      </vt:variant>
    </vt:vector>
  </HeadingPairs>
  <TitlesOfParts>
    <vt:vector size="12" baseType="lpstr">
      <vt:lpstr>Office-téma</vt:lpstr>
      <vt:lpstr>4_Office-téma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Andi</dc:creator>
  <cp:lastModifiedBy>user</cp:lastModifiedBy>
  <cp:revision>54</cp:revision>
  <dcterms:created xsi:type="dcterms:W3CDTF">2018-01-28T10:12:32Z</dcterms:created>
  <dcterms:modified xsi:type="dcterms:W3CDTF">2018-02-14T16:38:09Z</dcterms:modified>
</cp:coreProperties>
</file>