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5"/>
  </p:notesMasterIdLst>
  <p:sldIdLst>
    <p:sldId id="270" r:id="rId4"/>
    <p:sldId id="273" r:id="rId5"/>
    <p:sldId id="268" r:id="rId6"/>
    <p:sldId id="269" r:id="rId7"/>
    <p:sldId id="265" r:id="rId8"/>
    <p:sldId id="272" r:id="rId9"/>
    <p:sldId id="277" r:id="rId10"/>
    <p:sldId id="278" r:id="rId11"/>
    <p:sldId id="279" r:id="rId12"/>
    <p:sldId id="280" r:id="rId13"/>
    <p:sldId id="27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1554"/>
    <a:srgbClr val="080822"/>
    <a:srgbClr val="1E1264"/>
    <a:srgbClr val="1D2169"/>
    <a:srgbClr val="191363"/>
    <a:srgbClr val="132063"/>
    <a:srgbClr val="E2ACD3"/>
    <a:srgbClr val="162C0E"/>
    <a:srgbClr val="326121"/>
    <a:srgbClr val="3566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4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5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637D-5F39-4B25-9076-C8EA84CE0CF9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8981A-0CF1-4985-8899-AC36F1676A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288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páros rím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8981A-0CF1-4985-8899-AC36F1676A86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948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621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99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603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36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93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92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501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04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80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5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4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40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243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9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995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85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7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933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126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554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771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8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407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733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3836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551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20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496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A444-EFA2-4749-AA6E-4333CD1BFA9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2E17-11D4-491D-A9D7-74AC36097FC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9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5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A444-EFA2-4749-AA6E-4333CD1BFA9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2E17-11D4-491D-A9D7-74AC36097FC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9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rottmagyarabc.hupont.hu/2/alkalmaza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FYBXcP8S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31202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ec1a4aa206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5450" y="2176145"/>
            <a:ext cx="5753100" cy="147002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hu-HU" b="1" dirty="0" err="1">
                <a:solidFill>
                  <a:srgbClr val="C04D9A"/>
                </a:solidFill>
                <a:latin typeface="SourceSansPro-Bold"/>
              </a:rPr>
              <a:t>Kisbence</a:t>
            </a:r>
            <a:r>
              <a:rPr lang="hu-HU" b="1" dirty="0">
                <a:solidFill>
                  <a:srgbClr val="C04D9A"/>
                </a:solidFill>
                <a:latin typeface="SourceSansPro-Bold"/>
              </a:rPr>
              <a:t> </a:t>
            </a:r>
            <a:r>
              <a:rPr lang="hu-HU" b="1" dirty="0" smtClean="0">
                <a:solidFill>
                  <a:srgbClr val="C04D9A"/>
                </a:solidFill>
                <a:latin typeface="SourceSansPro-Bold"/>
              </a:rPr>
              <a:t>titka II.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0" y="48221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Készítette </a:t>
            </a:r>
            <a:r>
              <a:rPr lang="hu-HU" sz="1600" b="1" dirty="0" err="1">
                <a:solidFill>
                  <a:srgbClr val="FF0000"/>
                </a:solidFill>
                <a:latin typeface="Source Sans Pro Light" panose="020B0403030403020204" pitchFamily="34" charset="-18"/>
              </a:rPr>
              <a:t>Graczáné</a:t>
            </a:r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 Tóth Andrea</a:t>
            </a:r>
          </a:p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az OFI </a:t>
            </a:r>
            <a:r>
              <a:rPr lang="hu-HU" sz="1600" b="1" dirty="0" smtClean="0">
                <a:solidFill>
                  <a:srgbClr val="FF0000"/>
                </a:solidFill>
                <a:latin typeface="Source Sans Pro Light" panose="020B0403030403020204" pitchFamily="34" charset="-18"/>
              </a:rPr>
              <a:t>Olvasókönyv II</a:t>
            </a:r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. újgenerációs </a:t>
            </a:r>
            <a:r>
              <a:rPr lang="hu-HU" sz="1600" b="1" dirty="0" smtClean="0">
                <a:solidFill>
                  <a:srgbClr val="FF0000"/>
                </a:solidFill>
                <a:latin typeface="Source Sans Pro Light" panose="020B0403030403020204" pitchFamily="34" charset="-18"/>
              </a:rPr>
              <a:t>tankönyve és munkafüzete </a:t>
            </a:r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felhasználásával </a:t>
            </a:r>
            <a:r>
              <a:rPr lang="hu-HU" sz="1600" b="1" dirty="0" smtClean="0">
                <a:solidFill>
                  <a:srgbClr val="FF0000"/>
                </a:solidFill>
                <a:latin typeface="Source Sans Pro Light" panose="020B0403030403020204" pitchFamily="34" charset="-18"/>
              </a:rPr>
              <a:t> 2</a:t>
            </a:r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.  </a:t>
            </a:r>
            <a:r>
              <a:rPr lang="hu-HU" sz="1600" b="1" dirty="0" smtClean="0">
                <a:solidFill>
                  <a:srgbClr val="FF0000"/>
                </a:solidFill>
                <a:latin typeface="Source Sans Pro Light" panose="020B0403030403020204" pitchFamily="34" charset="-18"/>
              </a:rPr>
              <a:t>osztályosoknak</a:t>
            </a:r>
            <a:endParaRPr lang="hu-HU" sz="1600" b="1" dirty="0">
              <a:solidFill>
                <a:srgbClr val="FF0000"/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86000" y="38678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A diák működéshez szükséges letölteni a Magyar script betűtípust innen:</a:t>
            </a:r>
          </a:p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  <a:hlinkClick r:id="rId2"/>
              </a:rPr>
              <a:t>http://irottmagyarabc.hupont.hu/2/alkalmazas</a:t>
            </a:r>
            <a:endParaRPr lang="hu-HU" sz="1600" b="1" dirty="0">
              <a:solidFill>
                <a:srgbClr val="FF0000"/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321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19" y="373112"/>
            <a:ext cx="9190637" cy="61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59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>
            <a:stCxn id="13" idx="0"/>
            <a:endCxn id="14" idx="3"/>
          </p:cNvCxnSpPr>
          <p:nvPr/>
        </p:nvCxnSpPr>
        <p:spPr>
          <a:xfrm>
            <a:off x="8655762" y="6151968"/>
            <a:ext cx="1" cy="479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áromszög 13"/>
          <p:cNvSpPr/>
          <p:nvPr/>
        </p:nvSpPr>
        <p:spPr>
          <a:xfrm>
            <a:off x="8388440" y="6133530"/>
            <a:ext cx="534645" cy="4984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0800000">
            <a:off x="8404879" y="5698235"/>
            <a:ext cx="501766" cy="453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220736" y="5551676"/>
            <a:ext cx="834654" cy="11977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8256134" y="5551676"/>
            <a:ext cx="799256" cy="1197791"/>
            <a:chOff x="7554373" y="4565219"/>
            <a:chExt cx="1546658" cy="2292781"/>
          </a:xfrm>
        </p:grpSpPr>
        <p:sp>
          <p:nvSpPr>
            <p:cNvPr id="11" name="Háromszög 10"/>
            <p:cNvSpPr/>
            <p:nvPr/>
          </p:nvSpPr>
          <p:spPr>
            <a:xfrm rot="10800000">
              <a:off x="7797350" y="4694227"/>
              <a:ext cx="1060705" cy="1018511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" name="Téglalap 2"/>
            <p:cNvSpPr/>
            <p:nvPr/>
          </p:nvSpPr>
          <p:spPr>
            <a:xfrm>
              <a:off x="7607227" y="4798339"/>
              <a:ext cx="190123" cy="182879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8860371" y="4823240"/>
              <a:ext cx="190123" cy="182879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" name="Téglalap 1"/>
            <p:cNvSpPr/>
            <p:nvPr/>
          </p:nvSpPr>
          <p:spPr>
            <a:xfrm>
              <a:off x="7554373" y="4565219"/>
              <a:ext cx="1546656" cy="25802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7554374" y="6627132"/>
              <a:ext cx="1546657" cy="23086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" name="Háromszög 11"/>
            <p:cNvSpPr/>
            <p:nvPr/>
          </p:nvSpPr>
          <p:spPr>
            <a:xfrm>
              <a:off x="7797349" y="5711609"/>
              <a:ext cx="1060704" cy="971505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5" name="Téglalap 4"/>
          <p:cNvSpPr/>
          <p:nvPr/>
        </p:nvSpPr>
        <p:spPr>
          <a:xfrm>
            <a:off x="8332571" y="5089305"/>
            <a:ext cx="686700" cy="396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vége</a:t>
            </a:r>
            <a:endParaRPr lang="hu-H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 descr="https://tanitok.webnode.hu/_files/200000089-14961158e1-public/kisbence_tit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8596"/>
            <a:ext cx="5891777" cy="55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4610486" y="120014"/>
            <a:ext cx="4320540" cy="1609726"/>
          </a:xfrm>
          <a:prstGeom prst="rect">
            <a:avLst/>
          </a:prstGeom>
          <a:solidFill>
            <a:srgbClr val="C0504D">
              <a:lumMod val="40000"/>
              <a:lumOff val="60000"/>
              <a:alpha val="45000"/>
            </a:srgbClr>
          </a:solidFill>
          <a:ln w="25400" cap="flat" cmpd="sng" algn="ctr">
            <a:noFill/>
            <a:prstDash val="solid"/>
          </a:ln>
          <a:effectLst>
            <a:outerShdw blurRad="127000" dist="38100" dir="2700000" sx="103000" sy="103000" algn="tl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 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Másolj </a:t>
            </a:r>
            <a:r>
              <a: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az űrhajóról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5 percig!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kern="0" dirty="0" smtClean="0">
                <a:solidFill>
                  <a:prstClr val="black"/>
                </a:solidFill>
                <a:latin typeface="Source Sans Pro Light" panose="020B0403030403020204" pitchFamily="34" charset="-18"/>
              </a:rPr>
              <a:t>Az időméréshez kattints a homokórára!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 panose="020B0403030403020204" pitchFamily="34" charset="-18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  3 szóval írj mondatot is!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-18"/>
                <a:ea typeface="+mn-ea"/>
                <a:cs typeface="+mn-cs"/>
              </a:rPr>
              <a:t>A mondatokat legalább 4 szóból alkosd!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kern="0" dirty="0" smtClean="0">
                <a:solidFill>
                  <a:prstClr val="black"/>
                </a:solidFill>
                <a:latin typeface="Source Sans Pro Light" panose="020B0403030403020204" pitchFamily="34" charset="-18"/>
              </a:rPr>
              <a:t>Igyekezz szépen írni!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 panose="020B0403030403020204" pitchFamily="34" charset="-18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198561" y="4998720"/>
            <a:ext cx="914400" cy="17906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416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8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8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GFYBXcP8S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51560" y="1882140"/>
            <a:ext cx="699007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CD3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334" y="41982"/>
            <a:ext cx="6511331" cy="677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Egyenes összekötő 25"/>
          <p:cNvCxnSpPr/>
          <p:nvPr/>
        </p:nvCxnSpPr>
        <p:spPr>
          <a:xfrm>
            <a:off x="3947160" y="1310640"/>
            <a:ext cx="62484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3642360" y="195834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3695700" y="1737360"/>
            <a:ext cx="624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4038600" y="1508760"/>
            <a:ext cx="68580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4168140" y="2156460"/>
            <a:ext cx="6248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3467100" y="2362200"/>
            <a:ext cx="7924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4008120" y="2560320"/>
            <a:ext cx="8534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3726180" y="2781300"/>
            <a:ext cx="5334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329940" y="3009900"/>
            <a:ext cx="533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550920" y="3200400"/>
            <a:ext cx="533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550920" y="3429000"/>
            <a:ext cx="57912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3642360" y="3604260"/>
            <a:ext cx="53340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459480" y="3832860"/>
            <a:ext cx="5334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505200" y="4038600"/>
            <a:ext cx="5334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284220" y="4236720"/>
            <a:ext cx="579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3901440" y="448818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3581400" y="4671060"/>
            <a:ext cx="67818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3695700" y="4892040"/>
            <a:ext cx="68580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3634740" y="5097780"/>
            <a:ext cx="5334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3710940" y="5318760"/>
            <a:ext cx="7239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3307080" y="5524500"/>
            <a:ext cx="7315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3920490" y="5745480"/>
            <a:ext cx="6515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3817620" y="5928360"/>
            <a:ext cx="754379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3741420" y="6156960"/>
            <a:ext cx="579120" cy="0"/>
          </a:xfrm>
          <a:prstGeom prst="line">
            <a:avLst/>
          </a:prstGeom>
          <a:ln w="38100">
            <a:solidFill>
              <a:srgbClr val="081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6145320" y="3502795"/>
            <a:ext cx="2144119" cy="660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p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áros rím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69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67" y="1075174"/>
            <a:ext cx="7831258" cy="47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62963" y="49792"/>
            <a:ext cx="1530036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Mf.: 11/8.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64312" y="1729313"/>
            <a:ext cx="2144119" cy="4668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tizenegy</a:t>
            </a:r>
            <a:endParaRPr lang="hu-HU" sz="36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99940" y="2196175"/>
            <a:ext cx="2144119" cy="600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második</a:t>
            </a:r>
            <a:endParaRPr lang="hu-HU" sz="36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69460" y="2700291"/>
            <a:ext cx="2144119" cy="660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hatodik</a:t>
            </a:r>
            <a:endParaRPr lang="hu-HU" sz="36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836371" y="3239274"/>
            <a:ext cx="2144119" cy="654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végén</a:t>
            </a:r>
            <a:endParaRPr lang="hu-HU" sz="36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03419" y="4320540"/>
            <a:ext cx="4343400" cy="6738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c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suda jó-nem való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18065" y="4994405"/>
            <a:ext cx="4118305" cy="7205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szerkezet-felmegyek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312921" y="5024637"/>
            <a:ext cx="4664176" cy="660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h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oppla hó-űrhajó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2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56624">
                <a:lumMod val="68000"/>
              </a:srgbClr>
            </a:gs>
            <a:gs pos="44000">
              <a:srgbClr val="162C0E"/>
            </a:gs>
            <a:gs pos="69000">
              <a:schemeClr val="accent1">
                <a:lumMod val="49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822" y="708496"/>
            <a:ext cx="9244483" cy="42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 rot="20477775">
            <a:off x="876199" y="1271298"/>
            <a:ext cx="1048315" cy="4668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bg1">
                    <a:lumMod val="50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Tejút</a:t>
            </a:r>
            <a:endParaRPr lang="hu-HU" sz="4000" b="1" dirty="0">
              <a:solidFill>
                <a:schemeClr val="bg1">
                  <a:lumMod val="50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 rot="511767">
            <a:off x="5603161" y="3690562"/>
            <a:ext cx="1264213" cy="4668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bg1">
                    <a:lumMod val="50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Hold</a:t>
            </a:r>
            <a:endParaRPr lang="hu-HU" sz="4000" b="1" dirty="0">
              <a:solidFill>
                <a:schemeClr val="bg1">
                  <a:lumMod val="50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 rot="20860994">
            <a:off x="6436068" y="932265"/>
            <a:ext cx="1721996" cy="4668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  <a:latin typeface="Magyar Script" panose="030B04020602050B0404" pitchFamily="66" charset="0"/>
                <a:ea typeface="Cambria Math" panose="02040503050406030204" pitchFamily="18" charset="0"/>
              </a:rPr>
              <a:t>Fiastyúk</a:t>
            </a:r>
            <a:endParaRPr lang="hu-HU" sz="3600" b="1" dirty="0">
              <a:solidFill>
                <a:schemeClr val="bg1">
                  <a:lumMod val="50000"/>
                </a:schemeClr>
              </a:solidFill>
              <a:latin typeface="Magyar Script" panose="030B04020602050B0404" pitchFamily="66" charset="0"/>
              <a:ea typeface="Cambria Math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842" y="6109398"/>
            <a:ext cx="6476316" cy="4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2963" y="49792"/>
            <a:ext cx="1530036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Mf.: 11/6.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8" name="Kép 7" descr="Képtalálat a következőre: „hold”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090" y="4383669"/>
            <a:ext cx="1137710" cy="105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4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477" y="238600"/>
            <a:ext cx="1777639" cy="87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8285">
            <a:off x="6480538" y="145224"/>
            <a:ext cx="1072090" cy="80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53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32" y="2141219"/>
            <a:ext cx="7352935" cy="17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62963" y="49792"/>
            <a:ext cx="1530036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Mf.: 10/3.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37729" y="3352800"/>
            <a:ext cx="388620" cy="373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37729" y="2618421"/>
            <a:ext cx="388620" cy="373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04829" y="2618421"/>
            <a:ext cx="388620" cy="373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904829" y="3055620"/>
            <a:ext cx="388620" cy="373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0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>
            <a:hlinkClick r:id="rId2"/>
          </p:cNvPr>
          <p:cNvSpPr/>
          <p:nvPr/>
        </p:nvSpPr>
        <p:spPr>
          <a:xfrm>
            <a:off x="4046670" y="4259163"/>
            <a:ext cx="1050660" cy="990109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hu-HU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tankocka</a:t>
            </a:r>
            <a:endParaRPr lang="hu-HU" sz="4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770" y="-1167264"/>
            <a:ext cx="9346770" cy="93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37" y="6677029"/>
            <a:ext cx="20240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8" y="771525"/>
            <a:ext cx="3324225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332" y="1012507"/>
            <a:ext cx="327660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007" y="2626995"/>
            <a:ext cx="314325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" y="2915572"/>
            <a:ext cx="278130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540" y="4019550"/>
            <a:ext cx="3766185" cy="21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4283928"/>
            <a:ext cx="3606165" cy="207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784" y="1872615"/>
            <a:ext cx="3288503" cy="344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2391632" y="1051560"/>
            <a:ext cx="4193000" cy="43129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TALÁLÓSKÉRDÉSEK</a:t>
            </a:r>
            <a:endParaRPr lang="hu-HU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1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hlinkClick r:id="rId3"/>
          </p:cNvPr>
          <p:cNvSpPr/>
          <p:nvPr/>
        </p:nvSpPr>
        <p:spPr>
          <a:xfrm>
            <a:off x="-2395959" y="-1"/>
            <a:ext cx="11539959" cy="7060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>
            <a:hlinkClick r:id="rId3"/>
          </p:cNvPr>
          <p:cNvSpPr/>
          <p:nvPr/>
        </p:nvSpPr>
        <p:spPr>
          <a:xfrm>
            <a:off x="671332" y="625033"/>
            <a:ext cx="3993266" cy="321776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hu-H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E1264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PUZZLE</a:t>
            </a:r>
            <a:endParaRPr lang="hu-HU" sz="6000" dirty="0">
              <a:solidFill>
                <a:srgbClr val="1E1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-téma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108</Words>
  <Application>Microsoft Office PowerPoint</Application>
  <PresentationFormat>Diavetítés a képernyőre (4:3 oldalarány)</PresentationFormat>
  <Paragraphs>34</Paragraphs>
  <Slides>11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Office-téma</vt:lpstr>
      <vt:lpstr>4_Office-téma</vt:lpstr>
      <vt:lpstr>5_Office-téma</vt:lpstr>
      <vt:lpstr>Kisbence titka II.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89</cp:revision>
  <dcterms:created xsi:type="dcterms:W3CDTF">2018-01-21T15:09:33Z</dcterms:created>
  <dcterms:modified xsi:type="dcterms:W3CDTF">2018-02-14T14:21:31Z</dcterms:modified>
</cp:coreProperties>
</file>