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D8C1"/>
    <a:srgbClr val="B1B7E1"/>
    <a:srgbClr val="CFBC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1091-200D-4350-BD6D-2C5588846912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0AFD5-64CC-48DF-A7F7-95C09D968D8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826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milliomos feliratokra kattintva feladatdiára ugrik. A megoldás megbeszélése után visszatérve erre a diára eltűnik a milliomos felirat és láthatóvá válik, hány centet ér a megoldás.</a:t>
            </a:r>
            <a:r>
              <a:rPr lang="hu-HU" baseline="0" dirty="0" smtClean="0"/>
              <a:t> Ezt kell majd a végén összeszámolni. </a:t>
            </a:r>
            <a:r>
              <a:rPr lang="hu-HU" dirty="0" smtClean="0"/>
              <a:t>A végén a malacperselyre kattintva az elköszönő diára lép.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22153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1551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15162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5572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51090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9359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789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7058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helyes megoldás  kizöldül,</a:t>
            </a:r>
            <a:r>
              <a:rPr lang="hu-HU" baseline="0" dirty="0" smtClean="0"/>
              <a:t> ha  a jóra kattintunk. Figyelni kell arra, hogy kattintáskor a </a:t>
            </a:r>
            <a:r>
              <a:rPr lang="hu-HU" baseline="0" smtClean="0"/>
              <a:t>kis kezecske, </a:t>
            </a:r>
            <a:r>
              <a:rPr lang="hu-HU" baseline="0" dirty="0" smtClean="0"/>
              <a:t>NE A NYÍL látszódjon!!!! Megoldás után a malacra kattintva a feladatválasztós diára lép vissza.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0034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3635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84988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5599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6634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254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3102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0AFD5-64CC-48DF-A7F7-95C09D968D8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437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35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846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430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6415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704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911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2988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7456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627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429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3640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CFBCF6"/>
            </a:gs>
            <a:gs pos="97000">
              <a:schemeClr val="accent1">
                <a:lumMod val="45000"/>
                <a:lumOff val="55000"/>
              </a:schemeClr>
            </a:gs>
            <a:gs pos="93226">
              <a:srgbClr val="B8D0ED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2920-FCDB-4EB0-9CA8-CB87128DAE87}" type="datetimeFigureOut">
              <a:rPr lang="hu-HU" smtClean="0"/>
              <a:pPr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2913-207B-48CB-9D7A-34A18A50608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153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0.xml"/><Relationship Id="rId18" Type="http://schemas.openxmlformats.org/officeDocument/2006/relationships/slide" Target="slide6.xml"/><Relationship Id="rId3" Type="http://schemas.openxmlformats.org/officeDocument/2006/relationships/image" Target="../media/image4.png"/><Relationship Id="rId21" Type="http://schemas.openxmlformats.org/officeDocument/2006/relationships/slide" Target="slide15.xml"/><Relationship Id="rId7" Type="http://schemas.openxmlformats.org/officeDocument/2006/relationships/image" Target="../media/image6.png"/><Relationship Id="rId12" Type="http://schemas.openxmlformats.org/officeDocument/2006/relationships/slide" Target="slide11.xml"/><Relationship Id="rId17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slide" Target="slide8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slide" Target="slide18.xml"/><Relationship Id="rId5" Type="http://schemas.openxmlformats.org/officeDocument/2006/relationships/image" Target="../media/image1.png"/><Relationship Id="rId15" Type="http://schemas.openxmlformats.org/officeDocument/2006/relationships/slide" Target="slide7.xml"/><Relationship Id="rId23" Type="http://schemas.openxmlformats.org/officeDocument/2006/relationships/image" Target="../media/image2.jpeg"/><Relationship Id="rId10" Type="http://schemas.openxmlformats.org/officeDocument/2006/relationships/slide" Target="slide17.xml"/><Relationship Id="rId19" Type="http://schemas.openxmlformats.org/officeDocument/2006/relationships/slide" Target="slide9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4.xml"/><Relationship Id="rId22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396353" y="595080"/>
            <a:ext cx="7310034" cy="2387600"/>
          </a:xfrm>
        </p:spPr>
        <p:txBody>
          <a:bodyPr>
            <a:normAutofit/>
          </a:bodyPr>
          <a:lstStyle/>
          <a:p>
            <a:r>
              <a:rPr lang="hu-HU" b="1" i="1" dirty="0" smtClean="0">
                <a:latin typeface="Palatino Linotype" panose="02040502050505030304" pitchFamily="18" charset="0"/>
              </a:rPr>
              <a:t>Gyűjtsünk          </a:t>
            </a:r>
            <a:br>
              <a:rPr lang="hu-HU" b="1" i="1" dirty="0" smtClean="0">
                <a:latin typeface="Palatino Linotype" panose="02040502050505030304" pitchFamily="18" charset="0"/>
              </a:rPr>
            </a:br>
            <a:r>
              <a:rPr lang="hu-HU" b="1" i="1" dirty="0">
                <a:latin typeface="Palatino Linotype" panose="02040502050505030304" pitchFamily="18" charset="0"/>
              </a:rPr>
              <a:t> </a:t>
            </a:r>
            <a:r>
              <a:rPr lang="hu-HU" b="1" i="1" dirty="0" smtClean="0">
                <a:latin typeface="Palatino Linotype" panose="02040502050505030304" pitchFamily="18" charset="0"/>
              </a:rPr>
              <a:t>                  aranyat!</a:t>
            </a:r>
            <a:endParaRPr lang="hu-HU" b="1" i="1" dirty="0">
              <a:latin typeface="Palatino Linotype" panose="0204050205050503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62387" y="3365304"/>
            <a:ext cx="9144000" cy="3492696"/>
          </a:xfrm>
        </p:spPr>
        <p:txBody>
          <a:bodyPr>
            <a:normAutofit lnSpcReduction="10000"/>
          </a:bodyPr>
          <a:lstStyle/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endParaRPr lang="hu-HU" dirty="0" smtClean="0"/>
          </a:p>
          <a:p>
            <a:pPr algn="r"/>
            <a:endParaRPr lang="hu-HU" dirty="0"/>
          </a:p>
          <a:p>
            <a:pPr algn="r"/>
            <a:r>
              <a:rPr lang="hu-HU" dirty="0" smtClean="0">
                <a:latin typeface="Jokerman" panose="04090605060D06020702" pitchFamily="82" charset="0"/>
              </a:rPr>
              <a:t>Készítette: Nagyné Madár Anikó</a:t>
            </a:r>
          </a:p>
          <a:p>
            <a:pPr algn="r"/>
            <a:r>
              <a:rPr lang="hu-HU" dirty="0" smtClean="0">
                <a:latin typeface="Jokerman" panose="04090605060D06020702" pitchFamily="82" charset="0"/>
              </a:rPr>
              <a:t>ötlete alapján: Bölcsföldi Márta</a:t>
            </a:r>
            <a:endParaRPr lang="hu-HU" dirty="0">
              <a:latin typeface="Jokerman" panose="04090605060D06020702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190" y="212455"/>
            <a:ext cx="3951352" cy="398073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09" y="4193185"/>
            <a:ext cx="2743200" cy="274320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691639" y="3109753"/>
            <a:ext cx="332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(mesék témakör)</a:t>
            </a:r>
            <a:endParaRPr lang="hu-HU" sz="3600" i="1" dirty="0"/>
          </a:p>
        </p:txBody>
      </p:sp>
    </p:spTree>
    <p:extLst>
      <p:ext uri="{BB962C8B-B14F-4D97-AF65-F5344CB8AC3E}">
        <p14:creationId xmlns="" xmlns:p14="http://schemas.microsoft.com/office/powerpoint/2010/main" val="36076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Milyen tenger szerepel a népmesékben?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353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  </a:t>
            </a:r>
            <a:r>
              <a:rPr lang="hu-HU" sz="4800" b="1" dirty="0" smtClean="0"/>
              <a:t>Földközi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516498" y="3327856"/>
            <a:ext cx="3891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Óperenciás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533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  </a:t>
            </a:r>
            <a:r>
              <a:rPr lang="hu-HU" sz="4800" b="1" dirty="0" smtClean="0"/>
              <a:t>mély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674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sekély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07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Melyik nem meseszám?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166713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66713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1686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   </a:t>
            </a:r>
            <a:r>
              <a:rPr lang="hu-HU" sz="4800" b="1" dirty="0" smtClean="0"/>
              <a:t>3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 </a:t>
            </a:r>
            <a:r>
              <a:rPr lang="hu-HU" sz="4800" b="1" dirty="0" smtClean="0"/>
              <a:t>7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06080" y="5253185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 400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028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800" b="1" dirty="0" smtClean="0"/>
              <a:t>200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42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4400" dirty="0" smtClean="0">
                <a:solidFill>
                  <a:schemeClr val="tx1"/>
                </a:solidFill>
              </a:rPr>
              <a:t>Mi volt az okos lány apjának a </a:t>
            </a:r>
            <a:r>
              <a:rPr lang="hu-HU" sz="4400" dirty="0" err="1" smtClean="0">
                <a:solidFill>
                  <a:schemeClr val="tx1"/>
                </a:solidFill>
              </a:rPr>
              <a:t>foglalkozá-</a:t>
            </a:r>
            <a:r>
              <a:rPr lang="hu-HU" sz="4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hu-HU" sz="4400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hu-HU" sz="4400" dirty="0" err="1" smtClean="0">
                <a:solidFill>
                  <a:schemeClr val="tx1"/>
                </a:solidFill>
              </a:rPr>
              <a:t>sa</a:t>
            </a:r>
            <a:r>
              <a:rPr lang="hu-HU" sz="4400" dirty="0" smtClean="0">
                <a:solidFill>
                  <a:schemeClr val="tx1"/>
                </a:solidFill>
              </a:rPr>
              <a:t>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6696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juhász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755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molnár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572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vadász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458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halász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Mit árult a szegény ember Rimaszombaton?</a:t>
            </a:r>
          </a:p>
        </p:txBody>
      </p:sp>
      <p:sp>
        <p:nvSpPr>
          <p:cNvPr id="4" name="Ellipszis 3"/>
          <p:cNvSpPr/>
          <p:nvPr/>
        </p:nvSpPr>
        <p:spPr>
          <a:xfrm>
            <a:off x="6248399" y="2919601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5" y="293313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015613" y="3365023"/>
            <a:ext cx="2501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seprűt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884940" y="3315148"/>
            <a:ext cx="294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furulyát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53752" y="5193288"/>
            <a:ext cx="3955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kutyát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32733" y="5277694"/>
            <a:ext cx="396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szamarat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7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Milyen állatot vitt magával az okos lány?</a:t>
            </a: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566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hollót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40914" y="3370719"/>
            <a:ext cx="3335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galambot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587937" y="5301572"/>
            <a:ext cx="4105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</a:t>
            </a:r>
            <a:r>
              <a:rPr lang="hu-HU" sz="4800" b="1" dirty="0" smtClean="0"/>
              <a:t>:   semmilyent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698787" y="5344662"/>
            <a:ext cx="3726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baglyot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4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Milyen fűszertől kezdett tüsszögni a király a lakodalomban?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09661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4818739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325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sótól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739568" y="3385467"/>
            <a:ext cx="3103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 </a:t>
            </a:r>
            <a:r>
              <a:rPr lang="hu-HU" sz="4800" b="1" dirty="0" smtClean="0"/>
              <a:t>fahéjtól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316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tormától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680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borstól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Milyen állat nem akart lenni a kiselefánt?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645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majom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19505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</a:t>
            </a:r>
            <a:r>
              <a:rPr lang="hu-HU" sz="4800" b="1" dirty="0" smtClean="0"/>
              <a:t>róka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876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</a:t>
            </a:r>
            <a:r>
              <a:rPr lang="hu-HU" sz="4800" b="1" dirty="0" smtClean="0"/>
              <a:t>papagáj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721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gazella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9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juhászlegény a mesében … volt.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166713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189463" y="291733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37751" y="3236957"/>
            <a:ext cx="3901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A:    </a:t>
            </a:r>
            <a:r>
              <a:rPr lang="hu-HU" sz="4400" b="1" dirty="0" smtClean="0"/>
              <a:t>csillagszemű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714699" y="3341221"/>
            <a:ext cx="3572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</a:t>
            </a:r>
            <a:r>
              <a:rPr lang="hu-HU" sz="3200" b="1" dirty="0" smtClean="0"/>
              <a:t>   </a:t>
            </a:r>
            <a:r>
              <a:rPr lang="hu-HU" sz="4400" b="1" dirty="0" smtClean="0"/>
              <a:t>nagyeszű</a:t>
            </a:r>
            <a:endParaRPr lang="hu-HU" sz="44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23881" y="5246156"/>
            <a:ext cx="3193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</a:t>
            </a:r>
            <a:r>
              <a:rPr lang="hu-HU" sz="4400" b="1" dirty="0" smtClean="0"/>
              <a:t>tyúkeszű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830809" y="5231408"/>
            <a:ext cx="4364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400" b="1" dirty="0" smtClean="0"/>
              <a:t>félszemű</a:t>
            </a:r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27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A </a:t>
            </a:r>
            <a:r>
              <a:rPr lang="hu-HU" sz="4400" dirty="0" err="1" smtClean="0">
                <a:solidFill>
                  <a:schemeClr val="tx1"/>
                </a:solidFill>
              </a:rPr>
              <a:t>vízitündér</a:t>
            </a:r>
            <a:r>
              <a:rPr lang="hu-HU" sz="4400" dirty="0" smtClean="0">
                <a:solidFill>
                  <a:schemeClr val="tx1"/>
                </a:solidFill>
              </a:rPr>
              <a:t> milyen fejszét nem hozott fel a vízből?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125027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18740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846271" y="3355971"/>
            <a:ext cx="2279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4800" b="1" dirty="0" smtClean="0"/>
              <a:t>arany</a:t>
            </a:r>
            <a:endParaRPr lang="hu-HU" sz="36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467901" y="3349059"/>
            <a:ext cx="3767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/>
              <a:t>C:  </a:t>
            </a:r>
            <a:r>
              <a:rPr lang="hu-HU" sz="4800" b="1" dirty="0" smtClean="0"/>
              <a:t>gyémánt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465429" y="5188158"/>
            <a:ext cx="3963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 </a:t>
            </a:r>
            <a:r>
              <a:rPr lang="hu-HU" sz="3600" b="1" dirty="0" smtClean="0"/>
              <a:t>D</a:t>
            </a:r>
            <a:r>
              <a:rPr lang="hu-HU" sz="3600" b="1" smtClean="0"/>
              <a:t>:    </a:t>
            </a:r>
            <a:r>
              <a:rPr lang="hu-HU" sz="4800" b="1" smtClean="0"/>
              <a:t>közönséges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261690" y="5260904"/>
            <a:ext cx="2165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 smtClean="0"/>
              <a:t>B</a:t>
            </a:r>
            <a:r>
              <a:rPr lang="hu-HU" sz="3200" b="1" dirty="0" smtClean="0"/>
              <a:t>:   </a:t>
            </a:r>
            <a:r>
              <a:rPr lang="hu-HU" sz="4800" b="1" dirty="0" smtClean="0"/>
              <a:t>ezüst</a:t>
            </a:r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1824" y="914400"/>
            <a:ext cx="918392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 smtClean="0">
                <a:latin typeface="Jokerman" panose="04090605060D06020702" pitchFamily="82" charset="0"/>
              </a:rPr>
              <a:t>Számoljuk össze, kinek, mennyi pénze lett?</a:t>
            </a:r>
          </a:p>
          <a:p>
            <a:endParaRPr lang="hu-HU" sz="3200" b="1" dirty="0">
              <a:latin typeface="Jokerman" panose="04090605060D06020702" pitchFamily="82" charset="0"/>
            </a:endParaRPr>
          </a:p>
          <a:p>
            <a:pPr algn="ctr"/>
            <a:r>
              <a:rPr lang="hu-HU" sz="5400" b="1" dirty="0" smtClean="0">
                <a:latin typeface="Jokerman" panose="04090605060D06020702" pitchFamily="82" charset="0"/>
              </a:rPr>
              <a:t>Maximum 35 cented lehet.</a:t>
            </a:r>
            <a:endParaRPr lang="hu-HU" sz="5400" b="1" dirty="0">
              <a:latin typeface="Jokerman" panose="04090605060D06020702" pitchFamily="82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82" y="3425125"/>
            <a:ext cx="4769991" cy="3179994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573437" y="3998563"/>
            <a:ext cx="6093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b="1" i="1" dirty="0" smtClean="0">
                <a:latin typeface="Baskerville Old Face" panose="02020602080505020303" pitchFamily="18" charset="0"/>
              </a:rPr>
              <a:t>Ügyesek voltatok!</a:t>
            </a:r>
            <a:endParaRPr lang="hu-HU" sz="6600" b="1" i="1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9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8948" y="1077993"/>
            <a:ext cx="109195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Szabály: </a:t>
            </a:r>
          </a:p>
          <a:p>
            <a:r>
              <a:rPr lang="hu-HU" sz="3600" dirty="0" smtClean="0"/>
              <a:t>Ha jól válaszolsz a feltett kérdésekre tallérokat gyűjthetsz.</a:t>
            </a:r>
          </a:p>
          <a:p>
            <a:r>
              <a:rPr lang="hu-HU" sz="3600" dirty="0" smtClean="0"/>
              <a:t>Versenyezzetek, kinek gyűlik össze a legtöbb aranypénze!</a:t>
            </a:r>
          </a:p>
          <a:p>
            <a:r>
              <a:rPr lang="hu-HU" sz="3600" dirty="0" smtClean="0"/>
              <a:t>Vannak egy-kettő-öt centes aranyat érő feladványok is.</a:t>
            </a:r>
            <a:endParaRPr lang="hu-HU" sz="36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14" y="4471098"/>
            <a:ext cx="3751962" cy="223054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 rot="16200000">
            <a:off x="11466098" y="323283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3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1" y="582406"/>
            <a:ext cx="1228719" cy="1228719"/>
          </a:xfrm>
          <a:prstGeom prst="rect">
            <a:avLst/>
          </a:prstGeom>
        </p:spPr>
      </p:pic>
      <p:pic>
        <p:nvPicPr>
          <p:cNvPr id="2" name="Kép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2855" y="402956"/>
            <a:ext cx="1538392" cy="154983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76" y="543493"/>
            <a:ext cx="1268756" cy="126875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71" y="543493"/>
            <a:ext cx="1268756" cy="12687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723" y="582405"/>
            <a:ext cx="1228719" cy="122871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76" y="2619618"/>
            <a:ext cx="1268756" cy="1268756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08" y="4805527"/>
            <a:ext cx="1268756" cy="1268756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984" y="622681"/>
            <a:ext cx="1268756" cy="1268756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706" y="2594435"/>
            <a:ext cx="1268756" cy="126875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174" y="4962371"/>
            <a:ext cx="1268756" cy="1268756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5" y="4898517"/>
            <a:ext cx="1268756" cy="1268756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705" y="4695743"/>
            <a:ext cx="1268756" cy="1268756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56" y="2630597"/>
            <a:ext cx="1268756" cy="1268756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87" y="2618970"/>
            <a:ext cx="1268756" cy="1268756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376" y="4862999"/>
            <a:ext cx="1228719" cy="1228719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08" y="2639637"/>
            <a:ext cx="1228719" cy="1228719"/>
          </a:xfrm>
          <a:prstGeom prst="rect">
            <a:avLst/>
          </a:prstGeom>
        </p:spPr>
      </p:pic>
      <p:pic>
        <p:nvPicPr>
          <p:cNvPr id="20" name="Kép 19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5132" y="442469"/>
            <a:ext cx="1538392" cy="1549830"/>
          </a:xfrm>
          <a:prstGeom prst="rect">
            <a:avLst/>
          </a:prstGeom>
        </p:spPr>
      </p:pic>
      <p:pic>
        <p:nvPicPr>
          <p:cNvPr id="21" name="Kép 20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442469"/>
            <a:ext cx="1538392" cy="1549830"/>
          </a:xfrm>
          <a:prstGeom prst="rect">
            <a:avLst/>
          </a:prstGeom>
        </p:spPr>
      </p:pic>
      <p:pic>
        <p:nvPicPr>
          <p:cNvPr id="22" name="Kép 21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2511452"/>
            <a:ext cx="1538392" cy="1549830"/>
          </a:xfrm>
          <a:prstGeom prst="rect">
            <a:avLst/>
          </a:prstGeom>
        </p:spPr>
      </p:pic>
      <p:pic>
        <p:nvPicPr>
          <p:cNvPr id="23" name="Kép 22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70538" y="4681297"/>
            <a:ext cx="1538392" cy="1549830"/>
          </a:xfrm>
          <a:prstGeom prst="rect">
            <a:avLst/>
          </a:prstGeom>
        </p:spPr>
      </p:pic>
      <p:pic>
        <p:nvPicPr>
          <p:cNvPr id="24" name="Kép 23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3887" y="2511452"/>
            <a:ext cx="1538392" cy="1549830"/>
          </a:xfrm>
          <a:prstGeom prst="rect">
            <a:avLst/>
          </a:prstGeom>
        </p:spPr>
      </p:pic>
      <p:pic>
        <p:nvPicPr>
          <p:cNvPr id="25" name="Kép 24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79726" y="444930"/>
            <a:ext cx="1538392" cy="1549830"/>
          </a:xfrm>
          <a:prstGeom prst="rect">
            <a:avLst/>
          </a:prstGeom>
        </p:spPr>
      </p:pic>
      <p:pic>
        <p:nvPicPr>
          <p:cNvPr id="26" name="Kép 25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6822" y="2511452"/>
            <a:ext cx="1538392" cy="1549830"/>
          </a:xfrm>
          <a:prstGeom prst="rect">
            <a:avLst/>
          </a:prstGeom>
        </p:spPr>
      </p:pic>
      <p:pic>
        <p:nvPicPr>
          <p:cNvPr id="27" name="Kép 26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4874" y="442469"/>
            <a:ext cx="1538392" cy="1549830"/>
          </a:xfrm>
          <a:prstGeom prst="rect">
            <a:avLst/>
          </a:prstGeom>
        </p:spPr>
      </p:pic>
      <p:pic>
        <p:nvPicPr>
          <p:cNvPr id="28" name="Kép 27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0952" y="2511452"/>
            <a:ext cx="1538392" cy="1549830"/>
          </a:xfrm>
          <a:prstGeom prst="rect">
            <a:avLst/>
          </a:prstGeom>
        </p:spPr>
      </p:pic>
      <p:pic>
        <p:nvPicPr>
          <p:cNvPr id="29" name="Kép 28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557" y="2511452"/>
            <a:ext cx="1538392" cy="1549830"/>
          </a:xfrm>
          <a:prstGeom prst="rect">
            <a:avLst/>
          </a:prstGeom>
        </p:spPr>
      </p:pic>
      <p:pic>
        <p:nvPicPr>
          <p:cNvPr id="30" name="Kép 29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557" y="4664990"/>
            <a:ext cx="1538392" cy="1549830"/>
          </a:xfrm>
          <a:prstGeom prst="rect">
            <a:avLst/>
          </a:prstGeom>
        </p:spPr>
      </p:pic>
      <p:pic>
        <p:nvPicPr>
          <p:cNvPr id="31" name="Kép 30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7559" y="4695743"/>
            <a:ext cx="1538392" cy="1549830"/>
          </a:xfrm>
          <a:prstGeom prst="rect">
            <a:avLst/>
          </a:prstGeom>
        </p:spPr>
      </p:pic>
      <p:pic>
        <p:nvPicPr>
          <p:cNvPr id="32" name="Kép 31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8552" y="4664990"/>
            <a:ext cx="1538392" cy="1549830"/>
          </a:xfrm>
          <a:prstGeom prst="rect">
            <a:avLst/>
          </a:prstGeom>
        </p:spPr>
      </p:pic>
      <p:pic>
        <p:nvPicPr>
          <p:cNvPr id="33" name="Kép 32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5132" y="4702443"/>
            <a:ext cx="1538392" cy="1549830"/>
          </a:xfrm>
          <a:prstGeom prst="rect">
            <a:avLst/>
          </a:prstGeom>
        </p:spPr>
      </p:pic>
      <p:sp>
        <p:nvSpPr>
          <p:cNvPr id="34" name="Szövegdoboz 33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pic>
        <p:nvPicPr>
          <p:cNvPr id="35" name="Kép 34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566" y="4862999"/>
            <a:ext cx="1872046" cy="18720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71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 van az állatmesék végén?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7085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meseszám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7244094" y="3278386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csoda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244094" y="5145481"/>
            <a:ext cx="3060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nevetés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77278" y="5283076"/>
            <a:ext cx="3046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tanulság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8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 volt Jancsi kutyájának a neve?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204686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399" y="4673598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299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Tisza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400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Bodri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8" y="5145481"/>
            <a:ext cx="2703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Maros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982519" y="5092670"/>
            <a:ext cx="22349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</a:t>
            </a:r>
            <a:r>
              <a:rPr lang="hu-HU" sz="4800" b="1" dirty="0" smtClean="0"/>
              <a:t>Duna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38781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7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Hogyan jelezte a szamár, hogy eső lesz?</a:t>
            </a: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85770" y="4805704"/>
            <a:ext cx="4360459" cy="1682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48400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1204686" y="4805703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003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 </a:t>
            </a:r>
            <a:r>
              <a:rPr lang="hu-HU" sz="4800" b="1" dirty="0" smtClean="0"/>
              <a:t>elfutott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592084" y="3370719"/>
            <a:ext cx="2900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</a:t>
            </a:r>
            <a:r>
              <a:rPr lang="hu-HU" sz="4800" b="1" dirty="0" smtClean="0"/>
              <a:t>ordított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847360" y="5358949"/>
            <a:ext cx="534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sehogy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643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ásított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41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400" dirty="0" smtClean="0">
              <a:solidFill>
                <a:schemeClr val="tx1"/>
              </a:solidFill>
            </a:endParaRPr>
          </a:p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Mit talált a holló?</a:t>
            </a:r>
          </a:p>
          <a:p>
            <a:pPr algn="ctr"/>
            <a:endParaRPr lang="hu-HU" sz="4400" b="1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160787" y="28593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231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</a:t>
            </a:r>
            <a:r>
              <a:rPr lang="hu-HU" sz="3200" b="1" dirty="0" smtClean="0"/>
              <a:t>    </a:t>
            </a:r>
            <a:r>
              <a:rPr lang="hu-HU" sz="4800" b="1" dirty="0" smtClean="0"/>
              <a:t>hernyót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3507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magvakat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96665" y="5164349"/>
            <a:ext cx="3258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</a:t>
            </a:r>
            <a:r>
              <a:rPr lang="hu-HU" sz="3200" b="1" dirty="0" smtClean="0"/>
              <a:t>  </a:t>
            </a:r>
            <a:r>
              <a:rPr lang="hu-HU" sz="4800" b="1" dirty="0" smtClean="0"/>
              <a:t>feleséget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583986" y="5089270"/>
            <a:ext cx="316182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    B:    </a:t>
            </a:r>
            <a:r>
              <a:rPr lang="hu-HU" sz="4800" b="1" dirty="0" smtClean="0"/>
              <a:t>sajtot</a:t>
            </a:r>
            <a:r>
              <a:rPr lang="hu-HU" sz="3200" b="1" dirty="0" smtClean="0"/>
              <a:t> </a:t>
            </a:r>
            <a:r>
              <a:rPr lang="hu-HU" sz="3600" b="1" dirty="0" smtClean="0"/>
              <a:t>  </a:t>
            </a:r>
            <a:endParaRPr lang="hu-HU" sz="4800" b="1" dirty="0" smtClean="0"/>
          </a:p>
          <a:p>
            <a:endParaRPr lang="hu-HU" sz="2800" b="1" dirty="0" smtClean="0"/>
          </a:p>
          <a:p>
            <a:endParaRPr lang="hu-HU" sz="2800" b="1" dirty="0" smtClean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9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Milyen állat nem szerepel az Ugorjunk árkot! című mesében?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088570" y="4833255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088570" y="291191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800" b="1" dirty="0" smtClean="0"/>
              <a:t>holló</a:t>
            </a:r>
            <a:endParaRPr lang="hu-HU" sz="4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571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800" b="1" dirty="0" smtClean="0"/>
              <a:t>farkas</a:t>
            </a:r>
            <a:endParaRPr lang="hu-HU" sz="48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2164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800" b="1" dirty="0" smtClean="0"/>
              <a:t>nyúl</a:t>
            </a:r>
            <a:endParaRPr lang="hu-HU" sz="48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2120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</a:t>
            </a:r>
            <a:r>
              <a:rPr lang="hu-HU" sz="4800" b="1" dirty="0" smtClean="0"/>
              <a:t>róka</a:t>
            </a:r>
            <a:endParaRPr lang="hu-HU" sz="48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6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tellenes sarkain kerekített téglalap 1"/>
          <p:cNvSpPr/>
          <p:nvPr/>
        </p:nvSpPr>
        <p:spPr>
          <a:xfrm>
            <a:off x="1088570" y="145143"/>
            <a:ext cx="10072915" cy="2569029"/>
          </a:xfrm>
          <a:prstGeom prst="round2DiagRect">
            <a:avLst/>
          </a:prstGeom>
          <a:solidFill>
            <a:srgbClr val="E5D8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Hol élt a csökönyös kiselefánt?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1204686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6248400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1204686" y="4818742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48400" y="2859314"/>
            <a:ext cx="4397829" cy="1669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698787" y="3370719"/>
            <a:ext cx="38059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A:   </a:t>
            </a:r>
            <a:r>
              <a:rPr lang="hu-HU" sz="4400" b="1" dirty="0" smtClean="0"/>
              <a:t>állatkertben</a:t>
            </a:r>
            <a:endParaRPr lang="hu-HU" sz="4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6548" y="3370719"/>
            <a:ext cx="29974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C:    </a:t>
            </a:r>
            <a:r>
              <a:rPr lang="hu-HU" sz="4400" b="1" dirty="0" smtClean="0"/>
              <a:t>erdőben</a:t>
            </a:r>
            <a:endParaRPr lang="hu-HU" sz="44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916549" y="5330147"/>
            <a:ext cx="31597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 </a:t>
            </a:r>
            <a:r>
              <a:rPr lang="hu-HU" sz="3600" b="1" dirty="0" smtClean="0"/>
              <a:t>D:    </a:t>
            </a:r>
            <a:r>
              <a:rPr lang="hu-HU" sz="4400" b="1" dirty="0" smtClean="0"/>
              <a:t>Ázsiában</a:t>
            </a:r>
            <a:endParaRPr lang="hu-HU" sz="44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887941" y="5344662"/>
            <a:ext cx="33757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B:     </a:t>
            </a:r>
            <a:r>
              <a:rPr lang="hu-HU" sz="4400" b="1" dirty="0" smtClean="0"/>
              <a:t>Afrikában</a:t>
            </a:r>
            <a:endParaRPr lang="hu-HU" sz="4400" b="1" dirty="0"/>
          </a:p>
        </p:txBody>
      </p:sp>
      <p:pic>
        <p:nvPicPr>
          <p:cNvPr id="12" name="Kép 1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4542" y="5253185"/>
            <a:ext cx="1499672" cy="1446586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 rot="16200000">
            <a:off x="11466098" y="307785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NMA</a:t>
            </a:r>
            <a:endParaRPr lang="hu-H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4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529</Words>
  <Application>Microsoft Office PowerPoint</Application>
  <PresentationFormat>Egyéni</PresentationFormat>
  <Paragraphs>146</Paragraphs>
  <Slides>19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Gyűjtsünk                              aranyat!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Gyűjtsünk aranyat!</dc:title>
  <dc:creator>Madár Anikó</dc:creator>
  <cp:lastModifiedBy>user</cp:lastModifiedBy>
  <cp:revision>63</cp:revision>
  <dcterms:created xsi:type="dcterms:W3CDTF">2018-01-07T10:58:35Z</dcterms:created>
  <dcterms:modified xsi:type="dcterms:W3CDTF">2020-02-26T22:26:34Z</dcterms:modified>
</cp:coreProperties>
</file>