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268" r:id="rId2"/>
    <p:sldId id="257" r:id="rId3"/>
    <p:sldId id="258" r:id="rId4"/>
    <p:sldId id="265" r:id="rId5"/>
    <p:sldId id="271" r:id="rId6"/>
    <p:sldId id="266" r:id="rId7"/>
    <p:sldId id="260" r:id="rId8"/>
    <p:sldId id="272" r:id="rId9"/>
    <p:sldId id="261" r:id="rId10"/>
    <p:sldId id="267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571A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8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DE282-79B5-4522-B6AE-B49EC977D9E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A28D7-4677-473C-AE06-CF3E90E4E5F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060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https://commons.wikimedia.org/wiki/File:Dolichomitus_imperator_02.JPG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A28D7-4677-473C-AE06-CF3E90E4E5F2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7423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videó automatikusan indul.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A28D7-4677-473C-AE06-CF3E90E4E5F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54351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hiányos szavakra </a:t>
            </a:r>
            <a:r>
              <a:rPr lang="hu-HU" dirty="0" err="1"/>
              <a:t>kittintva</a:t>
            </a:r>
            <a:r>
              <a:rPr lang="hu-HU" dirty="0"/>
              <a:t> kiegészülnek.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A28D7-4677-473C-AE06-CF3E90E4E5F2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62863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Automatikus megjeleníti, eltünteti a szavakat.</a:t>
            </a:r>
          </a:p>
          <a:p>
            <a:r>
              <a:rPr lang="hu-HU" dirty="0"/>
              <a:t>https://wordwall.net/hu/resource/13225879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A28D7-4677-473C-AE06-CF3E90E4E5F2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04087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https://wordwall.net/hu/resource/13225879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A28D7-4677-473C-AE06-CF3E90E4E5F2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70195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https://www.geograph.org.uk/photo/4026695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A28D7-4677-473C-AE06-CF3E90E4E5F2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35196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fekete szavakra kattintva odaúsznak a megoldások.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A28D7-4677-473C-AE06-CF3E90E4E5F2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19401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sárga alakzatokra kattintva azok eltűnnek.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A28D7-4677-473C-AE06-CF3E90E4E5F2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17070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https://commons.wikimedia.org/wiki/File:HalaszJuditFotoThalerTamas.JPG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 videó automatikusan indul.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A28D7-4677-473C-AE06-CF3E90E4E5F2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5436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6A27-95C5-4848-8D7A-A260ADBA76E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50D3-6B92-4E1B-A561-38B34F2710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0064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6A27-95C5-4848-8D7A-A260ADBA76E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50D3-6B92-4E1B-A561-38B34F2710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07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6A27-95C5-4848-8D7A-A260ADBA76E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50D3-6B92-4E1B-A561-38B34F2710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2947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6A27-95C5-4848-8D7A-A260ADBA76E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50D3-6B92-4E1B-A561-38B34F2710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2461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6A27-95C5-4848-8D7A-A260ADBA76E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50D3-6B92-4E1B-A561-38B34F2710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989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6A27-95C5-4848-8D7A-A260ADBA76E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50D3-6B92-4E1B-A561-38B34F2710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6737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6A27-95C5-4848-8D7A-A260ADBA76E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50D3-6B92-4E1B-A561-38B34F2710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7549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6A27-95C5-4848-8D7A-A260ADBA76E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50D3-6B92-4E1B-A561-38B34F2710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1543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6A27-95C5-4848-8D7A-A260ADBA76E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50D3-6B92-4E1B-A561-38B34F2710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9831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6A27-95C5-4848-8D7A-A260ADBA76E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50D3-6B92-4E1B-A561-38B34F2710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5984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6A27-95C5-4848-8D7A-A260ADBA76E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50D3-6B92-4E1B-A561-38B34F2710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6375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wallpaperflare.com/yellow-flower-field-spring-background-meadow-easter-green-wallpaper-uiorq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46A27-95C5-4848-8D7A-A260ADBA76E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B50D3-6B92-4E1B-A561-38B34F2710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4491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370382076976205/user/100001894340238/?__cft__%5b0%5d=AZXSW3kPNsgyGALV38EK7C8kI2Q72XdcVfodrAbinUFAqAJ3mx6XDc23aQ1p8z_-UmmGspDF9zxm8oXNz3heiwl27hDmhAf3XcLvfMlMoCXUnrpaZNCLnrIpyJrBninSnB7V84l8awP6WNcJgDfcgpDX&amp;__tn__=-%5dC,P-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acebook.com/groups/370382076976205/user/100004043212523/?__cft__%5b0%5d=AZVMLIEP8XcEGw0rvzlu5PBPNe-PCNL4IHTtuJStw_9kgBntcCkHauN_A1cdhmCe1_6s-Ze9gV9lqGywrxiSPEBAy-olCeIVK8jQezMCyRoD2iLTYfA5yHV5xYu_dvQ3wedomeCm2xqOAZMTmXCTiDIN&amp;__tn__=-%5dC,P-R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okpuweF33U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ATSoM4L1wI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2886303" y="4075972"/>
            <a:ext cx="60574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5400" b="1" dirty="0" err="1">
                <a:ln w="19050">
                  <a:solidFill>
                    <a:srgbClr val="FFFF00"/>
                  </a:solidFill>
                </a:ln>
              </a:rPr>
              <a:t>Tamkó</a:t>
            </a:r>
            <a:r>
              <a:rPr lang="hu-HU" sz="5400" b="1" dirty="0">
                <a:ln w="19050">
                  <a:solidFill>
                    <a:srgbClr val="FFFF00"/>
                  </a:solidFill>
                </a:ln>
              </a:rPr>
              <a:t> Sirató Károly:</a:t>
            </a:r>
          </a:p>
          <a:p>
            <a:pPr algn="ctr"/>
            <a:r>
              <a:rPr lang="hu-HU" sz="5400" b="1" dirty="0">
                <a:ln w="19050">
                  <a:solidFill>
                    <a:srgbClr val="FFFF00"/>
                  </a:solidFill>
                </a:ln>
              </a:rPr>
              <a:t>Darázs-garázs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AE8E4FE0-EF07-4EC9-BC2B-E6E09668A626}"/>
              </a:ext>
            </a:extLst>
          </p:cNvPr>
          <p:cNvSpPr txBox="1"/>
          <p:nvPr/>
        </p:nvSpPr>
        <p:spPr>
          <a:xfrm>
            <a:off x="9371798" y="0"/>
            <a:ext cx="2820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b="1" i="0" u="sng" dirty="0">
                <a:solidFill>
                  <a:srgbClr val="65676B"/>
                </a:solidFill>
                <a:effectLst/>
                <a:latin typeface="inherit"/>
                <a:hlinkClick r:id="rId3"/>
              </a:rPr>
              <a:t>Készítette:</a:t>
            </a:r>
          </a:p>
          <a:p>
            <a:pPr algn="r"/>
            <a:r>
              <a:rPr lang="hu-HU" b="1" i="0" u="sng" dirty="0">
                <a:solidFill>
                  <a:srgbClr val="65676B"/>
                </a:solidFill>
                <a:effectLst/>
                <a:latin typeface="inherit"/>
                <a:hlinkClick r:id="rId3"/>
              </a:rPr>
              <a:t>Istvánné Czikora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2AFA71AF-2EA8-4A84-A2CC-547B7793F9CF}"/>
              </a:ext>
            </a:extLst>
          </p:cNvPr>
          <p:cNvSpPr txBox="1"/>
          <p:nvPr/>
        </p:nvSpPr>
        <p:spPr>
          <a:xfrm>
            <a:off x="10337599" y="1015663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571A4"/>
                </a:solidFill>
              </a:rPr>
              <a:t>„Átdolgozta”: ENE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A4D6602-C31B-4E50-81AC-D984295DA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02" t="19175" r="20640" b="6877"/>
          <a:stretch/>
        </p:blipFill>
        <p:spPr bwMode="auto">
          <a:xfrm>
            <a:off x="3370400" y="431928"/>
            <a:ext cx="5089297" cy="3479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FA2470A8-5A85-431E-9ECE-0742D1224350}"/>
              </a:ext>
            </a:extLst>
          </p:cNvPr>
          <p:cNvSpPr txBox="1"/>
          <p:nvPr/>
        </p:nvSpPr>
        <p:spPr>
          <a:xfrm>
            <a:off x="9626399" y="646331"/>
            <a:ext cx="2654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u-HU" b="1" i="0" u="none" strike="noStrike" dirty="0">
                <a:solidFill>
                  <a:srgbClr val="65676B"/>
                </a:solidFill>
                <a:effectLst/>
                <a:latin typeface="inherit"/>
                <a:hlinkClick r:id="rId5"/>
              </a:rPr>
              <a:t>Eleonóra Kuzmáné Pintér</a:t>
            </a:r>
          </a:p>
        </p:txBody>
      </p:sp>
    </p:spTree>
    <p:extLst>
      <p:ext uri="{BB962C8B-B14F-4D97-AF65-F5344CB8AC3E}">
        <p14:creationId xmlns:p14="http://schemas.microsoft.com/office/powerpoint/2010/main" xmlns="" val="3475829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édiaelem 4">
            <a:hlinkClick r:id="" action="ppaction://media"/>
            <a:extLst>
              <a:ext uri="{FF2B5EF4-FFF2-40B4-BE49-F238E27FC236}">
                <a16:creationId xmlns:a16="http://schemas.microsoft.com/office/drawing/2014/main" xmlns="" id="{CC1FB0A6-0FE8-4389-81BF-10D5A5DE01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192000" y="2335510"/>
            <a:ext cx="2368015" cy="1776011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178F1F2C-E6EE-4AD8-9DC9-B72DCDA6F105}"/>
              </a:ext>
            </a:extLst>
          </p:cNvPr>
          <p:cNvSpPr txBox="1"/>
          <p:nvPr/>
        </p:nvSpPr>
        <p:spPr>
          <a:xfrm>
            <a:off x="2275714" y="0"/>
            <a:ext cx="7640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>
                <a:ln w="19050">
                  <a:solidFill>
                    <a:srgbClr val="FFFF00"/>
                  </a:solidFill>
                </a:ln>
              </a:rPr>
              <a:t>Halász Judit előadásában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36118ADC-A10F-407D-AD7F-0B07D76F1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49" r="13349" b="11211"/>
          <a:stretch/>
        </p:blipFill>
        <p:spPr bwMode="auto">
          <a:xfrm>
            <a:off x="4248853" y="1182611"/>
            <a:ext cx="3694294" cy="40818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94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1074" y="3461658"/>
            <a:ext cx="8842928" cy="1397726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275714" y="0"/>
            <a:ext cx="7640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>
                <a:ln w="19050">
                  <a:solidFill>
                    <a:srgbClr val="FFFF00"/>
                  </a:solidFill>
                </a:ln>
              </a:rPr>
              <a:t>A fürkészdarázs fürkészik</a:t>
            </a:r>
          </a:p>
        </p:txBody>
      </p:sp>
      <p:sp>
        <p:nvSpPr>
          <p:cNvPr id="9" name="Téglalap 8"/>
          <p:cNvSpPr/>
          <p:nvPr/>
        </p:nvSpPr>
        <p:spPr>
          <a:xfrm>
            <a:off x="3993557" y="1358035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6" name="Online médiaelem 5">
            <a:hlinkClick r:id="" action="ppaction://media"/>
            <a:extLst>
              <a:ext uri="{FF2B5EF4-FFF2-40B4-BE49-F238E27FC236}">
                <a16:creationId xmlns:a16="http://schemas.microsoft.com/office/drawing/2014/main" xmlns="" id="{2ED3E2E5-332F-4938-85E0-71CDB7C7B2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917998" y="1489075"/>
            <a:ext cx="6362700" cy="47720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9821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zövegdoboz 20">
            <a:extLst>
              <a:ext uri="{FF2B5EF4-FFF2-40B4-BE49-F238E27FC236}">
                <a16:creationId xmlns:a16="http://schemas.microsoft.com/office/drawing/2014/main" xmlns="" id="{AB271E6C-E3FE-4F71-A65F-72D21DDAEEEC}"/>
              </a:ext>
            </a:extLst>
          </p:cNvPr>
          <p:cNvSpPr txBox="1"/>
          <p:nvPr/>
        </p:nvSpPr>
        <p:spPr>
          <a:xfrm>
            <a:off x="1625563" y="1502661"/>
            <a:ext cx="195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/>
              <a:t>e </a:t>
            </a:r>
            <a:r>
              <a:rPr lang="hu-HU" sz="2400" b="1" dirty="0"/>
              <a:t> </a:t>
            </a:r>
            <a:r>
              <a:rPr lang="hu-HU" sz="5400" b="1" dirty="0" err="1"/>
              <a:t>e</a:t>
            </a:r>
            <a:endParaRPr lang="hu-HU" sz="5400" b="1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xmlns="" id="{A0724E72-5090-4253-B884-B56091A33051}"/>
              </a:ext>
            </a:extLst>
          </p:cNvPr>
          <p:cNvSpPr txBox="1"/>
          <p:nvPr/>
        </p:nvSpPr>
        <p:spPr>
          <a:xfrm>
            <a:off x="5155854" y="1372036"/>
            <a:ext cx="195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/>
              <a:t>u </a:t>
            </a:r>
            <a:r>
              <a:rPr lang="hu-HU" sz="2800" b="1" dirty="0"/>
              <a:t> </a:t>
            </a:r>
            <a:r>
              <a:rPr lang="hu-HU" sz="5400" b="1" dirty="0"/>
              <a:t>a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xmlns="" id="{8EE5028A-E605-4137-A154-C92CC36F5C64}"/>
              </a:ext>
            </a:extLst>
          </p:cNvPr>
          <p:cNvSpPr txBox="1"/>
          <p:nvPr/>
        </p:nvSpPr>
        <p:spPr>
          <a:xfrm>
            <a:off x="8566880" y="1301945"/>
            <a:ext cx="195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/>
              <a:t>o </a:t>
            </a:r>
            <a:r>
              <a:rPr lang="hu-HU" sz="1000" b="1" dirty="0"/>
              <a:t> </a:t>
            </a:r>
            <a:r>
              <a:rPr lang="hu-HU" sz="6600" b="1" dirty="0"/>
              <a:t> </a:t>
            </a:r>
            <a:r>
              <a:rPr lang="hu-HU" sz="5400" b="1" dirty="0"/>
              <a:t> </a:t>
            </a:r>
            <a:r>
              <a:rPr lang="hu-HU" sz="5400" b="1" dirty="0" err="1"/>
              <a:t>o</a:t>
            </a:r>
            <a:endParaRPr lang="hu-HU" sz="5400" b="1" dirty="0"/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xmlns="" id="{3044A19B-C682-4139-88E5-FC0679372309}"/>
              </a:ext>
            </a:extLst>
          </p:cNvPr>
          <p:cNvSpPr txBox="1"/>
          <p:nvPr/>
        </p:nvSpPr>
        <p:spPr>
          <a:xfrm>
            <a:off x="1056440" y="2392340"/>
            <a:ext cx="4470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/>
              <a:t>o   </a:t>
            </a:r>
            <a:r>
              <a:rPr lang="hu-HU" sz="2400" b="1" dirty="0"/>
              <a:t> </a:t>
            </a:r>
            <a:r>
              <a:rPr lang="hu-HU" sz="5400" b="1" dirty="0" err="1"/>
              <a:t>o</a:t>
            </a:r>
            <a:r>
              <a:rPr lang="hu-HU" sz="5400" b="1" dirty="0"/>
              <a:t>     </a:t>
            </a:r>
            <a:r>
              <a:rPr lang="hu-HU" sz="7200" b="1" dirty="0"/>
              <a:t> </a:t>
            </a:r>
            <a:r>
              <a:rPr lang="hu-HU" sz="5400" b="1" dirty="0"/>
              <a:t>  ö</a:t>
            </a:r>
            <a:r>
              <a:rPr lang="hu-HU" sz="4400" b="1" dirty="0"/>
              <a:t>  </a:t>
            </a:r>
            <a:r>
              <a:rPr lang="hu-HU" sz="2000" b="1" dirty="0"/>
              <a:t> </a:t>
            </a:r>
            <a:r>
              <a:rPr lang="hu-HU" sz="5400" b="1" dirty="0"/>
              <a:t>e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xmlns="" id="{B6CD2E96-8BE2-4CF2-8EF6-D1D214535600}"/>
              </a:ext>
            </a:extLst>
          </p:cNvPr>
          <p:cNvSpPr txBox="1"/>
          <p:nvPr/>
        </p:nvSpPr>
        <p:spPr>
          <a:xfrm>
            <a:off x="6303954" y="2393103"/>
            <a:ext cx="5165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/>
              <a:t>a</a:t>
            </a:r>
            <a:r>
              <a:rPr lang="hu-HU" sz="6600" b="1" dirty="0"/>
              <a:t> </a:t>
            </a:r>
            <a:r>
              <a:rPr lang="hu-HU" sz="5400" b="1" dirty="0" err="1"/>
              <a:t>a</a:t>
            </a:r>
            <a:r>
              <a:rPr lang="hu-HU" sz="5400" b="1" dirty="0"/>
              <a:t> </a:t>
            </a:r>
            <a:r>
              <a:rPr lang="hu-HU" sz="6600" b="1" dirty="0"/>
              <a:t> </a:t>
            </a:r>
            <a:r>
              <a:rPr lang="hu-HU" sz="5400" b="1" dirty="0"/>
              <a:t>o </a:t>
            </a:r>
            <a:r>
              <a:rPr lang="hu-HU" sz="4000" b="1" dirty="0"/>
              <a:t> </a:t>
            </a:r>
            <a:r>
              <a:rPr lang="hu-HU" sz="5400" b="1" dirty="0"/>
              <a:t>a     </a:t>
            </a:r>
            <a:r>
              <a:rPr lang="hu-HU" sz="7200" b="1" dirty="0"/>
              <a:t> </a:t>
            </a:r>
            <a:r>
              <a:rPr lang="hu-HU" sz="5400" b="1" dirty="0"/>
              <a:t> i    </a:t>
            </a:r>
            <a:r>
              <a:rPr lang="hu-HU" sz="3600" b="1" dirty="0"/>
              <a:t> </a:t>
            </a:r>
            <a:r>
              <a:rPr lang="hu-HU" sz="5400" b="1" dirty="0"/>
              <a:t>e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C78357AB-7E4D-4849-91CF-40B6A0AA5EC6}"/>
              </a:ext>
            </a:extLst>
          </p:cNvPr>
          <p:cNvSpPr txBox="1"/>
          <p:nvPr/>
        </p:nvSpPr>
        <p:spPr>
          <a:xfrm>
            <a:off x="2275714" y="206584"/>
            <a:ext cx="7640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>
                <a:ln w="19050">
                  <a:solidFill>
                    <a:srgbClr val="FFFF00"/>
                  </a:solidFill>
                </a:ln>
              </a:rPr>
              <a:t>A fürkész szó jelentése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181EA444-0E89-49A5-939C-FF01859B10FF}"/>
              </a:ext>
            </a:extLst>
          </p:cNvPr>
          <p:cNvSpPr txBox="1"/>
          <p:nvPr/>
        </p:nvSpPr>
        <p:spPr>
          <a:xfrm>
            <a:off x="1606686" y="1502661"/>
            <a:ext cx="195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/>
              <a:t>k_r_s</a:t>
            </a:r>
            <a:endParaRPr lang="hu-HU" sz="5400" b="1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BB615800-BA18-4FF0-AD87-7D11A8267AB7}"/>
              </a:ext>
            </a:extLst>
          </p:cNvPr>
          <p:cNvSpPr txBox="1"/>
          <p:nvPr/>
        </p:nvSpPr>
        <p:spPr>
          <a:xfrm>
            <a:off x="5118100" y="1382243"/>
            <a:ext cx="195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/>
              <a:t>k_t_t</a:t>
            </a:r>
            <a:endParaRPr lang="hu-HU" sz="5400" b="1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D7D389F0-31EF-4427-8837-1641D74EDFCE}"/>
              </a:ext>
            </a:extLst>
          </p:cNvPr>
          <p:cNvSpPr txBox="1"/>
          <p:nvPr/>
        </p:nvSpPr>
        <p:spPr>
          <a:xfrm>
            <a:off x="177800" y="2596971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/>
              <a:t>ny_m_n</a:t>
            </a:r>
            <a:r>
              <a:rPr lang="hu-HU" sz="5400" b="1" dirty="0"/>
              <a:t>    </a:t>
            </a:r>
            <a:r>
              <a:rPr lang="hu-HU" sz="5400" b="1" dirty="0" err="1"/>
              <a:t>k_v_t</a:t>
            </a:r>
            <a:endParaRPr lang="hu-HU" sz="5400" b="1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FE718F1F-C3B9-437C-83A8-9DCA5EFB5F6A}"/>
              </a:ext>
            </a:extLst>
          </p:cNvPr>
          <p:cNvSpPr txBox="1"/>
          <p:nvPr/>
        </p:nvSpPr>
        <p:spPr>
          <a:xfrm>
            <a:off x="8010593" y="1437782"/>
            <a:ext cx="2673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/>
              <a:t>ny_m_z</a:t>
            </a:r>
            <a:endParaRPr lang="hu-HU" sz="5400" b="1" dirty="0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xmlns="" id="{9FA398B6-FFB5-4C8D-B97E-B1A8504F3CB4}"/>
              </a:ext>
            </a:extLst>
          </p:cNvPr>
          <p:cNvSpPr txBox="1"/>
          <p:nvPr/>
        </p:nvSpPr>
        <p:spPr>
          <a:xfrm>
            <a:off x="5930900" y="2596971"/>
            <a:ext cx="568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/>
              <a:t>_</a:t>
            </a:r>
            <a:r>
              <a:rPr lang="hu-HU" sz="5400" b="1" dirty="0" err="1"/>
              <a:t>l_p_s_n</a:t>
            </a:r>
            <a:r>
              <a:rPr lang="hu-HU" sz="5400" b="1" dirty="0"/>
              <a:t>   </a:t>
            </a:r>
            <a:r>
              <a:rPr lang="hu-HU" sz="5400" b="1" dirty="0" err="1"/>
              <a:t>f_gy_l</a:t>
            </a:r>
            <a:endParaRPr lang="hu-HU" sz="5400" b="1" dirty="0"/>
          </a:p>
        </p:txBody>
      </p:sp>
    </p:spTree>
    <p:extLst>
      <p:ext uri="{BB962C8B-B14F-4D97-AF65-F5344CB8AC3E}">
        <p14:creationId xmlns:p14="http://schemas.microsoft.com/office/powerpoint/2010/main" xmlns="" val="419435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66E5E481-C4D3-48BD-918A-1355FA7E8130}"/>
              </a:ext>
            </a:extLst>
          </p:cNvPr>
          <p:cNvSpPr txBox="1"/>
          <p:nvPr/>
        </p:nvSpPr>
        <p:spPr>
          <a:xfrm>
            <a:off x="2275714" y="0"/>
            <a:ext cx="7640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>
                <a:ln w="19050">
                  <a:solidFill>
                    <a:srgbClr val="FFFF00"/>
                  </a:solidFill>
                </a:ln>
              </a:rPr>
              <a:t>Szóolvasó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4FF6F655-C4AE-4DCF-AAF2-C8CEC6604975}"/>
              </a:ext>
            </a:extLst>
          </p:cNvPr>
          <p:cNvSpPr txBox="1"/>
          <p:nvPr/>
        </p:nvSpPr>
        <p:spPr>
          <a:xfrm>
            <a:off x="1727191" y="1309976"/>
            <a:ext cx="4560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/>
              <a:t>fürkészdarázs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8515C274-3913-41C5-B753-A7E458C997B3}"/>
              </a:ext>
            </a:extLst>
          </p:cNvPr>
          <p:cNvSpPr txBox="1"/>
          <p:nvPr/>
        </p:nvSpPr>
        <p:spPr>
          <a:xfrm>
            <a:off x="1727191" y="3461397"/>
            <a:ext cx="3937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/>
              <a:t>kifürkészte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C1BB2FF0-CE31-40DB-882B-57E31B1417D8}"/>
              </a:ext>
            </a:extLst>
          </p:cNvPr>
          <p:cNvSpPr txBox="1"/>
          <p:nvPr/>
        </p:nvSpPr>
        <p:spPr>
          <a:xfrm>
            <a:off x="6132148" y="1793020"/>
            <a:ext cx="4560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/>
              <a:t>beköltözött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CE4FED60-1501-4706-B423-5BF8A470384F}"/>
              </a:ext>
            </a:extLst>
          </p:cNvPr>
          <p:cNvSpPr txBox="1"/>
          <p:nvPr/>
        </p:nvSpPr>
        <p:spPr>
          <a:xfrm>
            <a:off x="1571207" y="2385686"/>
            <a:ext cx="4560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/>
              <a:t>fürkészútján</a:t>
            </a:r>
            <a:endParaRPr lang="hu-HU" sz="5400" b="1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98EF2C86-9C55-40C3-BC46-7385D386D70B}"/>
              </a:ext>
            </a:extLst>
          </p:cNvPr>
          <p:cNvSpPr txBox="1"/>
          <p:nvPr/>
        </p:nvSpPr>
        <p:spPr>
          <a:xfrm>
            <a:off x="6444117" y="2847351"/>
            <a:ext cx="3937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/>
              <a:t>családostul</a:t>
            </a:r>
            <a:endParaRPr lang="hu-HU" sz="5400" b="1" dirty="0"/>
          </a:p>
        </p:txBody>
      </p:sp>
    </p:spTree>
    <p:extLst>
      <p:ext uri="{BB962C8B-B14F-4D97-AF65-F5344CB8AC3E}">
        <p14:creationId xmlns:p14="http://schemas.microsoft.com/office/powerpoint/2010/main" xmlns="" val="77205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66E5E481-C4D3-48BD-918A-1355FA7E8130}"/>
              </a:ext>
            </a:extLst>
          </p:cNvPr>
          <p:cNvSpPr txBox="1"/>
          <p:nvPr/>
        </p:nvSpPr>
        <p:spPr>
          <a:xfrm>
            <a:off x="2275714" y="0"/>
            <a:ext cx="7640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>
                <a:ln w="19050">
                  <a:solidFill>
                    <a:srgbClr val="FFFF00"/>
                  </a:solidFill>
                </a:ln>
              </a:rPr>
              <a:t>Szóolvasó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4FF6F655-C4AE-4DCF-AAF2-C8CEC6604975}"/>
              </a:ext>
            </a:extLst>
          </p:cNvPr>
          <p:cNvSpPr txBox="1"/>
          <p:nvPr/>
        </p:nvSpPr>
        <p:spPr>
          <a:xfrm>
            <a:off x="3815529" y="2162539"/>
            <a:ext cx="4560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/>
              <a:t>fürkészdarázs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8515C274-3913-41C5-B753-A7E458C997B3}"/>
              </a:ext>
            </a:extLst>
          </p:cNvPr>
          <p:cNvSpPr txBox="1"/>
          <p:nvPr/>
        </p:nvSpPr>
        <p:spPr>
          <a:xfrm>
            <a:off x="4183516" y="2162539"/>
            <a:ext cx="3937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/>
              <a:t>kifürkészte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C1BB2FF0-CE31-40DB-882B-57E31B1417D8}"/>
              </a:ext>
            </a:extLst>
          </p:cNvPr>
          <p:cNvSpPr txBox="1"/>
          <p:nvPr/>
        </p:nvSpPr>
        <p:spPr>
          <a:xfrm>
            <a:off x="3815528" y="2162539"/>
            <a:ext cx="4560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/>
              <a:t>beköltözött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CE4FED60-1501-4706-B423-5BF8A470384F}"/>
              </a:ext>
            </a:extLst>
          </p:cNvPr>
          <p:cNvSpPr txBox="1"/>
          <p:nvPr/>
        </p:nvSpPr>
        <p:spPr>
          <a:xfrm>
            <a:off x="3815529" y="2162539"/>
            <a:ext cx="4560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/>
              <a:t>fürkészútján</a:t>
            </a:r>
            <a:endParaRPr lang="hu-HU" sz="5400" b="1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98EF2C86-9C55-40C3-BC46-7385D386D70B}"/>
              </a:ext>
            </a:extLst>
          </p:cNvPr>
          <p:cNvSpPr txBox="1"/>
          <p:nvPr/>
        </p:nvSpPr>
        <p:spPr>
          <a:xfrm>
            <a:off x="4127497" y="2149839"/>
            <a:ext cx="3937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/>
              <a:t>családostul</a:t>
            </a:r>
            <a:endParaRPr lang="hu-HU" sz="5400" b="1" dirty="0"/>
          </a:p>
        </p:txBody>
      </p:sp>
    </p:spTree>
    <p:extLst>
      <p:ext uri="{BB962C8B-B14F-4D97-AF65-F5344CB8AC3E}">
        <p14:creationId xmlns:p14="http://schemas.microsoft.com/office/powerpoint/2010/main" xmlns="" val="98701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7"/>
          <a:stretch/>
        </p:blipFill>
        <p:spPr>
          <a:xfrm>
            <a:off x="2325054" y="1843227"/>
            <a:ext cx="7541892" cy="4404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F13CCC50-3C30-43E8-B775-285521B69063}"/>
              </a:ext>
            </a:extLst>
          </p:cNvPr>
          <p:cNvSpPr txBox="1"/>
          <p:nvPr/>
        </p:nvSpPr>
        <p:spPr>
          <a:xfrm>
            <a:off x="2703602" y="0"/>
            <a:ext cx="67847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>
                <a:ln w="19050">
                  <a:solidFill>
                    <a:srgbClr val="FFFF00"/>
                  </a:solidFill>
                </a:ln>
              </a:rPr>
              <a:t>Tamkó</a:t>
            </a:r>
            <a:r>
              <a:rPr lang="hu-HU" sz="5400" b="1" dirty="0">
                <a:ln w="19050">
                  <a:solidFill>
                    <a:srgbClr val="FFFF00"/>
                  </a:solidFill>
                </a:ln>
              </a:rPr>
              <a:t> Sirató Károly:</a:t>
            </a:r>
          </a:p>
          <a:p>
            <a:pPr algn="ctr"/>
            <a:r>
              <a:rPr lang="hu-HU" sz="5400" b="1" dirty="0">
                <a:ln w="19050">
                  <a:solidFill>
                    <a:srgbClr val="FFFF00"/>
                  </a:solidFill>
                </a:ln>
              </a:rPr>
              <a:t>Darázs-garázs</a:t>
            </a:r>
          </a:p>
        </p:txBody>
      </p:sp>
    </p:spTree>
    <p:extLst>
      <p:ext uri="{BB962C8B-B14F-4D97-AF65-F5344CB8AC3E}">
        <p14:creationId xmlns:p14="http://schemas.microsoft.com/office/powerpoint/2010/main" xmlns="" val="222425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52F597CD-CD61-4678-A1B5-27714681CAD9}"/>
              </a:ext>
            </a:extLst>
          </p:cNvPr>
          <p:cNvSpPr txBox="1"/>
          <p:nvPr/>
        </p:nvSpPr>
        <p:spPr>
          <a:xfrm>
            <a:off x="2275714" y="0"/>
            <a:ext cx="7640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>
                <a:ln w="19050">
                  <a:solidFill>
                    <a:srgbClr val="FFFF00"/>
                  </a:solidFill>
                </a:ln>
              </a:rPr>
              <a:t>Válaszolj a kérdésekre!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847CA6E6-46EB-4347-B5EF-C82279D6F1D4}"/>
              </a:ext>
            </a:extLst>
          </p:cNvPr>
          <p:cNvSpPr txBox="1"/>
          <p:nvPr/>
        </p:nvSpPr>
        <p:spPr>
          <a:xfrm>
            <a:off x="467101" y="1045318"/>
            <a:ext cx="5655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1. Melyik évszak szerepel</a:t>
            </a:r>
          </a:p>
          <a:p>
            <a:r>
              <a:rPr lang="hu-HU" sz="4000" b="1" dirty="0"/>
              <a:t>    a költeményben?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A8F44C5B-3F62-47FA-83A5-2EE4A0EC547E}"/>
              </a:ext>
            </a:extLst>
          </p:cNvPr>
          <p:cNvSpPr txBox="1"/>
          <p:nvPr/>
        </p:nvSpPr>
        <p:spPr>
          <a:xfrm>
            <a:off x="440907" y="2971930"/>
            <a:ext cx="5655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2. Hány fürkészdarázs</a:t>
            </a:r>
          </a:p>
          <a:p>
            <a:r>
              <a:rPr lang="hu-HU" sz="4000" b="1" dirty="0"/>
              <a:t>    van a versben?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442D3E75-2467-48D8-98A3-8FFA13578B46}"/>
              </a:ext>
            </a:extLst>
          </p:cNvPr>
          <p:cNvSpPr txBox="1"/>
          <p:nvPr/>
        </p:nvSpPr>
        <p:spPr>
          <a:xfrm>
            <a:off x="6536907" y="1045317"/>
            <a:ext cx="5655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3. Milyen madarak ették</a:t>
            </a:r>
          </a:p>
          <a:p>
            <a:r>
              <a:rPr lang="hu-HU" sz="4000" b="1" dirty="0"/>
              <a:t>    meg a darazsakat?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BB502951-7190-428F-903B-EE9F81B2CCF8}"/>
              </a:ext>
            </a:extLst>
          </p:cNvPr>
          <p:cNvSpPr txBox="1"/>
          <p:nvPr/>
        </p:nvSpPr>
        <p:spPr>
          <a:xfrm>
            <a:off x="6536907" y="2971930"/>
            <a:ext cx="5655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4. Melyik darázs</a:t>
            </a:r>
          </a:p>
          <a:p>
            <a:r>
              <a:rPr lang="hu-HU" sz="4000" b="1" dirty="0"/>
              <a:t>    menekült meg?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BB7E721C-E462-4406-9F05-CA3B10C7D205}"/>
              </a:ext>
            </a:extLst>
          </p:cNvPr>
          <p:cNvSpPr txBox="1"/>
          <p:nvPr/>
        </p:nvSpPr>
        <p:spPr>
          <a:xfrm>
            <a:off x="1029263" y="2264044"/>
            <a:ext cx="1815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tavasz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xmlns="" id="{2D979DB5-2BE7-4011-AE26-846027F42FA5}"/>
              </a:ext>
            </a:extLst>
          </p:cNvPr>
          <p:cNvSpPr txBox="1"/>
          <p:nvPr/>
        </p:nvSpPr>
        <p:spPr>
          <a:xfrm>
            <a:off x="1029262" y="4190656"/>
            <a:ext cx="1815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xmlns="" id="{E2378886-E827-4468-B306-F7D5A023BB8E}"/>
              </a:ext>
            </a:extLst>
          </p:cNvPr>
          <p:cNvSpPr txBox="1"/>
          <p:nvPr/>
        </p:nvSpPr>
        <p:spPr>
          <a:xfrm>
            <a:off x="7085085" y="2264044"/>
            <a:ext cx="3443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füsti fecskék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xmlns="" id="{A9A55770-19CE-49E9-92A3-18CAF4A06540}"/>
              </a:ext>
            </a:extLst>
          </p:cNvPr>
          <p:cNvSpPr txBox="1"/>
          <p:nvPr/>
        </p:nvSpPr>
        <p:spPr>
          <a:xfrm>
            <a:off x="7076938" y="4142496"/>
            <a:ext cx="3443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Darázs Balázs</a:t>
            </a:r>
          </a:p>
        </p:txBody>
      </p:sp>
      <p:pic>
        <p:nvPicPr>
          <p:cNvPr id="4098" name="Picture 2" descr="Swallow (Hirundo rustica), Norwick">
            <a:extLst>
              <a:ext uri="{FF2B5EF4-FFF2-40B4-BE49-F238E27FC236}">
                <a16:creationId xmlns:a16="http://schemas.microsoft.com/office/drawing/2014/main" xmlns="" id="{DD36CF13-13B2-4899-AE14-F01612F6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645" y="763109"/>
            <a:ext cx="8625097" cy="57410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418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52F597CD-CD61-4678-A1B5-27714681CAD9}"/>
              </a:ext>
            </a:extLst>
          </p:cNvPr>
          <p:cNvSpPr txBox="1"/>
          <p:nvPr/>
        </p:nvSpPr>
        <p:spPr>
          <a:xfrm>
            <a:off x="2275714" y="0"/>
            <a:ext cx="7640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>
                <a:ln w="19050">
                  <a:solidFill>
                    <a:srgbClr val="FFFF00"/>
                  </a:solidFill>
                </a:ln>
              </a:rPr>
              <a:t>Mondd másképp!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847CA6E6-46EB-4347-B5EF-C82279D6F1D4}"/>
              </a:ext>
            </a:extLst>
          </p:cNvPr>
          <p:cNvSpPr txBox="1"/>
          <p:nvPr/>
        </p:nvSpPr>
        <p:spPr>
          <a:xfrm>
            <a:off x="2201538" y="1967720"/>
            <a:ext cx="3026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megcélozták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A8F44C5B-3F62-47FA-83A5-2EE4A0EC547E}"/>
              </a:ext>
            </a:extLst>
          </p:cNvPr>
          <p:cNvSpPr txBox="1"/>
          <p:nvPr/>
        </p:nvSpPr>
        <p:spPr>
          <a:xfrm>
            <a:off x="2201538" y="2756030"/>
            <a:ext cx="2454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bekapták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442D3E75-2467-48D8-98A3-8FFA13578B46}"/>
              </a:ext>
            </a:extLst>
          </p:cNvPr>
          <p:cNvSpPr txBox="1"/>
          <p:nvPr/>
        </p:nvSpPr>
        <p:spPr>
          <a:xfrm>
            <a:off x="2201538" y="1179410"/>
            <a:ext cx="2187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cikáztak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BB502951-7190-428F-903B-EE9F81B2CCF8}"/>
              </a:ext>
            </a:extLst>
          </p:cNvPr>
          <p:cNvSpPr txBox="1"/>
          <p:nvPr/>
        </p:nvSpPr>
        <p:spPr>
          <a:xfrm>
            <a:off x="2201538" y="3544340"/>
            <a:ext cx="2162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lappang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BB7E721C-E462-4406-9F05-CA3B10C7D205}"/>
              </a:ext>
            </a:extLst>
          </p:cNvPr>
          <p:cNvSpPr txBox="1"/>
          <p:nvPr/>
        </p:nvSpPr>
        <p:spPr>
          <a:xfrm>
            <a:off x="8477363" y="3254866"/>
            <a:ext cx="3026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célba vették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xmlns="" id="{2D979DB5-2BE7-4011-AE26-846027F42FA5}"/>
              </a:ext>
            </a:extLst>
          </p:cNvPr>
          <p:cNvSpPr txBox="1"/>
          <p:nvPr/>
        </p:nvSpPr>
        <p:spPr>
          <a:xfrm>
            <a:off x="8750161" y="834011"/>
            <a:ext cx="233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megették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xmlns="" id="{E2378886-E827-4468-B306-F7D5A023BB8E}"/>
              </a:ext>
            </a:extLst>
          </p:cNvPr>
          <p:cNvSpPr txBox="1"/>
          <p:nvPr/>
        </p:nvSpPr>
        <p:spPr>
          <a:xfrm>
            <a:off x="6848902" y="2401174"/>
            <a:ext cx="5228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szálldostak jobbra-balra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xmlns="" id="{A9A55770-19CE-49E9-92A3-18CAF4A06540}"/>
              </a:ext>
            </a:extLst>
          </p:cNvPr>
          <p:cNvSpPr txBox="1"/>
          <p:nvPr/>
        </p:nvSpPr>
        <p:spPr>
          <a:xfrm>
            <a:off x="8921612" y="1601336"/>
            <a:ext cx="1989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rejtőzik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2BCEE78D-B7CA-428C-BE7D-FB20F93EDCE6}"/>
              </a:ext>
            </a:extLst>
          </p:cNvPr>
          <p:cNvSpPr txBox="1"/>
          <p:nvPr/>
        </p:nvSpPr>
        <p:spPr>
          <a:xfrm>
            <a:off x="1099793" y="4909149"/>
            <a:ext cx="41795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ln w="19050">
                  <a:solidFill>
                    <a:srgbClr val="FFFF00"/>
                  </a:solidFill>
                </a:ln>
              </a:rPr>
              <a:t>kakukktojás</a:t>
            </a:r>
          </a:p>
          <a:p>
            <a:pPr algn="ctr"/>
            <a:r>
              <a:rPr lang="hu-HU" sz="4400" b="1" dirty="0">
                <a:ln w="19050">
                  <a:solidFill>
                    <a:srgbClr val="FFFF00"/>
                  </a:solidFill>
                </a:ln>
              </a:rPr>
              <a:t>MIÉRT?</a:t>
            </a:r>
          </a:p>
        </p:txBody>
      </p:sp>
      <p:sp>
        <p:nvSpPr>
          <p:cNvPr id="2" name="Nyíl: felfelé mutató 1">
            <a:extLst>
              <a:ext uri="{FF2B5EF4-FFF2-40B4-BE49-F238E27FC236}">
                <a16:creationId xmlns:a16="http://schemas.microsoft.com/office/drawing/2014/main" xmlns="" id="{D0C7A94A-B2C4-4296-9FD8-F81847F6D30B}"/>
              </a:ext>
            </a:extLst>
          </p:cNvPr>
          <p:cNvSpPr/>
          <p:nvPr/>
        </p:nvSpPr>
        <p:spPr>
          <a:xfrm>
            <a:off x="2955507" y="4252226"/>
            <a:ext cx="468086" cy="707886"/>
          </a:xfrm>
          <a:prstGeom prst="upArrow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6413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26601 -0.1893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7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-0.34323 0.2800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6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-0.21992 -0.1768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3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3914 0.282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12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10882344-7506-40DA-A851-53DDE69D01D8}"/>
              </a:ext>
            </a:extLst>
          </p:cNvPr>
          <p:cNvSpPr txBox="1"/>
          <p:nvPr/>
        </p:nvSpPr>
        <p:spPr>
          <a:xfrm>
            <a:off x="535106" y="106636"/>
            <a:ext cx="11121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>
                <a:ln w="19050">
                  <a:solidFill>
                    <a:srgbClr val="FFFF00"/>
                  </a:solidFill>
                </a:ln>
              </a:rPr>
              <a:t>Mely szavak rímelnek a </a:t>
            </a:r>
            <a:r>
              <a:rPr lang="hu-HU" sz="5400" b="1" dirty="0">
                <a:ln w="1905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darázs</a:t>
            </a:r>
            <a:r>
              <a:rPr lang="hu-HU" sz="5400" b="1" dirty="0">
                <a:ln w="19050">
                  <a:solidFill>
                    <a:srgbClr val="FFFF00"/>
                  </a:solidFill>
                </a:ln>
              </a:rPr>
              <a:t> szóval?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F2E6FC50-2DEF-48AB-A08F-D2A84791A2E4}"/>
              </a:ext>
            </a:extLst>
          </p:cNvPr>
          <p:cNvSpPr txBox="1"/>
          <p:nvPr/>
        </p:nvSpPr>
        <p:spPr>
          <a:xfrm>
            <a:off x="4039388" y="1029966"/>
            <a:ext cx="3271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darázs-garázs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A61FAF54-B752-4AE8-8678-A6FB78DBCBD2}"/>
              </a:ext>
            </a:extLst>
          </p:cNvPr>
          <p:cNvSpPr txBox="1"/>
          <p:nvPr/>
        </p:nvSpPr>
        <p:spPr>
          <a:xfrm>
            <a:off x="4039388" y="3861510"/>
            <a:ext cx="180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Balázs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3E6C46CB-820A-47BC-B531-AB08204C8DFA}"/>
              </a:ext>
            </a:extLst>
          </p:cNvPr>
          <p:cNvSpPr txBox="1"/>
          <p:nvPr/>
        </p:nvSpPr>
        <p:spPr>
          <a:xfrm>
            <a:off x="4041379" y="3153624"/>
            <a:ext cx="1729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lakás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189AA9C5-FBE3-4B7C-8022-95F793E6A362}"/>
              </a:ext>
            </a:extLst>
          </p:cNvPr>
          <p:cNvSpPr txBox="1"/>
          <p:nvPr/>
        </p:nvSpPr>
        <p:spPr>
          <a:xfrm>
            <a:off x="4053086" y="1737852"/>
            <a:ext cx="3272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fürkészdarázs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8968B3D8-B763-4B9D-B9B0-4270DE989B22}"/>
              </a:ext>
            </a:extLst>
          </p:cNvPr>
          <p:cNvSpPr txBox="1"/>
          <p:nvPr/>
        </p:nvSpPr>
        <p:spPr>
          <a:xfrm>
            <a:off x="4063126" y="2445738"/>
            <a:ext cx="3415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tavasz-varázs</a:t>
            </a: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xmlns="" id="{BB4C3173-F41B-457E-B57C-86FE3ED75779}"/>
              </a:ext>
            </a:extLst>
          </p:cNvPr>
          <p:cNvSpPr/>
          <p:nvPr/>
        </p:nvSpPr>
        <p:spPr>
          <a:xfrm>
            <a:off x="4063126" y="1097368"/>
            <a:ext cx="2969045" cy="573081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: lekerekített 13">
            <a:extLst>
              <a:ext uri="{FF2B5EF4-FFF2-40B4-BE49-F238E27FC236}">
                <a16:creationId xmlns:a16="http://schemas.microsoft.com/office/drawing/2014/main" xmlns="" id="{D9BD2B58-18D2-4506-B907-040D5A3C0185}"/>
              </a:ext>
            </a:extLst>
          </p:cNvPr>
          <p:cNvSpPr/>
          <p:nvPr/>
        </p:nvSpPr>
        <p:spPr>
          <a:xfrm>
            <a:off x="4053086" y="1805254"/>
            <a:ext cx="2979085" cy="573081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xmlns="" id="{D5131BE1-F089-4755-BD26-EE15D301A77D}"/>
              </a:ext>
            </a:extLst>
          </p:cNvPr>
          <p:cNvSpPr/>
          <p:nvPr/>
        </p:nvSpPr>
        <p:spPr>
          <a:xfrm>
            <a:off x="4063982" y="2513140"/>
            <a:ext cx="2924648" cy="573081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: lekerekített 15">
            <a:extLst>
              <a:ext uri="{FF2B5EF4-FFF2-40B4-BE49-F238E27FC236}">
                <a16:creationId xmlns:a16="http://schemas.microsoft.com/office/drawing/2014/main" xmlns="" id="{EC577446-5E58-49FA-B03B-DA1B7BC875FD}"/>
              </a:ext>
            </a:extLst>
          </p:cNvPr>
          <p:cNvSpPr/>
          <p:nvPr/>
        </p:nvSpPr>
        <p:spPr>
          <a:xfrm>
            <a:off x="4063982" y="3233786"/>
            <a:ext cx="1193818" cy="573081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xmlns="" id="{F4972511-6825-4E75-BAF0-B58A8CB66D1B}"/>
              </a:ext>
            </a:extLst>
          </p:cNvPr>
          <p:cNvSpPr/>
          <p:nvPr/>
        </p:nvSpPr>
        <p:spPr>
          <a:xfrm>
            <a:off x="4063981" y="3916153"/>
            <a:ext cx="1444189" cy="573081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0808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203</Words>
  <Application>Microsoft Office PowerPoint</Application>
  <PresentationFormat>Egyéni</PresentationFormat>
  <Paragraphs>84</Paragraphs>
  <Slides>10</Slides>
  <Notes>9</Notes>
  <HiddenSlides>0</HiddenSlides>
  <MMClips>2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Darázs-garázs</dc:title>
  <dc:creator>Nóri</dc:creator>
  <cp:lastModifiedBy>user</cp:lastModifiedBy>
  <cp:revision>70</cp:revision>
  <dcterms:created xsi:type="dcterms:W3CDTF">2021-04-08T12:01:52Z</dcterms:created>
  <dcterms:modified xsi:type="dcterms:W3CDTF">2022-08-22T22:48:20Z</dcterms:modified>
</cp:coreProperties>
</file>