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5" r:id="rId9"/>
    <p:sldId id="276" r:id="rId10"/>
    <p:sldId id="264" r:id="rId11"/>
    <p:sldId id="277" r:id="rId12"/>
    <p:sldId id="265" r:id="rId13"/>
    <p:sldId id="266" r:id="rId14"/>
    <p:sldId id="278" r:id="rId15"/>
    <p:sldId id="267" r:id="rId16"/>
    <p:sldId id="268" r:id="rId17"/>
    <p:sldId id="269" r:id="rId18"/>
    <p:sldId id="270" r:id="rId19"/>
    <p:sldId id="271" r:id="rId20"/>
    <p:sldId id="272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73" r:id="rId30"/>
    <p:sldId id="274" r:id="rId3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06" autoAdjust="0"/>
  </p:normalViewPr>
  <p:slideViewPr>
    <p:cSldViewPr>
      <p:cViewPr varScale="1">
        <p:scale>
          <a:sx n="109" d="100"/>
          <a:sy n="109" d="100"/>
        </p:scale>
        <p:origin x="-16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DF4919B-4047-4DB1-8B39-23A42AEBA556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SWV89lJ2gls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play/1134/196/683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ordwall.net/hu/resource/25476543" TargetMode="Externa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youtube.com/watch?v=tpr9gPtXZbQ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Képernyőrész kivágás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082351" y="-1245531"/>
            <a:ext cx="6761456" cy="925252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39552" y="620688"/>
            <a:ext cx="15824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chemeClr val="bg1"/>
                </a:solidFill>
              </a:rPr>
              <a:t>13. hét</a:t>
            </a:r>
          </a:p>
          <a:p>
            <a:r>
              <a:rPr lang="hu-HU" sz="3200" b="1" dirty="0" smtClean="0">
                <a:solidFill>
                  <a:schemeClr val="bg1"/>
                </a:solidFill>
              </a:rPr>
              <a:t>kedd</a:t>
            </a:r>
            <a:endParaRPr lang="hu-HU" sz="32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Szabadtéri téli örömök: a síelés alternatívái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00931"/>
            <a:ext cx="5780584" cy="433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154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35295" y="764704"/>
            <a:ext cx="74168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prstClr val="black"/>
                </a:solidFill>
              </a:rPr>
              <a:t>Puhatestű állat, háza a hátán  (4) </a:t>
            </a:r>
          </a:p>
          <a:p>
            <a:r>
              <a:rPr lang="hu-HU" sz="3200" b="1" dirty="0" smtClean="0">
                <a:solidFill>
                  <a:prstClr val="black"/>
                </a:solidFill>
              </a:rPr>
              <a:t>Ide </a:t>
            </a:r>
            <a:r>
              <a:rPr lang="hu-HU" sz="3200" b="1" dirty="0">
                <a:solidFill>
                  <a:prstClr val="black"/>
                </a:solidFill>
              </a:rPr>
              <a:t>járnak a kisgyermekek </a:t>
            </a:r>
            <a:r>
              <a:rPr lang="hu-HU" sz="3200" b="1" dirty="0" smtClean="0">
                <a:solidFill>
                  <a:prstClr val="black"/>
                </a:solidFill>
              </a:rPr>
              <a:t>(5) </a:t>
            </a:r>
          </a:p>
          <a:p>
            <a:r>
              <a:rPr lang="hu-HU" sz="3200" b="1" dirty="0" smtClean="0">
                <a:solidFill>
                  <a:prstClr val="black"/>
                </a:solidFill>
              </a:rPr>
              <a:t>A baromfiudvar királya (5) </a:t>
            </a:r>
          </a:p>
          <a:p>
            <a:r>
              <a:rPr lang="hu-HU" sz="3200" b="1" dirty="0" smtClean="0">
                <a:solidFill>
                  <a:prstClr val="black"/>
                </a:solidFill>
              </a:rPr>
              <a:t>Magas </a:t>
            </a:r>
            <a:r>
              <a:rPr lang="hu-HU" sz="3200" b="1" dirty="0">
                <a:solidFill>
                  <a:prstClr val="black"/>
                </a:solidFill>
              </a:rPr>
              <a:t>ellentéte </a:t>
            </a:r>
            <a:r>
              <a:rPr lang="hu-HU" sz="3200" b="1" dirty="0" smtClean="0">
                <a:solidFill>
                  <a:prstClr val="black"/>
                </a:solidFill>
              </a:rPr>
              <a:t>(6) </a:t>
            </a:r>
            <a:r>
              <a:rPr lang="hu-HU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hu-HU" sz="3200" b="1" dirty="0">
              <a:solidFill>
                <a:srgbClr val="FF000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79512" y="3573016"/>
            <a:ext cx="798487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rgbClr val="0070C0"/>
                </a:solidFill>
              </a:rPr>
              <a:t>tolltartóba, reggel</a:t>
            </a:r>
            <a:r>
              <a:rPr lang="hu-HU" sz="4000" b="1" dirty="0" smtClean="0">
                <a:solidFill>
                  <a:srgbClr val="0070C0"/>
                </a:solidFill>
              </a:rPr>
              <a:t>, </a:t>
            </a:r>
            <a:r>
              <a:rPr lang="hu-HU" sz="4000" b="1" dirty="0">
                <a:solidFill>
                  <a:srgbClr val="0070C0"/>
                </a:solidFill>
              </a:rPr>
              <a:t>írószer, </a:t>
            </a:r>
            <a:endParaRPr lang="hu-HU" sz="4000" b="1" dirty="0" smtClean="0">
              <a:solidFill>
                <a:srgbClr val="0070C0"/>
              </a:solidFill>
            </a:endParaRPr>
          </a:p>
          <a:p>
            <a:r>
              <a:rPr lang="hu-HU" sz="4000" b="1" dirty="0" smtClean="0">
                <a:solidFill>
                  <a:srgbClr val="0070C0"/>
                </a:solidFill>
              </a:rPr>
              <a:t>óra, rosszaság</a:t>
            </a:r>
            <a:r>
              <a:rPr lang="hu-HU" sz="4000" b="1" dirty="0">
                <a:solidFill>
                  <a:srgbClr val="0070C0"/>
                </a:solidFill>
              </a:rPr>
              <a:t>, </a:t>
            </a:r>
            <a:r>
              <a:rPr lang="hu-HU" sz="4000" b="1" dirty="0" smtClean="0">
                <a:solidFill>
                  <a:srgbClr val="0070C0"/>
                </a:solidFill>
              </a:rPr>
              <a:t>kicsi, fű, asszony</a:t>
            </a:r>
            <a:endParaRPr lang="hu-HU" sz="4000" b="1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r>
              <a:rPr lang="hu-HU" sz="40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A 2-szótagost írd le!</a:t>
            </a:r>
            <a:r>
              <a:rPr lang="hu-HU" sz="4000" b="1" dirty="0">
                <a:solidFill>
                  <a:srgbClr val="0070C0"/>
                </a:solidFill>
                <a:sym typeface="Wingdings" panose="05000000000000000000" pitchFamily="2" charset="2"/>
              </a:rPr>
              <a:t> </a:t>
            </a:r>
            <a:endParaRPr lang="hu-HU" sz="4000" b="1" dirty="0">
              <a:solidFill>
                <a:prstClr val="black"/>
              </a:solidFill>
            </a:endParaRPr>
          </a:p>
          <a:p>
            <a:r>
              <a:rPr lang="hu-HU" sz="4000" b="1" dirty="0" smtClean="0">
                <a:solidFill>
                  <a:srgbClr val="0070C0"/>
                </a:solidFill>
              </a:rPr>
              <a:t> </a:t>
            </a:r>
            <a:endParaRPr lang="hu-HU" sz="4000" b="1" dirty="0">
              <a:solidFill>
                <a:srgbClr val="0070C0"/>
              </a:solidFill>
            </a:endParaRPr>
          </a:p>
        </p:txBody>
      </p:sp>
      <p:pic>
        <p:nvPicPr>
          <p:cNvPr id="6" name="Kép 5" descr="Képernyőrész kivágás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661537"/>
            <a:ext cx="3417912" cy="2729229"/>
          </a:xfrm>
          <a:prstGeom prst="rect">
            <a:avLst/>
          </a:prstGeom>
        </p:spPr>
      </p:pic>
      <p:pic>
        <p:nvPicPr>
          <p:cNvPr id="7" name="Kép 6" descr="Képernyőrész kivágás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7424" y="661537"/>
            <a:ext cx="4051310" cy="2448272"/>
          </a:xfrm>
          <a:prstGeom prst="rect">
            <a:avLst/>
          </a:prstGeom>
        </p:spPr>
      </p:pic>
      <p:pic>
        <p:nvPicPr>
          <p:cNvPr id="8" name="Kép 7" descr="Képernyőrész kivágás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87971"/>
            <a:ext cx="6012300" cy="2097658"/>
          </a:xfrm>
          <a:prstGeom prst="rect">
            <a:avLst/>
          </a:prstGeom>
        </p:spPr>
      </p:pic>
      <p:pic>
        <p:nvPicPr>
          <p:cNvPr id="9" name="Kép 8" descr="Képernyőrész kivágás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6448" y="3587970"/>
            <a:ext cx="3277989" cy="272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639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908720"/>
            <a:ext cx="68724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Mit tudunk a csókáról?  </a:t>
            </a:r>
            <a:r>
              <a:rPr lang="hu-HU" dirty="0" smtClean="0"/>
              <a:t>Előzetes ismeretek használata.</a:t>
            </a:r>
          </a:p>
          <a:p>
            <a:r>
              <a:rPr lang="hu-HU" dirty="0" smtClean="0"/>
              <a:t>Kiegészítem érdekességekkel. </a:t>
            </a:r>
          </a:p>
          <a:p>
            <a:r>
              <a:rPr lang="hu-HU" dirty="0" smtClean="0"/>
              <a:t>PL. „kéményseprő madárnak „is nevezik.</a:t>
            </a:r>
          </a:p>
          <a:p>
            <a:r>
              <a:rPr lang="hu-HU" dirty="0" smtClean="0"/>
              <a:t>Gyakran lovagol birkák hátán, miközben megtisztítja őket a parazitáktól.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819524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Képernyőrész kivágás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2656"/>
            <a:ext cx="4479384" cy="3072247"/>
          </a:xfrm>
          <a:prstGeom prst="rect">
            <a:avLst/>
          </a:prstGeom>
        </p:spPr>
      </p:pic>
      <p:pic>
        <p:nvPicPr>
          <p:cNvPr id="3" name="Kép 2" descr="Képernyőrész kivágás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3068960"/>
            <a:ext cx="2964310" cy="2102240"/>
          </a:xfrm>
          <a:prstGeom prst="rect">
            <a:avLst/>
          </a:prstGeom>
        </p:spPr>
      </p:pic>
      <p:pic>
        <p:nvPicPr>
          <p:cNvPr id="4" name="Kép 3" descr="Képernyőrész kivágás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6187" y="1268760"/>
            <a:ext cx="3093821" cy="2320366"/>
          </a:xfrm>
          <a:prstGeom prst="rect">
            <a:avLst/>
          </a:prstGeom>
        </p:spPr>
      </p:pic>
      <p:pic>
        <p:nvPicPr>
          <p:cNvPr id="5" name="Kép 4" descr="Képernyőrész kivágás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3855250"/>
            <a:ext cx="3753374" cy="2486372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51520" y="5733256"/>
            <a:ext cx="53010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hlinkClick r:id="rId6"/>
              </a:rPr>
              <a:t>https://</a:t>
            </a:r>
            <a:r>
              <a:rPr lang="hu-HU" dirty="0" smtClean="0">
                <a:hlinkClick r:id="rId6"/>
              </a:rPr>
              <a:t>www.youtube.com/watch?v=SWV89lJ2gls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Képek+ hangja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83766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Képernyőrész kivágás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317166" y="-1073165"/>
            <a:ext cx="6513836" cy="9139833"/>
          </a:xfrm>
          <a:prstGeom prst="rect">
            <a:avLst/>
          </a:prstGeom>
        </p:spPr>
      </p:pic>
      <p:pic>
        <p:nvPicPr>
          <p:cNvPr id="3" name="Kép 2" descr="Képernyőrész kivágás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124744"/>
            <a:ext cx="2688844" cy="2232248"/>
          </a:xfrm>
          <a:prstGeom prst="rect">
            <a:avLst/>
          </a:prstGeom>
        </p:spPr>
      </p:pic>
      <p:pic>
        <p:nvPicPr>
          <p:cNvPr id="4" name="Kép 3" descr="Képernyőrész kivágás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1494398"/>
            <a:ext cx="3230659" cy="1952340"/>
          </a:xfrm>
          <a:prstGeom prst="rect">
            <a:avLst/>
          </a:prstGeom>
        </p:spPr>
      </p:pic>
      <p:pic>
        <p:nvPicPr>
          <p:cNvPr id="5" name="Kép 4" descr="Képernyőrész kivágás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3312" y="2470568"/>
            <a:ext cx="2193113" cy="248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863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27584" y="980728"/>
            <a:ext cx="5040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vers tanítói bemutatása. </a:t>
            </a:r>
          </a:p>
          <a:p>
            <a:r>
              <a:rPr lang="hu-HU" dirty="0" smtClean="0"/>
              <a:t>Fejből mondom a verseket, úgy mindig hatásosabb.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113412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835696" y="2283904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hu-HU" dirty="0" smtClean="0">
                <a:solidFill>
                  <a:schemeClr val="accent6">
                    <a:lumMod val="75000"/>
                  </a:schemeClr>
                </a:solidFill>
              </a:rPr>
              <a:t>A csókai csóka</a:t>
            </a:r>
            <a:endParaRPr lang="hu-H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Kép 3" descr="Képernyőrész kivágás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269542">
            <a:off x="7568232" y="1431531"/>
            <a:ext cx="1357412" cy="1312165"/>
          </a:xfrm>
          <a:prstGeom prst="rect">
            <a:avLst/>
          </a:prstGeom>
        </p:spPr>
      </p:pic>
      <p:pic>
        <p:nvPicPr>
          <p:cNvPr id="5" name="Kép 4" descr="Képernyőrész kivágás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812828">
            <a:off x="293268" y="5227049"/>
            <a:ext cx="1103821" cy="1189278"/>
          </a:xfrm>
          <a:prstGeom prst="rect">
            <a:avLst/>
          </a:prstGeom>
        </p:spPr>
      </p:pic>
      <p:pic>
        <p:nvPicPr>
          <p:cNvPr id="7" name="Kép 6" descr="Képernyőrész kivágás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663474">
            <a:off x="923425" y="4205575"/>
            <a:ext cx="611227" cy="597645"/>
          </a:xfrm>
          <a:prstGeom prst="rect">
            <a:avLst/>
          </a:prstGeom>
        </p:spPr>
      </p:pic>
      <p:sp>
        <p:nvSpPr>
          <p:cNvPr id="8" name="Cím 1"/>
          <p:cNvSpPr txBox="1">
            <a:spLocks/>
          </p:cNvSpPr>
          <p:nvPr/>
        </p:nvSpPr>
        <p:spPr>
          <a:xfrm>
            <a:off x="683568" y="1223893"/>
            <a:ext cx="7175351" cy="179316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r>
              <a:rPr lang="hu-HU" dirty="0" smtClean="0">
                <a:solidFill>
                  <a:srgbClr val="7030A0"/>
                </a:solidFill>
              </a:rPr>
              <a:t>Móra Ferenc:</a:t>
            </a:r>
            <a:endParaRPr lang="hu-HU" dirty="0">
              <a:solidFill>
                <a:srgbClr val="7030A0"/>
              </a:solidFill>
            </a:endParaRP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2195736" y="4115799"/>
            <a:ext cx="7175351" cy="179316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r>
              <a:rPr lang="hu-HU" sz="4000" dirty="0" smtClean="0"/>
              <a:t>(verses mese)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xmlns="" val="97225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Képernyőrész kivágás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548680"/>
            <a:ext cx="6689173" cy="6199999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 flipH="1">
            <a:off x="6899715" y="5013176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/>
              <a:t>35.</a:t>
            </a:r>
            <a:endParaRPr lang="hu-HU" sz="40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738004" y="23426"/>
            <a:ext cx="422057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Miért vers?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Miért mese?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Versszakok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Sorok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Rímpárok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A tanulók olvassák 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(a hátát érintem meg annak, aki folytatja.)</a:t>
            </a:r>
            <a:endParaRPr lang="hu-H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64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Képernyőrész kivágás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60649"/>
            <a:ext cx="1033778" cy="144016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6887" y="1729418"/>
            <a:ext cx="801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30.</a:t>
            </a:r>
            <a:endParaRPr lang="hu-HU" dirty="0"/>
          </a:p>
        </p:txBody>
      </p:sp>
      <p:pic>
        <p:nvPicPr>
          <p:cNvPr id="4" name="Kép 3" descr="Képernyőrész kivágás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779" y="1904421"/>
            <a:ext cx="859218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372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1349802"/>
            <a:ext cx="7694240" cy="5472608"/>
          </a:xfrm>
        </p:spPr>
        <p:txBody>
          <a:bodyPr>
            <a:normAutofit fontScale="90000"/>
          </a:bodyPr>
          <a:lstStyle/>
          <a:p>
            <a:pPr algn="l"/>
            <a:r>
              <a:rPr lang="hu-HU" sz="2800" dirty="0" smtClean="0">
                <a:hlinkClick r:id="rId2"/>
              </a:rPr>
              <a:t/>
            </a:r>
            <a:br>
              <a:rPr lang="hu-HU" sz="2800" dirty="0" smtClean="0">
                <a:hlinkClick r:id="rId2"/>
              </a:rPr>
            </a:br>
            <a:r>
              <a:rPr lang="hu-HU" sz="2800" dirty="0">
                <a:hlinkClick r:id="rId2"/>
              </a:rPr>
              <a:t/>
            </a:r>
            <a:br>
              <a:rPr lang="hu-HU" sz="2800" dirty="0">
                <a:hlinkClick r:id="rId2"/>
              </a:rPr>
            </a:br>
            <a:r>
              <a:rPr lang="hu-HU" sz="2800" dirty="0" smtClean="0">
                <a:hlinkClick r:id="rId2"/>
              </a:rPr>
              <a:t/>
            </a:r>
            <a:br>
              <a:rPr lang="hu-HU" sz="2800" dirty="0" smtClean="0">
                <a:hlinkClick r:id="rId2"/>
              </a:rPr>
            </a:br>
            <a:r>
              <a:rPr lang="hu-HU" sz="2800" dirty="0">
                <a:hlinkClick r:id="rId2"/>
              </a:rPr>
              <a:t/>
            </a:r>
            <a:br>
              <a:rPr lang="hu-HU" sz="2800" dirty="0">
                <a:hlinkClick r:id="rId2"/>
              </a:rPr>
            </a:br>
            <a:r>
              <a:rPr lang="hu-HU" sz="2800" dirty="0" smtClean="0">
                <a:hlinkClick r:id="rId2"/>
              </a:rPr>
              <a:t/>
            </a:r>
            <a:br>
              <a:rPr lang="hu-HU" sz="2800" dirty="0" smtClean="0">
                <a:hlinkClick r:id="rId2"/>
              </a:rPr>
            </a:br>
            <a:r>
              <a:rPr lang="hu-HU" sz="2800" dirty="0" smtClean="0">
                <a:hlinkClick r:id="rId2"/>
              </a:rPr>
              <a:t>https</a:t>
            </a:r>
            <a:r>
              <a:rPr lang="hu-HU" sz="2800" dirty="0">
                <a:hlinkClick r:id="rId2"/>
              </a:rPr>
              <a:t>://</a:t>
            </a:r>
            <a:r>
              <a:rPr lang="hu-HU" sz="2800" dirty="0" smtClean="0">
                <a:hlinkClick r:id="rId2"/>
              </a:rPr>
              <a:t>wordwall.net/play/1134/196/683</a:t>
            </a: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b="1" dirty="0">
                <a:solidFill>
                  <a:srgbClr val="FF0000"/>
                </a:solidFill>
              </a:rPr>
              <a:t>Kivetítem. A gyerekek a füzetbe írják </a:t>
            </a:r>
            <a:r>
              <a:rPr lang="hu-HU" sz="2800" b="1" dirty="0" smtClean="0">
                <a:solidFill>
                  <a:srgbClr val="FF0000"/>
                </a:solidFill>
              </a:rPr>
              <a:t>az I-H betűket</a:t>
            </a:r>
            <a:r>
              <a:rPr lang="hu-HU" sz="2800" b="1" dirty="0">
                <a:solidFill>
                  <a:srgbClr val="FF0000"/>
                </a:solidFill>
              </a:rPr>
              <a:t>,</a:t>
            </a:r>
            <a:br>
              <a:rPr lang="hu-HU" sz="2800" b="1" dirty="0">
                <a:solidFill>
                  <a:srgbClr val="FF0000"/>
                </a:solidFill>
              </a:rPr>
            </a:br>
            <a:r>
              <a:rPr lang="hu-HU" sz="2800" b="1" dirty="0">
                <a:solidFill>
                  <a:srgbClr val="FF0000"/>
                </a:solidFill>
              </a:rPr>
              <a:t>utána ellenőrizzük.</a:t>
            </a:r>
            <a:br>
              <a:rPr lang="hu-HU" sz="2800" b="1" dirty="0">
                <a:solidFill>
                  <a:srgbClr val="FF0000"/>
                </a:solidFill>
              </a:rPr>
            </a:b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/>
              <a:t/>
            </a:r>
            <a:br>
              <a:rPr lang="hu-HU" sz="2800" dirty="0"/>
            </a:b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xmlns="" val="30372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Képernyőrész kivágás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77" y="2513964"/>
            <a:ext cx="8824153" cy="1778001"/>
          </a:xfrm>
          <a:prstGeom prst="rect">
            <a:avLst/>
          </a:prstGeom>
        </p:spPr>
      </p:pic>
      <p:pic>
        <p:nvPicPr>
          <p:cNvPr id="3" name="Kép 2" descr="Képernyőrész kivágás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79512" y="836712"/>
            <a:ext cx="2848743" cy="1581371"/>
          </a:xfrm>
          <a:prstGeom prst="rect">
            <a:avLst/>
          </a:prstGeom>
        </p:spPr>
      </p:pic>
      <p:pic>
        <p:nvPicPr>
          <p:cNvPr id="4" name="Kép 3" descr="Képernyőrész kivágás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39" y="836712"/>
            <a:ext cx="2114845" cy="16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683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1730687"/>
            <a:ext cx="89290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 smtClean="0"/>
              <a:t>Állj fel , </a:t>
            </a:r>
          </a:p>
          <a:p>
            <a:r>
              <a:rPr lang="hu-HU" sz="4800" b="1" dirty="0" smtClean="0"/>
              <a:t>és mutass az ujjaidon nyolcat!</a:t>
            </a:r>
            <a:endParaRPr lang="hu-HU" sz="4800" b="1" dirty="0"/>
          </a:p>
        </p:txBody>
      </p:sp>
    </p:spTree>
    <p:extLst>
      <p:ext uri="{BB962C8B-B14F-4D97-AF65-F5344CB8AC3E}">
        <p14:creationId xmlns:p14="http://schemas.microsoft.com/office/powerpoint/2010/main" xmlns="" val="276723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Képernyőrész kivágás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150" y="1350905"/>
            <a:ext cx="1442183" cy="149415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859996" y="1571716"/>
            <a:ext cx="2844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KAKUKKTOJÁS   </a:t>
            </a:r>
            <a:r>
              <a:rPr lang="hu-HU" dirty="0" smtClean="0"/>
              <a:t>   </a:t>
            </a:r>
            <a:endParaRPr lang="hu-HU" dirty="0"/>
          </a:p>
        </p:txBody>
      </p:sp>
      <p:pic>
        <p:nvPicPr>
          <p:cNvPr id="5" name="Kép 4" descr="Képernyőrész kivágás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9397" y="961014"/>
            <a:ext cx="2247649" cy="1944216"/>
          </a:xfrm>
          <a:prstGeom prst="rect">
            <a:avLst/>
          </a:prstGeom>
        </p:spPr>
      </p:pic>
      <p:pic>
        <p:nvPicPr>
          <p:cNvPr id="6" name="Kép 5" descr="Képernyőrész kivágás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974904"/>
            <a:ext cx="2561746" cy="1932289"/>
          </a:xfrm>
          <a:prstGeom prst="rect">
            <a:avLst/>
          </a:prstGeom>
        </p:spPr>
      </p:pic>
      <p:sp>
        <p:nvSpPr>
          <p:cNvPr id="7" name="Cím 1"/>
          <p:cNvSpPr txBox="1">
            <a:spLocks/>
          </p:cNvSpPr>
          <p:nvPr/>
        </p:nvSpPr>
        <p:spPr>
          <a:xfrm>
            <a:off x="-108520" y="4372168"/>
            <a:ext cx="9252519" cy="1143000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hu-HU" sz="2800" dirty="0">
                <a:hlinkClick r:id="rId5"/>
              </a:rPr>
              <a:t>https://wordwall.net/hu/resource/25476543</a:t>
            </a:r>
            <a:r>
              <a:rPr lang="hu-HU" sz="2800" dirty="0"/>
              <a:t/>
            </a:r>
            <a:br>
              <a:rPr lang="hu-HU" sz="2800" dirty="0"/>
            </a:br>
            <a:endParaRPr lang="hu-HU" sz="2800" dirty="0" smtClean="0"/>
          </a:p>
          <a:p>
            <a:pPr algn="l"/>
            <a:r>
              <a:rPr lang="hu-HU" sz="2800" dirty="0" smtClean="0"/>
              <a:t>Kakukktojás </a:t>
            </a:r>
            <a:br>
              <a:rPr lang="hu-HU" sz="2800" dirty="0" smtClean="0"/>
            </a:br>
            <a:r>
              <a:rPr lang="hu-HU" sz="2800" dirty="0" smtClean="0"/>
              <a:t>(jámbor, örökkön-örökké, tűnődik,nagyeszű,rögtön)</a:t>
            </a:r>
            <a:br>
              <a:rPr lang="hu-HU" sz="2800" dirty="0" smtClean="0"/>
            </a:b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827584" y="3284984"/>
            <a:ext cx="5242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Kivetítem. A gyerekek a füzetbe írják </a:t>
            </a:r>
            <a:r>
              <a:rPr lang="hu-HU" b="1" dirty="0" smtClean="0">
                <a:solidFill>
                  <a:srgbClr val="FF0000"/>
                </a:solidFill>
              </a:rPr>
              <a:t>a betűket,</a:t>
            </a:r>
            <a:r>
              <a:rPr lang="hu-HU" b="1" dirty="0">
                <a:solidFill>
                  <a:srgbClr val="FF0000"/>
                </a:solidFill>
              </a:rPr>
              <a:t/>
            </a:r>
            <a:br>
              <a:rPr lang="hu-HU" b="1" dirty="0">
                <a:solidFill>
                  <a:srgbClr val="FF0000"/>
                </a:solidFill>
              </a:rPr>
            </a:br>
            <a:r>
              <a:rPr lang="hu-HU" b="1" dirty="0">
                <a:solidFill>
                  <a:srgbClr val="FF0000"/>
                </a:solidFill>
              </a:rPr>
              <a:t>utána ellenőrizzük.</a:t>
            </a:r>
            <a:br>
              <a:rPr lang="hu-HU" b="1" dirty="0">
                <a:solidFill>
                  <a:srgbClr val="FF0000"/>
                </a:solidFill>
              </a:rPr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2150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620688"/>
            <a:ext cx="834715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CSOPORTALAKÍTÁS</a:t>
            </a:r>
          </a:p>
          <a:p>
            <a:r>
              <a:rPr lang="hu-HU" b="1" dirty="0" smtClean="0"/>
              <a:t>6 szép téli kép a terem különböző részein.</a:t>
            </a:r>
          </a:p>
          <a:p>
            <a:r>
              <a:rPr lang="hu-HU" b="1" dirty="0" smtClean="0"/>
              <a:t>A gyerekek 1-1 kinyomtatott mondatot kapnak.</a:t>
            </a:r>
          </a:p>
          <a:p>
            <a:r>
              <a:rPr lang="hu-HU" b="1" dirty="0" smtClean="0"/>
              <a:t>Ahhoz a képhez állnak, melyre a mondatuk vonatkozik.</a:t>
            </a:r>
          </a:p>
          <a:p>
            <a:r>
              <a:rPr lang="hu-HU" b="1" dirty="0" smtClean="0"/>
              <a:t>(Később a mondatokat másra is használom.</a:t>
            </a:r>
          </a:p>
          <a:p>
            <a:r>
              <a:rPr lang="hu-HU" b="1" dirty="0" smtClean="0"/>
              <a:t>A képeket </a:t>
            </a:r>
            <a:r>
              <a:rPr lang="hu-HU" b="1" dirty="0" err="1" smtClean="0"/>
              <a:t>puzzlenek</a:t>
            </a:r>
            <a:r>
              <a:rPr lang="hu-HU" b="1" dirty="0" smtClean="0"/>
              <a:t> felvágom, így újabb csoportalakításra lesz alkalmas. )</a:t>
            </a:r>
          </a:p>
          <a:p>
            <a:endParaRPr lang="hu-HU" b="1" dirty="0"/>
          </a:p>
          <a:p>
            <a:r>
              <a:rPr lang="hu-HU" b="1" dirty="0" smtClean="0"/>
              <a:t>Sajnos, a mondatokat nyomtatás után nem mentettem el, nem tudom csatolni.</a:t>
            </a:r>
          </a:p>
          <a:p>
            <a:r>
              <a:rPr lang="hu-HU" b="1" dirty="0" smtClean="0"/>
              <a:t>Ilyenek voltak (gyöngyírással):</a:t>
            </a:r>
          </a:p>
          <a:p>
            <a:r>
              <a:rPr lang="hu-HU" b="1" dirty="0" err="1" smtClean="0"/>
              <a:t>-Húzzad</a:t>
            </a:r>
            <a:r>
              <a:rPr lang="hu-HU" b="1" dirty="0" smtClean="0"/>
              <a:t>, </a:t>
            </a:r>
            <a:r>
              <a:rPr lang="hu-HU" b="1" dirty="0" err="1" smtClean="0"/>
              <a:t>Pingu</a:t>
            </a:r>
            <a:r>
              <a:rPr lang="hu-HU" b="1" dirty="0" smtClean="0"/>
              <a:t>! Száguldjunk!</a:t>
            </a:r>
          </a:p>
          <a:p>
            <a:r>
              <a:rPr lang="hu-HU" b="1" dirty="0" err="1" smtClean="0"/>
              <a:t>-Végre</a:t>
            </a:r>
            <a:r>
              <a:rPr lang="hu-HU" b="1" dirty="0" smtClean="0"/>
              <a:t> elkészült!...</a:t>
            </a:r>
          </a:p>
        </p:txBody>
      </p:sp>
    </p:spTree>
    <p:extLst>
      <p:ext uri="{BB962C8B-B14F-4D97-AF65-F5344CB8AC3E}">
        <p14:creationId xmlns:p14="http://schemas.microsoft.com/office/powerpoint/2010/main" xmlns="" val="725377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Képernyőrész kivágás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494" y="1090286"/>
            <a:ext cx="7421011" cy="467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3712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Képernyőrész kivágás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4048" y="1075996"/>
            <a:ext cx="6115904" cy="470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3844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Képernyőrész kivágás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4442" y="1156970"/>
            <a:ext cx="6735115" cy="454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0561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Képernyőrész kivágás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573" y="656838"/>
            <a:ext cx="7906854" cy="554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9530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Képernyőrész kivágás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2127" y="899759"/>
            <a:ext cx="6239746" cy="505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10604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Képernyőrész kivágás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5022" y="1009312"/>
            <a:ext cx="5953956" cy="483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92934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67544" y="764704"/>
            <a:ext cx="86837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CSOPORTMUNKA</a:t>
            </a:r>
          </a:p>
          <a:p>
            <a:r>
              <a:rPr lang="hu-HU" dirty="0" smtClean="0"/>
              <a:t>A csoportok A3-as lapon megkapják a halmazkarikákat.</a:t>
            </a:r>
          </a:p>
          <a:p>
            <a:r>
              <a:rPr lang="hu-HU" dirty="0" smtClean="0"/>
              <a:t>12 kifejezést mondok, ezek számát a megfelelő helyre írják. Utána közös ellenőrzés.</a:t>
            </a:r>
          </a:p>
          <a:p>
            <a:r>
              <a:rPr lang="hu-HU" dirty="0" smtClean="0"/>
              <a:t>Automatikusam megy, hogy a tőlük jobbra lévő csoportnak adják tovább, </a:t>
            </a:r>
          </a:p>
          <a:p>
            <a:r>
              <a:rPr lang="hu-HU" dirty="0" smtClean="0"/>
              <a:t>így javítják egymás munkáját.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817291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zis 5"/>
          <p:cNvSpPr/>
          <p:nvPr/>
        </p:nvSpPr>
        <p:spPr>
          <a:xfrm>
            <a:off x="2987824" y="2514212"/>
            <a:ext cx="4320480" cy="27363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403920" y="2514212"/>
            <a:ext cx="4320480" cy="2736304"/>
          </a:xfrm>
          <a:prstGeom prst="ellips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1927447" y="2543903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róka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4932040" y="2543903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csóka</a:t>
            </a: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251520" y="332656"/>
            <a:ext cx="80466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1.csalafinta 2. emlős állat 3. madár 4. rovar 5. tanácstalan 6. szorgalmas</a:t>
            </a:r>
          </a:p>
          <a:p>
            <a:r>
              <a:rPr lang="hu-HU" dirty="0" smtClean="0"/>
              <a:t>7. ostoba 8. szerepel Móra Ferenc verses meséjében 9. kétjegyű mássalhangzó</a:t>
            </a:r>
          </a:p>
          <a:p>
            <a:r>
              <a:rPr lang="hu-HU" dirty="0" smtClean="0"/>
              <a:t>van a nevében 10. magánhangzói </a:t>
            </a:r>
            <a:r>
              <a:rPr lang="hu-HU" dirty="0" err="1" smtClean="0"/>
              <a:t>óa</a:t>
            </a:r>
            <a:r>
              <a:rPr lang="hu-HU" dirty="0" smtClean="0"/>
              <a:t>  11. itthon telel 12. furfangos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93659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67146" y="1884219"/>
            <a:ext cx="84027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/>
              <a:t>Guggolj le 10-szer! Utána szótagold azt a szót, hogy</a:t>
            </a:r>
          </a:p>
          <a:p>
            <a:r>
              <a:rPr lang="hu-HU" sz="4800" b="1" dirty="0" smtClean="0"/>
              <a:t>ÁLLATKERTBEN!</a:t>
            </a:r>
            <a:endParaRPr lang="hu-HU" sz="4800" b="1" dirty="0"/>
          </a:p>
        </p:txBody>
      </p:sp>
    </p:spTree>
    <p:extLst>
      <p:ext uri="{BB962C8B-B14F-4D97-AF65-F5344CB8AC3E}">
        <p14:creationId xmlns:p14="http://schemas.microsoft.com/office/powerpoint/2010/main" xmlns="" val="138554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4372168"/>
            <a:ext cx="8568951" cy="1143000"/>
          </a:xfrm>
        </p:spPr>
        <p:txBody>
          <a:bodyPr>
            <a:normAutofit fontScale="90000"/>
          </a:bodyPr>
          <a:lstStyle/>
          <a:p>
            <a:pPr algn="l"/>
            <a:r>
              <a:rPr lang="hu-HU" sz="2400" dirty="0">
                <a:hlinkClick r:id="rId2"/>
              </a:rPr>
              <a:t>https://</a:t>
            </a:r>
            <a:r>
              <a:rPr lang="hu-HU" sz="2400" dirty="0" smtClean="0">
                <a:hlinkClick r:id="rId2"/>
              </a:rPr>
              <a:t>www.youtube.com/watch?v=tpr9gPtXZbQ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Árnyfilm + Halász Judit-dal</a:t>
            </a:r>
            <a:br>
              <a:rPr lang="hu-HU" sz="2400" dirty="0" smtClean="0"/>
            </a:br>
            <a:endParaRPr lang="hu-HU" sz="2400" dirty="0"/>
          </a:p>
        </p:txBody>
      </p:sp>
      <p:pic>
        <p:nvPicPr>
          <p:cNvPr id="4" name="Tartalom helye 3" descr="Képernyőrész kivágása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548680"/>
            <a:ext cx="4707142" cy="293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189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87036" y="1884218"/>
            <a:ext cx="87422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/>
              <a:t>Fordulj az ablak felé, és</a:t>
            </a:r>
          </a:p>
          <a:p>
            <a:r>
              <a:rPr lang="hu-HU" sz="4800" b="1" dirty="0" smtClean="0"/>
              <a:t>tapsolj annyit, ahány éves vagy!</a:t>
            </a:r>
            <a:endParaRPr lang="hu-HU" sz="4800" b="1" dirty="0"/>
          </a:p>
        </p:txBody>
      </p:sp>
    </p:spTree>
    <p:extLst>
      <p:ext uri="{BB962C8B-B14F-4D97-AF65-F5344CB8AC3E}">
        <p14:creationId xmlns:p14="http://schemas.microsoft.com/office/powerpoint/2010/main" xmlns="" val="233008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99592" y="2348880"/>
            <a:ext cx="66944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 smtClean="0"/>
              <a:t>Ülj fel a pad tetejére, </a:t>
            </a:r>
          </a:p>
          <a:p>
            <a:r>
              <a:rPr lang="hu-HU" sz="4800" b="1" dirty="0" smtClean="0"/>
              <a:t>és lóbáld a lábadat!</a:t>
            </a:r>
            <a:endParaRPr lang="hu-HU" sz="4800" b="1" dirty="0"/>
          </a:p>
        </p:txBody>
      </p:sp>
    </p:spTree>
    <p:extLst>
      <p:ext uri="{BB962C8B-B14F-4D97-AF65-F5344CB8AC3E}">
        <p14:creationId xmlns:p14="http://schemas.microsoft.com/office/powerpoint/2010/main" xmlns="" val="198082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1988840"/>
            <a:ext cx="907973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 smtClean="0"/>
              <a:t>Fordulj a szekrények felé, </a:t>
            </a:r>
          </a:p>
          <a:p>
            <a:r>
              <a:rPr lang="hu-HU" sz="4800" b="1" dirty="0" smtClean="0"/>
              <a:t>és mondd a páratlan számokat </a:t>
            </a:r>
          </a:p>
          <a:p>
            <a:r>
              <a:rPr lang="hu-HU" sz="4800" b="1" dirty="0" smtClean="0"/>
              <a:t>19-től csökkenő sorban!</a:t>
            </a:r>
            <a:endParaRPr lang="hu-HU" sz="4800" b="1" dirty="0"/>
          </a:p>
        </p:txBody>
      </p:sp>
    </p:spTree>
    <p:extLst>
      <p:ext uri="{BB962C8B-B14F-4D97-AF65-F5344CB8AC3E}">
        <p14:creationId xmlns:p14="http://schemas.microsoft.com/office/powerpoint/2010/main" xmlns="" val="243224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82" y="1603260"/>
            <a:ext cx="889378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/>
              <a:t>Guggolj le, és ha úgyis lenn vagy,</a:t>
            </a:r>
          </a:p>
          <a:p>
            <a:r>
              <a:rPr lang="hu-HU" sz="4400" b="1" dirty="0" smtClean="0"/>
              <a:t> kukucskálj be a pad ülőkéje alá!</a:t>
            </a:r>
          </a:p>
          <a:p>
            <a:r>
              <a:rPr lang="hu-HU" sz="4400" b="1" dirty="0" smtClean="0"/>
              <a:t>Találtál valamit?</a:t>
            </a:r>
            <a:endParaRPr lang="hu-HU" sz="4400" b="1" dirty="0"/>
          </a:p>
        </p:txBody>
      </p:sp>
    </p:spTree>
    <p:extLst>
      <p:ext uri="{BB962C8B-B14F-4D97-AF65-F5344CB8AC3E}">
        <p14:creationId xmlns:p14="http://schemas.microsoft.com/office/powerpoint/2010/main" xmlns="" val="367104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5536" y="620688"/>
            <a:ext cx="858683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A padok alján néhányan betűket találnak felragasztva. Ezekből a táblára a „verses mese”</a:t>
            </a:r>
          </a:p>
          <a:p>
            <a:r>
              <a:rPr lang="hu-HU" b="1" dirty="0" smtClean="0"/>
              <a:t>kifejezést rakják ki.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Előzetes ismereteket </a:t>
            </a:r>
            <a:r>
              <a:rPr lang="hu-HU" b="1" dirty="0" smtClean="0"/>
              <a:t>felelevenítjük.  Miért vers? Miért mese? Idén tanultunk-e ilyet?</a:t>
            </a:r>
          </a:p>
          <a:p>
            <a:endParaRPr lang="hu-HU" b="1" dirty="0"/>
          </a:p>
          <a:p>
            <a:endParaRPr lang="hu-HU" b="1" dirty="0" smtClean="0"/>
          </a:p>
          <a:p>
            <a:r>
              <a:rPr lang="hu-HU" b="1" dirty="0" smtClean="0">
                <a:solidFill>
                  <a:srgbClr val="FF0000"/>
                </a:solidFill>
              </a:rPr>
              <a:t>SÉTÁLÓ VERSMONDÁS </a:t>
            </a:r>
            <a:r>
              <a:rPr lang="hu-HU" b="1" dirty="0" smtClean="0"/>
              <a:t>: A cinege cipője</a:t>
            </a:r>
          </a:p>
          <a:p>
            <a:r>
              <a:rPr lang="hu-HU" b="1" dirty="0" smtClean="0"/>
              <a:t>Mindenki feláll. Egy gyerek séta közben mondja a vers első versszakát. Akihez odaér a </a:t>
            </a:r>
          </a:p>
          <a:p>
            <a:r>
              <a:rPr lang="hu-HU" b="1" dirty="0" smtClean="0"/>
              <a:t>szakasz végén, annak helyére leül, s már az új gyerek folytatja a következő strófával. </a:t>
            </a:r>
          </a:p>
          <a:p>
            <a:r>
              <a:rPr lang="hu-HU" b="1" dirty="0" smtClean="0"/>
              <a:t>Addig mondjuk a verset, míg mindenki nem ül le más helyére.  Koncentrációt fejleszt</a:t>
            </a:r>
          </a:p>
          <a:p>
            <a:r>
              <a:rPr lang="hu-HU" b="1" dirty="0" smtClean="0"/>
              <a:t>az auditív memórián kívül.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xmlns="" val="1586418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404664"/>
            <a:ext cx="53578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DIFFERENCIÁLT FELADAT : </a:t>
            </a:r>
            <a:r>
              <a:rPr lang="hu-HU" b="1" dirty="0" smtClean="0"/>
              <a:t>Rejtvényfejtés</a:t>
            </a:r>
          </a:p>
          <a:p>
            <a:r>
              <a:rPr lang="hu-HU" b="1" dirty="0" smtClean="0"/>
              <a:t>Jobb képességűek a pirosak, a gyengébbek a kékek</a:t>
            </a:r>
          </a:p>
          <a:p>
            <a:r>
              <a:rPr lang="hu-HU" b="1" dirty="0" smtClean="0"/>
              <a:t>Egyszerre dolgoznak a füzetükben, gyors az ellenőrzés.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xmlns="" val="28798238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Ügyvezető">
  <a:themeElements>
    <a:clrScheme name="Ügyvezető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Ügyvezető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Ügyvezető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35</TotalTime>
  <Words>519</Words>
  <Application>Microsoft Office PowerPoint</Application>
  <PresentationFormat>Diavetítés a képernyőre (4:3 oldalarány)</PresentationFormat>
  <Paragraphs>85</Paragraphs>
  <Slides>30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1" baseType="lpstr">
      <vt:lpstr>Ügyvezető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A csókai csóka</vt:lpstr>
      <vt:lpstr>16. dia</vt:lpstr>
      <vt:lpstr>17. dia</vt:lpstr>
      <vt:lpstr>     https://wordwall.net/play/1134/196/683 Kivetítem. A gyerekek a füzetbe írják az I-H betűket, utána ellenőrizzük.     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https://www.youtube.com/watch?v=tpr9gPtXZbQ Árnyfilm + Halász Judit-dal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Gabi</dc:creator>
  <cp:lastModifiedBy>user</cp:lastModifiedBy>
  <cp:revision>5</cp:revision>
  <dcterms:created xsi:type="dcterms:W3CDTF">2021-12-06T08:57:46Z</dcterms:created>
  <dcterms:modified xsi:type="dcterms:W3CDTF">2022-08-22T22:39:04Z</dcterms:modified>
</cp:coreProperties>
</file>