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8" r:id="rId2"/>
    <p:sldId id="264" r:id="rId3"/>
    <p:sldId id="257" r:id="rId4"/>
    <p:sldId id="263" r:id="rId5"/>
    <p:sldId id="259" r:id="rId6"/>
    <p:sldId id="256" r:id="rId7"/>
    <p:sldId id="265" r:id="rId8"/>
    <p:sldId id="269" r:id="rId9"/>
    <p:sldId id="268" r:id="rId10"/>
    <p:sldId id="267" r:id="rId11"/>
    <p:sldId id="266" r:id="rId12"/>
    <p:sldId id="273" r:id="rId13"/>
    <p:sldId id="292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74" r:id="rId25"/>
    <p:sldId id="294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0000"/>
    <a:srgbClr val="FF99FF"/>
    <a:srgbClr val="0016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2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162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8189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973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789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67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4051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39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185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382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6767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147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B441-3875-4875-A39C-C84387B29048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12F4-CE35-4BAC-B900-42B8E73505B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106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groups/1895354490703880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13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492014" y="506833"/>
            <a:ext cx="8560357" cy="76944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Másképp ejtjük, másképp írjuk: </a:t>
            </a:r>
            <a:endParaRPr lang="hu-HU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023504" y="1749008"/>
            <a:ext cx="351271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d</a:t>
            </a:r>
            <a:r>
              <a:rPr lang="hu-HU" sz="3600" b="1" dirty="0" smtClean="0">
                <a:solidFill>
                  <a:schemeClr val="bg1"/>
                </a:solidFill>
              </a:rPr>
              <a:t>j, </a:t>
            </a:r>
            <a:r>
              <a:rPr lang="hu-HU" sz="3600" b="1" dirty="0" err="1" smtClean="0">
                <a:solidFill>
                  <a:schemeClr val="bg1"/>
                </a:solidFill>
              </a:rPr>
              <a:t>gyj</a:t>
            </a:r>
            <a:r>
              <a:rPr lang="hu-HU" sz="3600" b="1" dirty="0" smtClean="0">
                <a:solidFill>
                  <a:schemeClr val="bg1"/>
                </a:solidFill>
              </a:rPr>
              <a:t> kapcsolat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329" y="1589145"/>
            <a:ext cx="4949392" cy="50504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634549" y="4362994"/>
            <a:ext cx="2795451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Készítette: Magyarosi Andrea</a:t>
            </a:r>
          </a:p>
          <a:p>
            <a:pPr algn="ctr"/>
            <a:r>
              <a:rPr lang="hu-HU" sz="1400" dirty="0"/>
              <a:t>(Köszönettel</a:t>
            </a:r>
            <a:r>
              <a:rPr lang="hu-HU" sz="1400" dirty="0" smtClean="0"/>
              <a:t>)</a:t>
            </a:r>
          </a:p>
          <a:p>
            <a:pPr algn="ctr"/>
            <a:r>
              <a:rPr lang="hu-HU" sz="1400" dirty="0" smtClean="0"/>
              <a:t>Samuné L K, és </a:t>
            </a:r>
            <a:r>
              <a:rPr lang="hu-HU" sz="1400" dirty="0" err="1" smtClean="0"/>
              <a:t>Graczáné</a:t>
            </a:r>
            <a:r>
              <a:rPr lang="hu-HU" sz="1400" dirty="0" smtClean="0"/>
              <a:t> T A</a:t>
            </a:r>
          </a:p>
          <a:p>
            <a:pPr algn="ctr"/>
            <a:r>
              <a:rPr lang="hu-HU" sz="1400" dirty="0"/>
              <a:t>m</a:t>
            </a:r>
            <a:r>
              <a:rPr lang="hu-HU" sz="1400" dirty="0" smtClean="0"/>
              <a:t>unkáit felhasználva</a:t>
            </a:r>
          </a:p>
          <a:p>
            <a:pPr algn="ctr"/>
            <a:r>
              <a:rPr lang="hu-HU" sz="1400" dirty="0" smtClean="0"/>
              <a:t>Mozaik Kiadó </a:t>
            </a:r>
            <a:r>
              <a:rPr lang="hu-HU" sz="1400" dirty="0" err="1" smtClean="0"/>
              <a:t>Mtk</a:t>
            </a:r>
            <a:r>
              <a:rPr lang="hu-HU" sz="1400" dirty="0" smtClean="0"/>
              <a:t>. 2.osztály</a:t>
            </a:r>
          </a:p>
        </p:txBody>
      </p:sp>
    </p:spTree>
    <p:extLst>
      <p:ext uri="{BB962C8B-B14F-4D97-AF65-F5344CB8AC3E}">
        <p14:creationId xmlns:p14="http://schemas.microsoft.com/office/powerpoint/2010/main" xmlns="" val="16277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8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zövegdoboz 2"/>
          <p:cNvSpPr txBox="1"/>
          <p:nvPr/>
        </p:nvSpPr>
        <p:spPr>
          <a:xfrm>
            <a:off x="793872" y="689539"/>
            <a:ext cx="75280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Higgy magadban, hogy ügyes vagy! </a:t>
            </a:r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u-HU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98227" y="1790534"/>
            <a:ext cx="710070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26. oldalon a 8. feladat következik.</a:t>
            </a:r>
          </a:p>
          <a:p>
            <a:endParaRPr lang="hu-H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hu-HU" sz="2800" b="1" dirty="0" smtClean="0">
                <a:solidFill>
                  <a:srgbClr val="A40000"/>
                </a:solidFill>
                <a:latin typeface="Comic Sans MS" panose="030F0702030302020204" pitchFamily="66" charset="0"/>
              </a:rPr>
              <a:t>hisz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szó toldalékos alakjait láthatod:</a:t>
            </a:r>
          </a:p>
          <a:p>
            <a:endParaRPr lang="hu-H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hu-H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higgy, higgyek, higgyen, higgyék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861195" y="4924431"/>
            <a:ext cx="60418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Ügyesen dolgoztál!</a:t>
            </a:r>
          </a:p>
          <a:p>
            <a:r>
              <a:rPr lang="hu-H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Elfáradtál? ;) lapozz!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1962" y="359112"/>
            <a:ext cx="2554445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89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zövegdoboz 6"/>
          <p:cNvSpPr txBox="1"/>
          <p:nvPr/>
        </p:nvSpPr>
        <p:spPr>
          <a:xfrm>
            <a:off x="1092580" y="826499"/>
            <a:ext cx="4968586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Jegyezd meg!</a:t>
            </a:r>
          </a:p>
          <a:p>
            <a:endParaRPr lang="hu-H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 a szótő utolsó betűje/hangja </a:t>
            </a:r>
            <a:r>
              <a:rPr lang="hu-H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vagy </a:t>
            </a:r>
            <a:r>
              <a:rPr lang="hu-HU" sz="3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gy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és hozzá 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betűvel kezdődő toldalék kap-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csolódik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u-H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kiejtéskor gyakran hosszú </a:t>
            </a:r>
            <a:r>
              <a:rPr lang="hu-HU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gy</a:t>
            </a:r>
            <a:r>
              <a:rPr lang="hu-H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hanggá alakul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863" y="1706210"/>
            <a:ext cx="4334632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41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zövegdoboz 5"/>
          <p:cNvSpPr txBox="1"/>
          <p:nvPr/>
        </p:nvSpPr>
        <p:spPr>
          <a:xfrm>
            <a:off x="4601873" y="1145831"/>
            <a:ext cx="6858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Szépen dolgoztál! Jó pihenést!</a:t>
            </a:r>
          </a:p>
          <a:p>
            <a:r>
              <a:rPr lang="hu-HU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    VAN MÉG ERŐD? </a:t>
            </a:r>
          </a:p>
          <a:p>
            <a:r>
              <a:rPr lang="hu-H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következő diakockán van játék!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590" y="3067483"/>
            <a:ext cx="4333875" cy="34385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685" y="488869"/>
            <a:ext cx="2719052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02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73" y="335564"/>
            <a:ext cx="6663670" cy="6522436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375983" y="600843"/>
            <a:ext cx="4831284" cy="2787250"/>
          </a:xfrm>
          <a:prstGeom prst="wedgeEllipseCallout">
            <a:avLst>
              <a:gd name="adj1" fmla="val 76185"/>
              <a:gd name="adj2" fmla="val 24390"/>
            </a:avLst>
          </a:prstGeom>
          <a:solidFill>
            <a:schemeClr val="bg2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algn="ctr">
              <a:defRPr/>
            </a:pPr>
            <a:r>
              <a:rPr lang="hu-HU" sz="4000" b="1" noProof="0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ETESS</a:t>
            </a:r>
          </a:p>
          <a:p>
            <a:pPr algn="ctr">
              <a:defRPr/>
            </a:pPr>
            <a:r>
              <a:rPr lang="hu-HU" sz="4000" b="1" noProof="0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DRAZSÉVAL! 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5368__cognito-perceptu__yum-yum-y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7434" y="451857"/>
            <a:ext cx="6663670" cy="6522436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2666209" y="4885552"/>
            <a:ext cx="2019300" cy="1993900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7" name="Ellipszis 6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6508283" y="4919214"/>
              <a:ext cx="2143569" cy="931170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5086350" y="4864100"/>
            <a:ext cx="2019301" cy="1993900"/>
            <a:chOff x="6362699" y="4178300"/>
            <a:chExt cx="2438838" cy="2412999"/>
          </a:xfrm>
          <a:solidFill>
            <a:schemeClr val="accent4">
              <a:lumMod val="75000"/>
            </a:schemeClr>
          </a:solidFill>
        </p:grpSpPr>
        <p:sp>
          <p:nvSpPr>
            <p:cNvPr id="10" name="Ellipszis 9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362699" y="4978837"/>
              <a:ext cx="2438838" cy="931170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7343775" y="4864100"/>
            <a:ext cx="2019300" cy="1993900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13" name="Ellipszis 12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362700" y="4978837"/>
              <a:ext cx="2438837" cy="931170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9601200" y="4864100"/>
            <a:ext cx="2019300" cy="1993900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16" name="Ellipszis 1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654133" y="4978837"/>
              <a:ext cx="2147404" cy="931170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342896" y="4885553"/>
            <a:ext cx="2019301" cy="1993900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19" name="Ellipszis 18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537894" y="4826094"/>
              <a:ext cx="2195293" cy="1117405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</a:rPr>
                <a:t>Graczáné</a:t>
              </a:r>
              <a:r>
                <a:rPr kumimoji="0" lang="hu-H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</a:rPr>
                <a:t> Tóth Andrea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Feladata </a:t>
              </a:r>
              <a:endPara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2" name="Téglalap 21"/>
          <p:cNvSpPr/>
          <p:nvPr/>
        </p:nvSpPr>
        <p:spPr>
          <a:xfrm>
            <a:off x="4533862" y="-189910"/>
            <a:ext cx="13025887" cy="77881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buborék 23"/>
          <p:cNvSpPr/>
          <p:nvPr/>
        </p:nvSpPr>
        <p:spPr>
          <a:xfrm>
            <a:off x="375983" y="600843"/>
            <a:ext cx="5830802" cy="3593720"/>
          </a:xfrm>
          <a:prstGeom prst="wedgeEllipseCallout">
            <a:avLst>
              <a:gd name="adj1" fmla="val 76185"/>
              <a:gd name="adj2" fmla="val 24390"/>
            </a:avLst>
          </a:prstGeom>
          <a:solidFill>
            <a:schemeClr val="bg2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algn="ctr">
              <a:defRPr/>
            </a:pPr>
            <a:r>
              <a:rPr lang="hu-HU" sz="3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Melyik drazsét eszem meg? Kattints  a helyesen leírt szóra!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gyar Script" panose="030B04020602050B0404" pitchFamily="66" charset="0"/>
            </a:endParaRPr>
          </a:p>
        </p:txBody>
      </p:sp>
      <p:pic>
        <p:nvPicPr>
          <p:cNvPr id="25" name="Kép 2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54545" y1="33051" x2="66364" y2="54237"/>
                        <a14:foregroundMark x1="72727" y1="17797" x2="55455" y2="77966"/>
                        <a14:foregroundMark x1="21818" y1="83051" x2="86364" y2="83051"/>
                        <a14:foregroundMark x1="21818" y1="83051" x2="68182" y2="88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06" y="5898545"/>
            <a:ext cx="739223" cy="7929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539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7434" y="451857"/>
            <a:ext cx="6663670" cy="6522436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3369142" y="4864100"/>
            <a:ext cx="2049960" cy="1993900"/>
            <a:chOff x="6362700" y="4178300"/>
            <a:chExt cx="2475867" cy="2412999"/>
          </a:xfrm>
          <a:solidFill>
            <a:schemeClr val="accent4">
              <a:lumMod val="75000"/>
            </a:schemeClr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544089" y="4919210"/>
              <a:ext cx="2294478" cy="856677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r>
                <a:rPr lang="hu-HU" sz="40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aggya</a:t>
              </a:r>
              <a:endParaRPr lang="hu-H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42899" y="4864098"/>
            <a:ext cx="2019300" cy="1993899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478494" y="4945178"/>
              <a:ext cx="2323043" cy="856677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r>
                <a:rPr lang="hu-HU" sz="4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adja</a:t>
              </a:r>
              <a:endParaRPr lang="hu-H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438775" y="1330835"/>
            <a:ext cx="5464876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algn="ctr"/>
            <a:endParaRPr lang="hu-HU" sz="7200" b="1" dirty="0">
              <a:solidFill>
                <a:schemeClr val="bg1">
                  <a:lumMod val="95000"/>
                </a:schemeClr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1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7122 -0.3493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5" y="-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6" y="-7138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641" y="335563"/>
            <a:ext cx="6663670" cy="6522436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3651048" y="4821194"/>
            <a:ext cx="2080762" cy="1993900"/>
            <a:chOff x="6362700" y="4178300"/>
            <a:chExt cx="2513068" cy="2412999"/>
          </a:xfrm>
          <a:solidFill>
            <a:schemeClr val="accent4">
              <a:lumMod val="75000"/>
            </a:schemeClr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509853" y="4900590"/>
              <a:ext cx="2365915" cy="1303639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2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h</a:t>
              </a:r>
              <a:r>
                <a:rPr lang="hu-HU" sz="3200" b="1" noProof="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alagy-gyunk</a:t>
              </a:r>
              <a:endPara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683960" y="4821194"/>
            <a:ext cx="2088477" cy="1993899"/>
            <a:chOff x="6362700" y="4178300"/>
            <a:chExt cx="2522386" cy="2412999"/>
          </a:xfrm>
          <a:solidFill>
            <a:schemeClr val="accent4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436933" y="4647445"/>
              <a:ext cx="2448153" cy="160161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h</a:t>
              </a:r>
              <a:r>
                <a:rPr lang="hu-HU" sz="4000" b="1" noProof="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alad-junk</a:t>
              </a:r>
              <a:endPara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37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04 -0.02546 L 0.55156 -0.3467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3301" y="263958"/>
            <a:ext cx="6663670" cy="6522436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434693" y="4811710"/>
            <a:ext cx="2718075" cy="1993901"/>
            <a:chOff x="6337286" y="4114897"/>
            <a:chExt cx="3282793" cy="2413000"/>
          </a:xfrm>
          <a:solidFill>
            <a:schemeClr val="accent4">
              <a:lumMod val="75000"/>
            </a:schemeClr>
          </a:solidFill>
        </p:grpSpPr>
        <p:sp>
          <p:nvSpPr>
            <p:cNvPr id="12" name="Ellipszis 11"/>
            <p:cNvSpPr/>
            <p:nvPr/>
          </p:nvSpPr>
          <p:spPr>
            <a:xfrm>
              <a:off x="6488418" y="4114897"/>
              <a:ext cx="2438837" cy="2413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37286" y="4978835"/>
              <a:ext cx="3282793" cy="670443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000" b="1" dirty="0" err="1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ragaggyon</a:t>
              </a:r>
              <a:endPara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152769" y="4851813"/>
            <a:ext cx="2416759" cy="1993899"/>
            <a:chOff x="6253894" y="4178300"/>
            <a:chExt cx="2918873" cy="2412999"/>
          </a:xfrm>
          <a:solidFill>
            <a:schemeClr val="accent4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253894" y="4945178"/>
              <a:ext cx="2918873" cy="744937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400" b="1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ragadjon</a:t>
              </a:r>
              <a:endPara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788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22222E-6 L 0.36237 -0.375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78" y="-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1039" y="413606"/>
            <a:ext cx="6663670" cy="6522436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259881" y="4885553"/>
            <a:ext cx="2159465" cy="1993900"/>
            <a:chOff x="6262436" y="4178300"/>
            <a:chExt cx="2608123" cy="2412999"/>
          </a:xfrm>
          <a:solidFill>
            <a:schemeClr val="accent4">
              <a:lumMod val="75000"/>
            </a:schemeClr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262436" y="4919210"/>
              <a:ext cx="2608123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600" b="1" noProof="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feggyen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3406682" y="4834654"/>
            <a:ext cx="2020021" cy="1993899"/>
            <a:chOff x="6362700" y="4178300"/>
            <a:chExt cx="2439708" cy="2412999"/>
          </a:xfrm>
          <a:solidFill>
            <a:schemeClr val="accent4">
              <a:lumMod val="75000"/>
            </a:schemeClr>
          </a:solidFill>
        </p:grpSpPr>
        <p:sp>
          <p:nvSpPr>
            <p:cNvPr id="29" name="Ellipszis 28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6431723" y="4980807"/>
              <a:ext cx="2370685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6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fedjen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223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1.48148E-6 L 0.32266 -0.3462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-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1011" y="357017"/>
            <a:ext cx="6663670" cy="6522436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342897" y="4885553"/>
            <a:ext cx="2019300" cy="1993900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601163" y="4919216"/>
              <a:ext cx="2108721" cy="856677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0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kezgy</a:t>
              </a:r>
              <a:endPara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253435" y="4864101"/>
            <a:ext cx="2019300" cy="1993899"/>
            <a:chOff x="6362700" y="4178300"/>
            <a:chExt cx="2438837" cy="2412999"/>
          </a:xfrm>
          <a:solidFill>
            <a:schemeClr val="accent4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575419" y="4945178"/>
              <a:ext cx="2226118" cy="856677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kezdj</a:t>
              </a:r>
              <a:endPara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361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37825 -0.3731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Szövegdoboz 1"/>
          <p:cNvSpPr txBox="1"/>
          <p:nvPr/>
        </p:nvSpPr>
        <p:spPr>
          <a:xfrm>
            <a:off x="757873" y="1151413"/>
            <a:ext cx="79550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Nyisd ki a füzetedet! Írd fel: Ismétlés!</a:t>
            </a:r>
          </a:p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 szópárok közül azt írd le, amelyik helyes!</a:t>
            </a:r>
            <a:endParaRPr lang="hu-H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78331" y="4893938"/>
            <a:ext cx="74458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Ellenőrízz</a:t>
            </a:r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 Helyes szavak:</a:t>
            </a:r>
          </a:p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utja, gyógyítja, atyja, látja, bátyja, tanítja </a:t>
            </a:r>
            <a:endParaRPr lang="hu-HU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0088" y="2567898"/>
            <a:ext cx="91065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futja-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futtya</a:t>
            </a:r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     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gyógyíttya</a:t>
            </a:r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-gyógyítja,     atyja-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attya</a:t>
            </a:r>
            <a:endParaRPr lang="hu-H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22584" y="3600113"/>
            <a:ext cx="81749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láttya</a:t>
            </a:r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-látja,     bátyja-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bátja</a:t>
            </a:r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   tanítja-</a:t>
            </a:r>
            <a:r>
              <a:rPr lang="hu-HU" sz="28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taníttya</a:t>
            </a:r>
            <a:endParaRPr lang="hu-H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26502" y="379864"/>
            <a:ext cx="2226880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Ismételj!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6" y="2446369"/>
            <a:ext cx="2609428" cy="40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330" y="357018"/>
            <a:ext cx="6663670" cy="6522436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736769" y="4885555"/>
            <a:ext cx="2113683" cy="1993899"/>
            <a:chOff x="6362699" y="4178300"/>
            <a:chExt cx="2552829" cy="2412999"/>
          </a:xfrm>
          <a:solidFill>
            <a:schemeClr val="accent4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362699" y="4945178"/>
              <a:ext cx="2552829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szidjon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3763478" y="4864100"/>
            <a:ext cx="2184935" cy="1993900"/>
            <a:chOff x="6248710" y="4178300"/>
            <a:chExt cx="2638885" cy="2412999"/>
          </a:xfrm>
          <a:solidFill>
            <a:schemeClr val="accent4">
              <a:lumMod val="75000"/>
            </a:schemeClr>
          </a:solidFill>
        </p:grpSpPr>
        <p:sp>
          <p:nvSpPr>
            <p:cNvPr id="22" name="Ellipszis 2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6248710" y="4978836"/>
              <a:ext cx="2638885" cy="707689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2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sziggyon</a:t>
              </a:r>
              <a:endPara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021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3.7037E-7 L 0.58776 -0.37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54" y="-1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330" y="357014"/>
            <a:ext cx="6663670" cy="652243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639335" y="4834654"/>
            <a:ext cx="2227359" cy="1993900"/>
            <a:chOff x="6293679" y="4178300"/>
            <a:chExt cx="2690123" cy="2412999"/>
          </a:xfrm>
          <a:solidFill>
            <a:schemeClr val="accent4">
              <a:lumMod val="75000"/>
            </a:schemeClr>
          </a:solidFill>
        </p:grpSpPr>
        <p:sp>
          <p:nvSpPr>
            <p:cNvPr id="21" name="Ellipszis 20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6293679" y="4978836"/>
              <a:ext cx="2690123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foggyon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3474722" y="4885551"/>
            <a:ext cx="2234940" cy="1993899"/>
            <a:chOff x="6205796" y="4178300"/>
            <a:chExt cx="2699279" cy="2412999"/>
          </a:xfrm>
          <a:solidFill>
            <a:schemeClr val="accent4">
              <a:lumMod val="75000"/>
            </a:schemeClr>
          </a:solidFill>
        </p:grpSpPr>
        <p:sp>
          <p:nvSpPr>
            <p:cNvPr id="29" name="Ellipszis 28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6205796" y="4945178"/>
              <a:ext cx="2699279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f</a:t>
              </a:r>
              <a:r>
                <a:rPr lang="hu-HU" sz="3600" b="1" noProof="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ogyjon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619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3.7037E-7 L 0.3599 -0.3694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7434" y="451857"/>
            <a:ext cx="6663670" cy="6522436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3789075" y="4864100"/>
            <a:ext cx="2202986" cy="1993900"/>
            <a:chOff x="6324186" y="4178300"/>
            <a:chExt cx="2660686" cy="2412999"/>
          </a:xfrm>
          <a:solidFill>
            <a:schemeClr val="accent4">
              <a:lumMod val="75000"/>
            </a:schemeClr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24186" y="4978836"/>
              <a:ext cx="2660686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6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haggyál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943577" y="4864100"/>
            <a:ext cx="2132133" cy="1993899"/>
            <a:chOff x="6362699" y="4178300"/>
            <a:chExt cx="2575112" cy="2412999"/>
          </a:xfrm>
          <a:solidFill>
            <a:schemeClr val="accent4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362699" y="4868765"/>
              <a:ext cx="2575112" cy="782184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hagyjál</a:t>
              </a:r>
              <a:endPara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8141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54883 -0.3550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1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3926" y="357014"/>
            <a:ext cx="6663670" cy="652243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746269" y="4823998"/>
            <a:ext cx="2322183" cy="1993900"/>
            <a:chOff x="6095355" y="4213934"/>
            <a:chExt cx="2804648" cy="2412999"/>
          </a:xfrm>
          <a:solidFill>
            <a:schemeClr val="accent4">
              <a:lumMod val="75000"/>
            </a:schemeClr>
          </a:solidFill>
        </p:grpSpPr>
        <p:sp>
          <p:nvSpPr>
            <p:cNvPr id="21" name="Ellipszis 20"/>
            <p:cNvSpPr/>
            <p:nvPr/>
          </p:nvSpPr>
          <p:spPr>
            <a:xfrm>
              <a:off x="6241035" y="4213934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6095355" y="4980808"/>
              <a:ext cx="2804648" cy="707689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2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küzgyünk</a:t>
              </a:r>
              <a:endPara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3609473" y="4854062"/>
            <a:ext cx="2415639" cy="1993899"/>
            <a:chOff x="6275546" y="4178300"/>
            <a:chExt cx="2917522" cy="2412999"/>
          </a:xfrm>
          <a:solidFill>
            <a:schemeClr val="accent4">
              <a:lumMod val="75000"/>
            </a:schemeClr>
          </a:solidFill>
        </p:grpSpPr>
        <p:sp>
          <p:nvSpPr>
            <p:cNvPr id="29" name="Ellipszis 28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6275546" y="4945178"/>
              <a:ext cx="2917522" cy="744937"/>
            </a:xfrm>
            <a:prstGeom prst="rect">
              <a:avLst/>
            </a:prstGeom>
            <a:solidFill>
              <a:schemeClr val="accent4">
                <a:lumMod val="75000"/>
                <a:alpha val="0"/>
              </a:schemeClr>
            </a:solidFill>
            <a:scene3d>
              <a:camera prst="orthographicFront"/>
              <a:lightRig rig="threePt" dir="t"/>
            </a:scene3d>
            <a:sp3d>
              <a:bevelT w="889000" h="889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küzdjünk</a:t>
              </a:r>
              <a:endPara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322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7.40741E-7 L 0.30834 -0.3620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1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91" b="100000" l="1541" r="99615">
                        <a14:foregroundMark x1="33526" y1="16929" x2="46050" y2="19685"/>
                        <a14:foregroundMark x1="54528" y1="16535" x2="65125" y2="22441"/>
                        <a14:foregroundMark x1="28516" y1="90157" x2="30443" y2="90157"/>
                        <a14:foregroundMark x1="43353" y1="93898" x2="56647" y2="92717"/>
                        <a14:backgroundMark x1="27168" y1="88583" x2="30058" y2="90551"/>
                        <a14:backgroundMark x1="43545" y1="94094" x2="57611" y2="92323"/>
                        <a14:backgroundMark x1="54335" y1="94094" x2="55877" y2="91929"/>
                        <a14:backgroundMark x1="43931" y1="93701" x2="56069" y2="93110"/>
                        <a14:backgroundMark x1="23892" y1="82874" x2="24663" y2="85236"/>
                        <a14:backgroundMark x1="39884" y1="92717" x2="41618" y2="93701"/>
                        <a14:backgroundMark x1="27360" y1="91535" x2="29094" y2="89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1309" y="164213"/>
            <a:ext cx="6663670" cy="6522436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635865" y="1072481"/>
            <a:ext cx="4831284" cy="2180858"/>
          </a:xfrm>
          <a:prstGeom prst="wedgeEllipseCallout">
            <a:avLst>
              <a:gd name="adj1" fmla="val 76185"/>
              <a:gd name="adj2" fmla="val 24390"/>
            </a:avLst>
          </a:prstGeom>
          <a:solidFill>
            <a:schemeClr val="bg2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algn="ctr">
              <a:defRPr/>
            </a:pPr>
            <a:r>
              <a:rPr lang="hu-HU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Sok cukrot kaptam? </a:t>
            </a:r>
            <a:r>
              <a:rPr lang="hu-HU" sz="4000" b="1" noProof="0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4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5368__cognito-perceptu__yum-yum-y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zövegdoboz 3"/>
          <p:cNvSpPr txBox="1"/>
          <p:nvPr/>
        </p:nvSpPr>
        <p:spPr>
          <a:xfrm>
            <a:off x="452583" y="723006"/>
            <a:ext cx="66409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Remélem, tanultál, ügyesedtél ma is. 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462850" y="3960964"/>
            <a:ext cx="318667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Isten áldjon!</a:t>
            </a:r>
          </a:p>
          <a:p>
            <a:r>
              <a:rPr lang="hu-H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Andi néni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825" y="1705513"/>
            <a:ext cx="5002502" cy="41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42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13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57645" y="2407342"/>
            <a:ext cx="10842171" cy="3416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 a szótő utolsó betűje/hangja </a:t>
            </a:r>
            <a:r>
              <a:rPr lang="hu-HU" sz="36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vagy </a:t>
            </a:r>
            <a:r>
              <a:rPr lang="hu-HU" sz="3600" i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ty</a:t>
            </a: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és hozzá </a:t>
            </a:r>
            <a:r>
              <a:rPr lang="hu-HU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betűvel kezdődő toldalék kapcsolódik, akkor a szó kiejtésekor a </a:t>
            </a:r>
            <a:r>
              <a:rPr lang="hu-HU" sz="3600" i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hu-HU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hu-HU" sz="3600" i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ty</a:t>
            </a:r>
            <a:r>
              <a:rPr lang="hu-HU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betűkapcsolatnál </a:t>
            </a:r>
            <a:r>
              <a:rPr lang="hu-H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gyakran hosszú </a:t>
            </a:r>
            <a:r>
              <a:rPr lang="hu-H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ty</a:t>
            </a:r>
            <a:r>
              <a:rPr lang="hu-H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hanggá </a:t>
            </a:r>
            <a:r>
              <a:rPr lang="hu-HU" sz="3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alakul.</a:t>
            </a:r>
            <a:endParaRPr lang="hu-HU" sz="3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6356" y="374024"/>
            <a:ext cx="113555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Az elmúlt tananyagban a </a:t>
            </a:r>
            <a:r>
              <a:rPr lang="hu-HU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tj</a:t>
            </a:r>
            <a:r>
              <a:rPr lang="hu-H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hu-HU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tyj</a:t>
            </a:r>
            <a:r>
              <a:rPr lang="hu-H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kapcsolattal foglalkoztunk,</a:t>
            </a:r>
          </a:p>
          <a:p>
            <a:r>
              <a:rPr lang="hu-H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másképp ejtjük, másképp írjuk</a:t>
            </a:r>
            <a:endParaRPr lang="hu-H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73125" y="1563657"/>
            <a:ext cx="3671535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Mit tudsz róla idáig?</a:t>
            </a:r>
          </a:p>
        </p:txBody>
      </p:sp>
    </p:spTree>
    <p:extLst>
      <p:ext uri="{BB962C8B-B14F-4D97-AF65-F5344CB8AC3E}">
        <p14:creationId xmlns:p14="http://schemas.microsoft.com/office/powerpoint/2010/main" xmlns="" val="350629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42429" y="271683"/>
            <a:ext cx="8619361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anose="030F0702030302020204" pitchFamily="66" charset="0"/>
              </a:rPr>
              <a:t>Olvasd el többször (3-5) egyenként a mondatokat, majd írd le egyenként emlékezetből! (Csak a füzetedbe nézz </a:t>
            </a:r>
            <a:r>
              <a:rPr lang="hu-HU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)</a:t>
            </a:r>
            <a:endParaRPr lang="hu-HU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2429" y="1935498"/>
            <a:ext cx="770879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szerelő az új autót javítja. </a:t>
            </a:r>
          </a:p>
          <a:p>
            <a:endParaRPr lang="hu-H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Peti bátyja ötödik osztályos.</a:t>
            </a:r>
          </a:p>
          <a:p>
            <a:endParaRPr lang="hu-HU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tanító a feladatot mutatja.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2472" y="5898187"/>
            <a:ext cx="55013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Ügyes voltál  </a:t>
            </a:r>
            <a:r>
              <a:rPr lang="hu-HU" sz="28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kattints</a:t>
            </a:r>
            <a:r>
              <a:rPr lang="hu-HU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tovább!</a:t>
            </a:r>
            <a:endParaRPr lang="hu-HU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72472" y="5199984"/>
            <a:ext cx="74346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Ellenőrízd</a:t>
            </a:r>
            <a:r>
              <a:rPr lang="hu-H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 Ha szükséges </a:t>
            </a:r>
            <a:r>
              <a:rPr lang="hu-HU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javítsd</a:t>
            </a:r>
            <a:r>
              <a:rPr lang="hu-H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 munkád!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4" t="3270" r="18764" b="4955"/>
          <a:stretch/>
        </p:blipFill>
        <p:spPr>
          <a:xfrm>
            <a:off x="9180944" y="442174"/>
            <a:ext cx="2733048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2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zövegdoboz 3"/>
          <p:cNvSpPr txBox="1"/>
          <p:nvPr/>
        </p:nvSpPr>
        <p:spPr>
          <a:xfrm>
            <a:off x="515863" y="301405"/>
            <a:ext cx="9385289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Olvasd el a következő szöveget hangosan! Figyelj! ;)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334731" y="3526008"/>
            <a:ext cx="95225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Olvasd el hangosan a vastagon írt szavakat!</a:t>
            </a:r>
          </a:p>
          <a:p>
            <a:endParaRPr lang="hu-H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Mit vettél észre a kiejtésben és a leírt szóalakban, a betűknél?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15863" y="1228796"/>
            <a:ext cx="953202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Mondja</a:t>
            </a: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kérem! Mennyiért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adja</a:t>
            </a: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az almát?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Nem hallom jól.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Kérdje</a:t>
            </a: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meg még egyszer!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Legyen szíves megmondani, hogy mennyiért 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adja</a:t>
            </a: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az almát?</a:t>
            </a:r>
          </a:p>
          <a:p>
            <a:pPr marL="342900" indent="-342900">
              <a:buFontTx/>
              <a:buChar char="-"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Tudja</a:t>
            </a:r>
            <a:r>
              <a:rPr lang="hu-H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most olyan szépen kérte! Ingyen adom!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729910" y="5453889"/>
            <a:ext cx="64910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Másképp ejtjük, másképp írjuk!</a:t>
            </a:r>
          </a:p>
        </p:txBody>
      </p:sp>
    </p:spTree>
    <p:extLst>
      <p:ext uri="{BB962C8B-B14F-4D97-AF65-F5344CB8AC3E}">
        <p14:creationId xmlns:p14="http://schemas.microsoft.com/office/powerpoint/2010/main" xmlns="" val="271138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églalap 5"/>
          <p:cNvSpPr/>
          <p:nvPr/>
        </p:nvSpPr>
        <p:spPr>
          <a:xfrm>
            <a:off x="754092" y="1904928"/>
            <a:ext cx="3738724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mondja   mond/ja</a:t>
            </a:r>
          </a:p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dja      ad/ja</a:t>
            </a:r>
          </a:p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ordja    hord/ja</a:t>
            </a:r>
          </a:p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udja     tud/ja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kérdje     kérd/je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87383" y="421735"/>
            <a:ext cx="11678194" cy="89255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Nyisd ki a munkatankönyved a 24. oldalon és oldd meg az 1. feladatot!</a:t>
            </a:r>
          </a:p>
          <a:p>
            <a:r>
              <a:rPr lang="hu-H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Csak utána </a:t>
            </a:r>
            <a:r>
              <a:rPr lang="hu-HU" sz="2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kattints</a:t>
            </a:r>
            <a:r>
              <a:rPr lang="hu-H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415" y="3336803"/>
            <a:ext cx="3645607" cy="312853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538029" y="5070020"/>
            <a:ext cx="5439310" cy="461665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Másképp írjuk, másképp ejtjük. </a:t>
            </a:r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5131332" y="2089164"/>
            <a:ext cx="6119302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szavakban dj betűket írunk, de</a:t>
            </a:r>
          </a:p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gy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vagy </a:t>
            </a:r>
            <a:r>
              <a:rPr lang="hu-H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ggy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(hosszú </a:t>
            </a:r>
            <a:r>
              <a:rPr lang="hu-H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gy</a:t>
            </a:r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hangot ejtünk.</a:t>
            </a:r>
            <a:endParaRPr lang="hu-H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0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zövegdoboz 2"/>
          <p:cNvSpPr txBox="1"/>
          <p:nvPr/>
        </p:nvSpPr>
        <p:spPr>
          <a:xfrm>
            <a:off x="602542" y="317248"/>
            <a:ext cx="7313549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Most a 24. oldal 2. feladata következik!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20701" y="2050987"/>
            <a:ext cx="497529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Ki maradjon a körön belül?</a:t>
            </a:r>
          </a:p>
          <a:p>
            <a:endParaRPr lang="hu-H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Ki maradjon a körön kívül?</a:t>
            </a:r>
          </a:p>
          <a:p>
            <a:endParaRPr lang="hu-H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Ki engedje ki a bárányt?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256345" y="5162379"/>
            <a:ext cx="500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hu-H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aradjon, maradjon, engedje</a:t>
            </a:r>
            <a:endParaRPr lang="hu-HU" sz="28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281" y="1939396"/>
            <a:ext cx="2957871" cy="30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08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8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zövegdoboz 2"/>
          <p:cNvSpPr txBox="1"/>
          <p:nvPr/>
        </p:nvSpPr>
        <p:spPr>
          <a:xfrm>
            <a:off x="602543" y="317248"/>
            <a:ext cx="79478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Nézzük a 24./3. feladatát! Kinek mije van?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54533" y="1177641"/>
            <a:ext cx="1259606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padja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2543" y="1184676"/>
            <a:ext cx="35122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tanulónak padja.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02544" y="2164649"/>
            <a:ext cx="4139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Az utazónak bőröndje. 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02543" y="3195101"/>
            <a:ext cx="35122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lovagnak kardja.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5572101" y="982711"/>
            <a:ext cx="3959" cy="864589"/>
          </a:xfrm>
          <a:prstGeom prst="line">
            <a:avLst/>
          </a:prstGeom>
          <a:ln w="444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02543" y="4294345"/>
            <a:ext cx="37212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gazdának földje.</a:t>
            </a:r>
            <a:endParaRPr lang="hu-H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42912" y="5393589"/>
            <a:ext cx="10325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Itt is érvényes, hogy másképp írjuk, másképp ejtjük.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7654" y="355025"/>
            <a:ext cx="1681018" cy="168101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7316" y="2316390"/>
            <a:ext cx="3225149" cy="24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03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3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37"/>
            <a:ext cx="12192000" cy="6865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zövegdoboz 6"/>
          <p:cNvSpPr txBox="1"/>
          <p:nvPr/>
        </p:nvSpPr>
        <p:spPr>
          <a:xfrm>
            <a:off x="944388" y="1000690"/>
            <a:ext cx="7026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25. oldalon a 4. feladat következik!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680194" y="1908980"/>
            <a:ext cx="46210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 ne </a:t>
            </a:r>
            <a:r>
              <a:rPr lang="hu-HU" sz="28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fogyjon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az erőd!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02541" y="317248"/>
            <a:ext cx="7686831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Még mindig fontos, hogy figyelj! Oldd meg!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44388" y="2825855"/>
            <a:ext cx="7331494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Ügyes vagy! Akkor a 25./5. feladat jön!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27150" y="3894367"/>
            <a:ext cx="78487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Ne </a:t>
            </a:r>
            <a:r>
              <a:rPr lang="hu-HU" sz="28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hagyjátok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hogy győzzön a fáradtság!</a:t>
            </a:r>
            <a:r>
              <a:rPr lang="hu-H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u-H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783116" y="5939827"/>
            <a:ext cx="81144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srgbClr val="A40000"/>
                </a:solidFill>
                <a:latin typeface="Comic Sans MS" panose="030F0702030302020204" pitchFamily="66" charset="0"/>
              </a:rPr>
              <a:t>Micsodaaa</a:t>
            </a:r>
            <a:r>
              <a:rPr lang="hu-HU" sz="2800" b="1" dirty="0" smtClean="0">
                <a:solidFill>
                  <a:srgbClr val="A40000"/>
                </a:solidFill>
                <a:latin typeface="Comic Sans MS" panose="030F0702030302020204" pitchFamily="66" charset="0"/>
              </a:rPr>
              <a:t>? Nem is fáradtál el??? Tudtam! </a:t>
            </a:r>
            <a:r>
              <a:rPr lang="hu-HU" sz="2800" b="1" dirty="0" smtClean="0">
                <a:solidFill>
                  <a:srgbClr val="A4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u-HU" sz="2800" b="1" dirty="0" smtClean="0">
              <a:solidFill>
                <a:srgbClr val="A4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53077" y="5039972"/>
            <a:ext cx="5995852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Csak így tovább! 25./3. Hajrá!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0" r="27504"/>
          <a:stretch/>
        </p:blipFill>
        <p:spPr>
          <a:xfrm>
            <a:off x="8624635" y="471375"/>
            <a:ext cx="3066622" cy="49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12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613</Words>
  <Application>Microsoft Office PowerPoint</Application>
  <PresentationFormat>Egyéni</PresentationFormat>
  <Paragraphs>107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Samuné Litvai Krisztina</dc:creator>
  <cp:lastModifiedBy>user</cp:lastModifiedBy>
  <cp:revision>85</cp:revision>
  <dcterms:created xsi:type="dcterms:W3CDTF">2020-03-29T16:33:59Z</dcterms:created>
  <dcterms:modified xsi:type="dcterms:W3CDTF">2021-03-14T19:32:35Z</dcterms:modified>
</cp:coreProperties>
</file>