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38905" y="-448446"/>
            <a:ext cx="4871699" cy="868478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00364" y="517237"/>
            <a:ext cx="5458691" cy="646331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A felkiáltó mondat</a:t>
            </a:r>
            <a:endParaRPr lang="hu-HU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75491" y="6410036"/>
            <a:ext cx="319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Készítette: Király Ákosné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545183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016" r="12165"/>
          <a:stretch/>
        </p:blipFill>
        <p:spPr>
          <a:xfrm>
            <a:off x="6599332" y="650322"/>
            <a:ext cx="5500305" cy="5242478"/>
          </a:xfrm>
          <a:prstGeom prst="rect">
            <a:avLst/>
          </a:prstGeom>
        </p:spPr>
      </p:pic>
      <p:sp>
        <p:nvSpPr>
          <p:cNvPr id="5" name="Ellipszis buborék 4"/>
          <p:cNvSpPr/>
          <p:nvPr/>
        </p:nvSpPr>
        <p:spPr>
          <a:xfrm>
            <a:off x="378690" y="3721557"/>
            <a:ext cx="7342909" cy="2605352"/>
          </a:xfrm>
          <a:prstGeom prst="wedgeEllipseCallout">
            <a:avLst>
              <a:gd name="adj1" fmla="val 73507"/>
              <a:gd name="adj2" fmla="val -352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Tarts ki kérlek! Az 85/5, 6. szorgalmi feladat. Láttál már bűvészmutatványt, menni fog!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179127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49949" y="482601"/>
            <a:ext cx="1078343" cy="717358"/>
          </a:xfrm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r>
              <a:rPr lang="hu-HU" dirty="0" smtClean="0"/>
              <a:t>85/5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78691" y="1309255"/>
            <a:ext cx="5304033" cy="5026890"/>
          </a:xfrm>
          <a:ln w="19050"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b="1" dirty="0" smtClean="0">
                <a:latin typeface="Magyar Script" panose="030B04020602050B0404" pitchFamily="66" charset="0"/>
              </a:rPr>
              <a:t>Hű, de érdekes mutatvány!</a:t>
            </a:r>
            <a:br>
              <a:rPr lang="hu-HU" sz="4000" b="1" dirty="0" smtClean="0">
                <a:latin typeface="Magyar Script" panose="030B04020602050B0404" pitchFamily="66" charset="0"/>
              </a:rPr>
            </a:br>
            <a:endParaRPr lang="hu-HU" sz="4000" b="1" dirty="0" smtClean="0">
              <a:latin typeface="Magyar Script" panose="030B04020602050B0404" pitchFamily="66" charset="0"/>
            </a:endParaRPr>
          </a:p>
          <a:p>
            <a:pPr marL="0" indent="0">
              <a:buNone/>
            </a:pPr>
            <a:r>
              <a:rPr lang="hu-HU" sz="4000" b="1" dirty="0" smtClean="0">
                <a:latin typeface="Magyar Script" panose="030B04020602050B0404" pitchFamily="66" charset="0"/>
              </a:rPr>
              <a:t>Jé, egy galamb repül ki!</a:t>
            </a:r>
            <a:br>
              <a:rPr lang="hu-HU" sz="4000" b="1" dirty="0" smtClean="0">
                <a:latin typeface="Magyar Script" panose="030B04020602050B0404" pitchFamily="66" charset="0"/>
              </a:rPr>
            </a:br>
            <a:endParaRPr lang="hu-HU" sz="4000" b="1" dirty="0" smtClean="0">
              <a:latin typeface="Magyar Script" panose="030B04020602050B0404" pitchFamily="66" charset="0"/>
            </a:endParaRPr>
          </a:p>
          <a:p>
            <a:pPr marL="0" indent="0">
              <a:buNone/>
            </a:pPr>
            <a:r>
              <a:rPr lang="hu-HU" sz="4000" b="1" dirty="0" smtClean="0">
                <a:latin typeface="Magyar Script" panose="030B04020602050B0404" pitchFamily="66" charset="0"/>
              </a:rPr>
              <a:t>Ó, milyen jó, hogy eljöttünk!</a:t>
            </a:r>
            <a:endParaRPr lang="hu-HU" sz="4000" b="1" dirty="0">
              <a:latin typeface="Magyar Script" panose="030B04020602050B0404" pitchFamily="66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8843006" y="553149"/>
            <a:ext cx="1043706" cy="576262"/>
          </a:xfrm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hu-HU" sz="36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85/6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867192" y="1309255"/>
            <a:ext cx="4995334" cy="5165435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4000" b="1" dirty="0" smtClean="0">
                <a:latin typeface="Magyar Script" panose="030B04020602050B0404" pitchFamily="66" charset="0"/>
              </a:rPr>
              <a:t>Jaj, végre </a:t>
            </a:r>
            <a:r>
              <a:rPr lang="hu-HU" sz="4000" b="1" dirty="0">
                <a:latin typeface="Magyar Script" panose="030B04020602050B0404" pitchFamily="66" charset="0"/>
              </a:rPr>
              <a:t>elállt az eső!</a:t>
            </a:r>
          </a:p>
          <a:p>
            <a:pPr marL="0" indent="0">
              <a:buNone/>
            </a:pPr>
            <a:endParaRPr lang="hu-HU" sz="4000" b="1" dirty="0">
              <a:latin typeface="Magyar Script" panose="030B04020602050B0404" pitchFamily="66" charset="0"/>
            </a:endParaRPr>
          </a:p>
          <a:p>
            <a:pPr marL="0" indent="0">
              <a:buNone/>
            </a:pPr>
            <a:r>
              <a:rPr lang="hu-HU" sz="4000" b="1" dirty="0">
                <a:latin typeface="Magyar Script" panose="030B04020602050B0404" pitchFamily="66" charset="0"/>
              </a:rPr>
              <a:t>Ó</a:t>
            </a:r>
            <a:r>
              <a:rPr lang="hu-HU" sz="4000" b="1" dirty="0" smtClean="0">
                <a:latin typeface="Magyar Script" panose="030B04020602050B0404" pitchFamily="66" charset="0"/>
              </a:rPr>
              <a:t>, </a:t>
            </a:r>
            <a:r>
              <a:rPr lang="hu-HU" sz="4000" b="1" dirty="0">
                <a:latin typeface="Magyar Script" panose="030B04020602050B0404" pitchFamily="66" charset="0"/>
              </a:rPr>
              <a:t>kisütött a nap!</a:t>
            </a:r>
          </a:p>
          <a:p>
            <a:pPr marL="0" indent="0">
              <a:buNone/>
            </a:pPr>
            <a:endParaRPr lang="hu-HU" sz="4000" b="1" dirty="0">
              <a:latin typeface="Magyar Script" panose="030B04020602050B0404" pitchFamily="66" charset="0"/>
            </a:endParaRPr>
          </a:p>
          <a:p>
            <a:pPr marL="0" indent="0">
              <a:buNone/>
            </a:pPr>
            <a:r>
              <a:rPr lang="hu-HU" sz="4000" b="1" dirty="0">
                <a:latin typeface="Magyar Script" panose="030B04020602050B0404" pitchFamily="66" charset="0"/>
              </a:rPr>
              <a:t>Juj, de jó kimehetünk az udvarra!</a:t>
            </a:r>
          </a:p>
        </p:txBody>
      </p:sp>
    </p:spTree>
    <p:extLst>
      <p:ext uri="{BB962C8B-B14F-4D97-AF65-F5344CB8AC3E}">
        <p14:creationId xmlns:p14="http://schemas.microsoft.com/office/powerpoint/2010/main" xmlns="" val="227978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build="p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212436"/>
            <a:ext cx="10131425" cy="185343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none" dirty="0" smtClean="0"/>
              <a:t> </a:t>
            </a:r>
            <a:br>
              <a:rPr lang="hu-HU" b="1" cap="none" dirty="0" smtClean="0"/>
            </a:br>
            <a:r>
              <a:rPr lang="hu-HU" b="1" cap="none" dirty="0" smtClean="0"/>
              <a:t>Megtanultuk, hogy a felkiáltó mondattal </a:t>
            </a:r>
            <a:br>
              <a:rPr lang="hu-HU" b="1" cap="none" dirty="0" smtClean="0"/>
            </a:br>
            <a:r>
              <a:rPr lang="hu-HU" b="1" i="1" cap="none" dirty="0" smtClean="0"/>
              <a:t>örömünket, fájdalmunkat, meglepődésünket </a:t>
            </a:r>
            <a:r>
              <a:rPr lang="hu-HU" b="1" cap="none" dirty="0" smtClean="0"/>
              <a:t>fejezzük ki.   Mondatvégi írásjele: !  </a:t>
            </a:r>
            <a:br>
              <a:rPr lang="hu-HU" b="1" cap="none" dirty="0" smtClean="0"/>
            </a:br>
            <a:r>
              <a:rPr lang="hu-HU" b="1" cap="none" dirty="0" smtClean="0"/>
              <a:t>Srácok,   ideje   pihenni!   Futás…</a:t>
            </a:r>
            <a:endParaRPr lang="hu-HU" b="1" cap="none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071" y="2422524"/>
            <a:ext cx="8510735" cy="42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230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093" y="271787"/>
            <a:ext cx="10545616" cy="1789487"/>
          </a:xfrm>
        </p:spPr>
        <p:txBody>
          <a:bodyPr>
            <a:normAutofit fontScale="90000"/>
          </a:bodyPr>
          <a:lstStyle/>
          <a:p>
            <a:r>
              <a:rPr lang="hu-HU" cap="none" dirty="0" smtClean="0">
                <a:latin typeface="+mn-lt"/>
              </a:rPr>
              <a:t>Szükséged lesz a nyelvtan munkafüzetre. </a:t>
            </a:r>
            <a:br>
              <a:rPr lang="hu-HU" cap="none" dirty="0" smtClean="0">
                <a:latin typeface="+mn-lt"/>
              </a:rPr>
            </a:br>
            <a:r>
              <a:rPr lang="hu-HU" cap="none" dirty="0" smtClean="0">
                <a:latin typeface="+mn-lt"/>
              </a:rPr>
              <a:t>Nyisd ki a 84-85. oldalon!</a:t>
            </a:r>
            <a:br>
              <a:rPr lang="hu-HU" cap="none" dirty="0" smtClean="0">
                <a:latin typeface="+mn-lt"/>
              </a:rPr>
            </a:br>
            <a:r>
              <a:rPr lang="hu-HU" cap="none" dirty="0" smtClean="0">
                <a:latin typeface="+mn-lt"/>
              </a:rPr>
              <a:t>Karikázd be kék színessel az 1. feladat mondataiban a mondatkezdő indulatszavakat és a mondatvégi írásjeleket!</a:t>
            </a:r>
            <a:endParaRPr lang="hu-HU" cap="none" dirty="0">
              <a:latin typeface="+mn-lt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250620"/>
            <a:ext cx="3438235" cy="4635089"/>
          </a:xfrm>
          <a:prstGeom prst="rect">
            <a:avLst/>
          </a:prstGeom>
        </p:spPr>
      </p:pic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54"/>
          <a:stretch/>
        </p:blipFill>
        <p:spPr>
          <a:xfrm>
            <a:off x="6395804" y="2307551"/>
            <a:ext cx="5408269" cy="2485262"/>
          </a:xfrm>
        </p:spPr>
      </p:pic>
      <p:sp>
        <p:nvSpPr>
          <p:cNvPr id="6" name="Ellipszis buborék 5"/>
          <p:cNvSpPr/>
          <p:nvPr/>
        </p:nvSpPr>
        <p:spPr>
          <a:xfrm>
            <a:off x="2660073" y="4668892"/>
            <a:ext cx="4294909" cy="2027471"/>
          </a:xfrm>
          <a:prstGeom prst="wedgeEllipseCallout">
            <a:avLst>
              <a:gd name="adj1" fmla="val -55026"/>
              <a:gd name="adj2" fmla="val -763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Szükségem van a segítségedre!</a:t>
            </a:r>
            <a:br>
              <a:rPr lang="hu-HU" sz="2400" dirty="0" smtClean="0"/>
            </a:br>
            <a:r>
              <a:rPr lang="hu-HU" sz="2400" dirty="0" smtClean="0"/>
              <a:t> Én már régen tanultam a felkiáltó mondatot! 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6308436" y="3184292"/>
            <a:ext cx="100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84/1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331275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4183" y="304800"/>
            <a:ext cx="10263044" cy="1761067"/>
          </a:xfrm>
        </p:spPr>
        <p:txBody>
          <a:bodyPr/>
          <a:lstStyle/>
          <a:p>
            <a:r>
              <a:rPr lang="hu-HU" cap="none" dirty="0" smtClean="0"/>
              <a:t>84/1:</a:t>
            </a:r>
            <a:br>
              <a:rPr lang="hu-HU" cap="none" dirty="0" smtClean="0"/>
            </a:br>
            <a:r>
              <a:rPr lang="hu-HU" cap="none" dirty="0" smtClean="0"/>
              <a:t>Én is ezeket karikáztam be: </a:t>
            </a:r>
            <a:br>
              <a:rPr lang="hu-HU" cap="none" dirty="0" smtClean="0"/>
            </a:br>
            <a:r>
              <a:rPr lang="hu-HU" cap="none" dirty="0" smtClean="0"/>
              <a:t>Nini… Ó, de… Jé… Jaj… Ejnye, de… Juj! </a:t>
            </a:r>
            <a:endParaRPr lang="hu-HU" cap="none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42456" y="2065867"/>
            <a:ext cx="4995334" cy="2761674"/>
          </a:xfrm>
        </p:spPr>
        <p:txBody>
          <a:bodyPr/>
          <a:lstStyle/>
          <a:p>
            <a:r>
              <a:rPr lang="hu-HU" sz="2400" dirty="0" err="1" smtClean="0"/>
              <a:t>Alakítsd</a:t>
            </a:r>
            <a:r>
              <a:rPr lang="hu-HU" sz="2400" dirty="0" smtClean="0"/>
              <a:t> át a 2. feladat mondatait felkiáltó mondatokká! Használd az Ó… Jaj… De… Hű… mondatkezdő szavakat! Ne felejts el, hogy !!! jel kerül a mondatok végére!</a:t>
            </a:r>
            <a:endParaRPr lang="hu-HU" sz="2400" dirty="0"/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01965" y="1533237"/>
            <a:ext cx="3788435" cy="5370946"/>
          </a:xfrm>
          <a:prstGeom prst="rect">
            <a:avLst/>
          </a:prstGeom>
        </p:spPr>
      </p:pic>
      <p:sp>
        <p:nvSpPr>
          <p:cNvPr id="6" name="Ellipszis buborék 5"/>
          <p:cNvSpPr/>
          <p:nvPr/>
        </p:nvSpPr>
        <p:spPr>
          <a:xfrm>
            <a:off x="5728303" y="3541761"/>
            <a:ext cx="4100946" cy="2194021"/>
          </a:xfrm>
          <a:prstGeom prst="wedgeEllipseCallout">
            <a:avLst>
              <a:gd name="adj1" fmla="val 53717"/>
              <a:gd name="adj2" fmla="val -5621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Köszönöm a segítséged! </a:t>
            </a:r>
          </a:p>
          <a:p>
            <a:pPr algn="ctr"/>
            <a:r>
              <a:rPr lang="hu-HU" sz="2400" dirty="0" smtClean="0"/>
              <a:t>Új erőre kapok Veled!</a:t>
            </a:r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46" y="4238939"/>
            <a:ext cx="5622434" cy="253131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457319" y="3957100"/>
            <a:ext cx="932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84/2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256707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3670" y="5012796"/>
            <a:ext cx="10131425" cy="1375923"/>
          </a:xfrm>
        </p:spPr>
        <p:txBody>
          <a:bodyPr/>
          <a:lstStyle/>
          <a:p>
            <a:r>
              <a:rPr lang="hu-HU" cap="none" dirty="0" smtClean="0"/>
              <a:t>Segíts a Pókembernek a 3. feladatban is!</a:t>
            </a:r>
            <a:endParaRPr lang="hu-HU" cap="none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23857" y="0"/>
            <a:ext cx="3149600" cy="4870587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Ellipszis buborék 7"/>
          <p:cNvSpPr/>
          <p:nvPr/>
        </p:nvSpPr>
        <p:spPr>
          <a:xfrm>
            <a:off x="2706254" y="953348"/>
            <a:ext cx="8534401" cy="3833706"/>
          </a:xfrm>
          <a:prstGeom prst="wedgeEllipseCallout">
            <a:avLst>
              <a:gd name="adj1" fmla="val -67789"/>
              <a:gd name="adj2" fmla="val 172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Fejre állok én is ezektől a feladatoktól. </a:t>
            </a:r>
            <a:br>
              <a:rPr lang="hu-HU" sz="2800" dirty="0" smtClean="0"/>
            </a:br>
            <a:r>
              <a:rPr lang="hu-HU" sz="2800" dirty="0" smtClean="0"/>
              <a:t>Így gondolta a tanítód?</a:t>
            </a:r>
          </a:p>
          <a:p>
            <a:pPr algn="ctr"/>
            <a:r>
              <a:rPr lang="hu-HU" sz="2800" dirty="0" smtClean="0"/>
              <a:t> </a:t>
            </a:r>
            <a:r>
              <a:rPr lang="hu-HU" sz="3200" b="1" dirty="0" smtClean="0">
                <a:latin typeface="Magyar Script" panose="030B04020602050B0404" pitchFamily="66" charset="0"/>
              </a:rPr>
              <a:t>Jaj, de hatalmasat villámlott!</a:t>
            </a:r>
            <a:br>
              <a:rPr lang="hu-HU" sz="3200" b="1" dirty="0" smtClean="0">
                <a:latin typeface="Magyar Script" panose="030B04020602050B0404" pitchFamily="66" charset="0"/>
              </a:rPr>
            </a:br>
            <a:r>
              <a:rPr lang="hu-HU" sz="3200" b="1" dirty="0" smtClean="0">
                <a:latin typeface="Magyar Script" panose="030B04020602050B0404" pitchFamily="66" charset="0"/>
              </a:rPr>
              <a:t> Hű, de nagyot reccsent a faág! </a:t>
            </a:r>
            <a:br>
              <a:rPr lang="hu-HU" sz="3200" b="1" dirty="0" smtClean="0">
                <a:latin typeface="Magyar Script" panose="030B04020602050B0404" pitchFamily="66" charset="0"/>
              </a:rPr>
            </a:br>
            <a:r>
              <a:rPr lang="hu-HU" sz="3200" b="1" dirty="0" smtClean="0">
                <a:latin typeface="Magyar Script" panose="030B04020602050B0404" pitchFamily="66" charset="0"/>
              </a:rPr>
              <a:t>Juj, egy madárka ijedtében elrepült!</a:t>
            </a:r>
            <a:endParaRPr lang="hu-HU" sz="3200" b="1" dirty="0">
              <a:latin typeface="Magyar Script" panose="030B04020602050B04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147126" y="727606"/>
            <a:ext cx="125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84/2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304167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728" y="2514865"/>
            <a:ext cx="1170708" cy="63730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84/3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499349" y="1390385"/>
            <a:ext cx="3089181" cy="7318375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508608" y="64654"/>
            <a:ext cx="3554087" cy="6320880"/>
          </a:xfrm>
          <a:prstGeom prst="rect">
            <a:avLst/>
          </a:prstGeom>
        </p:spPr>
      </p:pic>
      <p:sp>
        <p:nvSpPr>
          <p:cNvPr id="9" name="Ellipszis buborék 8"/>
          <p:cNvSpPr/>
          <p:nvPr/>
        </p:nvSpPr>
        <p:spPr>
          <a:xfrm>
            <a:off x="1736436" y="738908"/>
            <a:ext cx="7887855" cy="2373746"/>
          </a:xfrm>
          <a:prstGeom prst="wedgeEllipseCallout">
            <a:avLst>
              <a:gd name="adj1" fmla="val 54576"/>
              <a:gd name="adj2" fmla="val 399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Na, nézzük!</a:t>
            </a:r>
            <a:br>
              <a:rPr lang="hu-HU" sz="2400" dirty="0" smtClean="0"/>
            </a:br>
            <a:r>
              <a:rPr lang="hu-HU" sz="2400" dirty="0" smtClean="0"/>
              <a:t>A mackó örült, sóhajtozott, fájdalma volt.</a:t>
            </a:r>
            <a:br>
              <a:rPr lang="hu-HU" sz="2400" dirty="0" smtClean="0"/>
            </a:br>
            <a:r>
              <a:rPr lang="hu-HU" sz="2400" dirty="0" smtClean="0"/>
              <a:t> Akkor mit gondolsz, kezdődhetnek a mondatok a </a:t>
            </a:r>
            <a:br>
              <a:rPr lang="hu-HU" sz="2400" dirty="0" smtClean="0"/>
            </a:br>
            <a:r>
              <a:rPr lang="hu-HU" sz="3200" b="1" dirty="0" smtClean="0">
                <a:latin typeface="Magyar Script" panose="030B04020602050B0404" pitchFamily="66" charset="0"/>
              </a:rPr>
              <a:t>Nini, … Jaj, de… Juj</a:t>
            </a:r>
            <a:r>
              <a:rPr lang="hu-HU" sz="2400" dirty="0" smtClean="0"/>
              <a:t>, … szavakkal? 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355120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425" t="6358"/>
          <a:stretch/>
        </p:blipFill>
        <p:spPr>
          <a:xfrm>
            <a:off x="73892" y="267856"/>
            <a:ext cx="4685532" cy="6617854"/>
          </a:xfrm>
          <a:prstGeom prst="rect">
            <a:avLst/>
          </a:prstGeom>
        </p:spPr>
      </p:pic>
      <p:sp>
        <p:nvSpPr>
          <p:cNvPr id="8" name="Ellipszis buborék 7"/>
          <p:cNvSpPr/>
          <p:nvPr/>
        </p:nvSpPr>
        <p:spPr>
          <a:xfrm>
            <a:off x="4100947" y="2272145"/>
            <a:ext cx="7970982" cy="4488873"/>
          </a:xfrm>
          <a:prstGeom prst="wedgeEllipseCallout">
            <a:avLst>
              <a:gd name="adj1" fmla="val -59437"/>
              <a:gd name="adj2" fmla="val -549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Itt vagyok srácok! </a:t>
            </a:r>
            <a:br>
              <a:rPr lang="hu-HU" sz="2400" dirty="0" smtClean="0"/>
            </a:br>
            <a:r>
              <a:rPr lang="hu-HU" sz="2400" dirty="0" smtClean="0"/>
              <a:t>Eszembe jutottak a felkiáltó mondatról tanultak. </a:t>
            </a:r>
          </a:p>
          <a:p>
            <a:pPr algn="ctr"/>
            <a:r>
              <a:rPr lang="hu-HU" sz="2400" dirty="0" smtClean="0"/>
              <a:t>Én így oldottam volna meg: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3600" b="1" dirty="0" smtClean="0">
                <a:latin typeface="Magyar Script" panose="030B04020602050B0404" pitchFamily="66" charset="0"/>
              </a:rPr>
              <a:t>Nini, finom méz van az odúban!</a:t>
            </a:r>
          </a:p>
          <a:p>
            <a:pPr algn="ctr"/>
            <a:r>
              <a:rPr lang="hu-HU" sz="3600" b="1" dirty="0" smtClean="0">
                <a:latin typeface="Magyar Script" panose="030B04020602050B0404" pitchFamily="66" charset="0"/>
              </a:rPr>
              <a:t>Jaj, de megfájdult a hasam!</a:t>
            </a:r>
            <a:br>
              <a:rPr lang="hu-HU" sz="3600" b="1" dirty="0" smtClean="0">
                <a:latin typeface="Magyar Script" panose="030B04020602050B0404" pitchFamily="66" charset="0"/>
              </a:rPr>
            </a:br>
            <a:r>
              <a:rPr lang="hu-HU" sz="3600" b="1" dirty="0" smtClean="0">
                <a:latin typeface="Magyar Script" panose="030B04020602050B0404" pitchFamily="66" charset="0"/>
              </a:rPr>
              <a:t>Juj, de fáj a méh csípése!</a:t>
            </a:r>
          </a:p>
          <a:p>
            <a:pPr algn="ctr"/>
            <a:endParaRPr lang="hu-HU" sz="2800" b="1" dirty="0">
              <a:latin typeface="Magyar Script" panose="030B04020602050B0404" pitchFamily="66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0049163" y="2147453"/>
            <a:ext cx="1690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84/3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xmlns="" val="3634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" y="187413"/>
            <a:ext cx="4627419" cy="2776451"/>
          </a:xfrm>
          <a:prstGeom prst="rect">
            <a:avLst/>
          </a:prstGeom>
        </p:spPr>
      </p:pic>
      <p:pic>
        <p:nvPicPr>
          <p:cNvPr id="7" name="Tartalom helye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88728" y="178357"/>
            <a:ext cx="4913747" cy="6563179"/>
          </a:xfrm>
          <a:prstGeom prst="rect">
            <a:avLst/>
          </a:prstGeom>
        </p:spPr>
      </p:pic>
      <p:sp>
        <p:nvSpPr>
          <p:cNvPr id="8" name="Ellipszis buborék 7"/>
          <p:cNvSpPr/>
          <p:nvPr/>
        </p:nvSpPr>
        <p:spPr>
          <a:xfrm>
            <a:off x="129309" y="3000809"/>
            <a:ext cx="6560129" cy="3740727"/>
          </a:xfrm>
          <a:prstGeom prst="wedgeEllipseCallout">
            <a:avLst>
              <a:gd name="adj1" fmla="val -6150"/>
              <a:gd name="adj2" fmla="val -797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 Rounded MT Bold" panose="020F0704030504030204" pitchFamily="34" charset="0"/>
              </a:rPr>
              <a:t>Sólyomszem! Fekete Özvegy! </a:t>
            </a:r>
            <a:br>
              <a:rPr lang="hu-HU" sz="2400" dirty="0" smtClean="0">
                <a:latin typeface="Arial Rounded MT Bold" panose="020F0704030504030204" pitchFamily="34" charset="0"/>
              </a:rPr>
            </a:br>
            <a:r>
              <a:rPr lang="hu-HU" sz="2800" dirty="0" smtClean="0"/>
              <a:t>Ugye ti is átéltetek már hasonló érzéseket, ami</a:t>
            </a:r>
            <a:br>
              <a:rPr lang="hu-HU" sz="2800" dirty="0" smtClean="0"/>
            </a:br>
            <a:r>
              <a:rPr lang="hu-HU" sz="2800" dirty="0" smtClean="0"/>
              <a:t> a 85/4. feladatban olvasható? </a:t>
            </a:r>
            <a:br>
              <a:rPr lang="hu-HU" sz="2800" dirty="0" smtClean="0"/>
            </a:br>
            <a:r>
              <a:rPr lang="hu-HU" sz="2800" dirty="0" smtClean="0"/>
              <a:t>Öröm, bosszúság, fájdalom.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132135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4858" y="2917393"/>
            <a:ext cx="6994550" cy="3649662"/>
          </a:xfr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r="4761"/>
          <a:stretch/>
        </p:blipFill>
        <p:spPr>
          <a:xfrm>
            <a:off x="137844" y="42607"/>
            <a:ext cx="4434422" cy="6787684"/>
          </a:xfrm>
          <a:prstGeom prst="rect">
            <a:avLst/>
          </a:prstGeom>
        </p:spPr>
      </p:pic>
      <p:sp>
        <p:nvSpPr>
          <p:cNvPr id="5" name="Ellipszis buborék 4"/>
          <p:cNvSpPr/>
          <p:nvPr/>
        </p:nvSpPr>
        <p:spPr>
          <a:xfrm>
            <a:off x="5012603" y="161203"/>
            <a:ext cx="7047346" cy="2493818"/>
          </a:xfrm>
          <a:prstGeom prst="wedgeEllipseCallout">
            <a:avLst>
              <a:gd name="adj1" fmla="val -70112"/>
              <a:gd name="adj2" fmla="val 291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Ez nem nehéz fiúk, lányok!</a:t>
            </a:r>
          </a:p>
          <a:p>
            <a:pPr algn="ctr"/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067906" y="2394173"/>
            <a:ext cx="112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85/4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256471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09" y="61190"/>
            <a:ext cx="5654243" cy="3176966"/>
          </a:xfrm>
          <a:prstGeom prst="rect">
            <a:avLst/>
          </a:prstGeom>
        </p:spPr>
      </p:pic>
      <p:sp>
        <p:nvSpPr>
          <p:cNvPr id="4" name="Ellipszis buborék 3"/>
          <p:cNvSpPr/>
          <p:nvPr/>
        </p:nvSpPr>
        <p:spPr>
          <a:xfrm>
            <a:off x="6871855" y="1775959"/>
            <a:ext cx="5283200" cy="1921163"/>
          </a:xfrm>
          <a:prstGeom prst="wedgeEllipseCallout">
            <a:avLst>
              <a:gd name="adj1" fmla="val -75903"/>
              <a:gd name="adj2" fmla="val -932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Jöttem, ahogy tudtam.</a:t>
            </a:r>
            <a:br>
              <a:rPr lang="hu-HU" sz="2400" dirty="0" smtClean="0"/>
            </a:br>
            <a:r>
              <a:rPr lang="hu-HU" sz="2400" dirty="0" smtClean="0"/>
              <a:t> Mi a feladat? </a:t>
            </a:r>
          </a:p>
          <a:p>
            <a:pPr algn="ctr"/>
            <a:r>
              <a:rPr lang="hu-HU" sz="2400" dirty="0" smtClean="0"/>
              <a:t>Mutasd! Diktálom, írjad!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87927" y="3426691"/>
            <a:ext cx="6483928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latin typeface="Magyar Script" panose="030B04020602050B0404" pitchFamily="66" charset="0"/>
              </a:rPr>
              <a:t>Ó, de jó, megszületett a kistesóm!</a:t>
            </a:r>
            <a:endParaRPr lang="hu-HU" sz="3600" b="1" dirty="0">
              <a:latin typeface="Magyar Script" panose="030B04020602050B04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117600" y="4636930"/>
            <a:ext cx="6604000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Magyar Script" panose="030B04020602050B0404" pitchFamily="66" charset="0"/>
              </a:rPr>
              <a:t>Ejnye, megint kitört a ceruza hegye!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717963" y="5855916"/>
            <a:ext cx="6604000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Magyar Script" panose="030B04020602050B0404" pitchFamily="66" charset="0"/>
              </a:rPr>
              <a:t>Juj, elestem, fáj a térdem!</a:t>
            </a:r>
          </a:p>
        </p:txBody>
      </p:sp>
    </p:spTree>
    <p:extLst>
      <p:ext uri="{BB962C8B-B14F-4D97-AF65-F5344CB8AC3E}">
        <p14:creationId xmlns:p14="http://schemas.microsoft.com/office/powerpoint/2010/main" xmlns="" val="139774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6" presetClass="entr" presetSubtype="1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gi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TM03457452[[fn=Égi]]</Template>
  <TotalTime>218</TotalTime>
  <Words>186</Words>
  <Application>Microsoft Office PowerPoint</Application>
  <PresentationFormat>Egyéni</PresentationFormat>
  <Paragraphs>40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Égi</vt:lpstr>
      <vt:lpstr>1. dia</vt:lpstr>
      <vt:lpstr>Szükséged lesz a nyelvtan munkafüzetre.  Nyisd ki a 84-85. oldalon! Karikázd be kék színessel az 1. feladat mondataiban a mondatkezdő indulatszavakat és a mondatvégi írásjeleket!</vt:lpstr>
      <vt:lpstr>84/1: Én is ezeket karikáztam be:  Nini… Ó, de… Jé… Jaj… Ejnye, de… Juj! </vt:lpstr>
      <vt:lpstr>Segíts a Pókembernek a 3. feladatban is!</vt:lpstr>
      <vt:lpstr>84/3</vt:lpstr>
      <vt:lpstr>6. dia</vt:lpstr>
      <vt:lpstr>7. dia</vt:lpstr>
      <vt:lpstr>8. dia</vt:lpstr>
      <vt:lpstr>9. dia</vt:lpstr>
      <vt:lpstr>10. dia</vt:lpstr>
      <vt:lpstr>85/5</vt:lpstr>
      <vt:lpstr>  Megtanultuk, hogy a felkiáltó mondattal  örömünket, fájdalmunkat, meglepődésünket fejezzük ki.   Mondatvégi írásjele: !   Srácok,   ideje   pihenni!   Futás…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Király Ákosné</dc:creator>
  <cp:lastModifiedBy>user</cp:lastModifiedBy>
  <cp:revision>27</cp:revision>
  <dcterms:created xsi:type="dcterms:W3CDTF">2020-05-06T12:06:03Z</dcterms:created>
  <dcterms:modified xsi:type="dcterms:W3CDTF">2021-05-04T20:10:27Z</dcterms:modified>
</cp:coreProperties>
</file>