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257" r:id="rId4"/>
    <p:sldId id="283" r:id="rId5"/>
    <p:sldId id="258" r:id="rId6"/>
    <p:sldId id="284" r:id="rId7"/>
    <p:sldId id="286" r:id="rId8"/>
    <p:sldId id="287" r:id="rId9"/>
    <p:sldId id="289" r:id="rId10"/>
    <p:sldId id="285" r:id="rId11"/>
    <p:sldId id="296" r:id="rId12"/>
    <p:sldId id="297" r:id="rId13"/>
    <p:sldId id="299" r:id="rId14"/>
    <p:sldId id="290" r:id="rId15"/>
    <p:sldId id="259" r:id="rId16"/>
    <p:sldId id="269" r:id="rId17"/>
    <p:sldId id="268" r:id="rId18"/>
    <p:sldId id="261" r:id="rId19"/>
    <p:sldId id="294" r:id="rId20"/>
    <p:sldId id="300" r:id="rId21"/>
    <p:sldId id="263" r:id="rId22"/>
    <p:sldId id="276" r:id="rId23"/>
    <p:sldId id="282" r:id="rId24"/>
    <p:sldId id="275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A6D3-F98F-4621-80F6-E5EFF208FF58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A8E6C-E98E-4247-BBAA-7EE0BF2247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189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hu-HU" smtClean="0"/>
              <a:pPr rtl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3809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hu-HU" smtClean="0"/>
              <a:pPr rtl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8756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hu-HU" smtClean="0"/>
              <a:pPr rtl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7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215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488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78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85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1403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478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5522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9622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5201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2892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4864-E0DA-4B9B-8355-0C7632BC7CC7}" type="datetimeFigureOut">
              <a:rPr lang="hu-HU" smtClean="0"/>
              <a:pPr/>
              <a:t>2021.05.02.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B171-9A1A-401C-AAA5-861CEAA69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7225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VM6_36LL05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89410" y="2533337"/>
            <a:ext cx="3813254" cy="919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A gombakirály</a:t>
            </a:r>
          </a:p>
        </p:txBody>
      </p:sp>
    </p:spTree>
    <p:extLst>
      <p:ext uri="{BB962C8B-B14F-4D97-AF65-F5344CB8AC3E}">
        <p14:creationId xmlns:p14="http://schemas.microsoft.com/office/powerpoint/2010/main" xmlns="" val="22663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6" t="11429" r="32540" b="13087"/>
          <a:stretch/>
        </p:blipFill>
        <p:spPr bwMode="auto">
          <a:xfrm>
            <a:off x="0" y="0"/>
            <a:ext cx="5811140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43525" y="188867"/>
            <a:ext cx="68484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Olvasd el a mesét az Olvasókönyv 99. oldalán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281456" y="1033308"/>
            <a:ext cx="440559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/>
              <a:t>Húzd alá a szövegben: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91006" y="1884858"/>
            <a:ext cx="21100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szereplők</a:t>
            </a:r>
            <a:endParaRPr lang="hu-HU" sz="3600" b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491006" y="2778403"/>
            <a:ext cx="1824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helyszín</a:t>
            </a:r>
            <a:endParaRPr lang="hu-HU" sz="3600" b="1" u="sng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491006" y="3737273"/>
            <a:ext cx="36721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ismeretlen szavak</a:t>
            </a:r>
            <a:endParaRPr lang="hu-HU" sz="3600" b="1" u="sng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281456" y="4709958"/>
            <a:ext cx="24863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/>
              <a:t>Karikázd be:</a:t>
            </a:r>
            <a:endParaRPr lang="hu-HU" sz="3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871406" y="5635005"/>
            <a:ext cx="632059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Mely gombák nem szerepeltek a képeken? 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910356" y="2433290"/>
            <a:ext cx="9121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idő</a:t>
            </a:r>
            <a:endParaRPr lang="hu-HU" sz="3600" b="1" u="sng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191344" y="1484784"/>
            <a:ext cx="542925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487488" y="2492896"/>
            <a:ext cx="617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487488" y="3645024"/>
            <a:ext cx="10080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3525838" y="5033123"/>
            <a:ext cx="617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2373313" y="712087"/>
            <a:ext cx="3794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497732" y="712087"/>
            <a:ext cx="5595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zis 22"/>
          <p:cNvSpPr/>
          <p:nvPr/>
        </p:nvSpPr>
        <p:spPr>
          <a:xfrm>
            <a:off x="1057275" y="2686050"/>
            <a:ext cx="847725" cy="2095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2373313" y="2673628"/>
            <a:ext cx="532257" cy="2095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1487488" y="3451503"/>
            <a:ext cx="1008062" cy="193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/>
          <p:cNvSpPr/>
          <p:nvPr/>
        </p:nvSpPr>
        <p:spPr>
          <a:xfrm>
            <a:off x="2511426" y="2883178"/>
            <a:ext cx="736600" cy="196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1209675" y="2838450"/>
            <a:ext cx="847725" cy="2095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822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087" y="838200"/>
            <a:ext cx="10307826" cy="41338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5724" y="5194038"/>
            <a:ext cx="518160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1. Mi volt a gombák terve?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724" y="5759762"/>
            <a:ext cx="518160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2. Kit kértek fel királyuknak?</a:t>
            </a:r>
            <a:endParaRPr lang="hu-HU" sz="3200" b="1" dirty="0">
              <a:solidFill>
                <a:srgbClr val="00B05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5724" y="6273225"/>
            <a:ext cx="518160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3. Mi volt az erdész válasza?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77709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Olvasd el újra a kiemelt részeket! Válaszolj a kérdésekre, majd kattints, ellenőrizz! </a:t>
            </a:r>
            <a:endParaRPr lang="hu-HU" sz="2800" dirty="0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9715499" y="1875309"/>
            <a:ext cx="10668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162049" y="2322984"/>
            <a:ext cx="3590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162049" y="3170709"/>
            <a:ext cx="106680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762124" y="4494684"/>
            <a:ext cx="8943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1162049" y="4875684"/>
            <a:ext cx="79438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905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943" y="322322"/>
            <a:ext cx="9548457" cy="274212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0" y="5721637"/>
            <a:ext cx="6477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1. Miben állapodtak meg a gombák?</a:t>
            </a:r>
            <a:endParaRPr lang="hu-HU" sz="3200" b="1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1943" y="2988712"/>
            <a:ext cx="9548457" cy="270777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6306412"/>
            <a:ext cx="8905875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2. Miért gondolta a galóca, hogy ő lehetne a király?</a:t>
            </a:r>
            <a:endParaRPr lang="hu-HU" sz="3200" b="1" dirty="0">
              <a:solidFill>
                <a:srgbClr val="00B050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3800474" y="1199034"/>
            <a:ext cx="4276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6934199" y="3437409"/>
            <a:ext cx="35337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600199" y="3885084"/>
            <a:ext cx="88677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600199" y="4342597"/>
            <a:ext cx="88677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600199" y="4732809"/>
            <a:ext cx="11334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305549" y="2561109"/>
            <a:ext cx="4276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12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389" y="276225"/>
            <a:ext cx="10367448" cy="48196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5561290"/>
            <a:ext cx="59817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1. Miért választották a vargányát?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" y="6144518"/>
            <a:ext cx="955357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2. Hogyan érezte magát a gyilkos galóca a döntés után?</a:t>
            </a:r>
            <a:endParaRPr lang="hu-HU" sz="3200" b="1" dirty="0">
              <a:solidFill>
                <a:srgbClr val="0070C0"/>
              </a:solidFill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3381374" y="1132359"/>
            <a:ext cx="57435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686174" y="1618134"/>
            <a:ext cx="4572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2533650" y="4494684"/>
            <a:ext cx="20478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890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46" y="66675"/>
            <a:ext cx="9144000" cy="278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931226"/>
            <a:ext cx="7653293" cy="38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401175" y="188867"/>
            <a:ext cx="26955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Olvasás mf. 41.o.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926753" y="612248"/>
            <a:ext cx="199804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Az erdészt.</a:t>
            </a: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836116" y="1113441"/>
            <a:ext cx="2869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A légyölő galóca</a:t>
            </a: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96542" y="1602965"/>
            <a:ext cx="6845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zépségével, gonoszságával dicsekedett.</a:t>
            </a: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54684" y="2074714"/>
            <a:ext cx="3682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A szerény vargányát.</a:t>
            </a: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552700" y="3619500"/>
            <a:ext cx="1343842" cy="3238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4665663" y="3676650"/>
            <a:ext cx="1493758" cy="3238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6776176" y="4910983"/>
            <a:ext cx="1148624" cy="3238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2847974" y="6267450"/>
            <a:ext cx="1895475" cy="3238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933449" y="4910983"/>
            <a:ext cx="1800225" cy="3238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 rot="19602749">
            <a:off x="10066835" y="5394972"/>
            <a:ext cx="17812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KATTINTS! </a:t>
            </a:r>
          </a:p>
          <a:p>
            <a:pPr algn="ctr"/>
            <a:r>
              <a:rPr lang="hu-HU" sz="2400" dirty="0" smtClean="0"/>
              <a:t>ELLENŐRIZZ!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62864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130628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Válaszd ki a mesére igaz állításokat a mondatpárok közül!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2151" y="900282"/>
            <a:ext cx="5656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1. A mesének gombák a szereplői.</a:t>
            </a:r>
          </a:p>
          <a:p>
            <a:r>
              <a:rPr lang="hu-HU" sz="2800" dirty="0"/>
              <a:t> </a:t>
            </a:r>
            <a:r>
              <a:rPr lang="hu-HU" sz="2800" dirty="0" smtClean="0"/>
              <a:t>   A mesének emberek a szereplői.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72151" y="2213468"/>
            <a:ext cx="7957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2. A szereplők nem hasonlítanak az emberekre. </a:t>
            </a:r>
          </a:p>
          <a:p>
            <a:r>
              <a:rPr lang="hu-HU" sz="2800" dirty="0" smtClean="0"/>
              <a:t>    A szereplőknek emberi tulajdonságai vannak.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2150" y="3414009"/>
            <a:ext cx="8845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3. Az erdész elvállalta, hogy a gombák királya legyen.</a:t>
            </a:r>
          </a:p>
          <a:p>
            <a:r>
              <a:rPr lang="hu-HU" sz="2800" dirty="0" smtClean="0"/>
              <a:t>    Az erdész nem vállalta el, hogy a gombák királya legyen.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72151" y="4727195"/>
            <a:ext cx="999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4. A gombák végül maguk közül választottak királyt.</a:t>
            </a:r>
          </a:p>
          <a:p>
            <a:r>
              <a:rPr lang="hu-HU" sz="2800" dirty="0" smtClean="0"/>
              <a:t>    A légyölő galócát szépsége miatt megválasztották királynak. </a:t>
            </a:r>
          </a:p>
        </p:txBody>
      </p:sp>
      <p:sp>
        <p:nvSpPr>
          <p:cNvPr id="7" name="Szövegdoboz 6"/>
          <p:cNvSpPr txBox="1"/>
          <p:nvPr/>
        </p:nvSpPr>
        <p:spPr>
          <a:xfrm rot="19602749">
            <a:off x="10066835" y="5394972"/>
            <a:ext cx="17812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KATTINTS! </a:t>
            </a:r>
          </a:p>
          <a:p>
            <a:pPr algn="ctr"/>
            <a:r>
              <a:rPr lang="hu-HU" sz="2400" dirty="0" smtClean="0"/>
              <a:t>ELLENŐRIZZ!</a:t>
            </a:r>
            <a:endParaRPr lang="hu-HU" sz="240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731520" y="1377335"/>
            <a:ext cx="449255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731520" y="3096508"/>
            <a:ext cx="633548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723902" y="4317313"/>
            <a:ext cx="7942217" cy="5080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692884" y="5145427"/>
            <a:ext cx="7115982" cy="508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91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95943" y="2505767"/>
            <a:ext cx="8725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6. A szerénység az embernél is jutalmat érdemel.</a:t>
            </a:r>
          </a:p>
          <a:p>
            <a:r>
              <a:rPr lang="hu-HU" sz="2800" dirty="0" smtClean="0"/>
              <a:t>    A szerénység a gombáknál sem érdemel jutalmat.</a:t>
            </a:r>
            <a:endParaRPr lang="hu-HU" sz="2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95942" y="3800390"/>
            <a:ext cx="8007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7. Az emberi gonoszság is mérgező lehet. </a:t>
            </a:r>
          </a:p>
          <a:p>
            <a:r>
              <a:rPr lang="hu-HU" sz="2800" dirty="0" smtClean="0"/>
              <a:t>    Az emberi jóság is mérgező lehet.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30629" y="1211144"/>
            <a:ext cx="8791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5. A gombák a szerény vargányát választották királyuknak.</a:t>
            </a:r>
          </a:p>
          <a:p>
            <a:r>
              <a:rPr lang="hu-HU" sz="2800" dirty="0" smtClean="0"/>
              <a:t>    A gombák nem tudtak választani.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95942" y="5095013"/>
            <a:ext cx="10894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8</a:t>
            </a:r>
            <a:r>
              <a:rPr lang="hu-HU" sz="2800" dirty="0" smtClean="0"/>
              <a:t>. A mese tanulsága, hogy  nem a külső számít, hanem az ész és a szív!</a:t>
            </a:r>
          </a:p>
          <a:p>
            <a:r>
              <a:rPr lang="hu-HU" sz="2800" dirty="0"/>
              <a:t> </a:t>
            </a:r>
            <a:r>
              <a:rPr lang="hu-HU" sz="2800" dirty="0" smtClean="0"/>
              <a:t>   A mese tanulsága, hogy </a:t>
            </a:r>
            <a:r>
              <a:rPr lang="hu-HU" sz="2800" dirty="0"/>
              <a:t>c</a:t>
            </a:r>
            <a:r>
              <a:rPr lang="hu-HU" sz="2800" dirty="0" smtClean="0"/>
              <a:t>sak a külső számít! </a:t>
            </a:r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509451" y="1662795"/>
            <a:ext cx="7939224" cy="254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653143" y="2950335"/>
            <a:ext cx="66144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653143" y="4277443"/>
            <a:ext cx="54714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653143" y="5554487"/>
            <a:ext cx="9738632" cy="127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 rot="19602749">
            <a:off x="10066835" y="5394972"/>
            <a:ext cx="17812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KATTINTS! </a:t>
            </a:r>
          </a:p>
          <a:p>
            <a:pPr algn="ctr"/>
            <a:r>
              <a:rPr lang="hu-HU" sz="2400" dirty="0" smtClean="0"/>
              <a:t>ELLENŐRIZZ!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2023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5760" y="1362349"/>
            <a:ext cx="5868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1. A gombafajták tulajdonságairól.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65760" y="2136869"/>
            <a:ext cx="7077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2. A gombák királyának megválasztásáról.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65760" y="3060574"/>
            <a:ext cx="10083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3. Az erdész indokairól, amiért nem fogadta el a királyságot.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65760" y="3931756"/>
            <a:ext cx="5754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4. Hány ehető gombafajta létezik.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65760" y="4789441"/>
            <a:ext cx="7934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5. Megtudtam, hogy a légyölő galóca mérgező.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65760" y="5647126"/>
            <a:ext cx="843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5. Megtudtam, hogy a vargánya a gombák királya.</a:t>
            </a:r>
          </a:p>
        </p:txBody>
      </p:sp>
      <p:sp>
        <p:nvSpPr>
          <p:cNvPr id="9" name="Ellipszis 8"/>
          <p:cNvSpPr/>
          <p:nvPr/>
        </p:nvSpPr>
        <p:spPr>
          <a:xfrm>
            <a:off x="300446" y="1362349"/>
            <a:ext cx="535577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87383" y="3948901"/>
            <a:ext cx="535577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300446" y="5660623"/>
            <a:ext cx="535577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0" y="197958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Miről NEM olvastál a mesében? Válaszd ki a mondatok számát!</a:t>
            </a:r>
            <a:endParaRPr lang="hu-HU" sz="2800" dirty="0"/>
          </a:p>
        </p:txBody>
      </p:sp>
      <p:sp>
        <p:nvSpPr>
          <p:cNvPr id="13" name="Szövegdoboz 12"/>
          <p:cNvSpPr txBox="1"/>
          <p:nvPr/>
        </p:nvSpPr>
        <p:spPr>
          <a:xfrm rot="19602749">
            <a:off x="10066835" y="5394972"/>
            <a:ext cx="17812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KATTINTS! </a:t>
            </a:r>
          </a:p>
          <a:p>
            <a:pPr algn="ctr"/>
            <a:r>
              <a:rPr lang="hu-HU" sz="2400" dirty="0" smtClean="0"/>
              <a:t>ELLENŐRIZZ!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9039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2694" y="1195603"/>
            <a:ext cx="8192179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mese az őszinteség fontosságára hívja fel a figyelmet.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78822" y="2171962"/>
            <a:ext cx="8556171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mese a külső szépség fontosságára hívja fel a figyelmet.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78822" y="3156274"/>
            <a:ext cx="8556171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mese a szerénység fontosságára hívja fel a figyelmet.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78822" y="5396371"/>
            <a:ext cx="8556171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mese a jóság fontosságára hívja fel a figyelmet.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2695" y="4363479"/>
            <a:ext cx="8556171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mese a becsületesség fontosságára hívja fel a figyelmet.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200568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Milyen emberi értékekre hívta fel a figyelmedet ez a mese? Válaszd ki!</a:t>
            </a:r>
            <a:endParaRPr lang="hu-HU" sz="2800" dirty="0"/>
          </a:p>
        </p:txBody>
      </p:sp>
      <p:sp>
        <p:nvSpPr>
          <p:cNvPr id="12" name="Szövegdoboz 11"/>
          <p:cNvSpPr txBox="1"/>
          <p:nvPr/>
        </p:nvSpPr>
        <p:spPr>
          <a:xfrm rot="19602749">
            <a:off x="10066835" y="5394972"/>
            <a:ext cx="17812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KATTINTS! </a:t>
            </a:r>
          </a:p>
          <a:p>
            <a:pPr algn="ctr"/>
            <a:r>
              <a:rPr lang="hu-HU" sz="2400" dirty="0" smtClean="0"/>
              <a:t>ELLENŐRIZZ!</a:t>
            </a:r>
            <a:endParaRPr lang="hu-HU" sz="2400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287383" y="3009976"/>
            <a:ext cx="8257490" cy="86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287383" y="5234371"/>
            <a:ext cx="7513592" cy="86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457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5576" y="28529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</a:t>
            </a:r>
            <a:endParaRPr lang="hu-H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74610" y="112474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r>
              <a:rPr lang="hu-H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hu-H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74610" y="368997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r>
              <a:rPr lang="hu-H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hu-H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38936" y="198884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r>
              <a:rPr lang="hu-H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hu-H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38936" y="55172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r>
              <a:rPr lang="hu-H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hu-H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8936" y="458112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  <a:r>
              <a:rPr lang="hu-H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hu-H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200568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Tedd sorrendbe az eseményeket! Írd le sorrendben a vázlatpontokat a füzetedbe!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350674" y="1155521"/>
            <a:ext cx="58724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/>
              <a:t>Az erdész visszautasította a kérést.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350674" y="1993910"/>
            <a:ext cx="751710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/>
              <a:t>A légyölő galóca bizonygatta alkalmasságát.</a:t>
            </a:r>
            <a:endParaRPr lang="hu-HU" sz="3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350674" y="2852936"/>
            <a:ext cx="841245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/>
              <a:t>A gombák elhatározták, hogy királyt választanak.</a:t>
            </a:r>
            <a:endParaRPr lang="hu-HU" sz="3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350674" y="3741613"/>
            <a:ext cx="620581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/>
              <a:t>Több jelöltjük is volt a gombáknak.</a:t>
            </a:r>
            <a:endParaRPr lang="hu-HU" sz="3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350674" y="4641356"/>
            <a:ext cx="778130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/>
              <a:t>Mindenki örült a döntésnek, kivéve a galóca.</a:t>
            </a:r>
            <a:endParaRPr lang="hu-HU" sz="3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350674" y="5516792"/>
            <a:ext cx="529589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/>
              <a:t>A vargányára esett a választás.</a:t>
            </a:r>
            <a:endParaRPr lang="hu-HU" sz="3200" dirty="0"/>
          </a:p>
        </p:txBody>
      </p:sp>
      <p:sp>
        <p:nvSpPr>
          <p:cNvPr id="16" name="Szövegdoboz 15"/>
          <p:cNvSpPr txBox="1"/>
          <p:nvPr/>
        </p:nvSpPr>
        <p:spPr>
          <a:xfrm rot="19602749">
            <a:off x="10066835" y="5394972"/>
            <a:ext cx="17812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KATTINTS! </a:t>
            </a:r>
          </a:p>
          <a:p>
            <a:pPr algn="ctr"/>
            <a:r>
              <a:rPr lang="hu-HU" sz="2400" dirty="0" smtClean="0"/>
              <a:t>ELLENŐRIZZ!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6858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914144" y="1791855"/>
            <a:ext cx="9915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hlinkClick r:id="rId2"/>
              </a:rPr>
              <a:t>https://www.youtube.com/watch?v=VM6_36LL05w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70545" y="2937164"/>
            <a:ext cx="404552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Hol szedi a gombát a kislány? 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379855" y="2937164"/>
            <a:ext cx="399011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Milyen gombákat tesz a kosarába?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35055" y="5126182"/>
            <a:ext cx="406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Melyik gombát nem viszi magával?</a:t>
            </a:r>
            <a:endParaRPr lang="hu-HU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8035" y="4466071"/>
            <a:ext cx="3019425" cy="22479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0" y="257526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Hallgasd meg a dalt! Miről szól?</a:t>
            </a:r>
            <a:endParaRPr lang="hu-HU" sz="2800" dirty="0"/>
          </a:p>
        </p:txBody>
      </p:sp>
      <p:pic>
        <p:nvPicPr>
          <p:cNvPr id="1026" name="Picture 2" descr="Ön tudja, mi mindent gyógyít a gomba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44" y="436711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46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ng gomba - eva6 Blogja - 2014-07-28 18: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1895475"/>
            <a:ext cx="48768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zis feliratnak 1"/>
          <p:cNvSpPr/>
          <p:nvPr/>
        </p:nvSpPr>
        <p:spPr>
          <a:xfrm>
            <a:off x="4124325" y="85725"/>
            <a:ext cx="7858125" cy="2647950"/>
          </a:xfrm>
          <a:prstGeom prst="wedgeEllipseCallout">
            <a:avLst>
              <a:gd name="adj1" fmla="val -49197"/>
              <a:gd name="adj2" fmla="val 69335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</a:rPr>
              <a:t>Nagyon ügyesen dolgoztál!</a:t>
            </a:r>
            <a:endParaRPr lang="hu-H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6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13508" y="1319351"/>
            <a:ext cx="11516542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gomba se nem növény, se nem állat. Egyszerűen élőlény, gomba. </a:t>
            </a:r>
          </a:p>
          <a:p>
            <a:r>
              <a:rPr lang="hu-HU" sz="3200" dirty="0" smtClean="0"/>
              <a:t>   A kalapos gombák kalapja alján a lemezek között spóra található. Ezzel szaporodik. </a:t>
            </a:r>
          </a:p>
          <a:p>
            <a:r>
              <a:rPr lang="hu-HU" sz="3200" dirty="0" smtClean="0"/>
              <a:t>   A talajban nem gyökere van, hanem tönkjét gombafonalak tartják. A gombafonalak sokasága telepet alkot. A telepekből sok gomba nő ki egyszerre. Aki a gombát kiráncigálja a földből, elpusztítja akár az egész telepet. </a:t>
            </a:r>
          </a:p>
          <a:p>
            <a:r>
              <a:rPr lang="hu-HU" sz="3200" dirty="0" smtClean="0"/>
              <a:t>   A kalapos gombák segítik termővé tenni a talajt. Az ehető gombák fogyasztása nagyon egészséges.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246017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 még nem fáradtál el, olvasd el ezt a </a:t>
            </a:r>
            <a:r>
              <a:rPr lang="hu-HU" sz="2800" smtClean="0"/>
              <a:t>rövid ismertetőt </a:t>
            </a:r>
            <a:r>
              <a:rPr lang="hu-HU" sz="2800" dirty="0" smtClean="0"/>
              <a:t>a gombákról!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22209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95005" y="274320"/>
            <a:ext cx="6601854" cy="173664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- Milyenek ezek a gombák valójában? </a:t>
            </a:r>
          </a:p>
          <a:p>
            <a:r>
              <a:rPr lang="hu-HU" sz="3200" dirty="0" smtClean="0"/>
              <a:t>- Melyik ehető? </a:t>
            </a:r>
          </a:p>
          <a:p>
            <a:r>
              <a:rPr lang="hu-HU" sz="3200" dirty="0" smtClean="0"/>
              <a:t>- Néhány dián megfigyelheted őket.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04949" y="2416630"/>
            <a:ext cx="11377748" cy="41883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/>
              <a:t>Nagyon izgalmas élmény gombát szedni az erdőben.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A gombaszedés azonban szakértelmet kíván.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A mérgező gombák érintése is veszélyes!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Ne nyúlj hozzá egyetlen gombához sem! 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Csak gombaszakértő által vizsgát gombát lehet megenni! </a:t>
            </a:r>
          </a:p>
        </p:txBody>
      </p:sp>
    </p:spTree>
    <p:extLst>
      <p:ext uri="{BB962C8B-B14F-4D97-AF65-F5344CB8AC3E}">
        <p14:creationId xmlns:p14="http://schemas.microsoft.com/office/powerpoint/2010/main" xmlns="" val="37053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34634" y="121245"/>
            <a:ext cx="258173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Ehető gombák</a:t>
            </a:r>
            <a:endParaRPr lang="hu-HU" sz="32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Vargánya - Garteneinfassung ----------------- Bretter, Rob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030" y="35961"/>
            <a:ext cx="3505201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871030" y="2203197"/>
            <a:ext cx="129477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vargánya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71" y="891546"/>
            <a:ext cx="3712459" cy="278434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69271" y="3214225"/>
            <a:ext cx="183043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szegfűgomba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271" y="3843184"/>
            <a:ext cx="3712459" cy="278076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69270" y="6162280"/>
            <a:ext cx="158940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rókagomba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 cstate="print"/>
          <a:srcRect r="46694"/>
          <a:stretch/>
        </p:blipFill>
        <p:spPr>
          <a:xfrm>
            <a:off x="4147661" y="2423256"/>
            <a:ext cx="1424464" cy="255605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166836" y="3445057"/>
            <a:ext cx="236500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n</a:t>
            </a:r>
            <a:r>
              <a:rPr lang="hu-HU" sz="2400" dirty="0" smtClean="0">
                <a:solidFill>
                  <a:srgbClr val="00B050"/>
                </a:solidFill>
              </a:rPr>
              <a:t>agy őzlábgomba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50" y="2874374"/>
            <a:ext cx="3572804" cy="2339778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9875934" y="4717702"/>
            <a:ext cx="198362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kucsmagomba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7660" y="121243"/>
            <a:ext cx="3237029" cy="215409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4147660" y="1813673"/>
            <a:ext cx="182146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óriás pöfeteg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17" name="Picture 2" descr="Fodros káposztagomba – Wikipédi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93" t="13550" r="16286" b="18514"/>
          <a:stretch/>
        </p:blipFill>
        <p:spPr bwMode="auto">
          <a:xfrm>
            <a:off x="5166836" y="4397472"/>
            <a:ext cx="2793201" cy="22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6349339" y="6393111"/>
            <a:ext cx="213449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káposztagomba</a:t>
            </a:r>
            <a:endParaRPr lang="hu-H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3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639" y="423158"/>
            <a:ext cx="2656930" cy="32700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495" y="875818"/>
            <a:ext cx="3526972" cy="28215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/>
          <a:srcRect b="4974"/>
          <a:stretch/>
        </p:blipFill>
        <p:spPr>
          <a:xfrm>
            <a:off x="7542849" y="206828"/>
            <a:ext cx="4239848" cy="26792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/>
          <a:srcRect t="4085"/>
          <a:stretch/>
        </p:blipFill>
        <p:spPr>
          <a:xfrm>
            <a:off x="198254" y="3943350"/>
            <a:ext cx="3535311" cy="225494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98254" y="5717786"/>
            <a:ext cx="180267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FF0000"/>
                </a:solidFill>
              </a:rPr>
              <a:t>döggomba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5639" y="3226704"/>
            <a:ext cx="215537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l</a:t>
            </a:r>
            <a:r>
              <a:rPr lang="hu-HU" sz="2400" dirty="0" smtClean="0">
                <a:solidFill>
                  <a:srgbClr val="FF0000"/>
                </a:solidFill>
              </a:rPr>
              <a:t>égyölő galóca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47073" y="2424410"/>
            <a:ext cx="21157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párducgalóca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716495" y="3236978"/>
            <a:ext cx="31556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v</a:t>
            </a:r>
            <a:r>
              <a:rPr lang="hu-HU" sz="2400" dirty="0" smtClean="0">
                <a:solidFill>
                  <a:srgbClr val="FF0000"/>
                </a:solidFill>
              </a:rPr>
              <a:t>ilágító tölcsérgomba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6" cstate="print"/>
          <a:srcRect b="6193"/>
          <a:stretch/>
        </p:blipFill>
        <p:spPr>
          <a:xfrm>
            <a:off x="4179102" y="4083539"/>
            <a:ext cx="3760042" cy="234558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5012856" y="5967459"/>
            <a:ext cx="292628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s</a:t>
            </a:r>
            <a:r>
              <a:rPr lang="hu-HU" sz="2400" dirty="0" smtClean="0">
                <a:solidFill>
                  <a:srgbClr val="FF0000"/>
                </a:solidFill>
              </a:rPr>
              <a:t>árga kénvirággomba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7" cstate="print"/>
          <a:srcRect b="6322"/>
          <a:stretch/>
        </p:blipFill>
        <p:spPr>
          <a:xfrm>
            <a:off x="8384681" y="3697395"/>
            <a:ext cx="3613770" cy="2251224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8384680" y="5486954"/>
            <a:ext cx="32072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s</a:t>
            </a:r>
            <a:r>
              <a:rPr lang="hu-HU" sz="2400" dirty="0" smtClean="0">
                <a:solidFill>
                  <a:srgbClr val="FF0000"/>
                </a:solidFill>
              </a:rPr>
              <a:t>zappanszagú pereszke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480673" y="130770"/>
            <a:ext cx="306436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Mérgező gombák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3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179882"/>
            <a:ext cx="12192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Olvasd egymás után az egyre hosszabb szavakat! Ismételd meg az olvasást addig, amíg egy hibát sem ejtesz közben!  </a:t>
            </a:r>
            <a:endParaRPr lang="hu-H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1"/>
          <a:stretch/>
        </p:blipFill>
        <p:spPr bwMode="auto">
          <a:xfrm>
            <a:off x="8099204" y="5129435"/>
            <a:ext cx="2592288" cy="160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010" y="3184681"/>
            <a:ext cx="2448272" cy="18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387" y="5097795"/>
            <a:ext cx="2553518" cy="182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09"/>
          <a:stretch/>
        </p:blipFill>
        <p:spPr bwMode="auto">
          <a:xfrm>
            <a:off x="4934318" y="3264313"/>
            <a:ext cx="2674444" cy="17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172" y="1403156"/>
            <a:ext cx="2470174" cy="169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632" y="1331138"/>
            <a:ext cx="25316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204" y="3221478"/>
            <a:ext cx="257739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453" y="5047562"/>
            <a:ext cx="2470174" cy="18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" r="6324"/>
          <a:stretch/>
        </p:blipFill>
        <p:spPr bwMode="auto">
          <a:xfrm>
            <a:off x="8099204" y="1290015"/>
            <a:ext cx="2481400" cy="18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62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69" y="173173"/>
            <a:ext cx="9117348" cy="442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1464076" y="1027784"/>
            <a:ext cx="383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káposztagomba</a:t>
            </a:r>
            <a:endParaRPr lang="hu-HU" sz="440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35893" y="1913373"/>
            <a:ext cx="383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őzlábgomba</a:t>
            </a:r>
            <a:endParaRPr lang="hu-HU" sz="440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553186" y="2816055"/>
            <a:ext cx="383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vargánya</a:t>
            </a:r>
            <a:endParaRPr lang="hu-HU" sz="440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535893" y="3687996"/>
            <a:ext cx="383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pöfeteg</a:t>
            </a:r>
            <a:endParaRPr lang="hu-HU" sz="440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872556" y="1019511"/>
            <a:ext cx="3478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tölcsérgomba</a:t>
            </a:r>
            <a:endParaRPr lang="hu-HU" sz="440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024955" y="1913505"/>
            <a:ext cx="3478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szegfűgomba</a:t>
            </a:r>
            <a:endParaRPr lang="hu-HU" sz="440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918821" y="2826390"/>
            <a:ext cx="3764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kucsmagomba</a:t>
            </a:r>
            <a:endParaRPr lang="hu-HU" sz="440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927147" y="3701644"/>
            <a:ext cx="3478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rókagomba</a:t>
            </a:r>
            <a:endParaRPr lang="hu-HU" sz="440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 rot="19323485">
            <a:off x="10027041" y="5424581"/>
            <a:ext cx="17812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KATTINTS! </a:t>
            </a:r>
          </a:p>
          <a:p>
            <a:pPr algn="ctr"/>
            <a:r>
              <a:rPr lang="hu-HU" sz="2400" dirty="0" smtClean="0"/>
              <a:t>ELLENŐRIZZ!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432431" y="173173"/>
            <a:ext cx="272691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Olvasás mf. 41.o.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5050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169817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Kösd össze leginkább összeillő, rokon jelentésű párokat!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1154" y="1175657"/>
            <a:ext cx="316580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dirty="0"/>
              <a:t>l</a:t>
            </a:r>
            <a:r>
              <a:rPr lang="hu-HU" sz="3600" dirty="0" smtClean="0"/>
              <a:t>egalkalmasabb </a:t>
            </a:r>
            <a:endParaRPr lang="hu-HU" sz="3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71153" y="2103120"/>
            <a:ext cx="231858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dirty="0" smtClean="0"/>
              <a:t>legméltóbb</a:t>
            </a:r>
            <a:endParaRPr lang="hu-HU" sz="3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58090" y="3030582"/>
            <a:ext cx="30333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dirty="0"/>
              <a:t>n</a:t>
            </a:r>
            <a:r>
              <a:rPr lang="hu-HU" sz="3600" dirty="0" smtClean="0"/>
              <a:t>em hivalkodó </a:t>
            </a:r>
            <a:endParaRPr lang="hu-HU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58090" y="3958044"/>
            <a:ext cx="22924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dirty="0"/>
              <a:t>h</a:t>
            </a:r>
            <a:r>
              <a:rPr lang="hu-HU" sz="3600" dirty="0" smtClean="0"/>
              <a:t>alk szavú  </a:t>
            </a:r>
            <a:endParaRPr lang="hu-HU" sz="3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71154" y="4853637"/>
            <a:ext cx="28335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dirty="0"/>
              <a:t>ö</a:t>
            </a:r>
            <a:r>
              <a:rPr lang="hu-HU" sz="3600" dirty="0" smtClean="0"/>
              <a:t>römet szerző</a:t>
            </a:r>
            <a:endParaRPr lang="hu-HU" sz="3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662057" y="1175657"/>
            <a:ext cx="16928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dirty="0" smtClean="0"/>
              <a:t>szerény </a:t>
            </a:r>
            <a:endParaRPr lang="hu-HU" sz="3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662057" y="2103120"/>
            <a:ext cx="232682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/>
              <a:t>jószándékú </a:t>
            </a:r>
            <a:endParaRPr lang="hu-HU" sz="3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662056" y="3030583"/>
            <a:ext cx="167204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/>
              <a:t>legjobb </a:t>
            </a:r>
            <a:endParaRPr lang="hu-HU" sz="3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662057" y="3958046"/>
            <a:ext cx="33228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/>
              <a:t>legrátermettebb </a:t>
            </a:r>
            <a:endParaRPr lang="hu-HU" sz="36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662057" y="4763830"/>
            <a:ext cx="175042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dirty="0"/>
              <a:t>c</a:t>
            </a:r>
            <a:r>
              <a:rPr lang="hu-HU" sz="3600" dirty="0" smtClean="0"/>
              <a:t>sendes 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 rot="19602749">
            <a:off x="10066835" y="5394972"/>
            <a:ext cx="17812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KATTINTS! </a:t>
            </a:r>
          </a:p>
          <a:p>
            <a:pPr algn="ctr"/>
            <a:r>
              <a:rPr lang="hu-HU" sz="2400" dirty="0" smtClean="0"/>
              <a:t>ELLENŐRIZZ!</a:t>
            </a:r>
            <a:endParaRPr lang="hu-HU" sz="2400" dirty="0"/>
          </a:p>
        </p:txBody>
      </p:sp>
      <p:cxnSp>
        <p:nvCxnSpPr>
          <p:cNvPr id="15" name="Egyenes összekötő 14"/>
          <p:cNvCxnSpPr>
            <a:endCxn id="13" idx="1"/>
          </p:cNvCxnSpPr>
          <p:nvPr/>
        </p:nvCxnSpPr>
        <p:spPr>
          <a:xfrm>
            <a:off x="4260861" y="1498822"/>
            <a:ext cx="2401196" cy="278239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3414671" y="2426285"/>
            <a:ext cx="3110820" cy="84893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endCxn id="10" idx="1"/>
          </p:cNvCxnSpPr>
          <p:nvPr/>
        </p:nvCxnSpPr>
        <p:spPr>
          <a:xfrm flipV="1">
            <a:off x="4091421" y="1498823"/>
            <a:ext cx="2570636" cy="18549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389736" y="4281212"/>
            <a:ext cx="3135755" cy="80578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3954855" y="2426285"/>
            <a:ext cx="2637138" cy="280039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1071154" y="5729937"/>
            <a:ext cx="19960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dirty="0" smtClean="0"/>
              <a:t>temérdek</a:t>
            </a:r>
            <a:endParaRPr lang="hu-HU" sz="36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663525" y="5721742"/>
            <a:ext cx="246142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dirty="0"/>
              <a:t>n</a:t>
            </a:r>
            <a:r>
              <a:rPr lang="hu-HU" sz="3600" dirty="0" smtClean="0"/>
              <a:t>agyon sok </a:t>
            </a:r>
            <a:endParaRPr lang="hu-HU" sz="3600" dirty="0"/>
          </a:p>
        </p:txBody>
      </p:sp>
      <p:cxnSp>
        <p:nvCxnSpPr>
          <p:cNvPr id="26" name="Egyenes összekötő 25"/>
          <p:cNvCxnSpPr/>
          <p:nvPr/>
        </p:nvCxnSpPr>
        <p:spPr>
          <a:xfrm flipV="1">
            <a:off x="3135705" y="6044907"/>
            <a:ext cx="3456288" cy="6702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47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1795" y="2609131"/>
            <a:ext cx="407521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megpillantották</a:t>
            </a:r>
            <a:endParaRPr lang="hu-HU" sz="4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81572" y="5469664"/>
            <a:ext cx="374441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skarlátkalpag</a:t>
            </a:r>
            <a:endParaRPr lang="hu-HU" sz="4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92771" y="4075517"/>
            <a:ext cx="532859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engedelmeskedni fog</a:t>
            </a:r>
            <a:endParaRPr lang="hu-HU" sz="4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169817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Olvasd el a kattintásra megjelenő szavakat!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276945" y="1332781"/>
            <a:ext cx="330483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tanakodtak</a:t>
            </a:r>
            <a:endParaRPr lang="hu-HU" sz="44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14552" y="2609130"/>
            <a:ext cx="407521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megállapodtak</a:t>
            </a:r>
            <a:endParaRPr lang="hu-HU" sz="4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848945" y="3952156"/>
            <a:ext cx="407521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mérgelődött</a:t>
            </a:r>
            <a:endParaRPr lang="hu-HU" sz="4400" b="1" dirty="0"/>
          </a:p>
        </p:txBody>
      </p:sp>
      <p:sp>
        <p:nvSpPr>
          <p:cNvPr id="11" name="Egyenlő 10"/>
          <p:cNvSpPr/>
          <p:nvPr/>
        </p:nvSpPr>
        <p:spPr>
          <a:xfrm>
            <a:off x="5981700" y="5630546"/>
            <a:ext cx="600075" cy="447675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53622" y="5469662"/>
            <a:ext cx="37444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/>
              <a:t>v</a:t>
            </a:r>
            <a:r>
              <a:rPr lang="hu-HU" sz="4400" b="1" dirty="0" smtClean="0"/>
              <a:t>örös kalap</a:t>
            </a:r>
            <a:endParaRPr lang="hu-HU" sz="4400" b="1" dirty="0"/>
          </a:p>
        </p:txBody>
      </p:sp>
      <p:pic>
        <p:nvPicPr>
          <p:cNvPr id="2050" name="Picture 2" descr="Gombakirály - szavai Flashcards | Quiz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1213" y="808905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17715" y="1459308"/>
            <a:ext cx="314548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u="sng" dirty="0" smtClean="0">
                <a:solidFill>
                  <a:srgbClr val="663300"/>
                </a:solidFill>
              </a:rPr>
              <a:t>követség</a:t>
            </a:r>
            <a:endParaRPr lang="hu-HU" sz="4400" b="1" u="sng" dirty="0">
              <a:solidFill>
                <a:srgbClr val="6633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33725" y="2805526"/>
            <a:ext cx="2664296" cy="6617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700" b="1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kövecség</a:t>
            </a:r>
            <a:endParaRPr lang="hu-HU" sz="3700" b="1" dirty="0">
              <a:solidFill>
                <a:srgbClr val="6633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33725" y="3709549"/>
            <a:ext cx="266429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663300"/>
                </a:solidFill>
                <a:latin typeface="Calibri" panose="020F0502020204030204" pitchFamily="34" charset="0"/>
              </a:rPr>
              <a:t>követség</a:t>
            </a:r>
            <a:endParaRPr lang="hu-HU" sz="4400" b="1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12414" y="4695882"/>
            <a:ext cx="266429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err="1" smtClean="0">
                <a:solidFill>
                  <a:srgbClr val="663300"/>
                </a:solidFill>
                <a:latin typeface="Comic Sans MS" panose="030F0702030302020204" pitchFamily="66" charset="0"/>
              </a:rPr>
              <a:t>kövestég</a:t>
            </a:r>
            <a:endParaRPr lang="hu-HU" sz="44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50149" y="2697805"/>
            <a:ext cx="266429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solidFill>
                  <a:srgbClr val="663300"/>
                </a:solidFill>
                <a:latin typeface="Chiller" panose="04020404031007020602" pitchFamily="82" charset="0"/>
              </a:rPr>
              <a:t>követség</a:t>
            </a:r>
            <a:endParaRPr lang="hu-HU" sz="6000" b="1" dirty="0">
              <a:solidFill>
                <a:srgbClr val="663300"/>
              </a:solidFill>
              <a:latin typeface="Chiller" panose="04020404031007020602" pitchFamily="8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86019" y="3892679"/>
            <a:ext cx="266429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err="1" smtClean="0">
                <a:solidFill>
                  <a:srgbClr val="6633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kövétség</a:t>
            </a:r>
            <a:endParaRPr lang="hu-HU" sz="4400" b="1" dirty="0">
              <a:solidFill>
                <a:srgbClr val="6633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686144" y="4863548"/>
            <a:ext cx="26642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5400" b="1" dirty="0" err="1" smtClean="0">
                <a:solidFill>
                  <a:srgbClr val="663300"/>
                </a:solidFill>
                <a:latin typeface="Monotype Corsiva" panose="03010101010201010101" pitchFamily="66" charset="0"/>
                <a:cs typeface="Lucida Sans Unicode" panose="020B0602030504020204" pitchFamily="34" charset="0"/>
              </a:rPr>
              <a:t>köveség</a:t>
            </a:r>
            <a:endParaRPr lang="hu-HU" sz="5400" b="1" dirty="0">
              <a:solidFill>
                <a:srgbClr val="663300"/>
              </a:solidFill>
              <a:latin typeface="Monotype Corsiva" panose="03010101010201010101" pitchFamily="66" charset="0"/>
              <a:cs typeface="Lucida Sans Unicode" panose="020B0602030504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" b="99000" l="9901" r="86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18019"/>
            <a:ext cx="962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" b="99000" l="9901" r="86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6413" y="2697805"/>
            <a:ext cx="962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0" y="169817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Olvasd el a szavakat! Számold meg hányszor írtam le helyesen a kiemelt szót!</a:t>
            </a:r>
            <a:endParaRPr lang="hu-HU" sz="2800" dirty="0"/>
          </a:p>
        </p:txBody>
      </p:sp>
      <p:sp>
        <p:nvSpPr>
          <p:cNvPr id="16" name="Ellipszis 15"/>
          <p:cNvSpPr/>
          <p:nvPr/>
        </p:nvSpPr>
        <p:spPr>
          <a:xfrm>
            <a:off x="4144562" y="2805526"/>
            <a:ext cx="579838" cy="661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4144562" y="4803603"/>
            <a:ext cx="579838" cy="661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7620347" y="3892679"/>
            <a:ext cx="579838" cy="661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7982297" y="4994353"/>
            <a:ext cx="579838" cy="661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 rot="19602749">
            <a:off x="10066835" y="5394972"/>
            <a:ext cx="17812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KATTINTS! </a:t>
            </a:r>
          </a:p>
          <a:p>
            <a:pPr algn="ctr"/>
            <a:r>
              <a:rPr lang="hu-HU" sz="2400" dirty="0" smtClean="0"/>
              <a:t>ELLENŐRIZZ!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40056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42098" y="1067976"/>
            <a:ext cx="38164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663300"/>
                </a:solidFill>
              </a:rPr>
              <a:t>Megpillantották.</a:t>
            </a:r>
            <a:endParaRPr lang="hu-HU" sz="4000" b="1" dirty="0">
              <a:solidFill>
                <a:srgbClr val="6633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33986" y="2101883"/>
            <a:ext cx="583264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663300"/>
                </a:solidFill>
              </a:rPr>
              <a:t>Hirtelen megpillantották.</a:t>
            </a:r>
            <a:endParaRPr lang="hu-HU" sz="4000" b="1" dirty="0">
              <a:solidFill>
                <a:srgbClr val="6633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086794" y="3152669"/>
            <a:ext cx="820891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663300"/>
                </a:solidFill>
              </a:rPr>
              <a:t>Rejtekében hirtelen megpillantották.</a:t>
            </a:r>
            <a:endParaRPr lang="hu-HU" sz="4000" b="1" dirty="0">
              <a:solidFill>
                <a:srgbClr val="6633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81050" y="4128427"/>
            <a:ext cx="1082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663300"/>
                </a:solidFill>
              </a:rPr>
              <a:t>A fák árnyas rejtekében hirtelen megpillantották.</a:t>
            </a:r>
            <a:endParaRPr lang="hu-HU" sz="4000" b="1" dirty="0">
              <a:solidFill>
                <a:srgbClr val="6633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5144998"/>
            <a:ext cx="123825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663300"/>
                </a:solidFill>
              </a:rPr>
              <a:t>S ekkor a fák árnyas rejtekében hirtelen megpillantották.</a:t>
            </a:r>
            <a:endParaRPr lang="hu-HU" sz="4000" b="1" dirty="0">
              <a:solidFill>
                <a:srgbClr val="6633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169817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Olvasd el az egyre bővülő mondatokat!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42549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ögzített h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86156" y="1614983"/>
            <a:ext cx="406400" cy="406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0" y="169817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Hallgasd meg A gombakirály lengyel népmesét!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23606" y="2966883"/>
            <a:ext cx="516255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/>
              <a:t>Mit gondolsz, miért….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33355" y="3981899"/>
            <a:ext cx="46437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smtClean="0"/>
              <a:t>…kell a gombáknak király?</a:t>
            </a:r>
            <a:endParaRPr lang="hu-HU" sz="3200" dirty="0"/>
          </a:p>
        </p:txBody>
      </p:sp>
      <p:pic>
        <p:nvPicPr>
          <p:cNvPr id="2054" name="Picture 6" descr="Png gomba - eva6 Blogja - 2014-07-28 18: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763008"/>
            <a:ext cx="3509282" cy="33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2 Korona ideas | punk divat, fejdísz, nagy menyasszonyi ruhá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1479">
            <a:off x="8565053" y="2219638"/>
            <a:ext cx="2137950" cy="12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79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893</Words>
  <Application>Microsoft Office PowerPoint</Application>
  <PresentationFormat>Egyéni</PresentationFormat>
  <Paragraphs>168</Paragraphs>
  <Slides>24</Slides>
  <Notes>3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Mária Szalay</dc:creator>
  <cp:lastModifiedBy>user</cp:lastModifiedBy>
  <cp:revision>62</cp:revision>
  <dcterms:created xsi:type="dcterms:W3CDTF">2020-04-27T10:00:37Z</dcterms:created>
  <dcterms:modified xsi:type="dcterms:W3CDTF">2021-05-02T21:08:36Z</dcterms:modified>
</cp:coreProperties>
</file>