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4" r:id="rId8"/>
    <p:sldId id="261" r:id="rId9"/>
    <p:sldId id="265" r:id="rId10"/>
    <p:sldId id="263" r:id="rId11"/>
    <p:sldId id="262" r:id="rId12"/>
    <p:sldId id="267" r:id="rId13"/>
    <p:sldId id="268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107" d="100"/>
          <a:sy n="107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C4FE-7400-479C-94E9-395748AB81C4}" type="datetimeFigureOut">
              <a:rPr lang="hu-HU" smtClean="0"/>
              <a:pPr/>
              <a:t>2020.04.26.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CF4B7-1B08-4470-828C-7371F4D5A8B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C4FE-7400-479C-94E9-395748AB81C4}" type="datetimeFigureOut">
              <a:rPr lang="hu-HU" smtClean="0"/>
              <a:pPr/>
              <a:t>2020.04.26.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F4B7-1B08-4470-828C-7371F4D5A8B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C4FE-7400-479C-94E9-395748AB81C4}" type="datetimeFigureOut">
              <a:rPr lang="hu-HU" smtClean="0"/>
              <a:pPr/>
              <a:t>2020.04.26.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F4B7-1B08-4470-828C-7371F4D5A8B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C4FE-7400-479C-94E9-395748AB81C4}" type="datetimeFigureOut">
              <a:rPr lang="hu-HU" smtClean="0"/>
              <a:pPr/>
              <a:t>2020.04.26.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CF4B7-1B08-4470-828C-7371F4D5A8B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C4FE-7400-479C-94E9-395748AB81C4}" type="datetimeFigureOut">
              <a:rPr lang="hu-HU" smtClean="0"/>
              <a:pPr/>
              <a:t>2020.04.26.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F4B7-1B08-4470-828C-7371F4D5A8B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C4FE-7400-479C-94E9-395748AB81C4}" type="datetimeFigureOut">
              <a:rPr lang="hu-HU" smtClean="0"/>
              <a:pPr/>
              <a:t>2020.04.26.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F4B7-1B08-4470-828C-7371F4D5A8B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C4FE-7400-479C-94E9-395748AB81C4}" type="datetimeFigureOut">
              <a:rPr lang="hu-HU" smtClean="0"/>
              <a:pPr/>
              <a:t>2020.04.26.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DCF4B7-1B08-4470-828C-7371F4D5A8B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C4FE-7400-479C-94E9-395748AB81C4}" type="datetimeFigureOut">
              <a:rPr lang="hu-HU" smtClean="0"/>
              <a:pPr/>
              <a:t>2020.04.26.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F4B7-1B08-4470-828C-7371F4D5A8B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C4FE-7400-479C-94E9-395748AB81C4}" type="datetimeFigureOut">
              <a:rPr lang="hu-HU" smtClean="0"/>
              <a:pPr/>
              <a:t>2020.04.26.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F4B7-1B08-4470-828C-7371F4D5A8B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C4FE-7400-479C-94E9-395748AB81C4}" type="datetimeFigureOut">
              <a:rPr lang="hu-HU" smtClean="0"/>
              <a:pPr/>
              <a:t>2020.04.26.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F4B7-1B08-4470-828C-7371F4D5A8B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BC4FE-7400-479C-94E9-395748AB81C4}" type="datetimeFigureOut">
              <a:rPr lang="hu-HU" smtClean="0"/>
              <a:pPr/>
              <a:t>2020.04.26.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F4B7-1B08-4470-828C-7371F4D5A8B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DBC4FE-7400-479C-94E9-395748AB81C4}" type="datetimeFigureOut">
              <a:rPr lang="hu-HU" smtClean="0"/>
              <a:pPr/>
              <a:t>2020.04.26.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DCF4B7-1B08-4470-828C-7371F4D5A8B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view355089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kérdő mondat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81000" y="4149080"/>
            <a:ext cx="8458200" cy="651520"/>
          </a:xfrm>
        </p:spPr>
        <p:txBody>
          <a:bodyPr/>
          <a:lstStyle/>
          <a:p>
            <a:r>
              <a:rPr lang="hu-HU" dirty="0" smtClean="0"/>
              <a:t>Készítette:Kovácsné Mándoki Katalin</a:t>
            </a:r>
            <a:endParaRPr lang="hu-HU" dirty="0"/>
          </a:p>
        </p:txBody>
      </p:sp>
      <p:pic>
        <p:nvPicPr>
          <p:cNvPr id="1026" name="Picture 2" descr="Madarak - lysa.qwqw.hu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414777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585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Kérdezhetünk még így is!</a:t>
            </a:r>
            <a:br>
              <a:rPr lang="hu-HU" dirty="0" smtClean="0"/>
            </a:br>
            <a:r>
              <a:rPr lang="hu-HU" dirty="0" smtClean="0"/>
              <a:t>Figyelj!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dirty="0" smtClean="0"/>
              <a:t>Hozok neked galagonyát.</a:t>
            </a:r>
          </a:p>
          <a:p>
            <a:pPr marL="0" indent="0" algn="ctr">
              <a:buNone/>
            </a:pPr>
            <a:r>
              <a:rPr lang="hu-HU" dirty="0" err="1"/>
              <a:t>-</a:t>
            </a:r>
            <a:r>
              <a:rPr lang="hu-HU" dirty="0" err="1" smtClean="0">
                <a:solidFill>
                  <a:srgbClr val="FF0000"/>
                </a:solidFill>
              </a:rPr>
              <a:t>Sírsz-e</a:t>
            </a:r>
            <a:r>
              <a:rPr lang="hu-HU" dirty="0" smtClean="0">
                <a:solidFill>
                  <a:srgbClr val="FF0000"/>
                </a:solidFill>
              </a:rPr>
              <a:t> még?</a:t>
            </a:r>
          </a:p>
          <a:p>
            <a:pPr marL="0" indent="0" algn="ctr">
              <a:buNone/>
            </a:pPr>
            <a:r>
              <a:rPr lang="hu-HU" dirty="0" smtClean="0"/>
              <a:t>Hozok neked kerek almát.</a:t>
            </a:r>
          </a:p>
          <a:p>
            <a:pPr marL="0" indent="0" algn="ctr">
              <a:buNone/>
            </a:pPr>
            <a:r>
              <a:rPr lang="hu-HU" dirty="0" err="1" smtClean="0"/>
              <a:t>-</a:t>
            </a:r>
            <a:r>
              <a:rPr lang="hu-HU" dirty="0" err="1" smtClean="0">
                <a:solidFill>
                  <a:srgbClr val="FF0000"/>
                </a:solidFill>
              </a:rPr>
              <a:t>Rísz-e</a:t>
            </a:r>
            <a:r>
              <a:rPr lang="hu-HU" dirty="0" smtClean="0">
                <a:solidFill>
                  <a:srgbClr val="FF0000"/>
                </a:solidFill>
              </a:rPr>
              <a:t> még?</a:t>
            </a:r>
          </a:p>
          <a:p>
            <a:pPr marL="0" indent="0" algn="ctr">
              <a:buNone/>
            </a:pPr>
            <a:r>
              <a:rPr lang="hu-HU" dirty="0" smtClean="0"/>
              <a:t>Egyet nevetsz; kettőt adok.</a:t>
            </a:r>
          </a:p>
          <a:p>
            <a:pPr marL="0" indent="0" algn="ctr">
              <a:buNone/>
            </a:pPr>
            <a:r>
              <a:rPr lang="hu-HU" dirty="0" err="1" smtClean="0"/>
              <a:t>-Hadd</a:t>
            </a:r>
            <a:r>
              <a:rPr lang="hu-HU" dirty="0" smtClean="0"/>
              <a:t> látom: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                       Érik-e a piros mosoly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rgbClr val="FF0000"/>
                </a:solidFill>
              </a:rPr>
              <a:t>orcádon?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10242" name="Picture 2" descr="A mosoly - mosollyal fizetni,mosollyal kárpótolni,mosollyal életet ...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01716"/>
            <a:ext cx="2699792" cy="202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2926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- </a:t>
            </a:r>
            <a:r>
              <a:rPr lang="hu-HU" cap="none" dirty="0" smtClean="0"/>
              <a:t>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dirty="0" smtClean="0"/>
              <a:t>Ezt az egy betűt mindig </a:t>
            </a:r>
            <a:r>
              <a:rPr lang="hu-HU" dirty="0" smtClean="0">
                <a:solidFill>
                  <a:srgbClr val="FF0000"/>
                </a:solidFill>
              </a:rPr>
              <a:t>kötőjellel kapcsoljuk a szóhoz</a:t>
            </a:r>
            <a:r>
              <a:rPr lang="hu-HU" dirty="0" smtClean="0"/>
              <a:t>, így alkothatunk olyan kérdést, ahol nem használunk kérdőszót.</a:t>
            </a:r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Mindig ezzel kezdjük a kérdésünket!</a:t>
            </a:r>
          </a:p>
          <a:p>
            <a:pPr marL="0" indent="0" algn="ctr">
              <a:buNone/>
            </a:pPr>
            <a:r>
              <a:rPr lang="hu-HU" dirty="0" smtClean="0"/>
              <a:t>Az így alkotott kérdés végén is: </a:t>
            </a:r>
          </a:p>
          <a:p>
            <a:pPr marL="0" indent="0" algn="ctr">
              <a:buNone/>
            </a:pPr>
            <a:r>
              <a:rPr lang="hu-HU" sz="7200" dirty="0" smtClean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hu-HU" sz="3000" dirty="0" smtClean="0"/>
              <a:t>Van.</a:t>
            </a:r>
            <a:endParaRPr lang="hu-HU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39920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hu-HU" dirty="0" smtClean="0"/>
              <a:t>Gyakorolj!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Alakítsd át a mondatokat úgy, hogy </a:t>
            </a:r>
            <a:r>
              <a:rPr lang="hu-HU" sz="2400" dirty="0" smtClean="0">
                <a:solidFill>
                  <a:srgbClr val="FF0000"/>
                </a:solidFill>
              </a:rPr>
              <a:t>–</a:t>
            </a:r>
            <a:r>
              <a:rPr lang="hu-HU" dirty="0" smtClean="0">
                <a:solidFill>
                  <a:srgbClr val="FF0000"/>
                </a:solidFill>
              </a:rPr>
              <a:t> e</a:t>
            </a:r>
            <a:r>
              <a:rPr lang="hu-HU" dirty="0" smtClean="0"/>
              <a:t> kérdőszó is legyen bennük! ( tankönyv 103/6)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Láttál már mókust?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Láttál-e már mókust?</a:t>
            </a:r>
          </a:p>
          <a:p>
            <a:pPr marL="0" indent="0">
              <a:buNone/>
            </a:pPr>
            <a:r>
              <a:rPr lang="hu-HU" dirty="0" smtClean="0"/>
              <a:t>Tudod, hol él?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Tudod-e, hol él?</a:t>
            </a:r>
          </a:p>
          <a:p>
            <a:pPr marL="0" indent="0">
              <a:buNone/>
            </a:pPr>
            <a:r>
              <a:rPr lang="hu-HU" dirty="0" smtClean="0"/>
              <a:t>Van ellensége?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Van-e ellensége?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11266" name="Picture 2" descr="Squirrel Gif - ID: 87465 - Gif Abys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158355"/>
            <a:ext cx="4762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033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9600" dirty="0" smtClean="0">
                <a:solidFill>
                  <a:srgbClr val="FF0000"/>
                </a:solidFill>
              </a:rPr>
              <a:t>Ügyes voltál!</a:t>
            </a:r>
          </a:p>
          <a:p>
            <a:pPr marL="0" indent="0" algn="ctr">
              <a:buNone/>
            </a:pPr>
            <a:r>
              <a:rPr lang="hu-HU" dirty="0" smtClean="0"/>
              <a:t>Itt még gyakorolhatsz!</a:t>
            </a:r>
          </a:p>
          <a:p>
            <a:pPr marL="0" indent="0" algn="ctr">
              <a:buNone/>
            </a:pPr>
            <a:r>
              <a:rPr lang="hu-HU" dirty="0" smtClean="0"/>
              <a:t>kijelentő vagy kérdő?</a:t>
            </a:r>
          </a:p>
          <a:p>
            <a:pPr marL="0" indent="0" algn="ctr">
              <a:buNone/>
            </a:pPr>
            <a:r>
              <a:rPr lang="hu-HU" dirty="0" smtClean="0">
                <a:hlinkClick r:id="rId2"/>
              </a:rPr>
              <a:t>https://learningapps.org/view3550891</a:t>
            </a:r>
            <a:endParaRPr lang="hu-HU" dirty="0" smtClean="0"/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57757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Nemes Nagy Ágnes : Madarak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/>
              <a:t>Mennyi fényes szép madár!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Nem tudod, hogy merre száll?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Honnan jönnek?</a:t>
            </a:r>
          </a:p>
          <a:p>
            <a:pPr>
              <a:buFontTx/>
              <a:buChar char="-"/>
            </a:pPr>
            <a:r>
              <a:rPr lang="hu-HU" dirty="0" smtClean="0"/>
              <a:t>Nem tudom.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Merre mennek?</a:t>
            </a:r>
          </a:p>
          <a:p>
            <a:pPr>
              <a:buFontTx/>
              <a:buChar char="-"/>
            </a:pPr>
            <a:r>
              <a:rPr lang="hu-HU" dirty="0" smtClean="0"/>
              <a:t>Nem tudom.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Égre, földre,vízre szállnak?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Nádba bújnak?</a:t>
            </a:r>
          </a:p>
          <a:p>
            <a:pPr marL="0" indent="0">
              <a:buNone/>
            </a:pPr>
            <a:r>
              <a:rPr lang="hu-HU" dirty="0" smtClean="0"/>
              <a:t>- Nem tudom.</a:t>
            </a:r>
            <a:endParaRPr lang="hu-HU" dirty="0"/>
          </a:p>
        </p:txBody>
      </p:sp>
      <p:pic>
        <p:nvPicPr>
          <p:cNvPr id="3074" name="Picture 2" descr="Állatok-Madarak animált gif képek - Képeslapküldés - e-kepeslap.com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9877" y="1485900"/>
            <a:ext cx="3493955" cy="467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33368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dirty="0" smtClean="0"/>
              <a:t>A beszélő szándéka: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dirty="0" smtClean="0"/>
              <a:t>Kíváncsi.</a:t>
            </a:r>
          </a:p>
          <a:p>
            <a:pPr marL="0" indent="0" algn="ctr">
              <a:buNone/>
            </a:pPr>
            <a:r>
              <a:rPr lang="hu-HU" dirty="0" smtClean="0"/>
              <a:t>Szeretett volna minél többet megtudni a madarakról.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Ezért kérdéseket tett fel.</a:t>
            </a:r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Mi volt a válasz minden esetben?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rgbClr val="0070C0"/>
                </a:solidFill>
              </a:rPr>
              <a:t>Nem tudom.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4450223" y="3068960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098" name="Picture 2" descr="Madarak gif képeken - TAVASZ - Marinka blogj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843808" cy="22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1734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Kérdezünk…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Ha </a:t>
            </a:r>
          </a:p>
          <a:p>
            <a:pPr marL="0" indent="0">
              <a:buNone/>
            </a:pPr>
            <a:r>
              <a:rPr lang="hu-HU" dirty="0" smtClean="0"/>
              <a:t>szeretnénk </a:t>
            </a:r>
            <a:r>
              <a:rPr lang="hu-HU" u="sng" dirty="0" smtClean="0">
                <a:solidFill>
                  <a:srgbClr val="0070C0"/>
                </a:solidFill>
              </a:rPr>
              <a:t>megtudni</a:t>
            </a:r>
            <a:r>
              <a:rPr lang="hu-HU" dirty="0" smtClean="0"/>
              <a:t> valamit. </a:t>
            </a:r>
          </a:p>
          <a:p>
            <a:pPr marL="0" indent="0">
              <a:buNone/>
            </a:pPr>
            <a:r>
              <a:rPr lang="hu-HU" dirty="0"/>
              <a:t>H</a:t>
            </a:r>
            <a:r>
              <a:rPr lang="hu-HU" dirty="0" smtClean="0"/>
              <a:t>a </a:t>
            </a:r>
          </a:p>
          <a:p>
            <a:pPr marL="0" indent="0">
              <a:buNone/>
            </a:pPr>
            <a:r>
              <a:rPr lang="hu-HU" u="sng" dirty="0" smtClean="0">
                <a:solidFill>
                  <a:srgbClr val="0070C0"/>
                </a:solidFill>
              </a:rPr>
              <a:t>Érdeklődünk</a:t>
            </a:r>
            <a:r>
              <a:rPr lang="hu-HU" dirty="0">
                <a:solidFill>
                  <a:srgbClr val="0070C0"/>
                </a:solidFill>
              </a:rPr>
              <a:t>.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r>
              <a:rPr lang="hu-HU" dirty="0" smtClean="0"/>
              <a:t>Ha </a:t>
            </a:r>
          </a:p>
          <a:p>
            <a:pPr marL="0" indent="0">
              <a:buNone/>
            </a:pPr>
            <a:r>
              <a:rPr lang="hu-HU" u="sng" dirty="0" smtClean="0">
                <a:solidFill>
                  <a:srgbClr val="0070C0"/>
                </a:solidFill>
              </a:rPr>
              <a:t>kíváncsiak</a:t>
            </a:r>
            <a:r>
              <a:rPr lang="hu-HU" dirty="0" smtClean="0"/>
              <a:t> vagyunk.</a:t>
            </a:r>
            <a:endParaRPr lang="hu-HU" dirty="0"/>
          </a:p>
        </p:txBody>
      </p:sp>
      <p:pic>
        <p:nvPicPr>
          <p:cNvPr id="5122" name="Picture 2" descr="Irodalmi kuckó: Móra Ferenc: Zengő ABC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46445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617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Megérkeztek a fecskék!</a:t>
            </a:r>
            <a:br>
              <a:rPr lang="hu-HU" dirty="0" smtClean="0"/>
            </a:br>
            <a:r>
              <a:rPr lang="hu-HU" dirty="0" smtClean="0"/>
              <a:t>Kérdezz tőlük te is!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Tankönyv 101/ 2 feladatában minden képhez írj egy kérdést!</a:t>
            </a:r>
          </a:p>
          <a:p>
            <a:pPr marL="0" indent="0">
              <a:buNone/>
            </a:pPr>
            <a:r>
              <a:rPr lang="hu-HU" dirty="0" smtClean="0"/>
              <a:t>Ügyelj a mondatkezdő </a:t>
            </a:r>
            <a:r>
              <a:rPr lang="hu-HU" u="sng" dirty="0" smtClean="0"/>
              <a:t>nagybetűre</a:t>
            </a:r>
            <a:r>
              <a:rPr lang="hu-HU" dirty="0" smtClean="0"/>
              <a:t> és a mondatvégi írásjelre!                  </a:t>
            </a:r>
            <a:r>
              <a:rPr lang="hu-HU" sz="9600" b="1" dirty="0" smtClean="0">
                <a:solidFill>
                  <a:srgbClr val="FF0000"/>
                </a:solidFill>
              </a:rPr>
              <a:t>?</a:t>
            </a:r>
            <a:endParaRPr lang="hu-HU" sz="96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Mórotz Krisztina: Madárrá lett | Lenolaj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482165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899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Kérdőszavak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/>
              <a:t>A kérdéseinkhez </a:t>
            </a:r>
            <a:r>
              <a:rPr lang="hu-HU" u="sng" dirty="0" smtClean="0"/>
              <a:t>kérdőszavaka</a:t>
            </a:r>
            <a:r>
              <a:rPr lang="hu-HU" dirty="0" smtClean="0"/>
              <a:t>t használunk. 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Ezekkel irányítjuk a figyelmet arra, amit meg szeretnénk tudni.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rgbClr val="FF0000"/>
                </a:solidFill>
              </a:rPr>
              <a:t>Mi?  Mikor?   Hol?  Hány? Mennyi? Hogyan? Mit? Hová? Miért? Kivel?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rgbClr val="FF0000"/>
                </a:solidFill>
              </a:rPr>
              <a:t>Mivel? Ki?  </a:t>
            </a:r>
          </a:p>
          <a:p>
            <a:pPr marL="0" indent="0" algn="ctr">
              <a:buNone/>
            </a:pPr>
            <a:r>
              <a:rPr lang="hu-HU" dirty="0" smtClean="0"/>
              <a:t>Tudnád még folytatni? </a:t>
            </a:r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4211960" y="2204864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0" name="Picture 2" descr="Kányádi Sándor: Májusi szellő,Kányádi S: Vénasszonyok nyara ...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100"/>
            <a:ext cx="1905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795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Amikor kérdezünk…..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Nagyon szeretnénk megtudni valamit, ezért tesszük fel a kérdést.</a:t>
            </a:r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Ennek érdekében a beszédben is ügyelek arra, hogy a kérdésem érthető legyen.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A beszédben a kérdőszó a hangsúlyos, ezt a szót egy kicsit erősebben ejtem ki.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4067944" y="2708920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felé nyíl 4"/>
          <p:cNvSpPr/>
          <p:nvPr/>
        </p:nvSpPr>
        <p:spPr>
          <a:xfrm>
            <a:off x="4067944" y="429309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ra nyíl 5"/>
          <p:cNvSpPr/>
          <p:nvPr/>
        </p:nvSpPr>
        <p:spPr>
          <a:xfrm>
            <a:off x="7380312" y="6029436"/>
            <a:ext cx="12241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170" name="Picture 2" descr="Az ősz kezdete - lelkemszirmai.lapunk.hu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2" y="-31010"/>
            <a:ext cx="2219325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9101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Őszi erdő: csodálatos színek, friss levegő, nyugalom. - proakela ...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86249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418058"/>
          </a:xfrm>
        </p:spPr>
        <p:txBody>
          <a:bodyPr>
            <a:noAutofit/>
          </a:bodyPr>
          <a:lstStyle/>
          <a:p>
            <a:r>
              <a:rPr lang="hu-HU" sz="2800" b="1" dirty="0" smtClean="0"/>
              <a:t>Gyakorold a kérdések helyes hangsúlyozását!</a:t>
            </a:r>
            <a:endParaRPr lang="hu-HU" sz="2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6145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                                 Honnan</a:t>
            </a:r>
            <a:r>
              <a:rPr lang="hu-HU" dirty="0" smtClean="0"/>
              <a:t> szaladsz, nyulacska?</a:t>
            </a:r>
          </a:p>
          <a:p>
            <a:pPr marL="0" indent="0">
              <a:buNone/>
            </a:pPr>
            <a:r>
              <a:rPr lang="hu-HU" dirty="0" smtClean="0"/>
              <a:t>                                                   Mezőről.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                                   Miért </a:t>
            </a:r>
            <a:r>
              <a:rPr lang="hu-HU" dirty="0" smtClean="0"/>
              <a:t>szaladsz a mezőről?</a:t>
            </a:r>
          </a:p>
          <a:p>
            <a:pPr marL="0" indent="0">
              <a:buNone/>
            </a:pPr>
            <a:r>
              <a:rPr lang="hu-HU" dirty="0" smtClean="0"/>
              <a:t>                                                 Kergetnek.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                                     Kik</a:t>
            </a:r>
            <a:r>
              <a:rPr lang="hu-HU" dirty="0" smtClean="0"/>
              <a:t> kergetnek, nyulacska?</a:t>
            </a:r>
          </a:p>
          <a:p>
            <a:pPr marL="0" indent="0">
              <a:buNone/>
            </a:pPr>
            <a:r>
              <a:rPr lang="hu-HU" dirty="0" smtClean="0"/>
              <a:t>                                                    Vadászok.</a:t>
            </a:r>
          </a:p>
          <a:p>
            <a:pPr marL="0" indent="0">
              <a:buNone/>
            </a:pPr>
            <a:r>
              <a:rPr lang="hu-HU" dirty="0" smtClean="0"/>
              <a:t>                                       Ugyan </a:t>
            </a:r>
            <a:r>
              <a:rPr lang="hu-HU" dirty="0" smtClean="0">
                <a:solidFill>
                  <a:srgbClr val="FF0000"/>
                </a:solidFill>
              </a:rPr>
              <a:t>mivel</a:t>
            </a:r>
            <a:r>
              <a:rPr lang="hu-HU" dirty="0" smtClean="0"/>
              <a:t> kergetnek?</a:t>
            </a:r>
          </a:p>
          <a:p>
            <a:pPr marL="0" indent="0">
              <a:buNone/>
            </a:pPr>
            <a:r>
              <a:rPr lang="hu-HU" dirty="0" smtClean="0"/>
              <a:t>                                                     Puskával.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                                          Mit</a:t>
            </a:r>
            <a:r>
              <a:rPr lang="hu-HU" dirty="0" smtClean="0"/>
              <a:t> akarnak tetőled?</a:t>
            </a:r>
          </a:p>
          <a:p>
            <a:pPr marL="0" indent="0">
              <a:buNone/>
            </a:pPr>
            <a:r>
              <a:rPr lang="hu-HU" dirty="0" smtClean="0"/>
              <a:t>                                                Meglőni.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                        Hová</a:t>
            </a:r>
            <a:r>
              <a:rPr lang="hu-HU" dirty="0" smtClean="0"/>
              <a:t> szaladsz előlük?</a:t>
            </a:r>
          </a:p>
          <a:p>
            <a:pPr marL="0" indent="0">
              <a:buNone/>
            </a:pPr>
            <a:r>
              <a:rPr lang="hu-HU" dirty="0" smtClean="0"/>
              <a:t>                                            Erdőbe.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                    Mit</a:t>
            </a:r>
            <a:r>
              <a:rPr lang="hu-HU" dirty="0" smtClean="0"/>
              <a:t> csinálsz az erdőben?</a:t>
            </a:r>
          </a:p>
          <a:p>
            <a:pPr marL="0" indent="0">
              <a:buNone/>
            </a:pPr>
            <a:r>
              <a:rPr lang="hu-HU" dirty="0" smtClean="0"/>
              <a:t>                                           Elbújok.</a:t>
            </a:r>
          </a:p>
          <a:p>
            <a:pPr marL="0" indent="0">
              <a:buNone/>
            </a:pPr>
            <a:r>
              <a:rPr lang="hu-HU" dirty="0" smtClean="0"/>
              <a:t>Szaladj gyorsan, nyulacska!</a:t>
            </a:r>
          </a:p>
          <a:p>
            <a:pPr marL="0" indent="0">
              <a:buNone/>
            </a:pPr>
            <a:r>
              <a:rPr lang="hu-HU" dirty="0" smtClean="0"/>
              <a:t>Szaladok! Itt ugyan nem maradok!</a:t>
            </a:r>
            <a:endParaRPr lang="hu-HU" dirty="0"/>
          </a:p>
        </p:txBody>
      </p:sp>
      <p:pic>
        <p:nvPicPr>
          <p:cNvPr id="8194" name="Picture 2" descr="Fajták és színváltozatok képekkel :: Torpenyul-bunn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844824"/>
            <a:ext cx="35718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721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Ügyes voltál!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/>
              <a:t>Másolj le három kérdést a versből a tankönyvedbe (102/4c feladat)!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Írd le a szabályt a füzetedbe és jól jegyezd meg! </a:t>
            </a:r>
          </a:p>
          <a:p>
            <a:pPr marL="0" indent="0">
              <a:buNone/>
            </a:pPr>
            <a:r>
              <a:rPr lang="hu-HU" dirty="0" smtClean="0"/>
              <a:t>( tankönyv 102.o)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Pihenj egy kicsit, aztán folytatjuk!</a:t>
            </a:r>
            <a:endParaRPr lang="hu-HU" dirty="0"/>
          </a:p>
        </p:txBody>
      </p:sp>
      <p:pic>
        <p:nvPicPr>
          <p:cNvPr id="9218" name="Picture 2" descr="Édes a pihenés (kép)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56019"/>
            <a:ext cx="3140596" cy="262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19288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</TotalTime>
  <Words>450</Words>
  <Application>Microsoft Office PowerPoint</Application>
  <PresentationFormat>Diavetítés a képernyőre (4:3 oldalarány)</PresentationFormat>
  <Paragraphs>97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Túra</vt:lpstr>
      <vt:lpstr>A kérdő mondat</vt:lpstr>
      <vt:lpstr>Nemes Nagy Ágnes : Madarak </vt:lpstr>
      <vt:lpstr>A beszélő szándéka:</vt:lpstr>
      <vt:lpstr>Kérdezünk…</vt:lpstr>
      <vt:lpstr>  Megérkeztek a fecskék! Kérdezz tőlük te is!  </vt:lpstr>
      <vt:lpstr>Kérdőszavak</vt:lpstr>
      <vt:lpstr>Amikor kérdezünk…..</vt:lpstr>
      <vt:lpstr>Gyakorold a kérdések helyes hangsúlyozását!</vt:lpstr>
      <vt:lpstr>Ügyes voltál!</vt:lpstr>
      <vt:lpstr>Kérdezhetünk még így is! Figyelj!</vt:lpstr>
      <vt:lpstr>- e</vt:lpstr>
      <vt:lpstr>Gyakorolj!</vt:lpstr>
      <vt:lpstr>13.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kérdő mondat</dc:title>
  <dc:creator>Fuji-02</dc:creator>
  <cp:lastModifiedBy>user</cp:lastModifiedBy>
  <cp:revision>10</cp:revision>
  <dcterms:created xsi:type="dcterms:W3CDTF">2020-04-26T05:23:07Z</dcterms:created>
  <dcterms:modified xsi:type="dcterms:W3CDTF">2020-04-26T07:31:16Z</dcterms:modified>
</cp:coreProperties>
</file>