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7" r:id="rId2"/>
    <p:sldMasterId id="2147483781" r:id="rId3"/>
    <p:sldMasterId id="214748379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258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31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6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275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4453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290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5498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7284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89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6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248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0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338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13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91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96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28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967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852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7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247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15799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57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4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766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37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1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071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618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183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42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2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9484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5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168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644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623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704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8845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97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978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E358-F385-436E-9233-D151BC2C49D3}" type="datetimeFigureOut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9EB-2076-458D-9B16-058D04720D18}" type="slidenum"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8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421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36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23756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863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31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446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557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42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781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1572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60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05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2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86237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75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992870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78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64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23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112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055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413E-897C-4C79-80B3-BD1727B8B78F}" type="datetimeFigureOut">
              <a:rPr lang="hu-HU" smtClean="0"/>
              <a:pPr/>
              <a:t>2021.03.22.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345A-BAB5-4532-B13E-A870B37C6E2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806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35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7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6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A1CA0-BD1A-45BB-AA96-9BC2D4E057A7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2021.03.22.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C7EBD-C69E-4533-B5F8-878D9DAA382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3" y="182880"/>
            <a:ext cx="11877963" cy="722015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24143" y="-443769"/>
            <a:ext cx="7766936" cy="1646302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mesék birodalma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71287" y="3754336"/>
            <a:ext cx="7766936" cy="1096899"/>
          </a:xfrm>
        </p:spPr>
        <p:txBody>
          <a:bodyPr>
            <a:normAutofit/>
          </a:bodyPr>
          <a:lstStyle/>
          <a:p>
            <a:r>
              <a:rPr lang="hu-H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Összefoglalás</a:t>
            </a:r>
            <a:endParaRPr lang="hu-H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71052" y="1092308"/>
            <a:ext cx="11388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MELYIK MESESZEREPLŐRE ISMERSZ RÁ?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24654" y="2145912"/>
            <a:ext cx="5975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Tyúkudvarba beosonó,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Kurta lábú ragadozó,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Vörös bundás ravasz koma,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Kotorékban az otthona.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219" y="3447536"/>
            <a:ext cx="4554107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5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12017"/>
            <a:ext cx="119426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MELYIK MESESZEREPLŐRE ISMERSZ RÁ?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86691" y="1993485"/>
            <a:ext cx="7278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az orrom, mulatságos,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Nevem mégis igazságos.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meglát mind felkiált,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Isten óvja …………. királyt!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099" y="1596902"/>
            <a:ext cx="2780017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3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58982" y="870282"/>
            <a:ext cx="8478982" cy="490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fecske				7. táltos ló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törpe				8. bálna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sárkány		</a:t>
            </a:r>
            <a:r>
              <a:rPr lang="hu-H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9. óriás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boszorkány			10. légy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giliszta				11. csirke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szúnyog		</a:t>
            </a:r>
            <a:r>
              <a:rPr lang="hu-HU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12. tündér</a:t>
            </a:r>
            <a:endParaRPr lang="hu-H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9937" y="1537220"/>
            <a:ext cx="5362829" cy="221274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8426" y="713571"/>
            <a:ext cx="89418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jut eszedbe ezekről a számokról?</a:t>
            </a:r>
          </a:p>
        </p:txBody>
      </p:sp>
      <p:sp>
        <p:nvSpPr>
          <p:cNvPr id="4" name="Téglalap 3"/>
          <p:cNvSpPr/>
          <p:nvPr/>
        </p:nvSpPr>
        <p:spPr>
          <a:xfrm>
            <a:off x="265596" y="227451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églalap 4"/>
          <p:cNvSpPr/>
          <p:nvPr/>
        </p:nvSpPr>
        <p:spPr>
          <a:xfrm>
            <a:off x="10438540" y="176668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hu-H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204297" y="508237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376" y="1560403"/>
            <a:ext cx="3483841" cy="24438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1034" y="4452701"/>
            <a:ext cx="3357850" cy="25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7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32206B-CA0F-494B-87E4-2D7D234B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Házi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A463C38-C85B-453C-A1C7-34041CF4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Gyűjtsd össze a tíz elrejtett tulajdonságot!</a:t>
            </a:r>
          </a:p>
          <a:p>
            <a:pPr marL="0" indent="0">
              <a:buNone/>
            </a:pPr>
            <a:endParaRPr lang="hu-H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Válassz ki közülük hármat és írj velük mondatot az olvasott mesék kapcsán!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BA152CA-7CA9-424C-8C4F-EB196EF1E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058" y="365125"/>
            <a:ext cx="3679999" cy="51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9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0917"/>
            <a:ext cx="12191999" cy="79480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95743" y="2160588"/>
            <a:ext cx="336055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Keresd meg a következő mondatok melyik meséből vannak?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Olvasd fel, és tedd hozzá a következőt is!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054" y="2730787"/>
            <a:ext cx="105156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Óvta a juhász a királyt, forduljon vissza, különben megázik.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 király nem hallgatott rá.</a:t>
            </a:r>
          </a:p>
          <a:p>
            <a:pPr marL="0" indent="0">
              <a:buNone/>
            </a:pPr>
            <a:endParaRPr lang="hu-H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Jancsinak a szeme majd kiesett az éhségtől.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Végre nagy nehezen megérkezik az ebéd.</a:t>
            </a:r>
          </a:p>
          <a:p>
            <a:pPr marL="0" indent="0">
              <a:buNone/>
            </a:pP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80291"/>
            <a:ext cx="10515600" cy="5696672"/>
          </a:xfrm>
        </p:spPr>
        <p:txBody>
          <a:bodyPr/>
          <a:lstStyle/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Uram királyom, csak arra kérlek, állítsd meg a világ minden folyóját.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hordjanak több vizet a tengerbe, míg meg nem számlálom, hány csepp van benne.</a:t>
            </a:r>
          </a:p>
          <a:p>
            <a:pPr marL="0" indent="0">
              <a:buNone/>
            </a:pP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Amint mentek, mendegéltek, nagy kerek sajtot találtak, de nem tudták elosztani igazságosan.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Irigyen civakodtak, huzakodtak, morogtak, amikor </a:t>
            </a:r>
            <a:r>
              <a:rPr lang="hu-H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közibük</a:t>
            </a:r>
            <a:r>
              <a:rPr lang="hu-H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toppant a róka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0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elvitték és bedobták egy gödörbe, száz éles kasza közé.</a:t>
            </a:r>
          </a:p>
          <a:p>
            <a:pPr marL="0" lvl="0" indent="0">
              <a:buNone/>
            </a:pPr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most se lett semmi baja, mert két szeme világított, aztán estében addig </a:t>
            </a:r>
            <a:r>
              <a:rPr lang="hu-H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kalimpálódzott</a:t>
            </a:r>
            <a:r>
              <a:rPr lang="hu-H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amíg jó helyre nem esett.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0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1B1194-D87D-4FF3-B23F-93D4F852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tudsz a mesékről?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E71734C-D4F3-489E-BDBA-46936BA6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30057"/>
            <a:ext cx="10515600" cy="55022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mese?</a:t>
            </a:r>
          </a:p>
          <a:p>
            <a:pPr marL="0" indent="0">
              <a:buNone/>
            </a:pP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Csodás elemekkel átszőtt kitalált történet.</a:t>
            </a:r>
            <a:endParaRPr lang="hu-HU" sz="1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két nagy csoportját ismered a meséknek?</a:t>
            </a:r>
          </a:p>
          <a:p>
            <a:pPr marL="0" indent="0">
              <a:buNone/>
            </a:pPr>
            <a:r>
              <a:rPr lang="hu-HU" sz="16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épmesék-műmesék</a:t>
            </a:r>
            <a:endParaRPr lang="hu-HU" sz="1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Sorolj fel mesefajtákat!</a:t>
            </a:r>
          </a:p>
          <a:p>
            <a:pPr marL="0" indent="0">
              <a:buNone/>
            </a:pP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Állatmese					Láncmese</a:t>
            </a:r>
          </a:p>
          <a:p>
            <a:pPr marL="0" indent="0">
              <a:buNone/>
            </a:pP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Tündérmese				Verses mese</a:t>
            </a:r>
          </a:p>
          <a:p>
            <a:pPr marL="0" indent="0">
              <a:buNone/>
            </a:pP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Csalimese					Valós mese</a:t>
            </a:r>
          </a:p>
          <a:p>
            <a:pPr marL="0" indent="0">
              <a:buNone/>
            </a:pPr>
            <a:r>
              <a:rPr lang="hu-HU" sz="1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Tréfásmese</a:t>
            </a:r>
          </a:p>
          <a:p>
            <a:pPr marL="0" indent="0">
              <a:buNone/>
            </a:pPr>
            <a:endParaRPr lang="hu-HU" sz="16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000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002020702" pitchFamily="82" charset="0"/>
            </a:endParaRPr>
          </a:p>
          <a:p>
            <a:pPr marL="0" indent="0" algn="ctr">
              <a:buNone/>
            </a:pPr>
            <a:endParaRPr lang="hu-HU" sz="4000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anose="040405050500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0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2706001-FCAC-4CBB-BD08-E2237C2939B6}"/>
              </a:ext>
            </a:extLst>
          </p:cNvPr>
          <p:cNvSpPr txBox="1"/>
          <p:nvPr/>
        </p:nvSpPr>
        <p:spPr>
          <a:xfrm>
            <a:off x="4655419" y="2708983"/>
            <a:ext cx="344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Szerzője ismeretlen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9A68DEA-EC95-49C8-96CB-D4F91685AE2C}"/>
              </a:ext>
            </a:extLst>
          </p:cNvPr>
          <p:cNvSpPr txBox="1"/>
          <p:nvPr/>
        </p:nvSpPr>
        <p:spPr>
          <a:xfrm>
            <a:off x="3801820" y="5330911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Szájhagyomány útján terjed.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C531581-A018-43DF-A362-ED783A3CBC04}"/>
              </a:ext>
            </a:extLst>
          </p:cNvPr>
          <p:cNvSpPr txBox="1"/>
          <p:nvPr/>
        </p:nvSpPr>
        <p:spPr>
          <a:xfrm>
            <a:off x="4080551" y="3383536"/>
            <a:ext cx="4591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Több ismert változata van.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D5893E7-EB16-4ECB-A3FE-1AC6BCB2C7AE}"/>
              </a:ext>
            </a:extLst>
          </p:cNvPr>
          <p:cNvSpPr txBox="1"/>
          <p:nvPr/>
        </p:nvSpPr>
        <p:spPr>
          <a:xfrm>
            <a:off x="4934341" y="2117461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Szövege állandó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1FA3090-14CF-4141-9A67-B24E21D5EA18}"/>
              </a:ext>
            </a:extLst>
          </p:cNvPr>
          <p:cNvSpPr txBox="1"/>
          <p:nvPr/>
        </p:nvSpPr>
        <p:spPr>
          <a:xfrm>
            <a:off x="4519280" y="3948548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Ismerjük a szerzőjét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CB84E286-2924-4595-85C9-A52AAB0D1EC8}"/>
              </a:ext>
            </a:extLst>
          </p:cNvPr>
          <p:cNvSpPr txBox="1"/>
          <p:nvPr/>
        </p:nvSpPr>
        <p:spPr>
          <a:xfrm>
            <a:off x="4436822" y="4642864"/>
            <a:ext cx="3780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Nyomtatásban terjed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47649851-A0CE-4B74-8A46-0B2DC94523EA}"/>
              </a:ext>
            </a:extLst>
          </p:cNvPr>
          <p:cNvSpPr txBox="1"/>
          <p:nvPr/>
        </p:nvSpPr>
        <p:spPr>
          <a:xfrm>
            <a:off x="1286821" y="1287361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808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NÉPMESE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D84505E2-42D9-487E-B498-0500000D246A}"/>
              </a:ext>
            </a:extLst>
          </p:cNvPr>
          <p:cNvSpPr txBox="1"/>
          <p:nvPr/>
        </p:nvSpPr>
        <p:spPr>
          <a:xfrm>
            <a:off x="9627877" y="1287361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MŰMESE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B5E807AE-2BD9-44B9-A53C-B9E305EBBC25}"/>
              </a:ext>
            </a:extLst>
          </p:cNvPr>
          <p:cNvSpPr txBox="1"/>
          <p:nvPr/>
        </p:nvSpPr>
        <p:spPr>
          <a:xfrm>
            <a:off x="4033121" y="1290839"/>
            <a:ext cx="489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MIT TUDUNK A MESÉKRŐL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825737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5625 0.0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-0.27774 -0.04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0495 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6784 -0.085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27357 -0.0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29557 -0.1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4314" y="164880"/>
            <a:ext cx="111720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ea typeface="Algerian"/>
                <a:cs typeface="Times New Roman" panose="02020603050405020304" pitchFamily="18" charset="0"/>
                <a:sym typeface="Algerian"/>
              </a:rPr>
              <a:t>      JELLEGZETES </a:t>
            </a:r>
            <a:r>
              <a:rPr lang="hu-HU" sz="4000" b="1" dirty="0">
                <a:latin typeface="Times New Roman" panose="02020603050405020304" pitchFamily="18" charset="0"/>
                <a:ea typeface="Algerian"/>
                <a:cs typeface="Times New Roman" panose="02020603050405020304" pitchFamily="18" charset="0"/>
                <a:sym typeface="Algerian"/>
              </a:rPr>
              <a:t>MESEKEZDÉS</a:t>
            </a:r>
            <a:r>
              <a:rPr lang="hu-HU" sz="4000" b="1" dirty="0" smtClean="0">
                <a:latin typeface="Times New Roman" panose="02020603050405020304" pitchFamily="18" charset="0"/>
                <a:ea typeface="Algerian"/>
                <a:cs typeface="Times New Roman" panose="02020603050405020304" pitchFamily="18" charset="0"/>
                <a:sym typeface="Algerian"/>
              </a:rPr>
              <a:t>:</a:t>
            </a:r>
          </a:p>
          <a:p>
            <a:r>
              <a:rPr lang="hu-HU" sz="4000" b="1" dirty="0" smtClean="0">
                <a:latin typeface="Times New Roman" panose="02020603050405020304" pitchFamily="18" charset="0"/>
                <a:ea typeface="Algerian"/>
                <a:cs typeface="Times New Roman" panose="02020603050405020304" pitchFamily="18" charset="0"/>
                <a:sym typeface="Algerian"/>
              </a:rPr>
              <a:t/>
            </a:r>
            <a:br>
              <a:rPr lang="hu-HU" sz="4000" b="1" dirty="0" smtClean="0">
                <a:latin typeface="Times New Roman" panose="02020603050405020304" pitchFamily="18" charset="0"/>
                <a:ea typeface="Algerian"/>
                <a:cs typeface="Times New Roman" panose="02020603050405020304" pitchFamily="18" charset="0"/>
                <a:sym typeface="Algerian"/>
              </a:rPr>
            </a:br>
            <a:r>
              <a:rPr lang="hu-HU" sz="4000" dirty="0"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chemeClr val="accent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EGYSZER VOLT HOL NEM VOLT</a:t>
            </a:r>
            <a:r>
              <a:rPr lang="hu-HU" sz="4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……</a:t>
            </a:r>
          </a:p>
          <a:p>
            <a:r>
              <a:rPr lang="hu-HU" sz="40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HOL</a:t>
            </a:r>
            <a:r>
              <a:rPr lang="hu-HU" sz="4000" dirty="0">
                <a:solidFill>
                  <a:schemeClr val="accent5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, VOLT, HOL NEM VOLT, AZ ÓPERENCIÁS TENGEREN IS TÚL,</a:t>
            </a:r>
            <a:br>
              <a:rPr lang="hu-HU" sz="4000" dirty="0">
                <a:solidFill>
                  <a:schemeClr val="accent5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hu-HU" sz="4000" dirty="0" smtClean="0">
                <a:solidFill>
                  <a:srgbClr val="00B0F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VALAMIKOR RÉGES-RÉGEN, AMIKOR DÉDANYÁINK DÉDANYÁI SEM ÉLTEK, MÁS VOLT A </a:t>
            </a:r>
            <a:r>
              <a:rPr lang="hu-HU" sz="4000" dirty="0">
                <a:solidFill>
                  <a:srgbClr val="00B0F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VILÁG, MINT MA. </a:t>
            </a:r>
            <a:endParaRPr lang="hu-HU" sz="4000" dirty="0" smtClean="0">
              <a:solidFill>
                <a:srgbClr val="00B0F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r>
              <a:rPr lang="hu-HU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AKKORIBAN </a:t>
            </a:r>
            <a:r>
              <a:rPr lang="hu-HU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TÖRTÉNT…</a:t>
            </a:r>
            <a:br>
              <a:rPr lang="hu-HU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SOK-SOK ESZTENDŐVEL EZELŐTT </a:t>
            </a:r>
            <a:r>
              <a:rPr lang="hu-HU" sz="4000" dirty="0" smtClean="0">
                <a:solidFill>
                  <a:schemeClr val="tx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ÉLT…</a:t>
            </a:r>
            <a: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/>
            </a:r>
            <a:br>
              <a:rPr lang="hu-HU" sz="4000" dirty="0">
                <a:solidFill>
                  <a:schemeClr val="tx2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endParaRPr lang="hu-H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85908"/>
            <a:ext cx="116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MELYIK MESESZEREPLŐRE ISMERSZ RÁ?</a:t>
            </a:r>
            <a:b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87940" y="2579454"/>
            <a:ext cx="6986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Mesék szereplője vagyok,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Arcom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tündöklően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ragyog.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Kicsi szárnyam, hegyes fülem,</a:t>
            </a:r>
          </a:p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kisasszony a nevem.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9274" y="1881065"/>
            <a:ext cx="285927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309</Words>
  <Application>Microsoft Office PowerPoint</Application>
  <PresentationFormat>Egyéni</PresentationFormat>
  <Paragraphs>69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Fazetta</vt:lpstr>
      <vt:lpstr>1_Fazetta</vt:lpstr>
      <vt:lpstr>2_Fazetta</vt:lpstr>
      <vt:lpstr>3_Fazetta</vt:lpstr>
      <vt:lpstr>A mesék birodalma</vt:lpstr>
      <vt:lpstr>2. dia</vt:lpstr>
      <vt:lpstr>Keresd meg a következő mondatok melyik meséből vannak? Olvasd fel, és tedd hozzá a következőt is!</vt:lpstr>
      <vt:lpstr>4. dia</vt:lpstr>
      <vt:lpstr>5. dia</vt:lpstr>
      <vt:lpstr>Mit tudsz a mesékről?</vt:lpstr>
      <vt:lpstr>7. dia</vt:lpstr>
      <vt:lpstr>8. dia</vt:lpstr>
      <vt:lpstr>9. dia</vt:lpstr>
      <vt:lpstr>10. dia</vt:lpstr>
      <vt:lpstr>11. dia</vt:lpstr>
      <vt:lpstr>12. dia</vt:lpstr>
      <vt:lpstr>13. dia</vt:lpstr>
      <vt:lpstr>Házi feladat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mesék birodalma</dc:title>
  <dc:creator>Szukics Judit</dc:creator>
  <cp:lastModifiedBy>user</cp:lastModifiedBy>
  <cp:revision>12</cp:revision>
  <dcterms:created xsi:type="dcterms:W3CDTF">2021-02-22T16:33:56Z</dcterms:created>
  <dcterms:modified xsi:type="dcterms:W3CDTF">2021-03-22T03:07:13Z</dcterms:modified>
</cp:coreProperties>
</file>