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6" r:id="rId7"/>
    <p:sldId id="271" r:id="rId8"/>
    <p:sldId id="262" r:id="rId9"/>
    <p:sldId id="265" r:id="rId10"/>
    <p:sldId id="263" r:id="rId11"/>
    <p:sldId id="264" r:id="rId12"/>
    <p:sldId id="268" r:id="rId13"/>
    <p:sldId id="269" r:id="rId14"/>
    <p:sldId id="270" r:id="rId15"/>
    <p:sldId id="273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6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F674-CACF-4649-A930-3D48449B266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F4C8-7155-44B8-8481-E0E8E96B7F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2862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F674-CACF-4649-A930-3D48449B266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F4C8-7155-44B8-8481-E0E8E96B7F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285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F674-CACF-4649-A930-3D48449B266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F4C8-7155-44B8-8481-E0E8E96B7F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952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F674-CACF-4649-A930-3D48449B266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F4C8-7155-44B8-8481-E0E8E96B7F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873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F674-CACF-4649-A930-3D48449B266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F4C8-7155-44B8-8481-E0E8E96B7F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4400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F674-CACF-4649-A930-3D48449B266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F4C8-7155-44B8-8481-E0E8E96B7F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1608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F674-CACF-4649-A930-3D48449B266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F4C8-7155-44B8-8481-E0E8E96B7F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4679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F674-CACF-4649-A930-3D48449B266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F4C8-7155-44B8-8481-E0E8E96B7F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114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F674-CACF-4649-A930-3D48449B266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F4C8-7155-44B8-8481-E0E8E96B7F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8796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F674-CACF-4649-A930-3D48449B266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F4C8-7155-44B8-8481-E0E8E96B7F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0699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F674-CACF-4649-A930-3D48449B266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F4C8-7155-44B8-8481-E0E8E96B7F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1125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7F674-CACF-4649-A930-3D48449B266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F4C8-7155-44B8-8481-E0E8E96B7F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8174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876156" y="2510622"/>
            <a:ext cx="6439688" cy="1512997"/>
          </a:xfrm>
        </p:spPr>
        <p:txBody>
          <a:bodyPr>
            <a:noAutofit/>
          </a:bodyPr>
          <a:lstStyle/>
          <a:p>
            <a:r>
              <a:rPr lang="hu-HU" sz="15000" b="1" dirty="0">
                <a:solidFill>
                  <a:schemeClr val="accent6">
                    <a:lumMod val="75000"/>
                  </a:schemeClr>
                </a:solidFill>
                <a:latin typeface="Magyar Script" panose="030B04020602050B0404" pitchFamily="66" charset="0"/>
              </a:rPr>
              <a:t>A mese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389769C2-902B-4162-8D57-27E9D594B2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27346" y="358789"/>
            <a:ext cx="662731" cy="1627666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xmlns="" id="{18173312-3676-4E5F-8F6D-C151353FBC4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584" y="266601"/>
            <a:ext cx="920409" cy="13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7350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1559475" y="3325368"/>
            <a:ext cx="29360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solidFill>
                  <a:srgbClr val="C00000"/>
                </a:solidFill>
                <a:latin typeface="Magyar Script" panose="030B04020602050B0404" pitchFamily="66" charset="0"/>
              </a:rPr>
              <a:t>Népmese</a:t>
            </a:r>
          </a:p>
          <a:p>
            <a:pPr algn="ctr"/>
            <a:r>
              <a:rPr lang="hu-HU" sz="4000" dirty="0">
                <a:solidFill>
                  <a:srgbClr val="C00000"/>
                </a:solidFill>
                <a:latin typeface="Magyar Script" panose="030B04020602050B0404" pitchFamily="66" charset="0"/>
              </a:rPr>
              <a:t> Állatmese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207855" y="1152447"/>
            <a:ext cx="3639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latin typeface="Magyar Script" panose="030B04020602050B0404" pitchFamily="66" charset="0"/>
              </a:rPr>
              <a:t>Osztozkodik a róka</a:t>
            </a:r>
          </a:p>
          <a:p>
            <a:pPr algn="ctr"/>
            <a:r>
              <a:rPr lang="hu-HU" sz="4000" dirty="0">
                <a:latin typeface="Magyar Script" panose="030B04020602050B0404" pitchFamily="66" charset="0"/>
              </a:rPr>
              <a:t>62.o.</a:t>
            </a:r>
          </a:p>
        </p:txBody>
      </p:sp>
      <p:pic>
        <p:nvPicPr>
          <p:cNvPr id="2050" name="Picture 2" descr="Az Osztozkodó Medvék Rajz - Gyémánt raj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126" y="1152447"/>
            <a:ext cx="4053909" cy="378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9956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7188031" y="2475886"/>
            <a:ext cx="3639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solidFill>
                  <a:srgbClr val="C00000"/>
                </a:solidFill>
                <a:latin typeface="Magyar Script" panose="030B04020602050B0404" pitchFamily="66" charset="0"/>
              </a:rPr>
              <a:t>Népmese</a:t>
            </a:r>
          </a:p>
          <a:p>
            <a:pPr algn="ctr"/>
            <a:r>
              <a:rPr lang="hu-HU" sz="4000" dirty="0">
                <a:solidFill>
                  <a:srgbClr val="C00000"/>
                </a:solidFill>
                <a:latin typeface="Magyar Script" panose="030B04020602050B0404" pitchFamily="66" charset="0"/>
              </a:rPr>
              <a:t>Valós mese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226143" y="640383"/>
            <a:ext cx="3639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latin typeface="Magyar Script" panose="030B04020602050B0404" pitchFamily="66" charset="0"/>
              </a:rPr>
              <a:t>Mátyást megvendégelik</a:t>
            </a:r>
          </a:p>
          <a:p>
            <a:pPr algn="ctr"/>
            <a:r>
              <a:rPr lang="hu-HU" sz="4000" dirty="0">
                <a:latin typeface="Magyar Script" panose="030B04020602050B0404" pitchFamily="66" charset="0"/>
              </a:rPr>
              <a:t>84.o.</a:t>
            </a:r>
          </a:p>
        </p:txBody>
      </p:sp>
      <p:pic>
        <p:nvPicPr>
          <p:cNvPr id="3074" name="Picture 2" descr="Mesék Mátyás királyról: Furcsa látogatók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206" y="2775775"/>
            <a:ext cx="4558792" cy="25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727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7188031" y="2475886"/>
            <a:ext cx="3639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dirty="0">
                <a:solidFill>
                  <a:srgbClr val="C00000"/>
                </a:solidFill>
                <a:latin typeface="Magyar Script" panose="030B04020602050B0404" pitchFamily="66" charset="0"/>
              </a:rPr>
              <a:t>Műmese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agyar Script" panose="030B04020602050B04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dirty="0">
                <a:solidFill>
                  <a:srgbClr val="C00000"/>
                </a:solidFill>
                <a:latin typeface="Magyar Script" panose="030B04020602050B0404" pitchFamily="66" charset="0"/>
              </a:rPr>
              <a:t>Állatmese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agyar Script" panose="030B04020602050B0404" pitchFamily="66" charset="0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13343" y="194465"/>
            <a:ext cx="56826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dirty="0">
                <a:solidFill>
                  <a:prstClr val="black"/>
                </a:solidFill>
                <a:latin typeface="Magyar Script" panose="030B04020602050B0404" pitchFamily="66" charset="0"/>
              </a:rPr>
              <a:t>A búbos pacsirta meg a rezgő nyár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prstClr val="black"/>
                </a:solidFill>
                <a:latin typeface="Magyar Script" panose="030B04020602050B0404" pitchFamily="66" charset="0"/>
              </a:rPr>
              <a:t>(Kolozsvári Grandpierre Emil)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gyar Script" panose="030B04020602050B0404" pitchFamily="66" charset="0"/>
                <a:ea typeface="+mn-ea"/>
                <a:cs typeface="+mn-cs"/>
              </a:rPr>
              <a:t>57.o.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EA866C5A-087F-4959-AFFC-2FB060A0F8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976" y="2564345"/>
            <a:ext cx="4127389" cy="393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280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7188031" y="2475886"/>
            <a:ext cx="3639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agyar Script" panose="030B04020602050B0404" pitchFamily="66" charset="0"/>
                <a:ea typeface="+mn-ea"/>
                <a:cs typeface="+mn-cs"/>
              </a:rPr>
              <a:t>Népmese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dirty="0">
                <a:solidFill>
                  <a:srgbClr val="C00000"/>
                </a:solidFill>
                <a:latin typeface="Magyar Script" panose="030B04020602050B0404" pitchFamily="66" charset="0"/>
              </a:rPr>
              <a:t>Állatmese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agyar Script" panose="030B04020602050B0404" pitchFamily="66" charset="0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226143" y="640383"/>
            <a:ext cx="3639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dirty="0" err="1">
                <a:solidFill>
                  <a:prstClr val="black"/>
                </a:solidFill>
                <a:latin typeface="Magyar Script" panose="030B04020602050B0404" pitchFamily="66" charset="0"/>
              </a:rPr>
              <a:t>Ugorjunk</a:t>
            </a:r>
            <a:r>
              <a:rPr lang="hu-HU" sz="4000" dirty="0">
                <a:solidFill>
                  <a:prstClr val="black"/>
                </a:solidFill>
                <a:latin typeface="Magyar Script" panose="030B04020602050B0404" pitchFamily="66" charset="0"/>
              </a:rPr>
              <a:t> árkot!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gyar Script" panose="030B04020602050B0404" pitchFamily="66" charset="0"/>
                <a:ea typeface="+mn-ea"/>
                <a:cs typeface="+mn-cs"/>
              </a:rPr>
              <a:t>61.o.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2AEE3034-3653-497E-A785-65061F22EA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6142" y="2326570"/>
            <a:ext cx="3917901" cy="381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1009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7188031" y="2475886"/>
            <a:ext cx="3639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agyar Script" panose="030B04020602050B0404" pitchFamily="66" charset="0"/>
                <a:ea typeface="+mn-ea"/>
                <a:cs typeface="+mn-cs"/>
              </a:rPr>
              <a:t>Népmese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dirty="0">
                <a:solidFill>
                  <a:srgbClr val="C00000"/>
                </a:solidFill>
                <a:latin typeface="Magyar Script" panose="030B04020602050B0404" pitchFamily="66" charset="0"/>
              </a:rPr>
              <a:t>Tündérmese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agyar Script" panose="030B04020602050B0404" pitchFamily="66" charset="0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38673" y="376223"/>
            <a:ext cx="4869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dirty="0">
                <a:solidFill>
                  <a:prstClr val="black"/>
                </a:solidFill>
                <a:latin typeface="Magyar Script" panose="030B04020602050B0404" pitchFamily="66" charset="0"/>
              </a:rPr>
              <a:t>A három kívánság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gyar Script" panose="030B04020602050B0404" pitchFamily="66" charset="0"/>
                <a:ea typeface="+mn-ea"/>
                <a:cs typeface="+mn-cs"/>
              </a:rPr>
              <a:t>66.o.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FB25B167-14BA-4ED1-B84D-3F6EED2B69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8329" y="1678714"/>
            <a:ext cx="4018521" cy="449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0714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3700EC9-4E1E-4AB1-823F-B09DEBD1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02" y="1114953"/>
            <a:ext cx="6019800" cy="1325563"/>
          </a:xfrm>
        </p:spPr>
        <p:txBody>
          <a:bodyPr>
            <a:noAutofit/>
          </a:bodyPr>
          <a:lstStyle/>
          <a:p>
            <a:r>
              <a:rPr lang="hu-HU" sz="6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Ügyesek voltatok!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7DC711E1-7006-4CF9-8E08-29285881A6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2882" y="624597"/>
            <a:ext cx="2286198" cy="5608806"/>
          </a:xfrm>
          <a:prstGeom prst="rect">
            <a:avLst/>
          </a:prstGeom>
        </p:spPr>
      </p:pic>
      <p:sp>
        <p:nvSpPr>
          <p:cNvPr id="5" name="Beszédbuborék: lekerekített sarkú téglalap 4">
            <a:extLst>
              <a:ext uri="{FF2B5EF4-FFF2-40B4-BE49-F238E27FC236}">
                <a16:creationId xmlns:a16="http://schemas.microsoft.com/office/drawing/2014/main" xmlns="" id="{453DA097-3388-4CF7-AA2F-E6CEC97BAEA5}"/>
              </a:ext>
            </a:extLst>
          </p:cNvPr>
          <p:cNvSpPr/>
          <p:nvPr/>
        </p:nvSpPr>
        <p:spPr>
          <a:xfrm>
            <a:off x="381538" y="64549"/>
            <a:ext cx="6244528" cy="3426373"/>
          </a:xfrm>
          <a:prstGeom prst="wedgeRoundRectCallout">
            <a:avLst>
              <a:gd name="adj1" fmla="val 77259"/>
              <a:gd name="adj2" fmla="val 39350"/>
              <a:gd name="adj3" fmla="val 16667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33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346434" cy="843565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rgbClr val="00B050"/>
                </a:solidFill>
                <a:latin typeface="Magyar Script" panose="030B04020602050B0404" pitchFamily="66" charset="0"/>
              </a:rPr>
              <a:t>Jellemzői: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ED795C1E-3E87-477E-80E7-F49B439A19AA}"/>
              </a:ext>
            </a:extLst>
          </p:cNvPr>
          <p:cNvSpPr txBox="1"/>
          <p:nvPr/>
        </p:nvSpPr>
        <p:spPr>
          <a:xfrm>
            <a:off x="811876" y="1208690"/>
            <a:ext cx="49571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/>
              <a:t>Kitalált történet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/>
              <a:t>A szereplők lehetnek csodás lények: tündér, sárkány, manó, boszi…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hu-HU" sz="3600" dirty="0">
                <a:solidFill>
                  <a:prstClr val="black"/>
                </a:solidFill>
              </a:rPr>
              <a:t>Emberi tulajdonságokkal felruházott állatok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u-HU" sz="3600" dirty="0"/>
          </a:p>
          <a:p>
            <a:endParaRPr lang="hu-HU" sz="36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1FC2BEB2-C2E1-4A3D-B379-E1E941D4D825}"/>
              </a:ext>
            </a:extLst>
          </p:cNvPr>
          <p:cNvSpPr txBox="1"/>
          <p:nvPr/>
        </p:nvSpPr>
        <p:spPr>
          <a:xfrm>
            <a:off x="6251896" y="1409043"/>
            <a:ext cx="550946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Meseszámok: 3,7,9,12,24,100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prstClr val="black"/>
                </a:solidFill>
              </a:rPr>
              <a:t>Formája: verses vagy próza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400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835487" cy="1325563"/>
          </a:xfrm>
        </p:spPr>
        <p:txBody>
          <a:bodyPr/>
          <a:lstStyle/>
          <a:p>
            <a:r>
              <a:rPr lang="hu-HU" dirty="0">
                <a:solidFill>
                  <a:srgbClr val="00B050"/>
                </a:solidFill>
                <a:latin typeface="Magyar Script" panose="030B04020602050B0404" pitchFamily="66" charset="0"/>
              </a:rPr>
              <a:t>Eredete szerint: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437993" cy="4351338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C00000"/>
                </a:solidFill>
                <a:latin typeface="Magyar Script" panose="030B04020602050B0404" pitchFamily="66" charset="0"/>
              </a:rPr>
              <a:t>Népmese:</a:t>
            </a:r>
            <a:r>
              <a:rPr lang="hu-HU" sz="3600" dirty="0">
                <a:latin typeface="Magyar Script" panose="030B04020602050B0404" pitchFamily="66" charset="0"/>
              </a:rPr>
              <a:t> Nincs írója, több változata létezik, szájhagyomány útján terjed.</a:t>
            </a:r>
          </a:p>
          <a:p>
            <a:r>
              <a:rPr lang="hu-HU" sz="4000" dirty="0">
                <a:solidFill>
                  <a:srgbClr val="C00000"/>
                </a:solidFill>
                <a:latin typeface="Magyar Script" panose="030B04020602050B0404" pitchFamily="66" charset="0"/>
              </a:rPr>
              <a:t>Műmese:</a:t>
            </a:r>
            <a:r>
              <a:rPr lang="hu-HU" sz="3600" dirty="0">
                <a:latin typeface="Magyar Script" panose="030B04020602050B0404" pitchFamily="66" charset="0"/>
              </a:rPr>
              <a:t> Szerzője ismert.</a:t>
            </a:r>
          </a:p>
        </p:txBody>
      </p:sp>
      <p:pic>
        <p:nvPicPr>
          <p:cNvPr id="1028" name="Picture 4" descr="A szerencsekrajcár I. rész (magyar népmese) - Esti mese - egyszervolt.h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1316" y="551467"/>
            <a:ext cx="3465020" cy="525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9885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621221" cy="780503"/>
          </a:xfrm>
        </p:spPr>
        <p:txBody>
          <a:bodyPr/>
          <a:lstStyle/>
          <a:p>
            <a:r>
              <a:rPr lang="hu-HU" dirty="0">
                <a:solidFill>
                  <a:srgbClr val="00B050"/>
                </a:solidFill>
                <a:latin typeface="Magyar Script" panose="030B04020602050B0404" pitchFamily="66" charset="0"/>
              </a:rPr>
              <a:t>Fajtái: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145628"/>
            <a:ext cx="5138025" cy="5325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>
                <a:solidFill>
                  <a:srgbClr val="C00000"/>
                </a:solidFill>
                <a:latin typeface="Magyar Script" panose="030B04020602050B0404" pitchFamily="66" charset="0"/>
              </a:rPr>
              <a:t>Állatmese: </a:t>
            </a:r>
          </a:p>
          <a:p>
            <a:r>
              <a:rPr lang="hu-HU" sz="4000" dirty="0">
                <a:latin typeface="Magyar Script" panose="030B04020602050B0404" pitchFamily="66" charset="0"/>
              </a:rPr>
              <a:t>Az állatokat emberi tulajdonságokkal ruházzák fel. Pl.: beszélnek.</a:t>
            </a:r>
          </a:p>
          <a:p>
            <a:r>
              <a:rPr lang="hu-HU" sz="4000" dirty="0">
                <a:latin typeface="Magyar Script" panose="030B04020602050B0404" pitchFamily="66" charset="0"/>
              </a:rPr>
              <a:t>Osztozkodik a róka 62.o.</a:t>
            </a:r>
          </a:p>
        </p:txBody>
      </p:sp>
      <p:sp>
        <p:nvSpPr>
          <p:cNvPr id="6" name="Téglalap 5"/>
          <p:cNvSpPr/>
          <p:nvPr/>
        </p:nvSpPr>
        <p:spPr>
          <a:xfrm>
            <a:off x="6215776" y="2090508"/>
            <a:ext cx="46055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4000" dirty="0">
                <a:latin typeface="Magyar Script" panose="030B04020602050B0404" pitchFamily="66" charset="0"/>
              </a:rPr>
              <a:t>Egymást követik a humoros események.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4000" dirty="0">
                <a:latin typeface="Magyar Script" panose="030B04020602050B0404" pitchFamily="66" charset="0"/>
              </a:rPr>
              <a:t>A mesélő legfőbb célja a megnevettetés.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0EC058EC-A337-424B-9670-44C27A535704}"/>
              </a:ext>
            </a:extLst>
          </p:cNvPr>
          <p:cNvSpPr txBox="1"/>
          <p:nvPr/>
        </p:nvSpPr>
        <p:spPr>
          <a:xfrm>
            <a:off x="6766560" y="1145628"/>
            <a:ext cx="43744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agyar Script" panose="030B04020602050B0404" pitchFamily="66" charset="0"/>
                <a:ea typeface="+mn-ea"/>
                <a:cs typeface="+mn-cs"/>
              </a:rPr>
              <a:t>Tréfás mese: </a:t>
            </a:r>
          </a:p>
        </p:txBody>
      </p:sp>
    </p:spTree>
    <p:extLst>
      <p:ext uri="{BB962C8B-B14F-4D97-AF65-F5344CB8AC3E}">
        <p14:creationId xmlns:p14="http://schemas.microsoft.com/office/powerpoint/2010/main" xmlns="" val="1416739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621221" cy="780503"/>
          </a:xfrm>
        </p:spPr>
        <p:txBody>
          <a:bodyPr/>
          <a:lstStyle/>
          <a:p>
            <a:r>
              <a:rPr lang="hu-HU" dirty="0">
                <a:solidFill>
                  <a:srgbClr val="00B050"/>
                </a:solidFill>
                <a:latin typeface="Magyar Script" panose="030B04020602050B0404" pitchFamily="66" charset="0"/>
              </a:rPr>
              <a:t>Fajtái:</a:t>
            </a:r>
          </a:p>
        </p:txBody>
      </p:sp>
      <p:sp>
        <p:nvSpPr>
          <p:cNvPr id="4" name="Téglalap 3"/>
          <p:cNvSpPr/>
          <p:nvPr/>
        </p:nvSpPr>
        <p:spPr>
          <a:xfrm>
            <a:off x="664957" y="1450428"/>
            <a:ext cx="53425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dirty="0">
                <a:solidFill>
                  <a:srgbClr val="C00000"/>
                </a:solidFill>
                <a:latin typeface="Magyar Script" panose="030B04020602050B0404" pitchFamily="66" charset="0"/>
              </a:rPr>
              <a:t>Valós mese: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4000" dirty="0">
                <a:latin typeface="Magyar Script" panose="030B04020602050B0404" pitchFamily="66" charset="0"/>
              </a:rPr>
              <a:t>Nincsen benne csoda.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4000" dirty="0">
                <a:latin typeface="Magyar Script" panose="030B04020602050B0404" pitchFamily="66" charset="0"/>
              </a:rPr>
              <a:t>Szereplői hétköznapi emberek.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hu-HU" sz="4000" dirty="0">
                <a:solidFill>
                  <a:prstClr val="black"/>
                </a:solidFill>
              </a:rPr>
              <a:t>Hervay Gizella: Elfelejtő mese 14.o.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u-HU" sz="4000" dirty="0">
              <a:latin typeface="Magyar Script" panose="030B04020602050B0404" pitchFamily="66" charset="0"/>
            </a:endParaRP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xmlns="" id="{DEB78C8A-80D2-47C0-91A6-CD777BB4E0B7}"/>
              </a:ext>
            </a:extLst>
          </p:cNvPr>
          <p:cNvSpPr txBox="1">
            <a:spLocks/>
          </p:cNvSpPr>
          <p:nvPr/>
        </p:nvSpPr>
        <p:spPr>
          <a:xfrm>
            <a:off x="6184497" y="541774"/>
            <a:ext cx="6007503" cy="5693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4000" dirty="0">
                <a:solidFill>
                  <a:srgbClr val="C00000"/>
                </a:solidFill>
                <a:latin typeface="Magyar Script" panose="030B04020602050B0404" pitchFamily="66" charset="0"/>
              </a:rPr>
              <a:t>Tündérmese:</a:t>
            </a:r>
          </a:p>
          <a:p>
            <a:r>
              <a:rPr lang="hu-HU" sz="4000" dirty="0">
                <a:latin typeface="Magyar Script" panose="030B04020602050B0404" pitchFamily="66" charset="0"/>
              </a:rPr>
              <a:t>Csodálatos események történnek. </a:t>
            </a:r>
          </a:p>
          <a:p>
            <a:r>
              <a:rPr lang="hu-HU" sz="4000" dirty="0">
                <a:latin typeface="Magyar Script" panose="030B04020602050B0404" pitchFamily="66" charset="0"/>
              </a:rPr>
              <a:t>Különleges tulajdonságokkal bíró lények szerepelnek benne.</a:t>
            </a:r>
          </a:p>
          <a:p>
            <a:r>
              <a:rPr lang="hu-HU" sz="4000" dirty="0">
                <a:latin typeface="Magyar Script" panose="030B04020602050B0404" pitchFamily="66" charset="0"/>
              </a:rPr>
              <a:t>Az </a:t>
            </a:r>
            <a:r>
              <a:rPr lang="hu-HU" sz="4000" dirty="0" err="1">
                <a:latin typeface="Magyar Script" panose="030B04020602050B0404" pitchFamily="66" charset="0"/>
              </a:rPr>
              <a:t>égigérő</a:t>
            </a:r>
            <a:r>
              <a:rPr lang="hu-HU" sz="4000" dirty="0">
                <a:latin typeface="Magyar Script" panose="030B04020602050B0404" pitchFamily="66" charset="0"/>
              </a:rPr>
              <a:t> mesefa 56.o.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8788F303-C16B-40BB-BC20-C6F3E7BC5159}"/>
              </a:ext>
            </a:extLst>
          </p:cNvPr>
          <p:cNvSpPr txBox="1"/>
          <p:nvPr/>
        </p:nvSpPr>
        <p:spPr>
          <a:xfrm>
            <a:off x="677777" y="4084133"/>
            <a:ext cx="550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xmlns="" val="2937414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3700EC9-4E1E-4AB1-823F-B09DEBD1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02" y="1114953"/>
            <a:ext cx="6019800" cy="1325563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Találjátok ki, melyik meséből vannak a képek!</a:t>
            </a:r>
            <a:br>
              <a:rPr lang="hu-H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hu-H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Mondjátok meg, milyen fajta mese, miért!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7DC711E1-7006-4CF9-8E08-29285881A6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2882" y="624597"/>
            <a:ext cx="2286198" cy="5608806"/>
          </a:xfrm>
          <a:prstGeom prst="rect">
            <a:avLst/>
          </a:prstGeom>
        </p:spPr>
      </p:pic>
      <p:sp>
        <p:nvSpPr>
          <p:cNvPr id="5" name="Beszédbuborék: lekerekített sarkú téglalap 4">
            <a:extLst>
              <a:ext uri="{FF2B5EF4-FFF2-40B4-BE49-F238E27FC236}">
                <a16:creationId xmlns:a16="http://schemas.microsoft.com/office/drawing/2014/main" xmlns="" id="{453DA097-3388-4CF7-AA2F-E6CEC97BAEA5}"/>
              </a:ext>
            </a:extLst>
          </p:cNvPr>
          <p:cNvSpPr/>
          <p:nvPr/>
        </p:nvSpPr>
        <p:spPr>
          <a:xfrm>
            <a:off x="381538" y="64549"/>
            <a:ext cx="6244528" cy="3426373"/>
          </a:xfrm>
          <a:prstGeom prst="wedgeRoundRectCallout">
            <a:avLst>
              <a:gd name="adj1" fmla="val 77259"/>
              <a:gd name="adj2" fmla="val 39350"/>
              <a:gd name="adj3" fmla="val 16667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9609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7188031" y="2475886"/>
            <a:ext cx="3639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dirty="0">
                <a:solidFill>
                  <a:srgbClr val="C00000"/>
                </a:solidFill>
                <a:latin typeface="Magyar Script" panose="030B04020602050B0404" pitchFamily="66" charset="0"/>
              </a:rPr>
              <a:t>Műmese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agyar Script" panose="030B04020602050B04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dirty="0">
                <a:solidFill>
                  <a:srgbClr val="C00000"/>
                </a:solidFill>
                <a:latin typeface="Magyar Script" panose="030B04020602050B0404" pitchFamily="66" charset="0"/>
              </a:rPr>
              <a:t>Valós mese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agyar Script" panose="030B04020602050B0404" pitchFamily="66" charset="0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38673" y="325423"/>
            <a:ext cx="4869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dirty="0">
                <a:solidFill>
                  <a:prstClr val="black"/>
                </a:solidFill>
                <a:latin typeface="Magyar Script" panose="030B04020602050B0404" pitchFamily="66" charset="0"/>
              </a:rPr>
              <a:t>Mire jó?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dirty="0">
                <a:solidFill>
                  <a:prstClr val="black"/>
                </a:solidFill>
                <a:latin typeface="Magyar Script" panose="030B04020602050B0404" pitchFamily="66" charset="0"/>
              </a:rPr>
              <a:t>(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gyar Script" panose="030B04020602050B0404" pitchFamily="66" charset="0"/>
                <a:ea typeface="+mn-ea"/>
                <a:cs typeface="+mn-cs"/>
              </a:rPr>
              <a:t>Janikovszky</a:t>
            </a:r>
            <a:r>
              <a:rPr kumimoji="0" lang="hu-HU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gyar Script" panose="030B04020602050B0404" pitchFamily="66" charset="0"/>
                <a:ea typeface="+mn-ea"/>
                <a:cs typeface="+mn-cs"/>
              </a:rPr>
              <a:t> Éva)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baseline="0" dirty="0">
                <a:solidFill>
                  <a:prstClr val="black"/>
                </a:solidFill>
                <a:latin typeface="Magyar Script" panose="030B04020602050B0404" pitchFamily="66" charset="0"/>
              </a:rPr>
              <a:t>8.o.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gyar Script" panose="030B04020602050B0404" pitchFamily="66" charset="0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420FE1B5-5482-4784-AB40-71FC01EE38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242" y="2475886"/>
            <a:ext cx="4281556" cy="36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438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csókai csó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167" y="585216"/>
            <a:ext cx="4271602" cy="221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989912" y="3852368"/>
            <a:ext cx="3639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latin typeface="Magyar Script" panose="030B04020602050B0404" pitchFamily="66" charset="0"/>
              </a:rPr>
              <a:t>A három nyúl (Zelk Zoltán)</a:t>
            </a:r>
          </a:p>
          <a:p>
            <a:pPr algn="ctr"/>
            <a:r>
              <a:rPr lang="hu-HU" sz="4000" dirty="0">
                <a:latin typeface="Magyar Script" panose="030B04020602050B0404" pitchFamily="66" charset="0"/>
              </a:rPr>
              <a:t>58.o.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276344" y="5175807"/>
            <a:ext cx="3639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solidFill>
                  <a:srgbClr val="C00000"/>
                </a:solidFill>
                <a:latin typeface="Magyar Script" panose="030B04020602050B0404" pitchFamily="66" charset="0"/>
              </a:rPr>
              <a:t>Műmese</a:t>
            </a:r>
          </a:p>
          <a:p>
            <a:pPr algn="ctr"/>
            <a:r>
              <a:rPr lang="hu-HU" sz="4000" dirty="0">
                <a:solidFill>
                  <a:srgbClr val="C00000"/>
                </a:solidFill>
                <a:latin typeface="Magyar Script" panose="030B04020602050B0404" pitchFamily="66" charset="0"/>
              </a:rPr>
              <a:t> Verses mese</a:t>
            </a:r>
          </a:p>
        </p:txBody>
      </p:sp>
      <p:pic>
        <p:nvPicPr>
          <p:cNvPr id="1030" name="Picture 6" descr="Zelk Zoltán: A három nyúl | Pikachu, Fictional characters, Charac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3568" y="229616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198712" y="3179064"/>
            <a:ext cx="3639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latin typeface="Magyar Script" panose="030B04020602050B0404" pitchFamily="66" charset="0"/>
              </a:rPr>
              <a:t>A csókai csóka (Móra Ferenc)</a:t>
            </a:r>
          </a:p>
          <a:p>
            <a:pPr algn="ctr"/>
            <a:r>
              <a:rPr lang="hu-HU" sz="4000" dirty="0">
                <a:latin typeface="Magyar Script" panose="030B04020602050B0404" pitchFamily="66" charset="0"/>
              </a:rPr>
              <a:t>35.o.</a:t>
            </a:r>
          </a:p>
          <a:p>
            <a:pPr algn="ctr"/>
            <a:endParaRPr lang="hu-HU" sz="4000" dirty="0"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066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C82369E0-5987-4D9D-B142-B7614279F061}"/>
              </a:ext>
            </a:extLst>
          </p:cNvPr>
          <p:cNvSpPr txBox="1"/>
          <p:nvPr/>
        </p:nvSpPr>
        <p:spPr>
          <a:xfrm>
            <a:off x="406653" y="390312"/>
            <a:ext cx="57232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4000" dirty="0">
                <a:latin typeface="Magyar Script" panose="030B04020602050B0404" pitchFamily="66" charset="0"/>
              </a:rPr>
              <a:t>A csillagszemű juhász</a:t>
            </a:r>
          </a:p>
          <a:p>
            <a:pPr lvl="0" algn="ctr"/>
            <a:r>
              <a:rPr lang="hu-HU" sz="4000" dirty="0">
                <a:solidFill>
                  <a:prstClr val="black"/>
                </a:solidFill>
                <a:latin typeface="Magyar Script" panose="030B04020602050B0404" pitchFamily="66" charset="0"/>
              </a:rPr>
              <a:t>70.o.</a:t>
            </a:r>
          </a:p>
          <a:p>
            <a:pPr algn="ctr"/>
            <a:endParaRPr lang="hu-HU" sz="4000" dirty="0">
              <a:latin typeface="Magyar Script" panose="030B04020602050B0404" pitchFamily="66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FD47A3FB-99A7-41FC-AD7C-135B52E512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2266" y="1840944"/>
            <a:ext cx="3335725" cy="2912018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1740AE7C-C8BF-4E1D-AB9A-4C4DB360E847}"/>
              </a:ext>
            </a:extLst>
          </p:cNvPr>
          <p:cNvSpPr txBox="1"/>
          <p:nvPr/>
        </p:nvSpPr>
        <p:spPr>
          <a:xfrm>
            <a:off x="6654799" y="2234568"/>
            <a:ext cx="47040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agyar Script" panose="030B04020602050B0404" pitchFamily="66" charset="0"/>
                <a:ea typeface="+mn-ea"/>
                <a:cs typeface="+mn-cs"/>
              </a:rPr>
              <a:t>Népmese</a:t>
            </a:r>
          </a:p>
          <a:p>
            <a:pPr lvl="0" algn="ctr">
              <a:defRPr/>
            </a:pPr>
            <a:r>
              <a:rPr lang="hu-HU" sz="4000" dirty="0">
                <a:solidFill>
                  <a:srgbClr val="C00000"/>
                </a:solidFill>
                <a:latin typeface="Magyar Script" panose="030B04020602050B0404" pitchFamily="66" charset="0"/>
              </a:rPr>
              <a:t>Tündérmese</a:t>
            </a:r>
          </a:p>
        </p:txBody>
      </p:sp>
    </p:spTree>
    <p:extLst>
      <p:ext uri="{BB962C8B-B14F-4D97-AF65-F5344CB8AC3E}">
        <p14:creationId xmlns:p14="http://schemas.microsoft.com/office/powerpoint/2010/main" xmlns="" val="4065305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</TotalTime>
  <Words>225</Words>
  <Application>Microsoft Office PowerPoint</Application>
  <PresentationFormat>Egyéni</PresentationFormat>
  <Paragraphs>66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A mese</vt:lpstr>
      <vt:lpstr>Jellemzői:</vt:lpstr>
      <vt:lpstr>Eredete szerint:</vt:lpstr>
      <vt:lpstr>Fajtái:</vt:lpstr>
      <vt:lpstr>Fajtái:</vt:lpstr>
      <vt:lpstr>Találjátok ki, melyik meséből vannak a képek! Mondjátok meg, milyen fajta mese, miért!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Ügyesek voltatok!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mese</dc:title>
  <dc:creator>Rácz Elvira</dc:creator>
  <cp:lastModifiedBy>user</cp:lastModifiedBy>
  <cp:revision>55</cp:revision>
  <dcterms:created xsi:type="dcterms:W3CDTF">2022-01-21T08:55:51Z</dcterms:created>
  <dcterms:modified xsi:type="dcterms:W3CDTF">2022-08-23T00:14:48Z</dcterms:modified>
</cp:coreProperties>
</file>