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60" r:id="rId4"/>
    <p:sldId id="256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68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35617" y="1918952"/>
            <a:ext cx="1326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chemeClr val="accent1">
                    <a:lumMod val="75000"/>
                  </a:schemeClr>
                </a:solidFill>
              </a:rPr>
              <a:t>FŐTT</a:t>
            </a:r>
            <a:endParaRPr lang="hu-H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943354" y="2378888"/>
            <a:ext cx="114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accent1">
                    <a:lumMod val="75000"/>
                  </a:schemeClr>
                </a:solidFill>
              </a:rPr>
              <a:t>LÁGY</a:t>
            </a:r>
            <a:endParaRPr lang="hu-H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592298" y="3086774"/>
            <a:ext cx="1805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accent1">
                    <a:lumMod val="75000"/>
                  </a:schemeClr>
                </a:solidFill>
              </a:rPr>
              <a:t>KEMÉNY</a:t>
            </a:r>
            <a:endParaRPr lang="hu-H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7967988" y="1574492"/>
            <a:ext cx="2192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accent1">
                    <a:lumMod val="75000"/>
                  </a:schemeClr>
                </a:solidFill>
              </a:rPr>
              <a:t>RÁNTOTTA</a:t>
            </a:r>
            <a:endParaRPr lang="hu-H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016850" y="1312882"/>
            <a:ext cx="2997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accent1">
                    <a:lumMod val="75000"/>
                  </a:schemeClr>
                </a:solidFill>
              </a:rPr>
              <a:t>BUGGYANTOTT</a:t>
            </a:r>
            <a:endParaRPr lang="hu-H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229004" y="2902108"/>
            <a:ext cx="1477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accent1">
                    <a:lumMod val="75000"/>
                  </a:schemeClr>
                </a:solidFill>
              </a:rPr>
              <a:t>TÜKÖR</a:t>
            </a:r>
            <a:endParaRPr lang="hu-H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Tartós Élelmiszer | Tojás (M-méret) | Zöldséges Futár - Zöldség-Gyümölcs  Házhozszállítá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736" y="394254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4988903" y="3794498"/>
            <a:ext cx="1404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accent1">
                    <a:lumMod val="75000"/>
                  </a:schemeClr>
                </a:solidFill>
              </a:rPr>
              <a:t>HÍMES</a:t>
            </a:r>
            <a:endParaRPr lang="hu-H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8" name="Picture 4" descr="15 izgalmas tény a tojásról, amiről nem biztos, hogy tudtál | Mindmegette.h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97" y="3640772"/>
            <a:ext cx="2969541" cy="22503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4943354" y="4644764"/>
            <a:ext cx="1957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200" b="1" dirty="0" smtClean="0">
                <a:solidFill>
                  <a:srgbClr val="FF3300"/>
                </a:solidFill>
                <a:latin typeface="Magyar Script" panose="030B04020602050B0404" pitchFamily="66" charset="0"/>
              </a:rPr>
              <a:t>Tojás</a:t>
            </a:r>
            <a:endParaRPr lang="hu-HU" sz="7200" b="1" dirty="0">
              <a:solidFill>
                <a:srgbClr val="FF3300"/>
              </a:solidFill>
              <a:latin typeface="Magyar Script" panose="030B04020602050B0404" pitchFamily="66" charset="0"/>
            </a:endParaRPr>
          </a:p>
        </p:txBody>
      </p:sp>
      <p:pic>
        <p:nvPicPr>
          <p:cNvPr id="12" name="Picture 12" descr="Húsvéti · tojás · rajz · boldog · mosolyog · húsvét · arc - vektorgrafika ©  cthoman (#8365812) | Stockfre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7218">
            <a:off x="10920586" y="5319500"/>
            <a:ext cx="913371" cy="13173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051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441256" y="1595838"/>
            <a:ext cx="7473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dirty="0"/>
              <a:t>https://www.youtube.com/watch?v=p7We5XNcib8</a:t>
            </a:r>
          </a:p>
        </p:txBody>
      </p:sp>
      <p:sp>
        <p:nvSpPr>
          <p:cNvPr id="3" name="Téglalap 2"/>
          <p:cNvSpPr/>
          <p:nvPr/>
        </p:nvSpPr>
        <p:spPr>
          <a:xfrm>
            <a:off x="1441256" y="2317055"/>
            <a:ext cx="3134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https://youtu.be/p7We5XNcib8</a:t>
            </a:r>
          </a:p>
        </p:txBody>
      </p:sp>
      <p:pic>
        <p:nvPicPr>
          <p:cNvPr id="5122" name="Picture 2" descr="A folklór és a kulturális egységesülés / Folklore and cultural integ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472" y="2317055"/>
            <a:ext cx="2188713" cy="30663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úsvéti · tojás · rajz · boldog · mosolyog · húsvét · arc - vektorgrafika ©  cthoman (#8365812) | Stockfre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7218">
            <a:off x="10920586" y="5319500"/>
            <a:ext cx="913371" cy="13173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0337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978794" y="1043188"/>
            <a:ext cx="607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1.  Alig </a:t>
            </a:r>
            <a:r>
              <a:rPr lang="hu-HU" sz="2800" b="1" dirty="0"/>
              <a:t>bújt </a:t>
            </a:r>
            <a:r>
              <a:rPr lang="hu-HU" sz="2800" b="1" dirty="0" smtClean="0"/>
              <a:t>ki a                      </a:t>
            </a:r>
            <a:r>
              <a:rPr lang="hu-HU" sz="2800" b="1" dirty="0" err="1" smtClean="0"/>
              <a:t>-ból</a:t>
            </a:r>
            <a:r>
              <a:rPr lang="hu-HU" sz="2800" b="1" dirty="0"/>
              <a:t>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978794" y="3703380"/>
            <a:ext cx="713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3.  Úgy </a:t>
            </a:r>
            <a:r>
              <a:rPr lang="hu-HU" sz="2800" b="1" dirty="0"/>
              <a:t>bánik vele, mint a </a:t>
            </a:r>
            <a:r>
              <a:rPr lang="hu-HU" sz="2800" b="1" dirty="0" smtClean="0"/>
              <a:t>hímes                </a:t>
            </a:r>
            <a:r>
              <a:rPr lang="hu-HU" sz="2800" b="1" dirty="0" err="1" smtClean="0"/>
              <a:t>-sal</a:t>
            </a:r>
            <a:r>
              <a:rPr lang="hu-HU" sz="2800" b="1" dirty="0"/>
              <a:t>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978794" y="2450135"/>
            <a:ext cx="695851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2.  Még </a:t>
            </a:r>
            <a:r>
              <a:rPr lang="hu-HU" sz="2800" b="1" dirty="0"/>
              <a:t>a </a:t>
            </a:r>
            <a:r>
              <a:rPr lang="hu-HU" sz="2800" b="1" dirty="0" smtClean="0"/>
              <a:t>                </a:t>
            </a:r>
            <a:r>
              <a:rPr lang="hu-HU" sz="2800" b="1" dirty="0" err="1" smtClean="0"/>
              <a:t>-héj</a:t>
            </a:r>
            <a:r>
              <a:rPr lang="hu-HU" sz="2800" b="1" dirty="0" smtClean="0"/>
              <a:t> </a:t>
            </a:r>
            <a:r>
              <a:rPr lang="hu-HU" sz="2800" b="1" dirty="0"/>
              <a:t>is a fenekén van.</a:t>
            </a:r>
          </a:p>
          <a:p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978794" y="4897548"/>
            <a:ext cx="5431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4.  A                         </a:t>
            </a:r>
            <a:r>
              <a:rPr lang="hu-HU" sz="2800" b="1" dirty="0"/>
              <a:t>tanítja a tyúkot</a:t>
            </a:r>
            <a:r>
              <a:rPr lang="hu-HU" dirty="0"/>
              <a:t>.</a:t>
            </a:r>
          </a:p>
        </p:txBody>
      </p:sp>
      <p:pic>
        <p:nvPicPr>
          <p:cNvPr id="2050" name="Picture 2" descr="Fűszeres töltött tojás, amit könnyen ünnepivé tehetsz - Recept | Fem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3" y="948924"/>
            <a:ext cx="1648532" cy="830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sibe kikelése a tojásból – Az ingatlanokról és az építésrő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172" y="2258699"/>
            <a:ext cx="1518381" cy="9474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ímes tojást festeni – Hogyankell.h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40707">
            <a:off x="6137586" y="3273849"/>
            <a:ext cx="941738" cy="13386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elvet - Élet - Tyúk/tojás-kvíz: melyik volt előbb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055" y="4679626"/>
            <a:ext cx="1763515" cy="8459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úsvéti · tojás · rajz · boldog · mosolyog · húsvét · arc - vektorgrafika ©  cthoman (#8365812) | Stockfres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7218">
            <a:off x="10920586" y="5319500"/>
            <a:ext cx="913371" cy="13173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6289275" y="718727"/>
            <a:ext cx="508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FF0000"/>
                </a:solidFill>
              </a:rPr>
              <a:t>Melyiket hallottad már ? Mi lehet a jelentése?</a:t>
            </a:r>
            <a:endParaRPr lang="hu-H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32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094703" y="5120888"/>
            <a:ext cx="7835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8.  Úgy </a:t>
            </a:r>
            <a:r>
              <a:rPr lang="hu-HU" sz="2800" b="1" dirty="0"/>
              <a:t>hasonlít, mint egyik </a:t>
            </a:r>
            <a:r>
              <a:rPr lang="hu-HU" sz="2800" b="1" dirty="0" smtClean="0"/>
              <a:t>                 a </a:t>
            </a:r>
            <a:r>
              <a:rPr lang="hu-HU" sz="2800" b="1" dirty="0"/>
              <a:t>másikhoz.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094703" y="1172203"/>
            <a:ext cx="5480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5.  Akié </a:t>
            </a:r>
            <a:r>
              <a:rPr lang="hu-HU" sz="2800" b="1" dirty="0"/>
              <a:t>a tyúk, azé a  </a:t>
            </a:r>
            <a:r>
              <a:rPr lang="hu-HU" sz="2800" b="1" dirty="0" smtClean="0"/>
              <a:t>                   </a:t>
            </a:r>
            <a:r>
              <a:rPr lang="hu-HU" sz="2800" b="1" dirty="0"/>
              <a:t>is</a:t>
            </a:r>
            <a:r>
              <a:rPr lang="hu-HU" dirty="0"/>
              <a:t>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118715" y="3838436"/>
            <a:ext cx="5678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7.  Kakas </a:t>
            </a:r>
            <a:r>
              <a:rPr lang="hu-HU" sz="2800" b="1" dirty="0"/>
              <a:t>alatt </a:t>
            </a:r>
            <a:r>
              <a:rPr lang="hu-HU" sz="2800" b="1" dirty="0" smtClean="0"/>
              <a:t>keresi a                     </a:t>
            </a:r>
            <a:r>
              <a:rPr lang="hu-HU" sz="2800" b="1" dirty="0" err="1" smtClean="0"/>
              <a:t>-t</a:t>
            </a:r>
            <a:endParaRPr lang="hu-HU" sz="2800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094703" y="2434130"/>
            <a:ext cx="5930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6.  Mintha                    </a:t>
            </a:r>
            <a:r>
              <a:rPr lang="hu-HU" sz="2800" b="1" dirty="0" err="1"/>
              <a:t>-</a:t>
            </a:r>
            <a:r>
              <a:rPr lang="hu-HU" sz="2800" b="1" dirty="0" err="1" smtClean="0"/>
              <a:t>okon</a:t>
            </a:r>
            <a:r>
              <a:rPr lang="hu-HU" sz="2800" b="1" dirty="0" smtClean="0"/>
              <a:t> lépkedne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3074" name="Picture 2" descr="HÚSVÉ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836" y="4877290"/>
            <a:ext cx="1223563" cy="9023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Turizmus Online - Mi volt előbb? A tyúk vagy a tojás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078" name="Picture 6" descr="Ön Tudja a választ? Mi volt előbb, a tyúk vagy a tojás? - Blik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877" y="1164263"/>
            <a:ext cx="1381839" cy="7775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irigez L'ensemble De Croquis D'oeufs Blancs, De Poussin Et De Coq  Illustration de Vecteur - Illustration du coupure, abstrait: 1002016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516" y="3495374"/>
            <a:ext cx="1017077" cy="10874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A csirke olcsóbb, a tojás drágább let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409" y="2090135"/>
            <a:ext cx="989464" cy="11440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Húsvéti · tojás · rajz · boldog · mosolyog · húsvét · arc - vektorgrafika ©  cthoman (#8365812) | Stockfres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7218">
            <a:off x="10920586" y="5319500"/>
            <a:ext cx="913371" cy="13173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1692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FF3300"/>
                </a:solidFill>
              </a:rPr>
              <a:t>A pap és a tojások</a:t>
            </a:r>
            <a:endParaRPr lang="hu-HU" b="1" dirty="0">
              <a:solidFill>
                <a:srgbClr val="FF33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3600" b="1" dirty="0" smtClean="0"/>
              <a:t>Cigány ( beás ) mese</a:t>
            </a:r>
            <a:endParaRPr lang="hu-HU" sz="3600" b="1" dirty="0"/>
          </a:p>
        </p:txBody>
      </p:sp>
      <p:pic>
        <p:nvPicPr>
          <p:cNvPr id="4098" name="Picture 2" descr="Atya gatya! Ez a pap kávéval is keresztel? | KávéTündé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1" y="610981"/>
            <a:ext cx="1210749" cy="20179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ány kalória egy tojás, és mennyi fehérje van benne? Ezt kell tudnod róla,  ha fogyni akarsz - Fogyókúra | Fem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13" y="712962"/>
            <a:ext cx="2661707" cy="17744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Cigánymesék animációs rajzfilm sorozat kortárs roma művészek  tolmácsolásában | ROMEDIA FOUNDATION"/>
          <p:cNvSpPr>
            <a:spLocks noChangeAspect="1" noChangeArrowheads="1"/>
          </p:cNvSpPr>
          <p:nvPr/>
        </p:nvSpPr>
        <p:spPr bwMode="auto">
          <a:xfrm>
            <a:off x="348757" y="821453"/>
            <a:ext cx="1329315" cy="1329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106" name="Picture 10" descr="E LYUVA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244" y="4743071"/>
            <a:ext cx="3609975" cy="12668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704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927279" y="599347"/>
            <a:ext cx="103288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  <a:t>Volt egyszer egy pap, annak volt egy szolgája. Egy legényforma férfi volt nála, egy beás ember. Ő csinált otthon mindent, ő dolgozott.</a:t>
            </a:r>
            <a:b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</a:br>
            <a: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  <a:t>De a pap minden áldott nap eljárt egy másik házhoz, ott reggelizett, ebédelt, vacsorázott, ott evett egész nap. Tojásokat evett. Minden étkezésnél megevett egy tojást.</a:t>
            </a:r>
            <a:b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</a:br>
            <a: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  <a:t>Na, Istenem, míg aztán letelt az egy hónap, és fizetnie kellett.</a:t>
            </a:r>
            <a:b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</a:br>
            <a: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  <a:t>Odamegy a gazdához, hogy megegyezzen vele. Ott, ahol evett, fizetnie is kell.</a:t>
            </a:r>
            <a:endParaRPr lang="hu-HU" dirty="0">
              <a:solidFill>
                <a:srgbClr val="6D4B2F"/>
              </a:solidFill>
              <a:latin typeface="Verdana" panose="020B0604030504040204" pitchFamily="34" charset="0"/>
            </a:endParaRPr>
          </a:p>
          <a:p>
            <a:pPr fontAlgn="base"/>
            <a: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  <a:t/>
            </a:r>
            <a:b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</a:br>
            <a: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  <a:t>Na, számolni kezdett a gazda. Hány tojást evett meg, azokból mennyi csirke lett volna, mennyi tyúk, aztán ismét mennyi tojás. Annyit számolt, hogy nem lett volna rá elég a pap egész vagyona. Olyan sokat számolt ki neki.</a:t>
            </a:r>
            <a:b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</a:br>
            <a: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  <a:t>- Fú! - mondja. - Nem tudom kifizetni.</a:t>
            </a:r>
            <a:b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</a:br>
            <a: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  <a:t>- Ha nem tudod kifizetni, akkor feljelentelek a bíróságon. Mert ez aztán már sok.</a:t>
            </a:r>
            <a:b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</a:br>
            <a: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  <a:t>Fogott egy fanyelet, irány, elment a bíróságra, feljelentette, hogy milyen sok pénzt tett az ki, amit a pap megevett. Hát nagyon sokat számolt. Mennyi tyúk lett volna belőlük, mennyi csirke, tojás. Na. Nem volt rá elég a pap vagyona. Édesanyám!</a:t>
            </a:r>
            <a:b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</a:br>
            <a: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  <a:t>Na elég az hozzá, hogy jön az idézés a papnak. A bíróságra kell mennie. Hú! Nagy bánatban, gondban van, hogy mit csinál majd vele a bíróság.</a:t>
            </a:r>
            <a:endParaRPr lang="hu-HU" b="0" i="0" dirty="0">
              <a:solidFill>
                <a:srgbClr val="6D4B2F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4" name="Picture 12" descr="Húsvéti · tojás · rajz · boldog · mosolyog · húsvét · arc - vektorgrafika ©  cthoman (#8365812) | Stockfre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7218">
            <a:off x="10920586" y="5319500"/>
            <a:ext cx="913371" cy="13173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6569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798490" y="608852"/>
            <a:ext cx="1075385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  <a:t>Észrevette ezt a beás ember, amelyik nála volt, a szolgája. Mondja:</a:t>
            </a:r>
            <a:b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</a:br>
            <a: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  <a:t>- Hát plébános úr! Min gondolkodsz te mostanában olyan nagyon? - kérdi. - Nagy gondban vagy.</a:t>
            </a:r>
            <a:b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</a:br>
            <a: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  <a:t>- Ej, hagyd már! Hát miért mondjam én ezt meg neked?</a:t>
            </a:r>
            <a:b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</a:br>
            <a: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  <a:t>- De nem úgy van az, mondd csak el, hátha tudok segíteni a bajodon.</a:t>
            </a:r>
            <a:b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</a:br>
            <a: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  <a:t>- Ej!</a:t>
            </a:r>
            <a:b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</a:br>
            <a: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  <a:t>- Mondd csak el, plébános úr! Hátha én is tudok neked segíteni.</a:t>
            </a:r>
            <a:b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</a:br>
            <a: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  <a:t>Hát odafordul hozzá a pap, és elmondja neki. Amikor elmesélte, miről is van szó, azt mondja a szolga.</a:t>
            </a:r>
            <a:b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</a:br>
            <a: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  <a:t>- Hát, tudod mit, plébános úr! - mondja a férfi. - Én is elmegyek veled!</a:t>
            </a:r>
            <a:b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</a:br>
            <a: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  <a:t>- Ej, hát mit csinálnál te velem ott a bíróságon?</a:t>
            </a:r>
            <a:b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</a:br>
            <a: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  <a:t>- Nem, én megyek veled! Hallanom kell, hogy mit mondanak ott neked.</a:t>
            </a:r>
            <a:endParaRPr lang="hu-HU" dirty="0">
              <a:solidFill>
                <a:srgbClr val="6D4B2F"/>
              </a:solidFill>
              <a:latin typeface="Verdana" panose="020B0604030504040204" pitchFamily="34" charset="0"/>
            </a:endParaRPr>
          </a:p>
          <a:p>
            <a:pPr fontAlgn="base"/>
            <a: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  <a:t/>
            </a:r>
            <a:b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</a:br>
            <a: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  <a:t>- Ej, nem bánom! Hát gyere!</a:t>
            </a:r>
            <a:b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</a:br>
            <a: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  <a:t>Na, azon a napon fogták magukat, felöltözködtek. A pap is, a szolga is. A pap adott a szolgának ruhát, hogy fel tudjon öltözni. Amikor elkészültek, indulni akartak, a szolga talált egy fél téglát. Hopp! Fogta és az ingébe rakta.</a:t>
            </a:r>
            <a:b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</a:br>
            <a: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  <a:t>- Tartsd a kezeddel, hogy ki ne essen a tégla!</a:t>
            </a:r>
            <a:b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</a:br>
            <a: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  <a:t>Na, jól van. Megérkeztek a bíróságra. Elmondja a bíróság, hogy mennyi tojást evett meg, és nem tud érte fizetni.</a:t>
            </a:r>
            <a:b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</a:br>
            <a:endParaRPr lang="hu-HU" b="0" i="0" dirty="0">
              <a:solidFill>
                <a:srgbClr val="6D4B2F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4" name="Picture 12" descr="Húsvéti · tojás · rajz · boldog · mosolyog · húsvét · arc - vektorgrafika ©  cthoman (#8365812) | Stockfre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7218">
            <a:off x="10920586" y="5319500"/>
            <a:ext cx="913371" cy="13173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7862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798492" y="643943"/>
            <a:ext cx="106508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  <a:t>Hej, a bíróság azt gondolta, hogy ő fog fizetni, hogy nála van a pénz. Úgy látszódott a tégla az ingében, hogy mindenki azt hitte, pénz van ott. Dehogy!</a:t>
            </a:r>
            <a:b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</a:br>
            <a: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  <a:t>Mondja egyszer a legény a papnak:</a:t>
            </a:r>
            <a:b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</a:br>
            <a: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  <a:t>- Mikor végzünk itt már? Nekem dolgom van otthon. Tudod, micsoda nagy munka vár rám </a:t>
            </a:r>
            <a:r>
              <a:rPr lang="hu-HU" b="1" dirty="0" smtClean="0">
                <a:solidFill>
                  <a:srgbClr val="6D4B2F"/>
                </a:solidFill>
                <a:latin typeface="Verdana" panose="020B0604030504040204" pitchFamily="34" charset="0"/>
              </a:rPr>
              <a:t>ott. Mondja </a:t>
            </a:r>
            <a: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  <a:t>a bíró</a:t>
            </a:r>
            <a:r>
              <a:rPr lang="hu-HU" b="1" dirty="0" smtClean="0">
                <a:solidFill>
                  <a:srgbClr val="6D4B2F"/>
                </a:solidFill>
                <a:latin typeface="Verdana" panose="020B0604030504040204" pitchFamily="34" charset="0"/>
              </a:rPr>
              <a:t>:</a:t>
            </a:r>
            <a: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  <a:t/>
            </a:r>
            <a:b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</a:br>
            <a: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  <a:t>- Hát milyen munka vár rád?</a:t>
            </a:r>
            <a:b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</a:br>
            <a: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  <a:t>- Na - mondja -, ott a bogrács tele búzával, ott fő a tűzön. Ha hazaérünk, elvetem.</a:t>
            </a:r>
            <a:b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</a:br>
            <a: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  <a:t>- Mi? - mondja. - Te előbb megfőzöd azt a búzát, amit elvetsz?</a:t>
            </a:r>
            <a:b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</a:br>
            <a: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  <a:t>- Igen, el akarom vetni. - mondja.</a:t>
            </a:r>
            <a:b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</a:br>
            <a: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  <a:t>- Ej! - mondja. - Ezt nem lehet. Abból nem lesz semmi. A főtt búza nem kel ki.</a:t>
            </a:r>
            <a:b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</a:br>
            <a: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  <a:t>- Ja - mondja a legény -, az nem kel ki? Hát a főtt tojások? Azokból mennyi csirke lett volna, és mennyi tyúk? - kérdi a legény a bírótól.</a:t>
            </a:r>
            <a:endParaRPr lang="hu-HU" dirty="0">
              <a:solidFill>
                <a:srgbClr val="6D4B2F"/>
              </a:solidFill>
              <a:latin typeface="Verdana" panose="020B0604030504040204" pitchFamily="34" charset="0"/>
            </a:endParaRPr>
          </a:p>
          <a:p>
            <a:pPr fontAlgn="base"/>
            <a: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  <a:t/>
            </a:r>
            <a:b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</a:br>
            <a: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  <a:t>Hopp! Akkor a bíró elgondolkozott.</a:t>
            </a:r>
            <a:b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</a:br>
            <a: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  <a:t>- Igazad van.</a:t>
            </a:r>
            <a:b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</a:br>
            <a: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  <a:t>- Na, tisztelt bíró úr - mondja -, ha nem adtál volna igazat, látod ezt a téglát, ezzel törtem volna be a fejed. Ha a főtt búzából nem lehet semmi, akkor a főtt tojásokból sem lehet semmi.</a:t>
            </a:r>
            <a:b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</a:br>
            <a:r>
              <a:rPr lang="hu-HU" b="1" dirty="0">
                <a:solidFill>
                  <a:srgbClr val="6D4B2F"/>
                </a:solidFill>
                <a:latin typeface="Verdana" panose="020B0604030504040204" pitchFamily="34" charset="0"/>
              </a:rPr>
              <a:t>Így mentek haza, és így nyerte meg a pert a pap.</a:t>
            </a:r>
            <a:endParaRPr lang="hu-HU" b="0" i="0" dirty="0">
              <a:solidFill>
                <a:srgbClr val="6D4B2F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3" name="Picture 12" descr="Húsvéti · tojás · rajz · boldog · mosolyog · húsvét · arc - vektorgrafika ©  cthoman (#8365812) | Stockfre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7218">
            <a:off x="10920586" y="5319500"/>
            <a:ext cx="913371" cy="13173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9691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996748" y="1456095"/>
            <a:ext cx="1376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FF3300"/>
                </a:solidFill>
              </a:rPr>
              <a:t>KOSZT</a:t>
            </a:r>
            <a:endParaRPr lang="hu-HU" sz="2800" b="1" dirty="0">
              <a:solidFill>
                <a:srgbClr val="FF330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033488" y="5180146"/>
            <a:ext cx="171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FF3300"/>
                </a:solidFill>
              </a:rPr>
              <a:t>VAGYON</a:t>
            </a:r>
            <a:endParaRPr lang="hu-HU" sz="2800" b="1" dirty="0">
              <a:solidFill>
                <a:srgbClr val="FF33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996748" y="3344352"/>
            <a:ext cx="3506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FF3300"/>
                </a:solidFill>
              </a:rPr>
              <a:t>TEMPLOMSZOLGA</a:t>
            </a:r>
            <a:endParaRPr lang="hu-HU" sz="2800" b="1" dirty="0">
              <a:solidFill>
                <a:srgbClr val="FF33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959003" y="2426455"/>
            <a:ext cx="2137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FF3300"/>
                </a:solidFill>
              </a:rPr>
              <a:t>PLÉBÁNOS</a:t>
            </a:r>
            <a:endParaRPr lang="hu-HU" sz="2800" b="1" dirty="0">
              <a:solidFill>
                <a:srgbClr val="FF33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996748" y="4262249"/>
            <a:ext cx="2808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FF3300"/>
                </a:solidFill>
              </a:rPr>
              <a:t>TÖRI  A  FEJÉT</a:t>
            </a:r>
            <a:endParaRPr lang="hu-HU" sz="2800" b="1" dirty="0">
              <a:solidFill>
                <a:srgbClr val="FF33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625087" y="1551144"/>
            <a:ext cx="1795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</a:rPr>
              <a:t>ELLÁTÁS</a:t>
            </a:r>
            <a:endParaRPr lang="hu-H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637171" y="3344352"/>
            <a:ext cx="2473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</a:rPr>
              <a:t>SEKRESTYÉS</a:t>
            </a:r>
            <a:endParaRPr lang="hu-H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7637171" y="4262249"/>
            <a:ext cx="3015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</a:rPr>
              <a:t>GONDOLKODIK</a:t>
            </a:r>
            <a:endParaRPr lang="hu-H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7686482" y="2469041"/>
            <a:ext cx="836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</a:rPr>
              <a:t>PAP</a:t>
            </a:r>
            <a:endParaRPr lang="hu-H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7690276" y="5180146"/>
            <a:ext cx="2169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</a:rPr>
              <a:t>TULAJDON</a:t>
            </a:r>
            <a:endParaRPr lang="hu-H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081825" y="953037"/>
            <a:ext cx="2795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chemeClr val="accent4">
                    <a:lumMod val="75000"/>
                  </a:schemeClr>
                </a:solidFill>
              </a:rPr>
              <a:t>Szinonima – kereső </a:t>
            </a:r>
            <a:endParaRPr lang="hu-H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3" name="Picture 12" descr="Húsvéti · tojás · rajz · boldog · mosolyog · húsvét · arc - vektorgrafika ©  cthoman (#8365812) | Stockfre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7218">
            <a:off x="10920586" y="5319500"/>
            <a:ext cx="913371" cy="13173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4724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úsvéti · tojás · rajz · boldog · mosolyog · húsvét · arc - vektorgrafika ©  cthoman (#8365812) | Stockfre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7218">
            <a:off x="10920586" y="5319500"/>
            <a:ext cx="913371" cy="13173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772732" y="1303654"/>
            <a:ext cx="712201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A pap nagyon szerette a főtt tojásokat, ezért…</a:t>
            </a:r>
            <a:endParaRPr lang="hu-HU" sz="28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772732" y="1950515"/>
            <a:ext cx="4417454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Eljött a hónap vége, ezért…</a:t>
            </a:r>
            <a:endParaRPr lang="hu-HU" sz="28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772733" y="2615069"/>
            <a:ext cx="5666704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A szomszéd sok pénzt akart, ezért…</a:t>
            </a:r>
            <a:endParaRPr lang="hu-HU" sz="28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772733" y="3261930"/>
            <a:ext cx="5203064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A pap nem tudott fizetni, ezért…</a:t>
            </a:r>
            <a:endParaRPr lang="hu-HU" sz="2800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772732" y="3923111"/>
            <a:ext cx="7246175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A beás legény segíteni akart a papnak, ezért…</a:t>
            </a:r>
            <a:endParaRPr lang="hu-HU" sz="2800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772733" y="4584292"/>
            <a:ext cx="694171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Azt mondta, a főtt búzát el kell vetni, ezért…</a:t>
            </a:r>
            <a:endParaRPr lang="hu-HU" sz="2800" b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656823" y="575515"/>
            <a:ext cx="1691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Mf. 62 /2.</a:t>
            </a:r>
            <a:endParaRPr lang="hu-HU" sz="2800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772733" y="5226895"/>
            <a:ext cx="6632619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A bíró megértette a példabeszédet, ezért…</a:t>
            </a:r>
            <a:endParaRPr lang="hu-HU" sz="2800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8018907" y="1365209"/>
            <a:ext cx="3460306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000" b="1" dirty="0"/>
              <a:t>m</a:t>
            </a:r>
            <a:r>
              <a:rPr lang="hu-HU" sz="2000" b="1" dirty="0" smtClean="0"/>
              <a:t>inden étkezéskor evett egyet</a:t>
            </a:r>
            <a:endParaRPr lang="hu-HU" sz="2000" b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8018907" y="2017101"/>
            <a:ext cx="1554593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hu-HU" sz="2000" b="1" dirty="0"/>
              <a:t>f</a:t>
            </a:r>
            <a:r>
              <a:rPr lang="hu-HU" sz="2000" b="1" dirty="0" smtClean="0"/>
              <a:t>izetni akart.</a:t>
            </a:r>
            <a:endParaRPr lang="hu-HU" sz="2000" b="1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8018907" y="2571626"/>
            <a:ext cx="2671629" cy="646331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hu-HU" b="1" dirty="0"/>
              <a:t>a</a:t>
            </a:r>
            <a:r>
              <a:rPr lang="hu-HU" b="1" dirty="0" smtClean="0"/>
              <a:t> ki nem kelt csirkéket is </a:t>
            </a:r>
          </a:p>
          <a:p>
            <a:r>
              <a:rPr lang="hu-HU" b="1" dirty="0" smtClean="0"/>
              <a:t>felszámolta.</a:t>
            </a:r>
            <a:endParaRPr lang="hu-HU" b="1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8018907" y="3323485"/>
            <a:ext cx="3375989" cy="40011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hu-HU" sz="2000" b="1" dirty="0"/>
              <a:t>a</a:t>
            </a:r>
            <a:r>
              <a:rPr lang="hu-HU" sz="2000" b="1" dirty="0" smtClean="0"/>
              <a:t> szomszéd a bíróhoz fordult.</a:t>
            </a:r>
            <a:endParaRPr lang="hu-HU" sz="2000" b="1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8049162" y="3947285"/>
            <a:ext cx="2358787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000" b="1" dirty="0"/>
              <a:t>v</a:t>
            </a:r>
            <a:r>
              <a:rPr lang="hu-HU" sz="2000" b="1" dirty="0" smtClean="0"/>
              <a:t>ele ment a bíróhoz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8092458" y="4645847"/>
            <a:ext cx="1868268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sz="2000" b="1" dirty="0"/>
              <a:t>h</a:t>
            </a:r>
            <a:r>
              <a:rPr lang="hu-HU" sz="2000" b="1" dirty="0" smtClean="0"/>
              <a:t>aza kell sietni.</a:t>
            </a:r>
            <a:endParaRPr lang="hu-HU" sz="2000" b="1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8086300" y="5281761"/>
            <a:ext cx="2401940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a pap javára döntött.</a:t>
            </a:r>
            <a:endParaRPr lang="hu-HU" sz="2000" b="1" dirty="0"/>
          </a:p>
        </p:txBody>
      </p:sp>
    </p:spTree>
    <p:extLst>
      <p:ext uri="{BB962C8B-B14F-4D97-AF65-F5344CB8AC3E}">
        <p14:creationId xmlns="" xmlns:p14="http://schemas.microsoft.com/office/powerpoint/2010/main" val="127211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250</TotalTime>
  <Words>305</Words>
  <Application>Microsoft Office PowerPoint</Application>
  <PresentationFormat>Egyéni</PresentationFormat>
  <Paragraphs>54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Organikus</vt:lpstr>
      <vt:lpstr>1. dia</vt:lpstr>
      <vt:lpstr>2. dia</vt:lpstr>
      <vt:lpstr>3. dia</vt:lpstr>
      <vt:lpstr>A pap és a tojások</vt:lpstr>
      <vt:lpstr>5. dia</vt:lpstr>
      <vt:lpstr>6. dia</vt:lpstr>
      <vt:lpstr>7. dia</vt:lpstr>
      <vt:lpstr>8. dia</vt:lpstr>
      <vt:lpstr>9. dia</vt:lpstr>
      <vt:lpstr>10.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zsuzsanna szomódi</dc:creator>
  <cp:lastModifiedBy>user</cp:lastModifiedBy>
  <cp:revision>19</cp:revision>
  <dcterms:created xsi:type="dcterms:W3CDTF">2021-04-02T06:02:41Z</dcterms:created>
  <dcterms:modified xsi:type="dcterms:W3CDTF">2022-08-22T23:05:40Z</dcterms:modified>
</cp:coreProperties>
</file>