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96" r:id="rId2"/>
    <p:sldId id="286" r:id="rId3"/>
    <p:sldId id="263" r:id="rId4"/>
    <p:sldId id="299" r:id="rId5"/>
    <p:sldId id="300" r:id="rId6"/>
    <p:sldId id="271" r:id="rId7"/>
    <p:sldId id="273" r:id="rId8"/>
    <p:sldId id="270" r:id="rId9"/>
    <p:sldId id="274" r:id="rId10"/>
    <p:sldId id="275" r:id="rId11"/>
    <p:sldId id="301" r:id="rId12"/>
    <p:sldId id="302" r:id="rId13"/>
    <p:sldId id="277" r:id="rId14"/>
    <p:sldId id="278" r:id="rId15"/>
    <p:sldId id="279" r:id="rId16"/>
    <p:sldId id="305" r:id="rId17"/>
    <p:sldId id="282" r:id="rId18"/>
    <p:sldId id="295" r:id="rId19"/>
    <p:sldId id="303" r:id="rId20"/>
    <p:sldId id="304" r:id="rId21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851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-34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6B915F-91C0-47E1-978C-C730E3BCF337}" type="datetimeFigureOut">
              <a:rPr lang="hu-HU" smtClean="0"/>
              <a:pPr/>
              <a:t>2022.02.08.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FE0C38-2CD1-4083-823E-D19A4B846E42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41363337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A</a:t>
            </a:r>
            <a:r>
              <a:rPr lang="hu-HU" baseline="0" dirty="0" smtClean="0"/>
              <a:t> hangokkal foglalkoztunk. Hogyan keletkeznek a hangok?</a:t>
            </a:r>
          </a:p>
          <a:p>
            <a:r>
              <a:rPr lang="hu-HU" baseline="0" dirty="0" smtClean="0"/>
              <a:t>Mássalhangzók: példa egyjegyű-kétjegyű-háromjegyű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FE0C38-2CD1-4083-823E-D19A4B846E42}" type="slidenum">
              <a:rPr lang="hu-HU" smtClean="0"/>
              <a:pPr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6796082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önálló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FE0C38-2CD1-4083-823E-D19A4B846E42}" type="slidenum">
              <a:rPr lang="hu-HU" smtClean="0"/>
              <a:pPr/>
              <a:t>16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7539975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 smtClean="0"/>
              <a:t>Miket látsz? Betűket – Mi a betű? Ha kiejtem, mi lesz belőle?</a:t>
            </a:r>
          </a:p>
          <a:p>
            <a:pPr marL="228600" indent="-228600">
              <a:buAutoNum type="arabicPeriod"/>
            </a:pPr>
            <a:r>
              <a:rPr lang="hu-HU" dirty="0" smtClean="0"/>
              <a:t>Rövid</a:t>
            </a:r>
            <a:r>
              <a:rPr lang="hu-HU" baseline="0" dirty="0" smtClean="0"/>
              <a:t> egyjegyű mássalhangzó</a:t>
            </a:r>
            <a:endParaRPr lang="hu-HU" dirty="0" smtClean="0"/>
          </a:p>
          <a:p>
            <a:pPr marL="228600" indent="-228600">
              <a:buAutoNum type="arabicPeriod"/>
            </a:pPr>
            <a:r>
              <a:rPr lang="hu-HU" dirty="0" smtClean="0"/>
              <a:t>Hosszú kétjegyű mássalhangzó</a:t>
            </a:r>
          </a:p>
          <a:p>
            <a:pPr marL="228600" indent="-228600">
              <a:buAutoNum type="arabicPeriod"/>
            </a:pPr>
            <a:r>
              <a:rPr lang="hu-HU" dirty="0" smtClean="0"/>
              <a:t>Hosszú</a:t>
            </a:r>
            <a:r>
              <a:rPr lang="hu-HU" baseline="0" dirty="0" smtClean="0"/>
              <a:t> magánhangzó</a:t>
            </a:r>
            <a:endParaRPr lang="hu-HU" dirty="0" smtClean="0"/>
          </a:p>
          <a:p>
            <a:pPr marL="228600" indent="-228600">
              <a:buAutoNum type="arabicPeriod"/>
            </a:pP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FE0C38-2CD1-4083-823E-D19A4B846E42}" type="slidenum">
              <a:rPr lang="hu-HU" smtClean="0"/>
              <a:pPr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2776860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Mi a betűk rendje? Hány betűből áll?</a:t>
            </a:r>
          </a:p>
          <a:p>
            <a:r>
              <a:rPr lang="hu-HU" dirty="0" smtClean="0"/>
              <a:t>Mire csoportosíthatjuk? Magánhangzó-mássalhangzó</a:t>
            </a:r>
          </a:p>
          <a:p>
            <a:r>
              <a:rPr lang="hu-HU" dirty="0" smtClean="0"/>
              <a:t>Magánhangzók elmondása csettintés </a:t>
            </a:r>
          </a:p>
          <a:p>
            <a:endParaRPr lang="hu-HU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 smtClean="0"/>
              <a:t>Magánhangzóknál csettintés</a:t>
            </a:r>
            <a:r>
              <a:rPr lang="hu-HU" baseline="0" dirty="0" smtClean="0"/>
              <a:t> 1-2      kétjegyű </a:t>
            </a:r>
            <a:r>
              <a:rPr lang="hu-HU" baseline="0" dirty="0" err="1" smtClean="0"/>
              <a:t>msh</a:t>
            </a:r>
            <a:r>
              <a:rPr lang="hu-HU" baseline="0" dirty="0" smtClean="0"/>
              <a:t>. - taps</a:t>
            </a:r>
            <a:endParaRPr lang="hu-HU" dirty="0" smtClean="0"/>
          </a:p>
          <a:p>
            <a:r>
              <a:rPr lang="hu-HU" dirty="0" smtClean="0"/>
              <a:t>Valahol elkezdem, egy gyerek folytatja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FE0C38-2CD1-4083-823E-D19A4B846E42}" type="slidenum">
              <a:rPr lang="hu-HU" smtClean="0"/>
              <a:pPr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40867305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MEMÓRIA – betűk megjegyzése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FE0C38-2CD1-4083-823E-D19A4B846E42}" type="slidenum">
              <a:rPr lang="hu-HU" smtClean="0"/>
              <a:pPr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1189305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Betűrendbe</a:t>
            </a:r>
            <a:r>
              <a:rPr lang="hu-HU" baseline="0" dirty="0" smtClean="0"/>
              <a:t> rendezés – Mi hiányzik? pótlás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FE0C38-2CD1-4083-823E-D19A4B846E42}" type="slidenum">
              <a:rPr lang="hu-HU" smtClean="0"/>
              <a:pPr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0352354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3-marad ki, a 4. kell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FE0C38-2CD1-4083-823E-D19A4B846E42}" type="slidenum">
              <a:rPr lang="hu-HU" smtClean="0"/>
              <a:pPr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40613778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Meglátta árnyékát a fővárosi állatkert medvéje </a:t>
            </a:r>
            <a:endParaRPr kumimoji="0" lang="hu-HU" altLang="hu-H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 Fővárosi Állat- és Növénykert Hugi névre hallgató barnamedvéje felébredt a téli álmából és kibújt a barlangjából a hagyományos medveárnyék-észlelés napján, 2022. február 2-án. Miután ragyogóan sütött a nap, meglátta az árnyékát, evett és visszabújt a barlangjába. Ez azt jelenti, hogy még tart a tél, hosszú lesz.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altLang="hu-H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FE0C38-2CD1-4083-823E-D19A4B846E42}" type="slidenum">
              <a:rPr lang="hu-HU" smtClean="0"/>
              <a:pPr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42445835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Repül - szárít szabálya</a:t>
            </a:r>
          </a:p>
          <a:p>
            <a:r>
              <a:rPr lang="hu-HU" dirty="0" smtClean="0"/>
              <a:t>Rendezés 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FE0C38-2CD1-4083-823E-D19A4B846E42}" type="slidenum">
              <a:rPr lang="hu-HU" smtClean="0"/>
              <a:pPr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4061920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Melyik van</a:t>
            </a:r>
            <a:r>
              <a:rPr lang="hu-HU" baseline="0" dirty="0" smtClean="0"/>
              <a:t> előbb?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FE0C38-2CD1-4083-823E-D19A4B846E42}" type="slidenum">
              <a:rPr lang="hu-HU" smtClean="0"/>
              <a:pPr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42614899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1ED6F-8ED9-4ADF-A1BD-25B7BC0A1BA8}" type="datetimeFigureOut">
              <a:rPr lang="hu-HU" smtClean="0"/>
              <a:pPr/>
              <a:t>2022.02.08.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85954-4B0E-49E8-8B11-AEB8DC212CA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4043002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1ED6F-8ED9-4ADF-A1BD-25B7BC0A1BA8}" type="datetimeFigureOut">
              <a:rPr lang="hu-HU" smtClean="0"/>
              <a:pPr/>
              <a:t>2022.02.08.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85954-4B0E-49E8-8B11-AEB8DC212CA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8762241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1ED6F-8ED9-4ADF-A1BD-25B7BC0A1BA8}" type="datetimeFigureOut">
              <a:rPr lang="hu-HU" smtClean="0"/>
              <a:pPr/>
              <a:t>2022.02.08.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85954-4B0E-49E8-8B11-AEB8DC212CAD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609309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1ED6F-8ED9-4ADF-A1BD-25B7BC0A1BA8}" type="datetimeFigureOut">
              <a:rPr lang="hu-HU" smtClean="0"/>
              <a:pPr/>
              <a:t>2022.02.08.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85954-4B0E-49E8-8B11-AEB8DC212CA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6505149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1ED6F-8ED9-4ADF-A1BD-25B7BC0A1BA8}" type="datetimeFigureOut">
              <a:rPr lang="hu-HU" smtClean="0"/>
              <a:pPr/>
              <a:t>2022.02.08.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85954-4B0E-49E8-8B11-AEB8DC212CAD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4679044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1ED6F-8ED9-4ADF-A1BD-25B7BC0A1BA8}" type="datetimeFigureOut">
              <a:rPr lang="hu-HU" smtClean="0"/>
              <a:pPr/>
              <a:t>2022.02.08.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85954-4B0E-49E8-8B11-AEB8DC212CA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2088344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1ED6F-8ED9-4ADF-A1BD-25B7BC0A1BA8}" type="datetimeFigureOut">
              <a:rPr lang="hu-HU" smtClean="0"/>
              <a:pPr/>
              <a:t>2022.02.08.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85954-4B0E-49E8-8B11-AEB8DC212CA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8160775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1ED6F-8ED9-4ADF-A1BD-25B7BC0A1BA8}" type="datetimeFigureOut">
              <a:rPr lang="hu-HU" smtClean="0"/>
              <a:pPr/>
              <a:t>2022.02.08.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85954-4B0E-49E8-8B11-AEB8DC212CA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374056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1ED6F-8ED9-4ADF-A1BD-25B7BC0A1BA8}" type="datetimeFigureOut">
              <a:rPr lang="hu-HU" smtClean="0"/>
              <a:pPr/>
              <a:t>2022.02.08.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85954-4B0E-49E8-8B11-AEB8DC212CA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84184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1ED6F-8ED9-4ADF-A1BD-25B7BC0A1BA8}" type="datetimeFigureOut">
              <a:rPr lang="hu-HU" smtClean="0"/>
              <a:pPr/>
              <a:t>2022.02.08.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85954-4B0E-49E8-8B11-AEB8DC212CA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692999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1ED6F-8ED9-4ADF-A1BD-25B7BC0A1BA8}" type="datetimeFigureOut">
              <a:rPr lang="hu-HU" smtClean="0"/>
              <a:pPr/>
              <a:t>2022.02.08.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85954-4B0E-49E8-8B11-AEB8DC212CA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540679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1ED6F-8ED9-4ADF-A1BD-25B7BC0A1BA8}" type="datetimeFigureOut">
              <a:rPr lang="hu-HU" smtClean="0"/>
              <a:pPr/>
              <a:t>2022.02.08.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85954-4B0E-49E8-8B11-AEB8DC212CA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59860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1ED6F-8ED9-4ADF-A1BD-25B7BC0A1BA8}" type="datetimeFigureOut">
              <a:rPr lang="hu-HU" smtClean="0"/>
              <a:pPr/>
              <a:t>2022.02.08.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85954-4B0E-49E8-8B11-AEB8DC212CA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715868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1ED6F-8ED9-4ADF-A1BD-25B7BC0A1BA8}" type="datetimeFigureOut">
              <a:rPr lang="hu-HU" smtClean="0"/>
              <a:pPr/>
              <a:t>2022.02.08.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85954-4B0E-49E8-8B11-AEB8DC212CA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41957616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1ED6F-8ED9-4ADF-A1BD-25B7BC0A1BA8}" type="datetimeFigureOut">
              <a:rPr lang="hu-HU" smtClean="0"/>
              <a:pPr/>
              <a:t>2022.02.08.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85954-4B0E-49E8-8B11-AEB8DC212CA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839432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1ED6F-8ED9-4ADF-A1BD-25B7BC0A1BA8}" type="datetimeFigureOut">
              <a:rPr lang="hu-HU" smtClean="0"/>
              <a:pPr/>
              <a:t>2022.02.08.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85954-4B0E-49E8-8B11-AEB8DC212CA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993776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51ED6F-8ED9-4ADF-A1BD-25B7BC0A1BA8}" type="datetimeFigureOut">
              <a:rPr lang="hu-HU" smtClean="0"/>
              <a:pPr/>
              <a:t>2022.02.08.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3685954-4B0E-49E8-8B11-AEB8DC212CA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20647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likk.hu/galeria/meglatta-arnyekat-a-fovarosi-allatkert-medveje-hugi/8vvkpls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55050" y="0"/>
            <a:ext cx="4060428" cy="6046508"/>
          </a:xfrm>
          <a:prstGeom prst="rect">
            <a:avLst/>
          </a:prstGeom>
        </p:spPr>
      </p:pic>
      <p:cxnSp>
        <p:nvCxnSpPr>
          <p:cNvPr id="9" name="Egyenes összekötő nyíllal 8"/>
          <p:cNvCxnSpPr/>
          <p:nvPr/>
        </p:nvCxnSpPr>
        <p:spPr>
          <a:xfrm flipV="1">
            <a:off x="8261873" y="4581944"/>
            <a:ext cx="494852" cy="516367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gyenes összekötő nyíllal 9"/>
          <p:cNvCxnSpPr/>
          <p:nvPr/>
        </p:nvCxnSpPr>
        <p:spPr>
          <a:xfrm flipH="1" flipV="1">
            <a:off x="9640645" y="4581944"/>
            <a:ext cx="536089" cy="516367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zövegdoboz 11"/>
          <p:cNvSpPr txBox="1"/>
          <p:nvPr/>
        </p:nvSpPr>
        <p:spPr>
          <a:xfrm>
            <a:off x="6572923" y="5195130"/>
            <a:ext cx="1173719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hu-HU" sz="3200" dirty="0" smtClean="0"/>
              <a:t>TÜDŐ</a:t>
            </a:r>
            <a:endParaRPr lang="hu-HU" sz="3200" dirty="0"/>
          </a:p>
        </p:txBody>
      </p:sp>
      <p:cxnSp>
        <p:nvCxnSpPr>
          <p:cNvPr id="13" name="Egyenes összekötő nyíllal 12"/>
          <p:cNvCxnSpPr/>
          <p:nvPr/>
        </p:nvCxnSpPr>
        <p:spPr>
          <a:xfrm flipH="1" flipV="1">
            <a:off x="9038217" y="3106624"/>
            <a:ext cx="159571" cy="1152591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zövegdoboz 15"/>
          <p:cNvSpPr txBox="1"/>
          <p:nvPr/>
        </p:nvSpPr>
        <p:spPr>
          <a:xfrm>
            <a:off x="9769773" y="3390531"/>
            <a:ext cx="1494320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hu-HU" sz="3200" dirty="0" smtClean="0"/>
              <a:t>LÉGCSŐ</a:t>
            </a:r>
            <a:endParaRPr lang="hu-HU" sz="3200" dirty="0"/>
          </a:p>
        </p:txBody>
      </p:sp>
      <p:sp>
        <p:nvSpPr>
          <p:cNvPr id="17" name="Szövegdoboz 16"/>
          <p:cNvSpPr txBox="1"/>
          <p:nvPr/>
        </p:nvSpPr>
        <p:spPr>
          <a:xfrm>
            <a:off x="9640645" y="2084783"/>
            <a:ext cx="2402837" cy="10772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hu-HU" sz="3200" dirty="0" smtClean="0"/>
              <a:t>GÉGE</a:t>
            </a:r>
          </a:p>
          <a:p>
            <a:r>
              <a:rPr lang="hu-HU" sz="3200" dirty="0" smtClean="0"/>
              <a:t>hangszalagok</a:t>
            </a:r>
            <a:endParaRPr lang="hu-HU" sz="3200" dirty="0"/>
          </a:p>
        </p:txBody>
      </p:sp>
      <p:cxnSp>
        <p:nvCxnSpPr>
          <p:cNvPr id="18" name="Egyenes összekötő nyíllal 17"/>
          <p:cNvCxnSpPr/>
          <p:nvPr/>
        </p:nvCxnSpPr>
        <p:spPr>
          <a:xfrm flipH="1">
            <a:off x="9112642" y="2545122"/>
            <a:ext cx="528003" cy="222231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zövegdoboz 19"/>
          <p:cNvSpPr txBox="1"/>
          <p:nvPr/>
        </p:nvSpPr>
        <p:spPr>
          <a:xfrm>
            <a:off x="5608155" y="2374695"/>
            <a:ext cx="2157658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3200" dirty="0" smtClean="0"/>
              <a:t>SZÁJÜREG</a:t>
            </a:r>
            <a:endParaRPr lang="hu-HU" sz="3200" dirty="0"/>
          </a:p>
        </p:txBody>
      </p:sp>
      <p:sp>
        <p:nvSpPr>
          <p:cNvPr id="21" name="Szövegdoboz 20"/>
          <p:cNvSpPr txBox="1"/>
          <p:nvPr/>
        </p:nvSpPr>
        <p:spPr>
          <a:xfrm>
            <a:off x="5940929" y="1286919"/>
            <a:ext cx="1843774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hu-HU" sz="3200" dirty="0" smtClean="0"/>
              <a:t>ORRÜREG</a:t>
            </a:r>
            <a:endParaRPr lang="hu-HU" sz="3200" dirty="0"/>
          </a:p>
        </p:txBody>
      </p:sp>
      <p:sp>
        <p:nvSpPr>
          <p:cNvPr id="22" name="Szabadkézi sokszög 21"/>
          <p:cNvSpPr/>
          <p:nvPr/>
        </p:nvSpPr>
        <p:spPr>
          <a:xfrm>
            <a:off x="7767021" y="2247535"/>
            <a:ext cx="1398495" cy="419548"/>
          </a:xfrm>
          <a:custGeom>
            <a:avLst/>
            <a:gdLst>
              <a:gd name="connsiteX0" fmla="*/ 1398495 w 1398495"/>
              <a:gd name="connsiteY0" fmla="*/ 419548 h 419548"/>
              <a:gd name="connsiteX1" fmla="*/ 1387737 w 1398495"/>
              <a:gd name="connsiteY1" fmla="*/ 311972 h 419548"/>
              <a:gd name="connsiteX2" fmla="*/ 1366222 w 1398495"/>
              <a:gd name="connsiteY2" fmla="*/ 290456 h 419548"/>
              <a:gd name="connsiteX3" fmla="*/ 1344706 w 1398495"/>
              <a:gd name="connsiteY3" fmla="*/ 258183 h 419548"/>
              <a:gd name="connsiteX4" fmla="*/ 1247887 w 1398495"/>
              <a:gd name="connsiteY4" fmla="*/ 193637 h 419548"/>
              <a:gd name="connsiteX5" fmla="*/ 1204857 w 1398495"/>
              <a:gd name="connsiteY5" fmla="*/ 161365 h 419548"/>
              <a:gd name="connsiteX6" fmla="*/ 1161826 w 1398495"/>
              <a:gd name="connsiteY6" fmla="*/ 118334 h 419548"/>
              <a:gd name="connsiteX7" fmla="*/ 935916 w 1398495"/>
              <a:gd name="connsiteY7" fmla="*/ 43030 h 419548"/>
              <a:gd name="connsiteX8" fmla="*/ 817582 w 1398495"/>
              <a:gd name="connsiteY8" fmla="*/ 10757 h 419548"/>
              <a:gd name="connsiteX9" fmla="*/ 699247 w 1398495"/>
              <a:gd name="connsiteY9" fmla="*/ 0 h 419548"/>
              <a:gd name="connsiteX10" fmla="*/ 591671 w 1398495"/>
              <a:gd name="connsiteY10" fmla="*/ 10757 h 419548"/>
              <a:gd name="connsiteX11" fmla="*/ 484095 w 1398495"/>
              <a:gd name="connsiteY11" fmla="*/ 32273 h 419548"/>
              <a:gd name="connsiteX12" fmla="*/ 408791 w 1398495"/>
              <a:gd name="connsiteY12" fmla="*/ 43030 h 419548"/>
              <a:gd name="connsiteX13" fmla="*/ 344245 w 1398495"/>
              <a:gd name="connsiteY13" fmla="*/ 64546 h 419548"/>
              <a:gd name="connsiteX14" fmla="*/ 311972 w 1398495"/>
              <a:gd name="connsiteY14" fmla="*/ 75303 h 419548"/>
              <a:gd name="connsiteX15" fmla="*/ 225911 w 1398495"/>
              <a:gd name="connsiteY15" fmla="*/ 118334 h 419548"/>
              <a:gd name="connsiteX16" fmla="*/ 161365 w 1398495"/>
              <a:gd name="connsiteY16" fmla="*/ 139849 h 419548"/>
              <a:gd name="connsiteX17" fmla="*/ 129092 w 1398495"/>
              <a:gd name="connsiteY17" fmla="*/ 150607 h 419548"/>
              <a:gd name="connsiteX18" fmla="*/ 86062 w 1398495"/>
              <a:gd name="connsiteY18" fmla="*/ 161365 h 419548"/>
              <a:gd name="connsiteX19" fmla="*/ 0 w 1398495"/>
              <a:gd name="connsiteY19" fmla="*/ 182880 h 419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398495" h="419548">
                <a:moveTo>
                  <a:pt x="1398495" y="419548"/>
                </a:moveTo>
                <a:cubicBezTo>
                  <a:pt x="1394909" y="383689"/>
                  <a:pt x="1396477" y="346934"/>
                  <a:pt x="1387737" y="311972"/>
                </a:cubicBezTo>
                <a:cubicBezTo>
                  <a:pt x="1385277" y="302132"/>
                  <a:pt x="1372558" y="298376"/>
                  <a:pt x="1366222" y="290456"/>
                </a:cubicBezTo>
                <a:cubicBezTo>
                  <a:pt x="1358145" y="280360"/>
                  <a:pt x="1354436" y="266697"/>
                  <a:pt x="1344706" y="258183"/>
                </a:cubicBezTo>
                <a:cubicBezTo>
                  <a:pt x="1323219" y="239382"/>
                  <a:pt x="1274766" y="213796"/>
                  <a:pt x="1247887" y="193637"/>
                </a:cubicBezTo>
                <a:cubicBezTo>
                  <a:pt x="1233544" y="182880"/>
                  <a:pt x="1218350" y="173171"/>
                  <a:pt x="1204857" y="161365"/>
                </a:cubicBezTo>
                <a:cubicBezTo>
                  <a:pt x="1189591" y="148007"/>
                  <a:pt x="1181070" y="124749"/>
                  <a:pt x="1161826" y="118334"/>
                </a:cubicBezTo>
                <a:lnTo>
                  <a:pt x="935916" y="43030"/>
                </a:lnTo>
                <a:cubicBezTo>
                  <a:pt x="900023" y="31066"/>
                  <a:pt x="850931" y="13789"/>
                  <a:pt x="817582" y="10757"/>
                </a:cubicBezTo>
                <a:lnTo>
                  <a:pt x="699247" y="0"/>
                </a:lnTo>
                <a:cubicBezTo>
                  <a:pt x="663388" y="3586"/>
                  <a:pt x="627430" y="6287"/>
                  <a:pt x="591671" y="10757"/>
                </a:cubicBezTo>
                <a:cubicBezTo>
                  <a:pt x="456914" y="27601"/>
                  <a:pt x="585992" y="13747"/>
                  <a:pt x="484095" y="32273"/>
                </a:cubicBezTo>
                <a:cubicBezTo>
                  <a:pt x="459148" y="36809"/>
                  <a:pt x="433892" y="39444"/>
                  <a:pt x="408791" y="43030"/>
                </a:cubicBezTo>
                <a:lnTo>
                  <a:pt x="344245" y="64546"/>
                </a:lnTo>
                <a:lnTo>
                  <a:pt x="311972" y="75303"/>
                </a:lnTo>
                <a:cubicBezTo>
                  <a:pt x="274421" y="112856"/>
                  <a:pt x="300080" y="93611"/>
                  <a:pt x="225911" y="118334"/>
                </a:cubicBezTo>
                <a:lnTo>
                  <a:pt x="161365" y="139849"/>
                </a:lnTo>
                <a:cubicBezTo>
                  <a:pt x="150607" y="143435"/>
                  <a:pt x="140093" y="147857"/>
                  <a:pt x="129092" y="150607"/>
                </a:cubicBezTo>
                <a:cubicBezTo>
                  <a:pt x="114749" y="154193"/>
                  <a:pt x="100223" y="157117"/>
                  <a:pt x="86062" y="161365"/>
                </a:cubicBezTo>
                <a:cubicBezTo>
                  <a:pt x="6786" y="185148"/>
                  <a:pt x="46702" y="182880"/>
                  <a:pt x="0" y="182880"/>
                </a:cubicBezTo>
              </a:path>
            </a:pathLst>
          </a:cu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8" name="Szabadkézi sokszög 27"/>
          <p:cNvSpPr/>
          <p:nvPr/>
        </p:nvSpPr>
        <p:spPr>
          <a:xfrm>
            <a:off x="7723991" y="1957078"/>
            <a:ext cx="1441525" cy="688490"/>
          </a:xfrm>
          <a:custGeom>
            <a:avLst/>
            <a:gdLst>
              <a:gd name="connsiteX0" fmla="*/ 1430767 w 1441525"/>
              <a:gd name="connsiteY0" fmla="*/ 688490 h 688490"/>
              <a:gd name="connsiteX1" fmla="*/ 1441525 w 1441525"/>
              <a:gd name="connsiteY1" fmla="*/ 494852 h 688490"/>
              <a:gd name="connsiteX2" fmla="*/ 1430767 w 1441525"/>
              <a:gd name="connsiteY2" fmla="*/ 290457 h 688490"/>
              <a:gd name="connsiteX3" fmla="*/ 1409252 w 1441525"/>
              <a:gd name="connsiteY3" fmla="*/ 258184 h 688490"/>
              <a:gd name="connsiteX4" fmla="*/ 1366221 w 1441525"/>
              <a:gd name="connsiteY4" fmla="*/ 204396 h 688490"/>
              <a:gd name="connsiteX5" fmla="*/ 1344706 w 1441525"/>
              <a:gd name="connsiteY5" fmla="*/ 161365 h 688490"/>
              <a:gd name="connsiteX6" fmla="*/ 1258645 w 1441525"/>
              <a:gd name="connsiteY6" fmla="*/ 96819 h 688490"/>
              <a:gd name="connsiteX7" fmla="*/ 1237129 w 1441525"/>
              <a:gd name="connsiteY7" fmla="*/ 75304 h 688490"/>
              <a:gd name="connsiteX8" fmla="*/ 1172583 w 1441525"/>
              <a:gd name="connsiteY8" fmla="*/ 53789 h 688490"/>
              <a:gd name="connsiteX9" fmla="*/ 1140310 w 1441525"/>
              <a:gd name="connsiteY9" fmla="*/ 43031 h 688490"/>
              <a:gd name="connsiteX10" fmla="*/ 1108037 w 1441525"/>
              <a:gd name="connsiteY10" fmla="*/ 32273 h 688490"/>
              <a:gd name="connsiteX11" fmla="*/ 957430 w 1441525"/>
              <a:gd name="connsiteY11" fmla="*/ 10758 h 688490"/>
              <a:gd name="connsiteX12" fmla="*/ 925157 w 1441525"/>
              <a:gd name="connsiteY12" fmla="*/ 0 h 688490"/>
              <a:gd name="connsiteX13" fmla="*/ 451821 w 1441525"/>
              <a:gd name="connsiteY13" fmla="*/ 10758 h 688490"/>
              <a:gd name="connsiteX14" fmla="*/ 419548 w 1441525"/>
              <a:gd name="connsiteY14" fmla="*/ 21516 h 688490"/>
              <a:gd name="connsiteX15" fmla="*/ 355002 w 1441525"/>
              <a:gd name="connsiteY15" fmla="*/ 32273 h 688490"/>
              <a:gd name="connsiteX16" fmla="*/ 322729 w 1441525"/>
              <a:gd name="connsiteY16" fmla="*/ 43031 h 688490"/>
              <a:gd name="connsiteX17" fmla="*/ 182880 w 1441525"/>
              <a:gd name="connsiteY17" fmla="*/ 64546 h 688490"/>
              <a:gd name="connsiteX18" fmla="*/ 118334 w 1441525"/>
              <a:gd name="connsiteY18" fmla="*/ 86062 h 688490"/>
              <a:gd name="connsiteX19" fmla="*/ 53788 w 1441525"/>
              <a:gd name="connsiteY19" fmla="*/ 129092 h 688490"/>
              <a:gd name="connsiteX20" fmla="*/ 0 w 1441525"/>
              <a:gd name="connsiteY20" fmla="*/ 161365 h 688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441525" h="688490">
                <a:moveTo>
                  <a:pt x="1430767" y="688490"/>
                </a:moveTo>
                <a:cubicBezTo>
                  <a:pt x="1434353" y="623944"/>
                  <a:pt x="1441525" y="559498"/>
                  <a:pt x="1441525" y="494852"/>
                </a:cubicBezTo>
                <a:cubicBezTo>
                  <a:pt x="1441525" y="426626"/>
                  <a:pt x="1439985" y="358057"/>
                  <a:pt x="1430767" y="290457"/>
                </a:cubicBezTo>
                <a:cubicBezTo>
                  <a:pt x="1429020" y="277647"/>
                  <a:pt x="1417329" y="268280"/>
                  <a:pt x="1409252" y="258184"/>
                </a:cubicBezTo>
                <a:cubicBezTo>
                  <a:pt x="1373909" y="214006"/>
                  <a:pt x="1399333" y="262344"/>
                  <a:pt x="1366221" y="204396"/>
                </a:cubicBezTo>
                <a:cubicBezTo>
                  <a:pt x="1358265" y="190472"/>
                  <a:pt x="1353602" y="174708"/>
                  <a:pt x="1344706" y="161365"/>
                </a:cubicBezTo>
                <a:cubicBezTo>
                  <a:pt x="1325626" y="132745"/>
                  <a:pt x="1278802" y="116975"/>
                  <a:pt x="1258645" y="96819"/>
                </a:cubicBezTo>
                <a:cubicBezTo>
                  <a:pt x="1251473" y="89647"/>
                  <a:pt x="1246201" y="79840"/>
                  <a:pt x="1237129" y="75304"/>
                </a:cubicBezTo>
                <a:cubicBezTo>
                  <a:pt x="1216844" y="65162"/>
                  <a:pt x="1194098" y="60961"/>
                  <a:pt x="1172583" y="53789"/>
                </a:cubicBezTo>
                <a:lnTo>
                  <a:pt x="1140310" y="43031"/>
                </a:lnTo>
                <a:cubicBezTo>
                  <a:pt x="1129552" y="39445"/>
                  <a:pt x="1119307" y="33525"/>
                  <a:pt x="1108037" y="32273"/>
                </a:cubicBezTo>
                <a:cubicBezTo>
                  <a:pt x="1047788" y="25579"/>
                  <a:pt x="1012234" y="24459"/>
                  <a:pt x="957430" y="10758"/>
                </a:cubicBezTo>
                <a:cubicBezTo>
                  <a:pt x="946429" y="8008"/>
                  <a:pt x="935915" y="3586"/>
                  <a:pt x="925157" y="0"/>
                </a:cubicBezTo>
                <a:lnTo>
                  <a:pt x="451821" y="10758"/>
                </a:lnTo>
                <a:cubicBezTo>
                  <a:pt x="440492" y="11240"/>
                  <a:pt x="430618" y="19056"/>
                  <a:pt x="419548" y="21516"/>
                </a:cubicBezTo>
                <a:cubicBezTo>
                  <a:pt x="398255" y="26248"/>
                  <a:pt x="376517" y="28687"/>
                  <a:pt x="355002" y="32273"/>
                </a:cubicBezTo>
                <a:cubicBezTo>
                  <a:pt x="344244" y="35859"/>
                  <a:pt x="333730" y="40281"/>
                  <a:pt x="322729" y="43031"/>
                </a:cubicBezTo>
                <a:cubicBezTo>
                  <a:pt x="273444" y="55353"/>
                  <a:pt x="235142" y="58014"/>
                  <a:pt x="182880" y="64546"/>
                </a:cubicBezTo>
                <a:cubicBezTo>
                  <a:pt x="161365" y="71718"/>
                  <a:pt x="137204" y="73482"/>
                  <a:pt x="118334" y="86062"/>
                </a:cubicBezTo>
                <a:cubicBezTo>
                  <a:pt x="96819" y="100405"/>
                  <a:pt x="78319" y="120915"/>
                  <a:pt x="53788" y="129092"/>
                </a:cubicBezTo>
                <a:cubicBezTo>
                  <a:pt x="11893" y="143057"/>
                  <a:pt x="29533" y="131832"/>
                  <a:pt x="0" y="161365"/>
                </a:cubicBezTo>
              </a:path>
            </a:pathLst>
          </a:cu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4" name="Szövegdoboz 23"/>
          <p:cNvSpPr txBox="1"/>
          <p:nvPr/>
        </p:nvSpPr>
        <p:spPr>
          <a:xfrm>
            <a:off x="140296" y="233132"/>
            <a:ext cx="4264435" cy="14465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4400" b="1" dirty="0" smtClean="0">
                <a:solidFill>
                  <a:srgbClr val="0070C0"/>
                </a:solidFill>
              </a:rPr>
              <a:t>Nincs</a:t>
            </a:r>
            <a:r>
              <a:rPr lang="hu-HU" sz="4400" dirty="0" smtClean="0"/>
              <a:t> akadálya</a:t>
            </a:r>
          </a:p>
          <a:p>
            <a:r>
              <a:rPr lang="hu-HU" sz="4400" dirty="0"/>
              <a:t>a</a:t>
            </a:r>
            <a:r>
              <a:rPr lang="hu-HU" sz="4400" dirty="0" smtClean="0"/>
              <a:t> levegőnek. </a:t>
            </a:r>
            <a:endParaRPr lang="hu-HU" sz="4400" dirty="0"/>
          </a:p>
        </p:txBody>
      </p:sp>
      <p:sp>
        <p:nvSpPr>
          <p:cNvPr id="25" name="Szövegdoboz 24"/>
          <p:cNvSpPr txBox="1"/>
          <p:nvPr/>
        </p:nvSpPr>
        <p:spPr>
          <a:xfrm>
            <a:off x="69131" y="3784736"/>
            <a:ext cx="6047175" cy="14465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4400" b="1" dirty="0" smtClean="0">
                <a:solidFill>
                  <a:srgbClr val="0070C0"/>
                </a:solidFill>
              </a:rPr>
              <a:t>Van</a:t>
            </a:r>
            <a:r>
              <a:rPr lang="hu-HU" sz="4400" dirty="0" smtClean="0"/>
              <a:t> akadálya a levegőnek. </a:t>
            </a:r>
            <a:endParaRPr lang="hu-HU" sz="4400" dirty="0"/>
          </a:p>
        </p:txBody>
      </p:sp>
      <p:sp>
        <p:nvSpPr>
          <p:cNvPr id="27" name="Szövegdoboz 26"/>
          <p:cNvSpPr txBox="1"/>
          <p:nvPr/>
        </p:nvSpPr>
        <p:spPr>
          <a:xfrm>
            <a:off x="114588" y="1728100"/>
            <a:ext cx="4869504" cy="76944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4400" b="1" dirty="0" smtClean="0">
                <a:solidFill>
                  <a:srgbClr val="C00000"/>
                </a:solidFill>
              </a:rPr>
              <a:t>MAGÁNHANGZÓK</a:t>
            </a:r>
            <a:endParaRPr lang="hu-HU" sz="4400" dirty="0" smtClean="0">
              <a:solidFill>
                <a:srgbClr val="C00000"/>
              </a:solidFill>
            </a:endParaRPr>
          </a:p>
        </p:txBody>
      </p:sp>
      <p:sp>
        <p:nvSpPr>
          <p:cNvPr id="39" name="Szövegdoboz 38"/>
          <p:cNvSpPr txBox="1"/>
          <p:nvPr/>
        </p:nvSpPr>
        <p:spPr>
          <a:xfrm>
            <a:off x="114588" y="5564109"/>
            <a:ext cx="5111928" cy="76944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4400" b="1" dirty="0" smtClean="0">
                <a:solidFill>
                  <a:srgbClr val="C00000"/>
                </a:solidFill>
              </a:rPr>
              <a:t>MÁSSALHANGZÓK</a:t>
            </a:r>
            <a:endParaRPr lang="hu-HU" sz="4400" dirty="0" smtClean="0">
              <a:solidFill>
                <a:srgbClr val="C00000"/>
              </a:solidFill>
            </a:endParaRPr>
          </a:p>
        </p:txBody>
      </p:sp>
      <p:cxnSp>
        <p:nvCxnSpPr>
          <p:cNvPr id="4" name="Egyenes összekötő nyíllal 3"/>
          <p:cNvCxnSpPr/>
          <p:nvPr/>
        </p:nvCxnSpPr>
        <p:spPr>
          <a:xfrm flipH="1" flipV="1">
            <a:off x="4302986" y="1203586"/>
            <a:ext cx="1344075" cy="1104639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Egyenes összekötő nyíllal 39"/>
          <p:cNvCxnSpPr/>
          <p:nvPr/>
        </p:nvCxnSpPr>
        <p:spPr>
          <a:xfrm flipH="1">
            <a:off x="4302510" y="2959471"/>
            <a:ext cx="1277708" cy="723447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78554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 animBg="1"/>
      <p:bldP spid="17" grpId="0" animBg="1"/>
      <p:bldP spid="20" grpId="0" animBg="1"/>
      <p:bldP spid="21" grpId="0" animBg="1"/>
      <p:bldP spid="22" grpId="0" animBg="1"/>
      <p:bldP spid="28" grpId="0" animBg="1"/>
      <p:bldP spid="24" grpId="0" animBg="1"/>
      <p:bldP spid="25" grpId="0" animBg="1"/>
      <p:bldP spid="27" grpId="0" animBg="1"/>
      <p:bldP spid="3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/>
          <p:cNvSpPr/>
          <p:nvPr/>
        </p:nvSpPr>
        <p:spPr>
          <a:xfrm>
            <a:off x="6254182" y="233750"/>
            <a:ext cx="5705408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  <a:buClr>
                <a:srgbClr val="FF0000"/>
              </a:buClr>
              <a:tabLst>
                <a:tab pos="228600" algn="l"/>
              </a:tabLst>
            </a:pPr>
            <a:r>
              <a:rPr lang="hu-H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Mindegyik betű helyett az ábécében az előtte lévőt írtuk le. </a:t>
            </a:r>
            <a:endParaRPr lang="hu-HU" sz="11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290690" y="637039"/>
            <a:ext cx="596349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9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y</a:t>
            </a:r>
            <a:r>
              <a:rPr lang="hu-HU" sz="96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ú </a:t>
            </a:r>
            <a:r>
              <a:rPr lang="hu-HU" sz="96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ly</a:t>
            </a:r>
            <a:r>
              <a:rPr lang="hu-HU" sz="96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hu-HU" sz="96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ly</a:t>
            </a:r>
            <a:r>
              <a:rPr lang="hu-HU" sz="96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ó f</a:t>
            </a:r>
            <a:endParaRPr lang="hu-HU" sz="9600" dirty="0"/>
          </a:p>
        </p:txBody>
      </p:sp>
      <p:sp>
        <p:nvSpPr>
          <p:cNvPr id="8" name="Téglalap 7"/>
          <p:cNvSpPr/>
          <p:nvPr/>
        </p:nvSpPr>
        <p:spPr>
          <a:xfrm>
            <a:off x="504320" y="4478213"/>
            <a:ext cx="4870244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9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s</a:t>
            </a:r>
            <a:r>
              <a:rPr lang="hu-HU" sz="96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a q i </a:t>
            </a:r>
            <a:r>
              <a:rPr lang="hu-HU" sz="96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sz</a:t>
            </a:r>
            <a:r>
              <a:rPr lang="hu-HU" sz="96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endParaRPr lang="hu-HU" sz="9600" dirty="0"/>
          </a:p>
        </p:txBody>
      </p:sp>
      <p:sp>
        <p:nvSpPr>
          <p:cNvPr id="11" name="Téglalap 10"/>
          <p:cNvSpPr/>
          <p:nvPr/>
        </p:nvSpPr>
        <p:spPr>
          <a:xfrm>
            <a:off x="401335" y="2557626"/>
            <a:ext cx="610295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9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q</a:t>
            </a:r>
            <a:r>
              <a:rPr lang="hu-HU" sz="96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hu-HU" sz="96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dzs</a:t>
            </a:r>
            <a:r>
              <a:rPr lang="hu-HU" sz="96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ő ú k </a:t>
            </a:r>
            <a:endParaRPr lang="hu-HU" sz="9600" dirty="0"/>
          </a:p>
        </p:txBody>
      </p:sp>
      <p:sp>
        <p:nvSpPr>
          <p:cNvPr id="12" name="Téglalap 11"/>
          <p:cNvSpPr/>
          <p:nvPr/>
        </p:nvSpPr>
        <p:spPr>
          <a:xfrm>
            <a:off x="7214550" y="751945"/>
            <a:ext cx="4698722" cy="15696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hu-HU" sz="96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zümmög</a:t>
            </a:r>
            <a:endParaRPr lang="hu-HU" sz="9600" dirty="0">
              <a:solidFill>
                <a:srgbClr val="FF0000"/>
              </a:solidFill>
            </a:endParaRPr>
          </a:p>
        </p:txBody>
      </p:sp>
      <p:sp>
        <p:nvSpPr>
          <p:cNvPr id="13" name="Téglalap 12"/>
          <p:cNvSpPr/>
          <p:nvPr/>
        </p:nvSpPr>
        <p:spPr>
          <a:xfrm>
            <a:off x="7310334" y="2608449"/>
            <a:ext cx="2966068" cy="15696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hu-HU" sz="96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repül</a:t>
            </a:r>
            <a:endParaRPr lang="hu-HU" sz="9600" dirty="0">
              <a:solidFill>
                <a:srgbClr val="FF0000"/>
              </a:solidFill>
            </a:endParaRPr>
          </a:p>
        </p:txBody>
      </p:sp>
      <p:sp>
        <p:nvSpPr>
          <p:cNvPr id="14" name="Téglalap 13"/>
          <p:cNvSpPr/>
          <p:nvPr/>
        </p:nvSpPr>
        <p:spPr>
          <a:xfrm>
            <a:off x="7366837" y="4727100"/>
            <a:ext cx="3124573" cy="15696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hu-HU" sz="96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szárít</a:t>
            </a:r>
            <a:endParaRPr lang="hu-HU" sz="9600" dirty="0">
              <a:solidFill>
                <a:srgbClr val="FF0000"/>
              </a:solidFill>
            </a:endParaRPr>
          </a:p>
        </p:txBody>
      </p:sp>
      <p:sp>
        <p:nvSpPr>
          <p:cNvPr id="2" name="Szövegdoboz 1"/>
          <p:cNvSpPr txBox="1"/>
          <p:nvPr/>
        </p:nvSpPr>
        <p:spPr>
          <a:xfrm>
            <a:off x="6504288" y="3257745"/>
            <a:ext cx="6431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dirty="0" smtClean="0"/>
              <a:t>1.</a:t>
            </a:r>
            <a:endParaRPr lang="hu-HU" sz="4000" dirty="0"/>
          </a:p>
        </p:txBody>
      </p:sp>
      <p:sp>
        <p:nvSpPr>
          <p:cNvPr id="10" name="Szövegdoboz 9"/>
          <p:cNvSpPr txBox="1"/>
          <p:nvPr/>
        </p:nvSpPr>
        <p:spPr>
          <a:xfrm>
            <a:off x="6667209" y="5339987"/>
            <a:ext cx="6431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000" dirty="0"/>
              <a:t>2</a:t>
            </a:r>
            <a:r>
              <a:rPr lang="hu-HU" sz="4000" dirty="0" smtClean="0"/>
              <a:t>.</a:t>
            </a:r>
            <a:endParaRPr lang="hu-HU" sz="4000" dirty="0"/>
          </a:p>
        </p:txBody>
      </p:sp>
      <p:sp>
        <p:nvSpPr>
          <p:cNvPr id="15" name="Szövegdoboz 14"/>
          <p:cNvSpPr txBox="1"/>
          <p:nvPr/>
        </p:nvSpPr>
        <p:spPr>
          <a:xfrm>
            <a:off x="6643524" y="1182832"/>
            <a:ext cx="6431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000" dirty="0"/>
              <a:t>3</a:t>
            </a:r>
            <a:r>
              <a:rPr lang="hu-HU" sz="4000" dirty="0" smtClean="0"/>
              <a:t>.</a:t>
            </a:r>
            <a:endParaRPr lang="hu-HU" sz="4000" dirty="0"/>
          </a:p>
        </p:txBody>
      </p:sp>
    </p:spTree>
    <p:extLst>
      <p:ext uri="{BB962C8B-B14F-4D97-AF65-F5344CB8AC3E}">
        <p14:creationId xmlns:p14="http://schemas.microsoft.com/office/powerpoint/2010/main" xmlns="" val="784535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1" grpId="0"/>
      <p:bldP spid="12" grpId="0" animBg="1"/>
      <p:bldP spid="13" grpId="0" animBg="1"/>
      <p:bldP spid="14" grpId="0" animBg="1"/>
      <p:bldP spid="2" grpId="0"/>
      <p:bldP spid="10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500" b="90000" l="0" r="9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7030" y="97986"/>
            <a:ext cx="4772632" cy="2562578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500" b="90000" l="0" r="9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96265" y="17948"/>
            <a:ext cx="5034844" cy="2562578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1568065" y="573931"/>
            <a:ext cx="322716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9600" dirty="0" smtClean="0">
                <a:solidFill>
                  <a:srgbClr val="002060"/>
                </a:solidFill>
              </a:rPr>
              <a:t>cukor</a:t>
            </a:r>
            <a:endParaRPr lang="hu-HU" sz="9600" dirty="0">
              <a:solidFill>
                <a:srgbClr val="002060"/>
              </a:solidFill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7100551" y="594445"/>
            <a:ext cx="271260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9600" dirty="0" smtClean="0">
                <a:solidFill>
                  <a:srgbClr val="002060"/>
                </a:solidFill>
              </a:rPr>
              <a:t>édes</a:t>
            </a:r>
            <a:endParaRPr lang="hu-HU" sz="9600" dirty="0">
              <a:solidFill>
                <a:srgbClr val="002060"/>
              </a:solidFill>
            </a:endParaRPr>
          </a:p>
        </p:txBody>
      </p:sp>
      <p:sp>
        <p:nvSpPr>
          <p:cNvPr id="8" name="Lekerekített téglalap 7"/>
          <p:cNvSpPr/>
          <p:nvPr/>
        </p:nvSpPr>
        <p:spPr>
          <a:xfrm>
            <a:off x="1568065" y="841276"/>
            <a:ext cx="3227165" cy="1174044"/>
          </a:xfrm>
          <a:prstGeom prst="round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500" b="90000" l="0" r="9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08914" y="2143591"/>
            <a:ext cx="4772632" cy="2562578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500" b="90000" l="0" r="9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81546" y="2185919"/>
            <a:ext cx="5034844" cy="2562578"/>
          </a:xfrm>
          <a:prstGeom prst="rect">
            <a:avLst/>
          </a:prstGeom>
        </p:spPr>
      </p:pic>
      <p:sp>
        <p:nvSpPr>
          <p:cNvPr id="11" name="Szövegdoboz 10"/>
          <p:cNvSpPr txBox="1"/>
          <p:nvPr/>
        </p:nvSpPr>
        <p:spPr>
          <a:xfrm>
            <a:off x="3325330" y="2735149"/>
            <a:ext cx="323838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9600" dirty="0" smtClean="0">
                <a:solidFill>
                  <a:srgbClr val="002060"/>
                </a:solidFill>
              </a:rPr>
              <a:t>köves</a:t>
            </a:r>
            <a:endParaRPr lang="hu-HU" sz="9600" dirty="0">
              <a:solidFill>
                <a:srgbClr val="002060"/>
              </a:solidFill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8214986" y="2693167"/>
            <a:ext cx="323678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9600" dirty="0" smtClean="0">
                <a:solidFill>
                  <a:srgbClr val="002060"/>
                </a:solidFill>
              </a:rPr>
              <a:t>gyűrű</a:t>
            </a:r>
            <a:endParaRPr lang="hu-HU" sz="9600" dirty="0">
              <a:solidFill>
                <a:srgbClr val="002060"/>
              </a:solidFill>
            </a:endParaRPr>
          </a:p>
        </p:txBody>
      </p:sp>
      <p:sp>
        <p:nvSpPr>
          <p:cNvPr id="13" name="Lekerekített téglalap 12"/>
          <p:cNvSpPr/>
          <p:nvPr/>
        </p:nvSpPr>
        <p:spPr>
          <a:xfrm>
            <a:off x="8313687" y="2819542"/>
            <a:ext cx="3236784" cy="1498597"/>
          </a:xfrm>
          <a:prstGeom prst="round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4" name="Kép 1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500" b="90000" l="0" r="9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7791" y="4495004"/>
            <a:ext cx="4772632" cy="2562578"/>
          </a:xfrm>
          <a:prstGeom prst="rect">
            <a:avLst/>
          </a:prstGeom>
        </p:spPr>
      </p:pic>
      <p:pic>
        <p:nvPicPr>
          <p:cNvPr id="15" name="Kép 1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500" b="90000" l="0" r="9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74387" y="4471950"/>
            <a:ext cx="5034844" cy="2562578"/>
          </a:xfrm>
          <a:prstGeom prst="rect">
            <a:avLst/>
          </a:prstGeom>
        </p:spPr>
      </p:pic>
      <p:sp>
        <p:nvSpPr>
          <p:cNvPr id="16" name="Szövegdoboz 15"/>
          <p:cNvSpPr txBox="1"/>
          <p:nvPr/>
        </p:nvSpPr>
        <p:spPr>
          <a:xfrm>
            <a:off x="813309" y="5053018"/>
            <a:ext cx="395172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8800" dirty="0" smtClean="0">
                <a:solidFill>
                  <a:srgbClr val="002060"/>
                </a:solidFill>
              </a:rPr>
              <a:t>pettyes</a:t>
            </a:r>
            <a:endParaRPr lang="hu-HU" sz="8800" dirty="0">
              <a:solidFill>
                <a:srgbClr val="002060"/>
              </a:solidFill>
            </a:endParaRPr>
          </a:p>
        </p:txBody>
      </p:sp>
      <p:sp>
        <p:nvSpPr>
          <p:cNvPr id="17" name="Szövegdoboz 16"/>
          <p:cNvSpPr txBox="1"/>
          <p:nvPr/>
        </p:nvSpPr>
        <p:spPr>
          <a:xfrm>
            <a:off x="6134404" y="4953034"/>
            <a:ext cx="321594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9600" dirty="0" smtClean="0">
                <a:solidFill>
                  <a:srgbClr val="002060"/>
                </a:solidFill>
              </a:rPr>
              <a:t>labda</a:t>
            </a:r>
            <a:endParaRPr lang="hu-HU" sz="9600" dirty="0">
              <a:solidFill>
                <a:srgbClr val="002060"/>
              </a:solidFill>
            </a:endParaRPr>
          </a:p>
        </p:txBody>
      </p:sp>
      <p:sp>
        <p:nvSpPr>
          <p:cNvPr id="18" name="Lekerekített téglalap 17"/>
          <p:cNvSpPr/>
          <p:nvPr/>
        </p:nvSpPr>
        <p:spPr>
          <a:xfrm>
            <a:off x="6123184" y="5158455"/>
            <a:ext cx="3227165" cy="1174044"/>
          </a:xfrm>
          <a:prstGeom prst="round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9" name="Téglalap 18"/>
          <p:cNvSpPr/>
          <p:nvPr/>
        </p:nvSpPr>
        <p:spPr>
          <a:xfrm>
            <a:off x="10227733" y="113090"/>
            <a:ext cx="1858026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  <a:buClr>
                <a:srgbClr val="FF0000"/>
              </a:buClr>
              <a:tabLst>
                <a:tab pos="228600" algn="l"/>
              </a:tabLst>
            </a:pPr>
            <a:r>
              <a:rPr lang="hu-H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Melyik van előbb</a:t>
            </a:r>
          </a:p>
          <a:p>
            <a:pPr lvl="0">
              <a:spcAft>
                <a:spcPts val="0"/>
              </a:spcAft>
              <a:buClr>
                <a:srgbClr val="FF0000"/>
              </a:buClr>
              <a:tabLst>
                <a:tab pos="228600" algn="l"/>
              </a:tabLst>
            </a:pPr>
            <a:r>
              <a:rPr lang="hu-HU" dirty="0"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hu-H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z ABC-</a:t>
            </a:r>
            <a:r>
              <a:rPr lang="hu-HU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ben</a:t>
            </a:r>
            <a:r>
              <a:rPr lang="hu-H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? </a:t>
            </a:r>
            <a:endParaRPr lang="hu-HU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87379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11" grpId="0"/>
      <p:bldP spid="12" grpId="0"/>
      <p:bldP spid="13" grpId="0" animBg="1"/>
      <p:bldP spid="16" grpId="0"/>
      <p:bldP spid="17" grpId="0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>
            <a:extLst>
              <a:ext uri="{FF2B5EF4-FFF2-40B4-BE49-F238E27FC236}">
                <a16:creationId xmlns:a16="http://schemas.microsoft.com/office/drawing/2014/main" xmlns="" id="{DAFFC85B-13E2-422F-AA76-A4C489B6EAE5}"/>
              </a:ext>
            </a:extLst>
          </p:cNvPr>
          <p:cNvSpPr txBox="1"/>
          <p:nvPr/>
        </p:nvSpPr>
        <p:spPr>
          <a:xfrm>
            <a:off x="219906" y="294007"/>
            <a:ext cx="2355132" cy="14465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hu-HU" sz="8800" dirty="0" smtClean="0">
                <a:solidFill>
                  <a:schemeClr val="accent6">
                    <a:lumMod val="75000"/>
                  </a:schemeClr>
                </a:solidFill>
                <a:latin typeface="Source Sans Pro Black" panose="020B0803030403020204" pitchFamily="34" charset="0"/>
                <a:ea typeface="Source Sans Pro Black" panose="020B0803030403020204" pitchFamily="34" charset="0"/>
              </a:rPr>
              <a:t>Flóra</a:t>
            </a:r>
            <a:endParaRPr lang="hu-HU" sz="8800" dirty="0">
              <a:solidFill>
                <a:schemeClr val="accent6">
                  <a:lumMod val="75000"/>
                </a:schemeClr>
              </a:solidFill>
              <a:latin typeface="Source Sans Pro Black" panose="020B0803030403020204" pitchFamily="34" charset="0"/>
              <a:ea typeface="Source Sans Pro Black" panose="020B0803030403020204" pitchFamily="34" charset="0"/>
            </a:endParaRP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xmlns="" id="{DAFFC85B-13E2-422F-AA76-A4C489B6EAE5}"/>
              </a:ext>
            </a:extLst>
          </p:cNvPr>
          <p:cNvSpPr txBox="1"/>
          <p:nvPr/>
        </p:nvSpPr>
        <p:spPr>
          <a:xfrm>
            <a:off x="1128216" y="1974609"/>
            <a:ext cx="2496196" cy="14465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hu-HU" sz="8800" dirty="0" smtClean="0">
                <a:solidFill>
                  <a:schemeClr val="accent6">
                    <a:lumMod val="75000"/>
                  </a:schemeClr>
                </a:solidFill>
                <a:latin typeface="Source Sans Pro Black" panose="020B0803030403020204" pitchFamily="34" charset="0"/>
                <a:ea typeface="Source Sans Pro Black" panose="020B0803030403020204" pitchFamily="34" charset="0"/>
              </a:rPr>
              <a:t>Fülöp</a:t>
            </a:r>
            <a:endParaRPr lang="hu-HU" sz="8800" dirty="0">
              <a:solidFill>
                <a:schemeClr val="accent6">
                  <a:lumMod val="75000"/>
                </a:schemeClr>
              </a:solidFill>
              <a:latin typeface="Source Sans Pro Black" panose="020B0803030403020204" pitchFamily="34" charset="0"/>
              <a:ea typeface="Source Sans Pro Black" panose="020B0803030403020204" pitchFamily="34" charset="0"/>
            </a:endParaRP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xmlns="" id="{DAFFC85B-13E2-422F-AA76-A4C489B6EAE5}"/>
              </a:ext>
            </a:extLst>
          </p:cNvPr>
          <p:cNvSpPr txBox="1"/>
          <p:nvPr/>
        </p:nvSpPr>
        <p:spPr>
          <a:xfrm>
            <a:off x="4123556" y="294007"/>
            <a:ext cx="1989647" cy="14465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hu-HU" sz="8800" dirty="0" smtClean="0">
                <a:solidFill>
                  <a:schemeClr val="accent6">
                    <a:lumMod val="75000"/>
                  </a:schemeClr>
                </a:solidFill>
                <a:latin typeface="Source Sans Pro Black" panose="020B0803030403020204" pitchFamily="34" charset="0"/>
                <a:ea typeface="Source Sans Pro Black" panose="020B0803030403020204" pitchFamily="34" charset="0"/>
              </a:rPr>
              <a:t>Fáni</a:t>
            </a:r>
            <a:endParaRPr lang="hu-HU" sz="8800" dirty="0">
              <a:solidFill>
                <a:schemeClr val="accent6">
                  <a:lumMod val="75000"/>
                </a:schemeClr>
              </a:solidFill>
              <a:latin typeface="Source Sans Pro Black" panose="020B0803030403020204" pitchFamily="34" charset="0"/>
              <a:ea typeface="Source Sans Pro Black" panose="020B0803030403020204" pitchFamily="34" charset="0"/>
            </a:endParaRP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xmlns="" id="{DAFFC85B-13E2-422F-AA76-A4C489B6EAE5}"/>
              </a:ext>
            </a:extLst>
          </p:cNvPr>
          <p:cNvSpPr txBox="1"/>
          <p:nvPr/>
        </p:nvSpPr>
        <p:spPr>
          <a:xfrm>
            <a:off x="7493317" y="197430"/>
            <a:ext cx="2872581" cy="14465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hu-HU" sz="8800" dirty="0" smtClean="0">
                <a:solidFill>
                  <a:schemeClr val="accent6">
                    <a:lumMod val="75000"/>
                  </a:schemeClr>
                </a:solidFill>
                <a:latin typeface="Source Sans Pro Black" panose="020B0803030403020204" pitchFamily="34" charset="0"/>
                <a:ea typeface="Source Sans Pro Black" panose="020B0803030403020204" pitchFamily="34" charset="0"/>
              </a:rPr>
              <a:t>Ferenc</a:t>
            </a:r>
            <a:endParaRPr lang="hu-HU" sz="8800" dirty="0">
              <a:solidFill>
                <a:schemeClr val="accent6">
                  <a:lumMod val="75000"/>
                </a:schemeClr>
              </a:solidFill>
              <a:latin typeface="Source Sans Pro Black" panose="020B0803030403020204" pitchFamily="34" charset="0"/>
              <a:ea typeface="Source Sans Pro Black" panose="020B0803030403020204" pitchFamily="34" charset="0"/>
            </a:endParaRP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xmlns="" id="{DAFFC85B-13E2-422F-AA76-A4C489B6EAE5}"/>
              </a:ext>
            </a:extLst>
          </p:cNvPr>
          <p:cNvSpPr txBox="1"/>
          <p:nvPr/>
        </p:nvSpPr>
        <p:spPr>
          <a:xfrm>
            <a:off x="4580303" y="1974609"/>
            <a:ext cx="2510328" cy="14465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8800" dirty="0" smtClean="0">
                <a:solidFill>
                  <a:schemeClr val="accent6">
                    <a:lumMod val="75000"/>
                  </a:schemeClr>
                </a:solidFill>
                <a:latin typeface="Source Sans Pro Black" panose="020B0803030403020204" pitchFamily="34" charset="0"/>
                <a:ea typeface="Source Sans Pro Black" panose="020B0803030403020204" pitchFamily="34" charset="0"/>
              </a:rPr>
              <a:t>Fanni</a:t>
            </a:r>
            <a:endParaRPr lang="hu-HU" sz="8800" dirty="0">
              <a:solidFill>
                <a:schemeClr val="accent6">
                  <a:lumMod val="75000"/>
                </a:schemeClr>
              </a:solidFill>
              <a:latin typeface="Source Sans Pro Black" panose="020B0803030403020204" pitchFamily="34" charset="0"/>
              <a:ea typeface="Source Sans Pro Black" panose="020B0803030403020204" pitchFamily="34" charset="0"/>
            </a:endParaRPr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xmlns="" id="{DAFFC85B-13E2-422F-AA76-A4C489B6EAE5}"/>
              </a:ext>
            </a:extLst>
          </p:cNvPr>
          <p:cNvSpPr txBox="1"/>
          <p:nvPr/>
        </p:nvSpPr>
        <p:spPr>
          <a:xfrm>
            <a:off x="8409821" y="2037168"/>
            <a:ext cx="2225289" cy="14465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hu-HU" sz="8800" dirty="0" smtClean="0">
                <a:solidFill>
                  <a:schemeClr val="accent6">
                    <a:lumMod val="75000"/>
                  </a:schemeClr>
                </a:solidFill>
                <a:latin typeface="Source Sans Pro Black" panose="020B0803030403020204" pitchFamily="34" charset="0"/>
                <a:ea typeface="Source Sans Pro Black" panose="020B0803030403020204" pitchFamily="34" charset="0"/>
              </a:rPr>
              <a:t>Félix</a:t>
            </a:r>
            <a:endParaRPr lang="hu-HU" sz="8800" dirty="0">
              <a:solidFill>
                <a:schemeClr val="accent6">
                  <a:lumMod val="75000"/>
                </a:schemeClr>
              </a:solidFill>
              <a:latin typeface="Source Sans Pro Black" panose="020B0803030403020204" pitchFamily="34" charset="0"/>
              <a:ea typeface="Source Sans Pro Black" panose="020B0803030403020204" pitchFamily="34" charset="0"/>
            </a:endParaRPr>
          </a:p>
        </p:txBody>
      </p:sp>
      <p:sp>
        <p:nvSpPr>
          <p:cNvPr id="10" name="Lekerekített téglalap 9"/>
          <p:cNvSpPr/>
          <p:nvPr/>
        </p:nvSpPr>
        <p:spPr>
          <a:xfrm>
            <a:off x="219906" y="573294"/>
            <a:ext cx="568764" cy="941340"/>
          </a:xfrm>
          <a:prstGeom prst="round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Lekerekített téglalap 10"/>
          <p:cNvSpPr/>
          <p:nvPr/>
        </p:nvSpPr>
        <p:spPr>
          <a:xfrm>
            <a:off x="1128216" y="2193779"/>
            <a:ext cx="568764" cy="941340"/>
          </a:xfrm>
          <a:prstGeom prst="round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Lekerekített téglalap 11"/>
          <p:cNvSpPr/>
          <p:nvPr/>
        </p:nvSpPr>
        <p:spPr>
          <a:xfrm>
            <a:off x="4123556" y="577687"/>
            <a:ext cx="568764" cy="941340"/>
          </a:xfrm>
          <a:prstGeom prst="round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Lekerekített téglalap 12"/>
          <p:cNvSpPr/>
          <p:nvPr/>
        </p:nvSpPr>
        <p:spPr>
          <a:xfrm>
            <a:off x="7493317" y="450035"/>
            <a:ext cx="568764" cy="941340"/>
          </a:xfrm>
          <a:prstGeom prst="round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" name="Lekerekített téglalap 15"/>
          <p:cNvSpPr/>
          <p:nvPr/>
        </p:nvSpPr>
        <p:spPr>
          <a:xfrm>
            <a:off x="4589082" y="2272895"/>
            <a:ext cx="568764" cy="941340"/>
          </a:xfrm>
          <a:prstGeom prst="round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7" name="Lekerekített téglalap 16"/>
          <p:cNvSpPr/>
          <p:nvPr/>
        </p:nvSpPr>
        <p:spPr>
          <a:xfrm>
            <a:off x="8418600" y="2335648"/>
            <a:ext cx="568764" cy="941340"/>
          </a:xfrm>
          <a:prstGeom prst="round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18" name="Egyenes összekötő 17"/>
          <p:cNvCxnSpPr/>
          <p:nvPr/>
        </p:nvCxnSpPr>
        <p:spPr>
          <a:xfrm>
            <a:off x="653717" y="1563551"/>
            <a:ext cx="406400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gyenes összekötő 18"/>
          <p:cNvCxnSpPr/>
          <p:nvPr/>
        </p:nvCxnSpPr>
        <p:spPr>
          <a:xfrm>
            <a:off x="1696980" y="3235886"/>
            <a:ext cx="406400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gyenes összekötő 19"/>
          <p:cNvCxnSpPr/>
          <p:nvPr/>
        </p:nvCxnSpPr>
        <p:spPr>
          <a:xfrm>
            <a:off x="4828910" y="1563551"/>
            <a:ext cx="406400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gyenes összekötő 20"/>
          <p:cNvCxnSpPr/>
          <p:nvPr/>
        </p:nvCxnSpPr>
        <p:spPr>
          <a:xfrm>
            <a:off x="8095092" y="1381141"/>
            <a:ext cx="406400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gyenes összekötő 23"/>
          <p:cNvCxnSpPr/>
          <p:nvPr/>
        </p:nvCxnSpPr>
        <p:spPr>
          <a:xfrm>
            <a:off x="5217795" y="3188943"/>
            <a:ext cx="406400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gyenes összekötő 24"/>
          <p:cNvCxnSpPr/>
          <p:nvPr/>
        </p:nvCxnSpPr>
        <p:spPr>
          <a:xfrm>
            <a:off x="9028900" y="3255251"/>
            <a:ext cx="406400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Balra-jobbra nyíl 27"/>
          <p:cNvSpPr/>
          <p:nvPr/>
        </p:nvSpPr>
        <p:spPr>
          <a:xfrm rot="3999648">
            <a:off x="4826774" y="1874711"/>
            <a:ext cx="996491" cy="484632"/>
          </a:xfrm>
          <a:prstGeom prst="leftRightArrow">
            <a:avLst/>
          </a:prstGeom>
          <a:solidFill>
            <a:srgbClr val="00206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9" name="Balra-jobbra nyíl 28"/>
          <p:cNvSpPr/>
          <p:nvPr/>
        </p:nvSpPr>
        <p:spPr>
          <a:xfrm rot="3198322">
            <a:off x="8157281" y="1681611"/>
            <a:ext cx="1102340" cy="484632"/>
          </a:xfrm>
          <a:prstGeom prst="leftRightArrow">
            <a:avLst/>
          </a:prstGeom>
          <a:solidFill>
            <a:srgbClr val="00206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0" name="Ellipszis 29"/>
          <p:cNvSpPr/>
          <p:nvPr/>
        </p:nvSpPr>
        <p:spPr>
          <a:xfrm>
            <a:off x="5235310" y="546612"/>
            <a:ext cx="287597" cy="32917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1" name="Ellipszis 30"/>
          <p:cNvSpPr/>
          <p:nvPr/>
        </p:nvSpPr>
        <p:spPr>
          <a:xfrm>
            <a:off x="5769977" y="2193779"/>
            <a:ext cx="287597" cy="32917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2" name="Ellipszis 31"/>
          <p:cNvSpPr/>
          <p:nvPr/>
        </p:nvSpPr>
        <p:spPr>
          <a:xfrm>
            <a:off x="5566997" y="649149"/>
            <a:ext cx="615739" cy="914400"/>
          </a:xfrm>
          <a:prstGeom prst="ellipse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3" name="Ellipszis 32"/>
          <p:cNvSpPr/>
          <p:nvPr/>
        </p:nvSpPr>
        <p:spPr>
          <a:xfrm>
            <a:off x="6138535" y="2382204"/>
            <a:ext cx="615739" cy="914400"/>
          </a:xfrm>
          <a:prstGeom prst="ellipse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4" name="Ellipszis 33"/>
          <p:cNvSpPr/>
          <p:nvPr/>
        </p:nvSpPr>
        <p:spPr>
          <a:xfrm>
            <a:off x="8501492" y="368598"/>
            <a:ext cx="287597" cy="32917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5" name="Ellipszis 34"/>
          <p:cNvSpPr/>
          <p:nvPr/>
        </p:nvSpPr>
        <p:spPr>
          <a:xfrm>
            <a:off x="9415550" y="1993869"/>
            <a:ext cx="287597" cy="32917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6" name="Téglalap 35"/>
          <p:cNvSpPr/>
          <p:nvPr/>
        </p:nvSpPr>
        <p:spPr>
          <a:xfrm>
            <a:off x="10805309" y="109341"/>
            <a:ext cx="1327976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  <a:buClr>
                <a:srgbClr val="FF0000"/>
              </a:buClr>
              <a:tabLst>
                <a:tab pos="228600" algn="l"/>
              </a:tabLst>
            </a:pPr>
            <a:r>
              <a:rPr lang="hu-H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Rendezés </a:t>
            </a:r>
            <a:endParaRPr lang="hu-HU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62598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85185E-6 L -0.31953 0.51852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977" y="25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96296E-6 L -0.17474 0.27152 " pathEditMode="relative" rAng="0" ptsTypes="AA">
                                      <p:cBhvr>
                                        <p:cTn id="1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37" y="13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4.81481E-6 L -0.22695 0.25672 " pathEditMode="relative" rAng="0" ptsTypes="AA">
                                      <p:cBhvr>
                                        <p:cTn id="16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54" y="12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7.40741E-7 L -0.56133 0.74491 " pathEditMode="relative" rAng="0" ptsTypes="AA">
                                      <p:cBhvr>
                                        <p:cTn id="18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73" y="37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5 0.00972 L 0.28881 0.70995 " pathEditMode="relative" rAng="0" ptsTypes="AA">
                                      <p:cBhvr>
                                        <p:cTn id="20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88" y="3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2.96296E-6 L 0.46628 0.44352 " pathEditMode="relative" rAng="0" ptsTypes="AA">
                                      <p:cBhvr>
                                        <p:cTn id="20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307" y="22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9" grpId="0" animBg="1"/>
      <p:bldP spid="10" grpId="0" animBg="1"/>
      <p:bldP spid="11" grpId="0" animBg="1"/>
      <p:bldP spid="12" grpId="0" animBg="1"/>
      <p:bldP spid="12" grpId="1" animBg="1"/>
      <p:bldP spid="13" grpId="0" animBg="1"/>
      <p:bldP spid="13" grpId="1" animBg="1"/>
      <p:bldP spid="16" grpId="0" animBg="1"/>
      <p:bldP spid="16" grpId="1" animBg="1"/>
      <p:bldP spid="17" grpId="0" animBg="1"/>
      <p:bldP spid="1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2" grpId="2" animBg="1"/>
      <p:bldP spid="33" grpId="0" animBg="1"/>
      <p:bldP spid="33" grpId="1" animBg="1"/>
      <p:bldP spid="33" grpId="2" animBg="1"/>
      <p:bldP spid="34" grpId="0" animBg="1"/>
      <p:bldP spid="34" grpId="1" animBg="1"/>
      <p:bldP spid="34" grpId="2" animBg="1"/>
      <p:bldP spid="35" grpId="0" animBg="1"/>
      <p:bldP spid="35" grpId="1" animBg="1"/>
      <p:bldP spid="35" grpId="2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500" b="90000" l="0" r="9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7129" y="848379"/>
            <a:ext cx="5154085" cy="3436056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500" b="90000" l="0" r="9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90681" y="1315625"/>
            <a:ext cx="5274029" cy="3516019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1812692" y="2061283"/>
            <a:ext cx="300030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8000" b="1" dirty="0" smtClean="0">
                <a:solidFill>
                  <a:srgbClr val="002060"/>
                </a:solidFill>
              </a:rPr>
              <a:t>Tokod</a:t>
            </a:r>
            <a:endParaRPr lang="hu-HU" sz="8000" b="1" dirty="0">
              <a:solidFill>
                <a:srgbClr val="002060"/>
              </a:solidFill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7209609" y="2566407"/>
            <a:ext cx="271497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8000" b="1" dirty="0" smtClean="0">
                <a:solidFill>
                  <a:srgbClr val="002060"/>
                </a:solidFill>
              </a:rPr>
              <a:t>Tokaj</a:t>
            </a:r>
            <a:endParaRPr lang="hu-HU" sz="8000" b="1" dirty="0">
              <a:solidFill>
                <a:srgbClr val="002060"/>
              </a:solidFill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9882152" y="113090"/>
            <a:ext cx="2203607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  <a:buClr>
                <a:srgbClr val="FF0000"/>
              </a:buClr>
              <a:tabLst>
                <a:tab pos="228600" algn="l"/>
              </a:tabLst>
            </a:pPr>
            <a:r>
              <a:rPr lang="hu-H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Melyik van előbb? </a:t>
            </a:r>
            <a:endParaRPr lang="hu-HU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6432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500" b="90000" l="0" r="9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3792" y="819855"/>
            <a:ext cx="5154085" cy="3436056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500" b="90000" l="0" r="9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90681" y="1315625"/>
            <a:ext cx="5274029" cy="3516019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1317334" y="2061283"/>
            <a:ext cx="347563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8000" b="1" dirty="0" smtClean="0">
                <a:solidFill>
                  <a:srgbClr val="002060"/>
                </a:solidFill>
              </a:rPr>
              <a:t>Sándor</a:t>
            </a:r>
            <a:endParaRPr lang="hu-HU" sz="8000" b="1" dirty="0">
              <a:solidFill>
                <a:srgbClr val="002060"/>
              </a:solidFill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7564210" y="2537883"/>
            <a:ext cx="220765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8000" b="1" dirty="0" smtClean="0">
                <a:solidFill>
                  <a:srgbClr val="002060"/>
                </a:solidFill>
              </a:rPr>
              <a:t>Sára</a:t>
            </a:r>
            <a:endParaRPr lang="hu-HU" sz="8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28912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500" b="90000" l="0" r="9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3792" y="819855"/>
            <a:ext cx="5154085" cy="3436056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500" b="90000" l="0" r="9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90681" y="1315625"/>
            <a:ext cx="5274029" cy="3516019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1293799" y="2061282"/>
            <a:ext cx="408637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8000" b="1" dirty="0" smtClean="0">
                <a:solidFill>
                  <a:srgbClr val="002060"/>
                </a:solidFill>
              </a:rPr>
              <a:t>Dominik</a:t>
            </a:r>
            <a:endParaRPr lang="hu-HU" sz="8000" b="1" dirty="0">
              <a:solidFill>
                <a:srgbClr val="002060"/>
              </a:solidFill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6250775" y="2723002"/>
            <a:ext cx="507703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8000" b="1" dirty="0" smtClean="0">
                <a:solidFill>
                  <a:srgbClr val="002060"/>
                </a:solidFill>
              </a:rPr>
              <a:t>Domonkos</a:t>
            </a:r>
            <a:endParaRPr lang="hu-HU" sz="8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17113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>
            <a:extLst>
              <a:ext uri="{FF2B5EF4-FFF2-40B4-BE49-F238E27FC236}">
                <a16:creationId xmlns:a16="http://schemas.microsoft.com/office/drawing/2014/main" xmlns="" id="{DAFFC85B-13E2-422F-AA76-A4C489B6EAE5}"/>
              </a:ext>
            </a:extLst>
          </p:cNvPr>
          <p:cNvSpPr txBox="1"/>
          <p:nvPr/>
        </p:nvSpPr>
        <p:spPr>
          <a:xfrm>
            <a:off x="431941" y="307259"/>
            <a:ext cx="2437206" cy="14465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hu-HU" sz="8800" dirty="0" smtClean="0">
                <a:latin typeface="Source Sans Pro Black" panose="020B0803030403020204" pitchFamily="34" charset="0"/>
                <a:ea typeface="Source Sans Pro Black" panose="020B0803030403020204" pitchFamily="34" charset="0"/>
              </a:rPr>
              <a:t>körte</a:t>
            </a:r>
            <a:endParaRPr lang="hu-HU" sz="8800" dirty="0">
              <a:latin typeface="Source Sans Pro Black" panose="020B0803030403020204" pitchFamily="34" charset="0"/>
              <a:ea typeface="Source Sans Pro Black" panose="020B0803030403020204" pitchFamily="34" charset="0"/>
            </a:endParaRP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xmlns="" id="{DAFFC85B-13E2-422F-AA76-A4C489B6EAE5}"/>
              </a:ext>
            </a:extLst>
          </p:cNvPr>
          <p:cNvSpPr txBox="1"/>
          <p:nvPr/>
        </p:nvSpPr>
        <p:spPr>
          <a:xfrm>
            <a:off x="3181767" y="307259"/>
            <a:ext cx="2852063" cy="14465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hu-HU" sz="8800" dirty="0" smtClean="0">
                <a:latin typeface="Source Sans Pro Black" panose="020B0803030403020204" pitchFamily="34" charset="0"/>
                <a:ea typeface="Source Sans Pro Black" panose="020B0803030403020204" pitchFamily="34" charset="0"/>
              </a:rPr>
              <a:t>banán</a:t>
            </a:r>
            <a:endParaRPr lang="hu-HU" sz="8800" dirty="0">
              <a:latin typeface="Source Sans Pro Black" panose="020B0803030403020204" pitchFamily="34" charset="0"/>
              <a:ea typeface="Source Sans Pro Black" panose="020B0803030403020204" pitchFamily="34" charset="0"/>
            </a:endParaRP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xmlns="" id="{DAFFC85B-13E2-422F-AA76-A4C489B6EAE5}"/>
              </a:ext>
            </a:extLst>
          </p:cNvPr>
          <p:cNvSpPr txBox="1"/>
          <p:nvPr/>
        </p:nvSpPr>
        <p:spPr>
          <a:xfrm>
            <a:off x="6346450" y="307259"/>
            <a:ext cx="3084499" cy="14465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hu-HU" sz="8800" dirty="0" smtClean="0">
                <a:latin typeface="Source Sans Pro Black" panose="020B0803030403020204" pitchFamily="34" charset="0"/>
                <a:ea typeface="Source Sans Pro Black" panose="020B0803030403020204" pitchFamily="34" charset="0"/>
              </a:rPr>
              <a:t>barack</a:t>
            </a:r>
            <a:endParaRPr lang="hu-HU" sz="8800" dirty="0">
              <a:latin typeface="Source Sans Pro Black" panose="020B0803030403020204" pitchFamily="34" charset="0"/>
              <a:ea typeface="Source Sans Pro Black" panose="020B0803030403020204" pitchFamily="34" charset="0"/>
            </a:endParaRP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xmlns="" id="{DAFFC85B-13E2-422F-AA76-A4C489B6EAE5}"/>
              </a:ext>
            </a:extLst>
          </p:cNvPr>
          <p:cNvSpPr txBox="1"/>
          <p:nvPr/>
        </p:nvSpPr>
        <p:spPr>
          <a:xfrm>
            <a:off x="431941" y="2169189"/>
            <a:ext cx="2640146" cy="14465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hu-HU" sz="8800" dirty="0" smtClean="0">
                <a:latin typeface="Source Sans Pro Black" panose="020B0803030403020204" pitchFamily="34" charset="0"/>
                <a:ea typeface="Source Sans Pro Black" panose="020B0803030403020204" pitchFamily="34" charset="0"/>
              </a:rPr>
              <a:t>szilva</a:t>
            </a:r>
            <a:endParaRPr lang="hu-HU" sz="8800" dirty="0">
              <a:latin typeface="Source Sans Pro Black" panose="020B0803030403020204" pitchFamily="34" charset="0"/>
              <a:ea typeface="Source Sans Pro Black" panose="020B0803030403020204" pitchFamily="34" charset="0"/>
            </a:endParaRP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xmlns="" id="{DAFFC85B-13E2-422F-AA76-A4C489B6EAE5}"/>
              </a:ext>
            </a:extLst>
          </p:cNvPr>
          <p:cNvSpPr txBox="1"/>
          <p:nvPr/>
        </p:nvSpPr>
        <p:spPr>
          <a:xfrm>
            <a:off x="3274532" y="2169189"/>
            <a:ext cx="1776448" cy="14465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hu-HU" sz="8800" dirty="0" smtClean="0">
                <a:latin typeface="Source Sans Pro Black" panose="020B0803030403020204" pitchFamily="34" charset="0"/>
                <a:ea typeface="Source Sans Pro Black" panose="020B0803030403020204" pitchFamily="34" charset="0"/>
              </a:rPr>
              <a:t>kivi</a:t>
            </a:r>
            <a:endParaRPr lang="hu-HU" sz="8800" dirty="0">
              <a:latin typeface="Source Sans Pro Black" panose="020B0803030403020204" pitchFamily="34" charset="0"/>
              <a:ea typeface="Source Sans Pro Black" panose="020B0803030403020204" pitchFamily="34" charset="0"/>
            </a:endParaRP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xmlns="" id="{DAFFC85B-13E2-422F-AA76-A4C489B6EAE5}"/>
              </a:ext>
            </a:extLst>
          </p:cNvPr>
          <p:cNvSpPr txBox="1"/>
          <p:nvPr/>
        </p:nvSpPr>
        <p:spPr>
          <a:xfrm>
            <a:off x="5355124" y="2169189"/>
            <a:ext cx="2332690" cy="14465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hu-HU" sz="8800" dirty="0" smtClean="0">
                <a:latin typeface="Source Sans Pro Black" panose="020B0803030403020204" pitchFamily="34" charset="0"/>
                <a:ea typeface="Source Sans Pro Black" panose="020B0803030403020204" pitchFamily="34" charset="0"/>
              </a:rPr>
              <a:t>alma</a:t>
            </a:r>
            <a:endParaRPr lang="hu-HU" sz="8800" dirty="0">
              <a:latin typeface="Source Sans Pro Black" panose="020B0803030403020204" pitchFamily="34" charset="0"/>
              <a:ea typeface="Source Sans Pro Black" panose="020B0803030403020204" pitchFamily="34" charset="0"/>
            </a:endParaRP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xmlns="" id="{DAFFC85B-13E2-422F-AA76-A4C489B6EAE5}"/>
              </a:ext>
            </a:extLst>
          </p:cNvPr>
          <p:cNvSpPr txBox="1"/>
          <p:nvPr/>
        </p:nvSpPr>
        <p:spPr>
          <a:xfrm>
            <a:off x="7991958" y="2169189"/>
            <a:ext cx="3125727" cy="14465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hu-HU" sz="8800" dirty="0" smtClean="0">
                <a:latin typeface="Source Sans Pro Black" panose="020B0803030403020204" pitchFamily="34" charset="0"/>
                <a:ea typeface="Source Sans Pro Black" panose="020B0803030403020204" pitchFamily="34" charset="0"/>
              </a:rPr>
              <a:t>áfonya</a:t>
            </a:r>
            <a:endParaRPr lang="hu-HU" sz="8800" dirty="0">
              <a:latin typeface="Source Sans Pro Black" panose="020B0803030403020204" pitchFamily="34" charset="0"/>
              <a:ea typeface="Source Sans Pro Black" panose="020B0803030403020204" pitchFamily="34" charset="0"/>
            </a:endParaRPr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xmlns="" id="{DAFFC85B-13E2-422F-AA76-A4C489B6EAE5}"/>
              </a:ext>
            </a:extLst>
          </p:cNvPr>
          <p:cNvSpPr txBox="1"/>
          <p:nvPr/>
        </p:nvSpPr>
        <p:spPr>
          <a:xfrm>
            <a:off x="533411" y="4170268"/>
            <a:ext cx="3506088" cy="14465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hu-HU" sz="8800" dirty="0" smtClean="0">
                <a:latin typeface="Source Sans Pro Black" panose="020B0803030403020204" pitchFamily="34" charset="0"/>
                <a:ea typeface="Source Sans Pro Black" panose="020B0803030403020204" pitchFamily="34" charset="0"/>
              </a:rPr>
              <a:t>narancs</a:t>
            </a:r>
            <a:endParaRPr lang="hu-HU" sz="8800" dirty="0">
              <a:latin typeface="Source Sans Pro Black" panose="020B0803030403020204" pitchFamily="34" charset="0"/>
              <a:ea typeface="Source Sans Pro Black" panose="020B0803030403020204" pitchFamily="34" charset="0"/>
            </a:endParaRPr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xmlns="" id="{DAFFC85B-13E2-422F-AA76-A4C489B6EAE5}"/>
              </a:ext>
            </a:extLst>
          </p:cNvPr>
          <p:cNvSpPr txBox="1"/>
          <p:nvPr/>
        </p:nvSpPr>
        <p:spPr>
          <a:xfrm>
            <a:off x="4334707" y="4170268"/>
            <a:ext cx="2071401" cy="14465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hu-HU" sz="8800" dirty="0" smtClean="0">
                <a:latin typeface="Source Sans Pro Black" panose="020B0803030403020204" pitchFamily="34" charset="0"/>
                <a:ea typeface="Source Sans Pro Black" panose="020B0803030403020204" pitchFamily="34" charset="0"/>
              </a:rPr>
              <a:t>eper</a:t>
            </a:r>
            <a:endParaRPr lang="hu-HU" sz="8800" dirty="0">
              <a:latin typeface="Source Sans Pro Black" panose="020B0803030403020204" pitchFamily="34" charset="0"/>
              <a:ea typeface="Source Sans Pro Black" panose="020B0803030403020204" pitchFamily="34" charset="0"/>
            </a:endParaRPr>
          </a:p>
        </p:txBody>
      </p:sp>
      <p:sp>
        <p:nvSpPr>
          <p:cNvPr id="11" name="Szövegdoboz 10">
            <a:extLst>
              <a:ext uri="{FF2B5EF4-FFF2-40B4-BE49-F238E27FC236}">
                <a16:creationId xmlns:a16="http://schemas.microsoft.com/office/drawing/2014/main" xmlns="" id="{DAFFC85B-13E2-422F-AA76-A4C489B6EAE5}"/>
              </a:ext>
            </a:extLst>
          </p:cNvPr>
          <p:cNvSpPr txBox="1"/>
          <p:nvPr/>
        </p:nvSpPr>
        <p:spPr>
          <a:xfrm>
            <a:off x="6773355" y="4170268"/>
            <a:ext cx="2044149" cy="14465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hu-HU" sz="8800" dirty="0" smtClean="0">
                <a:latin typeface="Source Sans Pro Black" panose="020B0803030403020204" pitchFamily="34" charset="0"/>
                <a:ea typeface="Source Sans Pro Black" panose="020B0803030403020204" pitchFamily="34" charset="0"/>
              </a:rPr>
              <a:t>füge</a:t>
            </a:r>
            <a:endParaRPr lang="hu-HU" sz="8800" dirty="0">
              <a:latin typeface="Source Sans Pro Black" panose="020B0803030403020204" pitchFamily="34" charset="0"/>
              <a:ea typeface="Source Sans Pro Black" panose="020B0803030403020204" pitchFamily="34" charset="0"/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9258039" y="1614660"/>
            <a:ext cx="95410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8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hu-HU" sz="8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u-HU" sz="8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Szövegdoboz 12"/>
          <p:cNvSpPr txBox="1"/>
          <p:nvPr/>
        </p:nvSpPr>
        <p:spPr>
          <a:xfrm>
            <a:off x="6115537" y="1638599"/>
            <a:ext cx="95410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8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endParaRPr lang="hu-HU" sz="8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Szövegdoboz 13"/>
          <p:cNvSpPr txBox="1"/>
          <p:nvPr/>
        </p:nvSpPr>
        <p:spPr>
          <a:xfrm>
            <a:off x="4039499" y="-247270"/>
            <a:ext cx="95410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8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endParaRPr lang="hu-HU" sz="8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Szövegdoboz 14"/>
          <p:cNvSpPr txBox="1"/>
          <p:nvPr/>
        </p:nvSpPr>
        <p:spPr>
          <a:xfrm>
            <a:off x="7411645" y="-247270"/>
            <a:ext cx="95410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8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endParaRPr lang="hu-HU" sz="8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Szövegdoboz 15"/>
          <p:cNvSpPr txBox="1"/>
          <p:nvPr/>
        </p:nvSpPr>
        <p:spPr>
          <a:xfrm>
            <a:off x="4941173" y="3484609"/>
            <a:ext cx="95410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8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</a:t>
            </a:r>
            <a:endParaRPr lang="hu-HU" sz="8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Szövegdoboz 16"/>
          <p:cNvSpPr txBox="1"/>
          <p:nvPr/>
        </p:nvSpPr>
        <p:spPr>
          <a:xfrm>
            <a:off x="7582488" y="3508548"/>
            <a:ext cx="95410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8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</a:t>
            </a:r>
            <a:endParaRPr lang="hu-HU" sz="8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Szövegdoboz 17"/>
          <p:cNvSpPr txBox="1"/>
          <p:nvPr/>
        </p:nvSpPr>
        <p:spPr>
          <a:xfrm>
            <a:off x="3927142" y="1491549"/>
            <a:ext cx="95410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8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</a:t>
            </a:r>
            <a:endParaRPr lang="hu-HU" sz="8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Szövegdoboz 18"/>
          <p:cNvSpPr txBox="1"/>
          <p:nvPr/>
        </p:nvSpPr>
        <p:spPr>
          <a:xfrm>
            <a:off x="1446463" y="-276424"/>
            <a:ext cx="95410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8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</a:t>
            </a:r>
            <a:endParaRPr lang="hu-HU" sz="8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Szövegdoboz 19"/>
          <p:cNvSpPr txBox="1"/>
          <p:nvPr/>
        </p:nvSpPr>
        <p:spPr>
          <a:xfrm>
            <a:off x="1809597" y="3570104"/>
            <a:ext cx="95410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8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</a:t>
            </a:r>
            <a:endParaRPr lang="hu-HU" sz="8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Szövegdoboz 20"/>
          <p:cNvSpPr txBox="1"/>
          <p:nvPr/>
        </p:nvSpPr>
        <p:spPr>
          <a:xfrm>
            <a:off x="294812" y="1491548"/>
            <a:ext cx="146706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8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</a:t>
            </a:r>
            <a:endParaRPr lang="hu-HU" sz="8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églalap 21"/>
          <p:cNvSpPr/>
          <p:nvPr/>
        </p:nvSpPr>
        <p:spPr>
          <a:xfrm>
            <a:off x="10374489" y="113090"/>
            <a:ext cx="1711270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  <a:buClr>
                <a:srgbClr val="FF0000"/>
              </a:buClr>
              <a:tabLst>
                <a:tab pos="228600" algn="l"/>
              </a:tabLst>
            </a:pPr>
            <a:r>
              <a:rPr lang="hu-H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Önálló munka </a:t>
            </a:r>
            <a:endParaRPr lang="hu-HU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4537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Kép 1" descr="img384"/>
          <p:cNvPicPr>
            <a:picLocks noChangeAspect="1" noChangeArrowheads="1"/>
          </p:cNvPicPr>
          <p:nvPr/>
        </p:nvPicPr>
        <p:blipFill>
          <a:blip r:embed="rId2" cstate="print">
            <a:lum contrast="1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32052" y="133350"/>
            <a:ext cx="4010025" cy="672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Kép 2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271" t="7215" r="9124" b="9333"/>
          <a:stretch/>
        </p:blipFill>
        <p:spPr>
          <a:xfrm>
            <a:off x="5553600" y="133350"/>
            <a:ext cx="4538667" cy="6561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16578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604" t="16560" r="53136" b="59801"/>
          <a:stretch/>
        </p:blipFill>
        <p:spPr>
          <a:xfrm>
            <a:off x="888878" y="231667"/>
            <a:ext cx="8105113" cy="5705305"/>
          </a:xfrm>
        </p:spPr>
      </p:pic>
      <p:sp>
        <p:nvSpPr>
          <p:cNvPr id="3" name="Szövegdoboz 2"/>
          <p:cNvSpPr txBox="1"/>
          <p:nvPr/>
        </p:nvSpPr>
        <p:spPr>
          <a:xfrm>
            <a:off x="1762539" y="5062331"/>
            <a:ext cx="7975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11.</a:t>
            </a:r>
            <a:endParaRPr lang="hu-H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2509582" y="5045214"/>
            <a:ext cx="5693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hu-H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u-H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3300846" y="5045214"/>
            <a:ext cx="5693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</a:t>
            </a:r>
            <a:endParaRPr lang="hu-H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Szövegdoboz 10"/>
          <p:cNvSpPr txBox="1"/>
          <p:nvPr/>
        </p:nvSpPr>
        <p:spPr>
          <a:xfrm>
            <a:off x="3999943" y="5045214"/>
            <a:ext cx="5693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hu-H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u-H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Szövegdoboz 12"/>
          <p:cNvSpPr txBox="1"/>
          <p:nvPr/>
        </p:nvSpPr>
        <p:spPr>
          <a:xfrm>
            <a:off x="4682658" y="5045214"/>
            <a:ext cx="5693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endParaRPr lang="hu-H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Szövegdoboz 14"/>
          <p:cNvSpPr txBox="1"/>
          <p:nvPr/>
        </p:nvSpPr>
        <p:spPr>
          <a:xfrm>
            <a:off x="5334228" y="5045214"/>
            <a:ext cx="5693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hu-H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u-H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Szövegdoboz 16"/>
          <p:cNvSpPr txBox="1"/>
          <p:nvPr/>
        </p:nvSpPr>
        <p:spPr>
          <a:xfrm>
            <a:off x="5965521" y="5045214"/>
            <a:ext cx="8258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10.</a:t>
            </a:r>
            <a:endParaRPr lang="hu-H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Szövegdoboz 18"/>
          <p:cNvSpPr txBox="1"/>
          <p:nvPr/>
        </p:nvSpPr>
        <p:spPr>
          <a:xfrm>
            <a:off x="6791388" y="5045214"/>
            <a:ext cx="5693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hu-H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u-H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Szövegdoboz 20"/>
          <p:cNvSpPr txBox="1"/>
          <p:nvPr/>
        </p:nvSpPr>
        <p:spPr>
          <a:xfrm>
            <a:off x="7401339" y="5045214"/>
            <a:ext cx="5693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</a:t>
            </a:r>
            <a:endParaRPr lang="hu-H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Szövegdoboz 22"/>
          <p:cNvSpPr txBox="1"/>
          <p:nvPr/>
        </p:nvSpPr>
        <p:spPr>
          <a:xfrm>
            <a:off x="8160193" y="5045214"/>
            <a:ext cx="5693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hu-H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u-H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87552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9" grpId="0"/>
      <p:bldP spid="11" grpId="0"/>
      <p:bldP spid="13" grpId="0"/>
      <p:bldP spid="15" grpId="0"/>
      <p:bldP spid="17" grpId="0"/>
      <p:bldP spid="19" grpId="0"/>
      <p:bldP spid="21" grpId="0"/>
      <p:bldP spid="2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427" t="40334" r="52561" b="35285"/>
          <a:stretch/>
        </p:blipFill>
        <p:spPr>
          <a:xfrm>
            <a:off x="781878" y="477078"/>
            <a:ext cx="7726018" cy="5562731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 rotWithShape="1">
          <a:blip r:embed="rId4" cstate="print"/>
          <a:srcRect l="35879" t="59486" r="32141" b="269"/>
          <a:stretch/>
        </p:blipFill>
        <p:spPr>
          <a:xfrm>
            <a:off x="3506647" y="4673911"/>
            <a:ext cx="2453012" cy="1115008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 rotWithShape="1">
          <a:blip r:embed="rId4" cstate="print"/>
          <a:srcRect t="62361" r="71804" b="7743"/>
          <a:stretch/>
        </p:blipFill>
        <p:spPr>
          <a:xfrm>
            <a:off x="3427858" y="3682613"/>
            <a:ext cx="2426162" cy="929143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 rotWithShape="1">
          <a:blip r:embed="rId4" cstate="print"/>
          <a:srcRect l="55399" r="863" b="64253"/>
          <a:stretch/>
        </p:blipFill>
        <p:spPr>
          <a:xfrm>
            <a:off x="3506647" y="2732564"/>
            <a:ext cx="3357979" cy="991297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 rotWithShape="1">
          <a:blip r:embed="rId4" cstate="print"/>
          <a:srcRect l="31103" t="-5480" r="51869" b="70983"/>
          <a:stretch/>
        </p:blipFill>
        <p:spPr>
          <a:xfrm>
            <a:off x="3506647" y="1480128"/>
            <a:ext cx="1490746" cy="1090794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 rotWithShape="1">
          <a:blip r:embed="rId4" cstate="print"/>
          <a:srcRect r="76580" b="69260"/>
          <a:stretch/>
        </p:blipFill>
        <p:spPr>
          <a:xfrm>
            <a:off x="3506648" y="672687"/>
            <a:ext cx="1993003" cy="944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37803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500" b="90000" l="0" r="9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8022" y="231220"/>
            <a:ext cx="3243037" cy="2162024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500" b="90000" l="0" r="9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28067" y="231220"/>
            <a:ext cx="3243037" cy="2162024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500" b="90000" l="0" r="9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40511" y="231220"/>
            <a:ext cx="3243037" cy="2162024"/>
          </a:xfrm>
          <a:prstGeom prst="rect">
            <a:avLst/>
          </a:prstGeom>
        </p:spPr>
      </p:pic>
      <p:sp>
        <p:nvSpPr>
          <p:cNvPr id="7" name="Szövegdoboz 6"/>
          <p:cNvSpPr txBox="1"/>
          <p:nvPr/>
        </p:nvSpPr>
        <p:spPr>
          <a:xfrm>
            <a:off x="4972995" y="733777"/>
            <a:ext cx="72327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8000" dirty="0">
                <a:solidFill>
                  <a:srgbClr val="002060"/>
                </a:solidFill>
              </a:rPr>
              <a:t>F</a:t>
            </a:r>
          </a:p>
        </p:txBody>
      </p:sp>
      <p:sp>
        <p:nvSpPr>
          <p:cNvPr id="8" name="Szövegdoboz 7"/>
          <p:cNvSpPr txBox="1"/>
          <p:nvPr/>
        </p:nvSpPr>
        <p:spPr>
          <a:xfrm>
            <a:off x="1351759" y="733777"/>
            <a:ext cx="87556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8000" dirty="0" smtClean="0">
                <a:solidFill>
                  <a:srgbClr val="002060"/>
                </a:solidFill>
              </a:rPr>
              <a:t>Ö</a:t>
            </a:r>
            <a:endParaRPr lang="hu-HU" sz="8000" dirty="0">
              <a:solidFill>
                <a:srgbClr val="002060"/>
              </a:solidFill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8308862" y="733776"/>
            <a:ext cx="136447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8000" dirty="0" smtClean="0">
                <a:solidFill>
                  <a:srgbClr val="002060"/>
                </a:solidFill>
              </a:rPr>
              <a:t>KK</a:t>
            </a:r>
            <a:endParaRPr lang="hu-HU" sz="8000" dirty="0">
              <a:solidFill>
                <a:srgbClr val="002060"/>
              </a:solidFill>
            </a:endParaRPr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500" b="90000" l="0" r="9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8022" y="2393244"/>
            <a:ext cx="3243037" cy="2162024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500" b="90000" l="0" r="9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28067" y="2393244"/>
            <a:ext cx="3243037" cy="2162024"/>
          </a:xfrm>
          <a:prstGeom prst="rect">
            <a:avLst/>
          </a:prstGeom>
        </p:spPr>
      </p:pic>
      <p:pic>
        <p:nvPicPr>
          <p:cNvPr id="12" name="Kép 1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500" b="90000" l="0" r="9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40511" y="2393244"/>
            <a:ext cx="3243037" cy="2162024"/>
          </a:xfrm>
          <a:prstGeom prst="rect">
            <a:avLst/>
          </a:prstGeom>
        </p:spPr>
      </p:pic>
      <p:sp>
        <p:nvSpPr>
          <p:cNvPr id="13" name="Szövegdoboz 12"/>
          <p:cNvSpPr txBox="1"/>
          <p:nvPr/>
        </p:nvSpPr>
        <p:spPr>
          <a:xfrm>
            <a:off x="4972995" y="2895801"/>
            <a:ext cx="79060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8000" dirty="0" smtClean="0">
                <a:solidFill>
                  <a:srgbClr val="002060"/>
                </a:solidFill>
              </a:rPr>
              <a:t>Á</a:t>
            </a:r>
            <a:endParaRPr lang="hu-HU" sz="8000" dirty="0">
              <a:solidFill>
                <a:srgbClr val="002060"/>
              </a:solidFill>
            </a:endParaRPr>
          </a:p>
        </p:txBody>
      </p:sp>
      <p:sp>
        <p:nvSpPr>
          <p:cNvPr id="14" name="Szövegdoboz 13"/>
          <p:cNvSpPr txBox="1"/>
          <p:nvPr/>
        </p:nvSpPr>
        <p:spPr>
          <a:xfrm>
            <a:off x="1351759" y="2895801"/>
            <a:ext cx="137730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8000" dirty="0" smtClean="0">
                <a:solidFill>
                  <a:srgbClr val="002060"/>
                </a:solidFill>
              </a:rPr>
              <a:t>TT</a:t>
            </a:r>
            <a:endParaRPr lang="hu-HU" sz="8000" dirty="0">
              <a:solidFill>
                <a:srgbClr val="002060"/>
              </a:solidFill>
            </a:endParaRPr>
          </a:p>
        </p:txBody>
      </p:sp>
      <p:sp>
        <p:nvSpPr>
          <p:cNvPr id="15" name="Szövegdoboz 14"/>
          <p:cNvSpPr txBox="1"/>
          <p:nvPr/>
        </p:nvSpPr>
        <p:spPr>
          <a:xfrm>
            <a:off x="8308862" y="2895800"/>
            <a:ext cx="173637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8000" dirty="0" smtClean="0">
                <a:solidFill>
                  <a:srgbClr val="002060"/>
                </a:solidFill>
              </a:rPr>
              <a:t>SSZ</a:t>
            </a:r>
            <a:endParaRPr lang="hu-HU" sz="8000" dirty="0">
              <a:solidFill>
                <a:srgbClr val="002060"/>
              </a:solidFill>
            </a:endParaRPr>
          </a:p>
        </p:txBody>
      </p:sp>
      <p:pic>
        <p:nvPicPr>
          <p:cNvPr id="16" name="Kép 1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500" b="90000" l="0" r="9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8022" y="4673398"/>
            <a:ext cx="3243037" cy="2162024"/>
          </a:xfrm>
          <a:prstGeom prst="rect">
            <a:avLst/>
          </a:prstGeom>
        </p:spPr>
      </p:pic>
      <p:pic>
        <p:nvPicPr>
          <p:cNvPr id="17" name="Kép 1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500" b="90000" l="0" r="9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28067" y="4673398"/>
            <a:ext cx="3243037" cy="2162024"/>
          </a:xfrm>
          <a:prstGeom prst="rect">
            <a:avLst/>
          </a:prstGeom>
        </p:spPr>
      </p:pic>
      <p:pic>
        <p:nvPicPr>
          <p:cNvPr id="18" name="Kép 1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500" b="90000" l="0" r="9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40511" y="4673398"/>
            <a:ext cx="3243037" cy="2162024"/>
          </a:xfrm>
          <a:prstGeom prst="rect">
            <a:avLst/>
          </a:prstGeom>
        </p:spPr>
      </p:pic>
      <p:sp>
        <p:nvSpPr>
          <p:cNvPr id="19" name="Szövegdoboz 18"/>
          <p:cNvSpPr txBox="1"/>
          <p:nvPr/>
        </p:nvSpPr>
        <p:spPr>
          <a:xfrm>
            <a:off x="4479410" y="5184892"/>
            <a:ext cx="190629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8000" dirty="0" smtClean="0">
                <a:solidFill>
                  <a:srgbClr val="002060"/>
                </a:solidFill>
              </a:rPr>
              <a:t>CCS</a:t>
            </a:r>
            <a:endParaRPr lang="hu-HU" sz="8000" dirty="0">
              <a:solidFill>
                <a:srgbClr val="002060"/>
              </a:solidFill>
            </a:endParaRPr>
          </a:p>
        </p:txBody>
      </p:sp>
      <p:sp>
        <p:nvSpPr>
          <p:cNvPr id="20" name="Szövegdoboz 19"/>
          <p:cNvSpPr txBox="1"/>
          <p:nvPr/>
        </p:nvSpPr>
        <p:spPr>
          <a:xfrm>
            <a:off x="1586739" y="5114191"/>
            <a:ext cx="87556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8000" dirty="0" smtClean="0">
                <a:solidFill>
                  <a:srgbClr val="002060"/>
                </a:solidFill>
              </a:rPr>
              <a:t>Ő</a:t>
            </a:r>
            <a:endParaRPr lang="hu-HU" sz="8000" dirty="0">
              <a:solidFill>
                <a:srgbClr val="002060"/>
              </a:solidFill>
            </a:endParaRPr>
          </a:p>
        </p:txBody>
      </p:sp>
      <p:sp>
        <p:nvSpPr>
          <p:cNvPr id="22" name="Lekerekített téglalap 21"/>
          <p:cNvSpPr/>
          <p:nvPr/>
        </p:nvSpPr>
        <p:spPr>
          <a:xfrm>
            <a:off x="4765231" y="705408"/>
            <a:ext cx="1334648" cy="1182039"/>
          </a:xfrm>
          <a:prstGeom prst="round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3" name="Lekerekített téglalap 22"/>
          <p:cNvSpPr/>
          <p:nvPr/>
        </p:nvSpPr>
        <p:spPr>
          <a:xfrm>
            <a:off x="8308862" y="5184892"/>
            <a:ext cx="1659225" cy="1182039"/>
          </a:xfrm>
          <a:prstGeom prst="round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4" name="Lekerekített téglalap 23"/>
          <p:cNvSpPr/>
          <p:nvPr/>
        </p:nvSpPr>
        <p:spPr>
          <a:xfrm>
            <a:off x="8262419" y="2945755"/>
            <a:ext cx="1782815" cy="1182039"/>
          </a:xfrm>
          <a:prstGeom prst="round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5" name="Szövegdoboz 24"/>
          <p:cNvSpPr txBox="1"/>
          <p:nvPr/>
        </p:nvSpPr>
        <p:spPr>
          <a:xfrm>
            <a:off x="8442220" y="5184892"/>
            <a:ext cx="84991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8000" dirty="0">
                <a:solidFill>
                  <a:srgbClr val="002060"/>
                </a:solidFill>
              </a:rPr>
              <a:t>Ü</a:t>
            </a:r>
          </a:p>
        </p:txBody>
      </p:sp>
      <p:sp>
        <p:nvSpPr>
          <p:cNvPr id="26" name="Téglalap 25"/>
          <p:cNvSpPr/>
          <p:nvPr/>
        </p:nvSpPr>
        <p:spPr>
          <a:xfrm>
            <a:off x="9882152" y="113090"/>
            <a:ext cx="2203607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  <a:buClr>
                <a:srgbClr val="FF0000"/>
              </a:buClr>
              <a:tabLst>
                <a:tab pos="228600" algn="l"/>
              </a:tabLst>
            </a:pPr>
            <a:r>
              <a:rPr lang="hu-H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Rövid egyjegyű </a:t>
            </a:r>
            <a:r>
              <a:rPr lang="hu-HU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msh</a:t>
            </a:r>
            <a:r>
              <a:rPr lang="hu-H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hu-HU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" name="Téglalap 26"/>
          <p:cNvSpPr/>
          <p:nvPr/>
        </p:nvSpPr>
        <p:spPr>
          <a:xfrm>
            <a:off x="9943632" y="2237649"/>
            <a:ext cx="2203607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  <a:buClr>
                <a:srgbClr val="FF0000"/>
              </a:buClr>
              <a:tabLst>
                <a:tab pos="228600" algn="l"/>
              </a:tabLst>
            </a:pPr>
            <a:r>
              <a:rPr lang="hu-H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hosszú kétjegyű </a:t>
            </a:r>
            <a:r>
              <a:rPr lang="hu-HU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msh</a:t>
            </a:r>
            <a:r>
              <a:rPr lang="hu-H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hu-HU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" name="Téglalap 27"/>
          <p:cNvSpPr/>
          <p:nvPr/>
        </p:nvSpPr>
        <p:spPr>
          <a:xfrm>
            <a:off x="10724444" y="4680305"/>
            <a:ext cx="1400217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  <a:buClr>
                <a:srgbClr val="FF0000"/>
              </a:buClr>
              <a:tabLst>
                <a:tab pos="228600" algn="l"/>
              </a:tabLst>
            </a:pPr>
            <a:r>
              <a:rPr lang="hu-H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Rövid </a:t>
            </a:r>
            <a:r>
              <a:rPr lang="hu-HU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mgh</a:t>
            </a:r>
            <a:r>
              <a:rPr lang="hu-H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.. </a:t>
            </a:r>
            <a:endParaRPr lang="hu-HU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93719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3" grpId="0"/>
      <p:bldP spid="14" grpId="0"/>
      <p:bldP spid="15" grpId="0"/>
      <p:bldP spid="19" grpId="0"/>
      <p:bldP spid="20" grpId="0"/>
      <p:bldP spid="22" grpId="0" animBg="1"/>
      <p:bldP spid="23" grpId="0" animBg="1"/>
      <p:bldP spid="24" grpId="0" animBg="1"/>
      <p:bldP spid="2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43" t="68101" r="38201" b="18489"/>
          <a:stretch/>
        </p:blipFill>
        <p:spPr>
          <a:xfrm>
            <a:off x="331302" y="874643"/>
            <a:ext cx="9079751" cy="2782956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656211" y="406953"/>
            <a:ext cx="5693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hu-H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u-HU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4301790" y="406953"/>
            <a:ext cx="5693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endParaRPr lang="hu-HU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656211" y="2454414"/>
            <a:ext cx="5693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endParaRPr lang="hu-HU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2677167" y="1493631"/>
            <a:ext cx="5693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endParaRPr lang="hu-HU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4148159" y="1493631"/>
            <a:ext cx="5693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</a:t>
            </a:r>
            <a:endParaRPr lang="hu-HU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1909613" y="371890"/>
            <a:ext cx="5693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</a:t>
            </a:r>
            <a:endParaRPr lang="hu-HU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Szövegdoboz 10"/>
          <p:cNvSpPr txBox="1"/>
          <p:nvPr/>
        </p:nvSpPr>
        <p:spPr>
          <a:xfrm>
            <a:off x="8190072" y="371890"/>
            <a:ext cx="5693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</a:t>
            </a:r>
            <a:endParaRPr lang="hu-HU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2120095" y="2454414"/>
            <a:ext cx="5693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</a:t>
            </a:r>
            <a:endParaRPr lang="hu-HU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Szövegdoboz 12"/>
          <p:cNvSpPr txBox="1"/>
          <p:nvPr/>
        </p:nvSpPr>
        <p:spPr>
          <a:xfrm>
            <a:off x="6571727" y="355601"/>
            <a:ext cx="5693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</a:t>
            </a:r>
            <a:endParaRPr lang="hu-HU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Szövegdoboz 13"/>
          <p:cNvSpPr txBox="1"/>
          <p:nvPr/>
        </p:nvSpPr>
        <p:spPr>
          <a:xfrm>
            <a:off x="3299285" y="2454414"/>
            <a:ext cx="8258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</a:t>
            </a:r>
            <a:endParaRPr lang="hu-HU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Szövegdoboz 14"/>
          <p:cNvSpPr txBox="1"/>
          <p:nvPr/>
        </p:nvSpPr>
        <p:spPr>
          <a:xfrm>
            <a:off x="1656977" y="1413152"/>
            <a:ext cx="7975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11.</a:t>
            </a:r>
            <a:endParaRPr lang="hu-HU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Szövegdoboz 15"/>
          <p:cNvSpPr txBox="1"/>
          <p:nvPr/>
        </p:nvSpPr>
        <p:spPr>
          <a:xfrm>
            <a:off x="650154" y="1437862"/>
            <a:ext cx="8258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12.</a:t>
            </a:r>
            <a:endParaRPr lang="hu-HU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Szövegdoboz 16"/>
          <p:cNvSpPr txBox="1"/>
          <p:nvPr/>
        </p:nvSpPr>
        <p:spPr>
          <a:xfrm>
            <a:off x="5436758" y="406953"/>
            <a:ext cx="8258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13.</a:t>
            </a:r>
            <a:endParaRPr lang="hu-HU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Szövegdoboz 17"/>
          <p:cNvSpPr txBox="1"/>
          <p:nvPr/>
        </p:nvSpPr>
        <p:spPr>
          <a:xfrm>
            <a:off x="5564997" y="1413152"/>
            <a:ext cx="8258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14.</a:t>
            </a:r>
            <a:endParaRPr lang="hu-HU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Szövegdoboz 18"/>
          <p:cNvSpPr txBox="1"/>
          <p:nvPr/>
        </p:nvSpPr>
        <p:spPr>
          <a:xfrm>
            <a:off x="2939924" y="406953"/>
            <a:ext cx="8258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15.</a:t>
            </a:r>
            <a:endParaRPr lang="hu-HU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Szövegdoboz 19"/>
          <p:cNvSpPr txBox="1"/>
          <p:nvPr/>
        </p:nvSpPr>
        <p:spPr>
          <a:xfrm>
            <a:off x="8190072" y="1433583"/>
            <a:ext cx="8258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16.</a:t>
            </a:r>
            <a:endParaRPr lang="hu-HU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Szövegdoboz 20"/>
          <p:cNvSpPr txBox="1"/>
          <p:nvPr/>
        </p:nvSpPr>
        <p:spPr>
          <a:xfrm>
            <a:off x="6827367" y="1372154"/>
            <a:ext cx="8258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17.</a:t>
            </a:r>
            <a:endParaRPr lang="hu-HU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17488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3371" y="347143"/>
            <a:ext cx="3212089" cy="4572369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14311" y="1946285"/>
            <a:ext cx="2627602" cy="4713187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44110" y="251337"/>
            <a:ext cx="3490801" cy="4475386"/>
          </a:xfrm>
          <a:prstGeom prst="rect">
            <a:avLst/>
          </a:prstGeom>
        </p:spPr>
      </p:pic>
      <p:sp>
        <p:nvSpPr>
          <p:cNvPr id="7" name="Téglalap 6"/>
          <p:cNvSpPr/>
          <p:nvPr/>
        </p:nvSpPr>
        <p:spPr>
          <a:xfrm>
            <a:off x="10017620" y="106033"/>
            <a:ext cx="1982470" cy="14773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  <a:buClr>
                <a:srgbClr val="FF0000"/>
              </a:buClr>
              <a:tabLst>
                <a:tab pos="228600" algn="l"/>
              </a:tabLst>
            </a:pPr>
            <a:r>
              <a:rPr lang="hu-H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Közös elmondás</a:t>
            </a:r>
          </a:p>
          <a:p>
            <a:pPr lvl="0">
              <a:spcAft>
                <a:spcPts val="0"/>
              </a:spcAft>
              <a:buClr>
                <a:srgbClr val="FF0000"/>
              </a:buClr>
              <a:tabLst>
                <a:tab pos="228600" algn="l"/>
              </a:tabLst>
            </a:pPr>
            <a:r>
              <a:rPr lang="hu-H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Rövid </a:t>
            </a:r>
            <a:r>
              <a:rPr lang="hu-HU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mgh</a:t>
            </a:r>
            <a:r>
              <a:rPr lang="hu-H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 – egy csettintés</a:t>
            </a:r>
          </a:p>
          <a:p>
            <a:pPr lvl="0">
              <a:spcAft>
                <a:spcPts val="0"/>
              </a:spcAft>
              <a:buClr>
                <a:srgbClr val="FF0000"/>
              </a:buClr>
              <a:tabLst>
                <a:tab pos="228600" algn="l"/>
              </a:tabLst>
            </a:pPr>
            <a:r>
              <a:rPr lang="hu-H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Hosszú </a:t>
            </a:r>
            <a:r>
              <a:rPr lang="hu-HU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mgh</a:t>
            </a:r>
            <a:r>
              <a:rPr lang="hu-H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 – kettő a fej felett </a:t>
            </a:r>
            <a:endParaRPr lang="hu-HU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30039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7337420" y="3875626"/>
            <a:ext cx="1454244" cy="24006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Aft>
                <a:spcPts val="0"/>
              </a:spcAft>
              <a:tabLst>
                <a:tab pos="228600" algn="l"/>
                <a:tab pos="270510" algn="l"/>
                <a:tab pos="1350645" algn="l"/>
                <a:tab pos="3420745" algn="l"/>
              </a:tabLst>
            </a:pPr>
            <a:r>
              <a:rPr lang="hu-HU" sz="1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k</a:t>
            </a:r>
            <a:r>
              <a:rPr lang="hu-HU" sz="9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hu-HU" sz="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373287" y="470779"/>
            <a:ext cx="1346844" cy="24006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Aft>
                <a:spcPts val="0"/>
              </a:spcAft>
              <a:tabLst>
                <a:tab pos="228600" algn="l"/>
                <a:tab pos="270510" algn="l"/>
                <a:tab pos="1350645" algn="l"/>
                <a:tab pos="3420745" algn="l"/>
              </a:tabLst>
            </a:pPr>
            <a:r>
              <a:rPr lang="hu-HU" sz="15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hu-HU" sz="9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hu-HU" sz="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821137" y="3763558"/>
            <a:ext cx="2031325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Aft>
                <a:spcPts val="0"/>
              </a:spcAft>
              <a:tabLst>
                <a:tab pos="228600" algn="l"/>
                <a:tab pos="270510" algn="l"/>
                <a:tab pos="1350645" algn="l"/>
                <a:tab pos="3420745" algn="l"/>
              </a:tabLst>
            </a:pPr>
            <a:r>
              <a:rPr lang="hu-HU" sz="1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gy</a:t>
            </a:r>
            <a:r>
              <a:rPr lang="hu-HU" sz="9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hu-HU" sz="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8363925" y="696031"/>
            <a:ext cx="1026243" cy="24006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Aft>
                <a:spcPts val="0"/>
              </a:spcAft>
              <a:tabLst>
                <a:tab pos="228600" algn="l"/>
                <a:tab pos="270510" algn="l"/>
                <a:tab pos="1350645" algn="l"/>
                <a:tab pos="3420745" algn="l"/>
              </a:tabLst>
            </a:pPr>
            <a:r>
              <a:rPr lang="hu-HU" sz="1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í</a:t>
            </a:r>
            <a:r>
              <a:rPr lang="hu-HU" sz="9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hu-HU" sz="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3770940" y="1229863"/>
            <a:ext cx="1988045" cy="24006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Aft>
                <a:spcPts val="0"/>
              </a:spcAft>
              <a:tabLst>
                <a:tab pos="228600" algn="l"/>
                <a:tab pos="270510" algn="l"/>
                <a:tab pos="1350645" algn="l"/>
                <a:tab pos="3420745" algn="l"/>
              </a:tabLst>
            </a:pPr>
            <a:r>
              <a:rPr lang="hu-HU" sz="150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ly</a:t>
            </a:r>
            <a:r>
              <a:rPr lang="hu-HU" sz="9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hu-HU" sz="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Téglalap 7"/>
          <p:cNvSpPr/>
          <p:nvPr/>
        </p:nvSpPr>
        <p:spPr>
          <a:xfrm>
            <a:off x="10469880" y="209021"/>
            <a:ext cx="1232057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  <a:buClr>
                <a:srgbClr val="FF0000"/>
              </a:buClr>
              <a:tabLst>
                <a:tab pos="228600" algn="l"/>
              </a:tabLst>
            </a:pPr>
            <a:r>
              <a:rPr lang="hu-H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Memória </a:t>
            </a:r>
            <a:endParaRPr lang="hu-HU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00900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2002118" y="-273464"/>
            <a:ext cx="1454244" cy="24006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Aft>
                <a:spcPts val="0"/>
              </a:spcAft>
              <a:tabLst>
                <a:tab pos="228600" algn="l"/>
                <a:tab pos="270510" algn="l"/>
                <a:tab pos="1350645" algn="l"/>
                <a:tab pos="3420745" algn="l"/>
              </a:tabLst>
            </a:pPr>
            <a:r>
              <a:rPr lang="hu-HU" sz="1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k</a:t>
            </a:r>
            <a:r>
              <a:rPr lang="hu-HU" sz="9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hu-HU" sz="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431044" y="425059"/>
            <a:ext cx="1346844" cy="24006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Aft>
                <a:spcPts val="0"/>
              </a:spcAft>
              <a:tabLst>
                <a:tab pos="228600" algn="l"/>
                <a:tab pos="270510" algn="l"/>
                <a:tab pos="1350645" algn="l"/>
                <a:tab pos="3420745" algn="l"/>
              </a:tabLst>
            </a:pPr>
            <a:r>
              <a:rPr lang="hu-HU" sz="15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hu-HU" sz="9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hu-HU" sz="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6033217" y="-42632"/>
            <a:ext cx="2031325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Aft>
                <a:spcPts val="0"/>
              </a:spcAft>
              <a:tabLst>
                <a:tab pos="228600" algn="l"/>
                <a:tab pos="270510" algn="l"/>
                <a:tab pos="1350645" algn="l"/>
                <a:tab pos="3420745" algn="l"/>
              </a:tabLst>
            </a:pPr>
            <a:r>
              <a:rPr lang="hu-HU" sz="1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gy</a:t>
            </a:r>
            <a:r>
              <a:rPr lang="hu-HU" sz="9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hu-HU" sz="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8363925" y="696031"/>
            <a:ext cx="1026243" cy="24006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Aft>
                <a:spcPts val="0"/>
              </a:spcAft>
              <a:tabLst>
                <a:tab pos="228600" algn="l"/>
                <a:tab pos="270510" algn="l"/>
                <a:tab pos="1350645" algn="l"/>
                <a:tab pos="3420745" algn="l"/>
              </a:tabLst>
            </a:pPr>
            <a:r>
              <a:rPr lang="hu-HU" sz="1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í</a:t>
            </a:r>
            <a:r>
              <a:rPr lang="hu-HU" sz="9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hu-HU" sz="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3904823" y="578353"/>
            <a:ext cx="1988045" cy="24006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Aft>
                <a:spcPts val="0"/>
              </a:spcAft>
              <a:tabLst>
                <a:tab pos="228600" algn="l"/>
                <a:tab pos="270510" algn="l"/>
                <a:tab pos="1350645" algn="l"/>
                <a:tab pos="3420745" algn="l"/>
              </a:tabLst>
            </a:pPr>
            <a:r>
              <a:rPr lang="hu-HU" sz="150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ly</a:t>
            </a:r>
            <a:r>
              <a:rPr lang="hu-HU" sz="9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hu-HU" sz="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Téglalap 7"/>
          <p:cNvSpPr/>
          <p:nvPr/>
        </p:nvSpPr>
        <p:spPr>
          <a:xfrm>
            <a:off x="346637" y="4879599"/>
            <a:ext cx="1276311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Aft>
                <a:spcPts val="0"/>
              </a:spcAft>
              <a:tabLst>
                <a:tab pos="228600" algn="l"/>
                <a:tab pos="270510" algn="l"/>
                <a:tab pos="1350645" algn="l"/>
                <a:tab pos="3420745" algn="l"/>
              </a:tabLst>
            </a:pPr>
            <a:r>
              <a:rPr lang="hu-HU" sz="100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É</a:t>
            </a:r>
            <a:r>
              <a:rPr lang="hu-HU" sz="9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hu-HU" sz="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Téglalap 8"/>
          <p:cNvSpPr/>
          <p:nvPr/>
        </p:nvSpPr>
        <p:spPr>
          <a:xfrm>
            <a:off x="1276684" y="4879599"/>
            <a:ext cx="2452916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Aft>
                <a:spcPts val="0"/>
              </a:spcAft>
              <a:tabLst>
                <a:tab pos="228600" algn="l"/>
                <a:tab pos="270510" algn="l"/>
                <a:tab pos="1350645" algn="l"/>
                <a:tab pos="3420745" algn="l"/>
              </a:tabLst>
            </a:pPr>
            <a:r>
              <a:rPr lang="hu-HU" sz="100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 G</a:t>
            </a:r>
            <a:r>
              <a:rPr lang="hu-HU" sz="9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hu-HU" sz="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Téglalap 9"/>
          <p:cNvSpPr/>
          <p:nvPr/>
        </p:nvSpPr>
        <p:spPr>
          <a:xfrm>
            <a:off x="3343769" y="4879599"/>
            <a:ext cx="1418978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Aft>
                <a:spcPts val="0"/>
              </a:spcAft>
              <a:tabLst>
                <a:tab pos="228600" algn="l"/>
                <a:tab pos="270510" algn="l"/>
                <a:tab pos="1350645" algn="l"/>
                <a:tab pos="3420745" algn="l"/>
              </a:tabLst>
            </a:pPr>
            <a:r>
              <a:rPr lang="hu-HU" sz="100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</a:t>
            </a:r>
            <a:r>
              <a:rPr lang="hu-HU" sz="9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hu-HU" sz="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Téglalap 10"/>
          <p:cNvSpPr/>
          <p:nvPr/>
        </p:nvSpPr>
        <p:spPr>
          <a:xfrm>
            <a:off x="4590010" y="4879599"/>
            <a:ext cx="918841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Aft>
                <a:spcPts val="0"/>
              </a:spcAft>
              <a:tabLst>
                <a:tab pos="228600" algn="l"/>
                <a:tab pos="270510" algn="l"/>
                <a:tab pos="1350645" algn="l"/>
                <a:tab pos="3420745" algn="l"/>
              </a:tabLst>
            </a:pPr>
            <a:r>
              <a:rPr lang="hu-HU" sz="100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hu-HU" sz="9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hu-HU" sz="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Téglalap 11"/>
          <p:cNvSpPr/>
          <p:nvPr/>
        </p:nvSpPr>
        <p:spPr>
          <a:xfrm>
            <a:off x="5717467" y="4879599"/>
            <a:ext cx="990977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Aft>
                <a:spcPts val="0"/>
              </a:spcAft>
              <a:tabLst>
                <a:tab pos="228600" algn="l"/>
                <a:tab pos="270510" algn="l"/>
                <a:tab pos="1350645" algn="l"/>
                <a:tab pos="3420745" algn="l"/>
              </a:tabLst>
            </a:pPr>
            <a:r>
              <a:rPr lang="hu-HU" sz="100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J</a:t>
            </a:r>
            <a:r>
              <a:rPr lang="hu-HU" sz="9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hu-HU" sz="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Téglalap 12"/>
          <p:cNvSpPr/>
          <p:nvPr/>
        </p:nvSpPr>
        <p:spPr>
          <a:xfrm>
            <a:off x="7725769" y="4879599"/>
            <a:ext cx="1276311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Aft>
                <a:spcPts val="0"/>
              </a:spcAft>
              <a:tabLst>
                <a:tab pos="228600" algn="l"/>
                <a:tab pos="270510" algn="l"/>
                <a:tab pos="1350645" algn="l"/>
                <a:tab pos="3420745" algn="l"/>
              </a:tabLst>
            </a:pPr>
            <a:r>
              <a:rPr lang="hu-HU" sz="100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</a:t>
            </a:r>
            <a:r>
              <a:rPr lang="hu-HU" sz="9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hu-HU" sz="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Téglalap 13"/>
          <p:cNvSpPr/>
          <p:nvPr/>
        </p:nvSpPr>
        <p:spPr>
          <a:xfrm>
            <a:off x="9498330" y="209021"/>
            <a:ext cx="2203607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  <a:buClr>
                <a:srgbClr val="FF0000"/>
              </a:buClr>
              <a:tabLst>
                <a:tab pos="228600" algn="l"/>
              </a:tabLst>
            </a:pPr>
            <a:r>
              <a:rPr lang="hu-H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Memória ellenőrzése: </a:t>
            </a:r>
            <a:endParaRPr lang="hu-HU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Téglalap 14"/>
          <p:cNvSpPr/>
          <p:nvPr/>
        </p:nvSpPr>
        <p:spPr>
          <a:xfrm>
            <a:off x="9806940" y="5036291"/>
            <a:ext cx="2241707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  <a:buClr>
                <a:srgbClr val="FF0000"/>
              </a:buClr>
              <a:tabLst>
                <a:tab pos="228600" algn="l"/>
              </a:tabLst>
            </a:pPr>
            <a:r>
              <a:rPr lang="hu-H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Rendezés</a:t>
            </a:r>
          </a:p>
          <a:p>
            <a:pPr lvl="0">
              <a:spcAft>
                <a:spcPts val="0"/>
              </a:spcAft>
              <a:buClr>
                <a:srgbClr val="FF0000"/>
              </a:buClr>
              <a:tabLst>
                <a:tab pos="228600" algn="l"/>
              </a:tabLst>
            </a:pPr>
            <a:r>
              <a:rPr lang="hu-H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Melyik betű hiányzik? </a:t>
            </a:r>
            <a:endParaRPr lang="hu-HU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90950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96296E-6 L -0.00156 0.341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17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81481E-6 L -0.32032 0.4263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16" y="21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11111E-6 L -0.29402 0.2969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01" y="148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4.81481E-6 L 0.39114 0.4365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57" y="21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7.40741E-7 L 0.36836 0.3090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11" y="15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282497" y="351483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spcAft>
                <a:spcPts val="0"/>
              </a:spcAft>
              <a:buClr>
                <a:srgbClr val="FF0000"/>
              </a:buClr>
              <a:tabLst>
                <a:tab pos="228600" algn="l"/>
              </a:tabLst>
            </a:pPr>
            <a:r>
              <a:rPr lang="hu-HU" dirty="0">
                <a:latin typeface="Times New Roman" panose="02020603050405020304" pitchFamily="18" charset="0"/>
                <a:ea typeface="Times New Roman" panose="02020603050405020304" pitchFamily="18" charset="0"/>
              </a:rPr>
              <a:t>Felcserélődött néhány betű: </a:t>
            </a:r>
            <a:endParaRPr lang="hu-HU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Téglalap 9"/>
          <p:cNvSpPr/>
          <p:nvPr/>
        </p:nvSpPr>
        <p:spPr>
          <a:xfrm>
            <a:off x="49930" y="858085"/>
            <a:ext cx="11899411" cy="37856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lvl="0">
              <a:spcAft>
                <a:spcPts val="0"/>
              </a:spcAft>
              <a:buClr>
                <a:srgbClr val="FF0000"/>
              </a:buClr>
              <a:tabLst>
                <a:tab pos="228600" algn="l"/>
              </a:tabLst>
            </a:pPr>
            <a:r>
              <a:rPr lang="hu-HU" sz="1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ö</a:t>
            </a:r>
            <a:r>
              <a:rPr lang="hu-HU" sz="1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hu-HU" sz="1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ő</a:t>
            </a:r>
            <a:r>
              <a:rPr lang="hu-HU" sz="1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hu-HU" sz="1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hu-HU" sz="1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r </a:t>
            </a:r>
            <a:r>
              <a:rPr lang="hu-HU" sz="1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q</a:t>
            </a:r>
            <a:r>
              <a:rPr lang="hu-HU" sz="1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hu-HU" sz="1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hu-HU" sz="1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t </a:t>
            </a:r>
            <a:r>
              <a:rPr lang="hu-HU" sz="120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sz</a:t>
            </a:r>
            <a:r>
              <a:rPr lang="hu-HU" sz="1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hu-HU" sz="1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hu-HU" sz="120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y</a:t>
            </a:r>
            <a:r>
              <a:rPr lang="hu-HU" sz="1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u </a:t>
            </a:r>
          </a:p>
          <a:p>
            <a:pPr lvl="0">
              <a:spcAft>
                <a:spcPts val="0"/>
              </a:spcAft>
              <a:buClr>
                <a:srgbClr val="FF0000"/>
              </a:buClr>
              <a:tabLst>
                <a:tab pos="228600" algn="l"/>
              </a:tabLst>
            </a:pPr>
            <a:r>
              <a:rPr lang="hu-HU" sz="1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ú</a:t>
            </a:r>
            <a:r>
              <a:rPr lang="hu-HU" sz="1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hu-HU" sz="1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ü</a:t>
            </a:r>
            <a:r>
              <a:rPr lang="hu-HU" sz="1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hu-HU" sz="1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ű</a:t>
            </a:r>
            <a:r>
              <a:rPr lang="hu-HU" sz="1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w v </a:t>
            </a:r>
            <a:r>
              <a:rPr lang="hu-HU" sz="1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hu-HU" sz="1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hu-HU" sz="1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z</a:t>
            </a:r>
            <a:r>
              <a:rPr lang="hu-HU" sz="1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hu-HU" sz="1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y</a:t>
            </a:r>
            <a:r>
              <a:rPr lang="hu-HU" sz="1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hu-HU" sz="120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zs</a:t>
            </a:r>
            <a:r>
              <a:rPr lang="hu-HU" sz="1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</p:txBody>
      </p:sp>
      <p:sp>
        <p:nvSpPr>
          <p:cNvPr id="11" name="Ellipszis 10"/>
          <p:cNvSpPr/>
          <p:nvPr/>
        </p:nvSpPr>
        <p:spPr>
          <a:xfrm>
            <a:off x="3236015" y="1183096"/>
            <a:ext cx="2273245" cy="1811564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Ellipszis 11"/>
          <p:cNvSpPr/>
          <p:nvPr/>
        </p:nvSpPr>
        <p:spPr>
          <a:xfrm>
            <a:off x="3352589" y="3097529"/>
            <a:ext cx="2705311" cy="1428751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Ellipszis 12"/>
          <p:cNvSpPr/>
          <p:nvPr/>
        </p:nvSpPr>
        <p:spPr>
          <a:xfrm>
            <a:off x="6378497" y="1183096"/>
            <a:ext cx="2544936" cy="1773755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Ellipszis 6"/>
          <p:cNvSpPr/>
          <p:nvPr/>
        </p:nvSpPr>
        <p:spPr>
          <a:xfrm>
            <a:off x="7025430" y="3214986"/>
            <a:ext cx="2335130" cy="1428751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553182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Lekerekített téglalap 11"/>
          <p:cNvSpPr/>
          <p:nvPr/>
        </p:nvSpPr>
        <p:spPr>
          <a:xfrm>
            <a:off x="4721918" y="178268"/>
            <a:ext cx="970157" cy="107051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8000" dirty="0">
                <a:solidFill>
                  <a:schemeClr val="tx1"/>
                </a:solidFill>
              </a:rPr>
              <a:t>r</a:t>
            </a:r>
          </a:p>
        </p:txBody>
      </p:sp>
      <p:sp>
        <p:nvSpPr>
          <p:cNvPr id="13" name="Lekerekített téglalap 12"/>
          <p:cNvSpPr/>
          <p:nvPr/>
        </p:nvSpPr>
        <p:spPr>
          <a:xfrm>
            <a:off x="4721917" y="1439362"/>
            <a:ext cx="970157" cy="107051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8000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14" name="Lekerekített téglalap 13"/>
          <p:cNvSpPr/>
          <p:nvPr/>
        </p:nvSpPr>
        <p:spPr>
          <a:xfrm>
            <a:off x="4721918" y="2700456"/>
            <a:ext cx="970157" cy="107051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8000" dirty="0">
                <a:solidFill>
                  <a:schemeClr val="tx1"/>
                </a:solidFill>
              </a:rPr>
              <a:t>m</a:t>
            </a:r>
          </a:p>
        </p:txBody>
      </p:sp>
      <p:sp>
        <p:nvSpPr>
          <p:cNvPr id="16" name="Lekerekített téglalap 15"/>
          <p:cNvSpPr/>
          <p:nvPr/>
        </p:nvSpPr>
        <p:spPr>
          <a:xfrm>
            <a:off x="4755096" y="5394909"/>
            <a:ext cx="970157" cy="107051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8000" dirty="0">
                <a:solidFill>
                  <a:schemeClr val="tx1"/>
                </a:solidFill>
              </a:rPr>
              <a:t>y</a:t>
            </a:r>
          </a:p>
        </p:txBody>
      </p:sp>
      <p:sp>
        <p:nvSpPr>
          <p:cNvPr id="17" name="Lekerekített téglalap 16"/>
          <p:cNvSpPr/>
          <p:nvPr/>
        </p:nvSpPr>
        <p:spPr>
          <a:xfrm>
            <a:off x="4755096" y="4047682"/>
            <a:ext cx="970157" cy="107051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8000" dirty="0">
                <a:solidFill>
                  <a:schemeClr val="tx1"/>
                </a:solidFill>
              </a:rPr>
              <a:t>v</a:t>
            </a:r>
          </a:p>
        </p:txBody>
      </p:sp>
      <p:sp>
        <p:nvSpPr>
          <p:cNvPr id="18" name="Lekerekített téglalap 17"/>
          <p:cNvSpPr/>
          <p:nvPr/>
        </p:nvSpPr>
        <p:spPr>
          <a:xfrm>
            <a:off x="3000362" y="178268"/>
            <a:ext cx="970157" cy="107051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8000" dirty="0">
                <a:solidFill>
                  <a:srgbClr val="0070C0"/>
                </a:solidFill>
              </a:rPr>
              <a:t>q</a:t>
            </a:r>
          </a:p>
        </p:txBody>
      </p:sp>
      <p:sp>
        <p:nvSpPr>
          <p:cNvPr id="19" name="Lekerekített téglalap 18"/>
          <p:cNvSpPr/>
          <p:nvPr/>
        </p:nvSpPr>
        <p:spPr>
          <a:xfrm>
            <a:off x="3000361" y="1439362"/>
            <a:ext cx="970157" cy="107051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8000" dirty="0">
                <a:solidFill>
                  <a:srgbClr val="0070C0"/>
                </a:solidFill>
              </a:rPr>
              <a:t>á</a:t>
            </a:r>
          </a:p>
        </p:txBody>
      </p:sp>
      <p:sp>
        <p:nvSpPr>
          <p:cNvPr id="20" name="Lekerekített téglalap 19"/>
          <p:cNvSpPr/>
          <p:nvPr/>
        </p:nvSpPr>
        <p:spPr>
          <a:xfrm>
            <a:off x="2845688" y="2700455"/>
            <a:ext cx="1345860" cy="107051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8000" dirty="0" err="1">
                <a:solidFill>
                  <a:srgbClr val="0070C0"/>
                </a:solidFill>
              </a:rPr>
              <a:t>l</a:t>
            </a:r>
            <a:r>
              <a:rPr lang="hu-HU" sz="8000" dirty="0" err="1" smtClean="0">
                <a:solidFill>
                  <a:srgbClr val="0070C0"/>
                </a:solidFill>
              </a:rPr>
              <a:t>y</a:t>
            </a:r>
            <a:endParaRPr lang="hu-HU" sz="8000" dirty="0">
              <a:solidFill>
                <a:srgbClr val="0070C0"/>
              </a:solidFill>
            </a:endParaRPr>
          </a:p>
        </p:txBody>
      </p:sp>
      <p:sp>
        <p:nvSpPr>
          <p:cNvPr id="21" name="Lekerekített téglalap 20"/>
          <p:cNvSpPr/>
          <p:nvPr/>
        </p:nvSpPr>
        <p:spPr>
          <a:xfrm>
            <a:off x="3033540" y="5394909"/>
            <a:ext cx="970157" cy="107051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8000" dirty="0">
                <a:solidFill>
                  <a:srgbClr val="0070C0"/>
                </a:solidFill>
              </a:rPr>
              <a:t>x</a:t>
            </a:r>
          </a:p>
        </p:txBody>
      </p:sp>
      <p:sp>
        <p:nvSpPr>
          <p:cNvPr id="22" name="Lekerekített téglalap 21"/>
          <p:cNvSpPr/>
          <p:nvPr/>
        </p:nvSpPr>
        <p:spPr>
          <a:xfrm>
            <a:off x="3033540" y="4047682"/>
            <a:ext cx="970157" cy="107051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8000" dirty="0">
                <a:solidFill>
                  <a:srgbClr val="0070C0"/>
                </a:solidFill>
              </a:rPr>
              <a:t>ű</a:t>
            </a:r>
          </a:p>
        </p:txBody>
      </p:sp>
      <p:sp>
        <p:nvSpPr>
          <p:cNvPr id="23" name="Lekerekített téglalap 22"/>
          <p:cNvSpPr/>
          <p:nvPr/>
        </p:nvSpPr>
        <p:spPr>
          <a:xfrm>
            <a:off x="6476653" y="178268"/>
            <a:ext cx="970157" cy="107051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8000" dirty="0">
                <a:solidFill>
                  <a:srgbClr val="0070C0"/>
                </a:solidFill>
              </a:rPr>
              <a:t>s</a:t>
            </a:r>
          </a:p>
        </p:txBody>
      </p:sp>
      <p:sp>
        <p:nvSpPr>
          <p:cNvPr id="24" name="Lekerekített téglalap 23"/>
          <p:cNvSpPr/>
          <p:nvPr/>
        </p:nvSpPr>
        <p:spPr>
          <a:xfrm>
            <a:off x="6476652" y="1439362"/>
            <a:ext cx="970157" cy="107051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8000" dirty="0">
                <a:solidFill>
                  <a:srgbClr val="0070C0"/>
                </a:solidFill>
              </a:rPr>
              <a:t>c</a:t>
            </a:r>
          </a:p>
        </p:txBody>
      </p:sp>
      <p:sp>
        <p:nvSpPr>
          <p:cNvPr id="25" name="Lekerekített téglalap 24"/>
          <p:cNvSpPr/>
          <p:nvPr/>
        </p:nvSpPr>
        <p:spPr>
          <a:xfrm>
            <a:off x="6476653" y="2700456"/>
            <a:ext cx="970157" cy="107051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8000" dirty="0">
                <a:solidFill>
                  <a:srgbClr val="0070C0"/>
                </a:solidFill>
              </a:rPr>
              <a:t>n</a:t>
            </a:r>
          </a:p>
        </p:txBody>
      </p:sp>
      <p:sp>
        <p:nvSpPr>
          <p:cNvPr id="26" name="Lekerekített téglalap 25"/>
          <p:cNvSpPr/>
          <p:nvPr/>
        </p:nvSpPr>
        <p:spPr>
          <a:xfrm>
            <a:off x="6509831" y="5394909"/>
            <a:ext cx="970157" cy="107051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8000" dirty="0">
                <a:solidFill>
                  <a:srgbClr val="0070C0"/>
                </a:solidFill>
              </a:rPr>
              <a:t>z</a:t>
            </a:r>
          </a:p>
        </p:txBody>
      </p:sp>
      <p:sp>
        <p:nvSpPr>
          <p:cNvPr id="27" name="Lekerekített téglalap 26"/>
          <p:cNvSpPr/>
          <p:nvPr/>
        </p:nvSpPr>
        <p:spPr>
          <a:xfrm>
            <a:off x="6509831" y="4047682"/>
            <a:ext cx="970157" cy="107051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8000" dirty="0">
                <a:solidFill>
                  <a:srgbClr val="0070C0"/>
                </a:solidFill>
              </a:rPr>
              <a:t>w</a:t>
            </a:r>
          </a:p>
        </p:txBody>
      </p:sp>
      <p:sp>
        <p:nvSpPr>
          <p:cNvPr id="28" name="Téglalap 27"/>
          <p:cNvSpPr/>
          <p:nvPr/>
        </p:nvSpPr>
        <p:spPr>
          <a:xfrm>
            <a:off x="282497" y="351483"/>
            <a:ext cx="14447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  <a:buClr>
                <a:srgbClr val="FF0000"/>
              </a:buClr>
              <a:tabLst>
                <a:tab pos="228600" algn="l"/>
              </a:tabLst>
            </a:pPr>
            <a:r>
              <a:rPr lang="hu-H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Szomszédok: </a:t>
            </a:r>
            <a:endParaRPr lang="hu-HU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53807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Kép 1" descr="C:\Documents and Settings\Eva\Local Settings\Temporary Internet Files\Content.Word\3.jpg"/>
          <p:cNvPicPr>
            <a:picLocks noChangeArrowheads="1"/>
          </p:cNvPicPr>
          <p:nvPr/>
        </p:nvPicPr>
        <p:blipFill>
          <a:blip r:embed="rId3" cstate="print">
            <a:lum bright="-40000" contrast="6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-339"/>
          <a:stretch>
            <a:fillRect/>
          </a:stretch>
        </p:blipFill>
        <p:spPr bwMode="auto">
          <a:xfrm>
            <a:off x="997221" y="238938"/>
            <a:ext cx="6585607" cy="6418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Lekerekített téglalap 3"/>
          <p:cNvSpPr/>
          <p:nvPr/>
        </p:nvSpPr>
        <p:spPr>
          <a:xfrm>
            <a:off x="4471637" y="1014760"/>
            <a:ext cx="970157" cy="107051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8000" dirty="0">
                <a:solidFill>
                  <a:schemeClr val="tx1"/>
                </a:solidFill>
              </a:rPr>
              <a:t>h</a:t>
            </a:r>
          </a:p>
        </p:txBody>
      </p:sp>
      <p:sp>
        <p:nvSpPr>
          <p:cNvPr id="11" name="Lekerekített téglalap 10"/>
          <p:cNvSpPr/>
          <p:nvPr/>
        </p:nvSpPr>
        <p:spPr>
          <a:xfrm>
            <a:off x="5661101" y="2215375"/>
            <a:ext cx="970157" cy="107051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8000" dirty="0">
                <a:solidFill>
                  <a:schemeClr val="tx1"/>
                </a:solidFill>
              </a:rPr>
              <a:t>k</a:t>
            </a:r>
          </a:p>
        </p:txBody>
      </p:sp>
      <p:sp>
        <p:nvSpPr>
          <p:cNvPr id="12" name="Lekerekített téglalap 11"/>
          <p:cNvSpPr/>
          <p:nvPr/>
        </p:nvSpPr>
        <p:spPr>
          <a:xfrm>
            <a:off x="5425065" y="3661315"/>
            <a:ext cx="1442227" cy="107051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8000" dirty="0">
                <a:solidFill>
                  <a:schemeClr val="tx1"/>
                </a:solidFill>
              </a:rPr>
              <a:t>n</a:t>
            </a:r>
          </a:p>
        </p:txBody>
      </p:sp>
      <p:sp>
        <p:nvSpPr>
          <p:cNvPr id="13" name="Lekerekített téglalap 12"/>
          <p:cNvSpPr/>
          <p:nvPr/>
        </p:nvSpPr>
        <p:spPr>
          <a:xfrm>
            <a:off x="3016401" y="4808234"/>
            <a:ext cx="970157" cy="107051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8000" dirty="0">
                <a:solidFill>
                  <a:srgbClr val="C00000"/>
                </a:solidFill>
              </a:rPr>
              <a:t>?</a:t>
            </a:r>
          </a:p>
        </p:txBody>
      </p:sp>
      <p:sp>
        <p:nvSpPr>
          <p:cNvPr id="14" name="Lekerekített téglalap 13"/>
          <p:cNvSpPr/>
          <p:nvPr/>
        </p:nvSpPr>
        <p:spPr>
          <a:xfrm>
            <a:off x="4329457" y="4808233"/>
            <a:ext cx="970157" cy="107051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8000" dirty="0">
                <a:solidFill>
                  <a:schemeClr val="tx1"/>
                </a:solidFill>
              </a:rPr>
              <a:t>ö</a:t>
            </a:r>
          </a:p>
        </p:txBody>
      </p:sp>
      <p:sp>
        <p:nvSpPr>
          <p:cNvPr id="15" name="Lekerekített téglalap 14"/>
          <p:cNvSpPr/>
          <p:nvPr/>
        </p:nvSpPr>
        <p:spPr>
          <a:xfrm>
            <a:off x="1622709" y="3661314"/>
            <a:ext cx="1393692" cy="107051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8000" dirty="0" err="1" smtClean="0">
                <a:solidFill>
                  <a:schemeClr val="tx1"/>
                </a:solidFill>
              </a:rPr>
              <a:t>ty</a:t>
            </a:r>
            <a:endParaRPr lang="hu-HU" sz="8000" dirty="0">
              <a:solidFill>
                <a:schemeClr val="tx1"/>
              </a:solidFill>
            </a:endParaRPr>
          </a:p>
        </p:txBody>
      </p:sp>
      <p:sp>
        <p:nvSpPr>
          <p:cNvPr id="16" name="Lekerekített téglalap 15"/>
          <p:cNvSpPr/>
          <p:nvPr/>
        </p:nvSpPr>
        <p:spPr>
          <a:xfrm>
            <a:off x="1764272" y="2085277"/>
            <a:ext cx="970157" cy="107051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8000" dirty="0">
                <a:solidFill>
                  <a:schemeClr val="tx1"/>
                </a:solidFill>
              </a:rPr>
              <a:t>ű</a:t>
            </a:r>
          </a:p>
        </p:txBody>
      </p:sp>
      <p:sp>
        <p:nvSpPr>
          <p:cNvPr id="17" name="Lekerekített téglalap 16"/>
          <p:cNvSpPr/>
          <p:nvPr/>
        </p:nvSpPr>
        <p:spPr>
          <a:xfrm>
            <a:off x="3016401" y="1014759"/>
            <a:ext cx="970157" cy="107051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8000" dirty="0" smtClean="0">
                <a:solidFill>
                  <a:srgbClr val="C00000"/>
                </a:solidFill>
              </a:rPr>
              <a:t>?</a:t>
            </a:r>
            <a:endParaRPr lang="hu-HU" sz="8000" dirty="0">
              <a:solidFill>
                <a:srgbClr val="C00000"/>
              </a:solidFill>
            </a:endParaRPr>
          </a:p>
        </p:txBody>
      </p:sp>
      <p:sp>
        <p:nvSpPr>
          <p:cNvPr id="18" name="Lekerekített téglalap 17"/>
          <p:cNvSpPr/>
          <p:nvPr/>
        </p:nvSpPr>
        <p:spPr>
          <a:xfrm>
            <a:off x="3016401" y="4826130"/>
            <a:ext cx="954516" cy="103472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8000" dirty="0">
                <a:solidFill>
                  <a:srgbClr val="FF0000"/>
                </a:solidFill>
              </a:rPr>
              <a:t>r</a:t>
            </a:r>
          </a:p>
        </p:txBody>
      </p:sp>
      <p:sp>
        <p:nvSpPr>
          <p:cNvPr id="19" name="Lekerekített téglalap 18"/>
          <p:cNvSpPr/>
          <p:nvPr/>
        </p:nvSpPr>
        <p:spPr>
          <a:xfrm>
            <a:off x="3016401" y="1014758"/>
            <a:ext cx="970157" cy="107051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8000" dirty="0">
                <a:solidFill>
                  <a:srgbClr val="FF0000"/>
                </a:solidFill>
              </a:rPr>
              <a:t>y</a:t>
            </a:r>
          </a:p>
        </p:txBody>
      </p:sp>
      <p:sp>
        <p:nvSpPr>
          <p:cNvPr id="20" name="Téglalap 19"/>
          <p:cNvSpPr/>
          <p:nvPr/>
        </p:nvSpPr>
        <p:spPr>
          <a:xfrm>
            <a:off x="6631258" y="289930"/>
            <a:ext cx="34497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  <a:buClr>
                <a:srgbClr val="FF0000"/>
              </a:buClr>
              <a:tabLst>
                <a:tab pos="228600" algn="l"/>
              </a:tabLst>
            </a:pPr>
            <a:r>
              <a:rPr lang="hu-H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Mi a szabály?</a:t>
            </a:r>
            <a:endParaRPr lang="hu-H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>
              <a:spcAft>
                <a:spcPts val="0"/>
              </a:spcAft>
              <a:buClr>
                <a:srgbClr val="FF0000"/>
              </a:buClr>
              <a:tabLst>
                <a:tab pos="228600" algn="l"/>
              </a:tabLst>
            </a:pPr>
            <a:r>
              <a:rPr lang="hu-H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Melyik betű kerül a </a:t>
            </a:r>
            <a:r>
              <a:rPr lang="hu-HU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r>
              <a:rPr lang="hu-H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helyére? </a:t>
            </a:r>
            <a:endParaRPr lang="hu-HU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6380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/>
          <p:cNvSpPr/>
          <p:nvPr/>
        </p:nvSpPr>
        <p:spPr>
          <a:xfrm>
            <a:off x="447615" y="520127"/>
            <a:ext cx="405110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5400" b="1" dirty="0" smtClean="0">
                <a:latin typeface="Times New Roman" panose="02020603050405020304" pitchFamily="18" charset="0"/>
              </a:rPr>
              <a:t>Az </a:t>
            </a:r>
            <a:r>
              <a:rPr lang="hu-HU" sz="5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N</a:t>
            </a:r>
            <a:r>
              <a:rPr lang="hu-HU" sz="5400" b="1" dirty="0" smtClean="0">
                <a:latin typeface="Times New Roman" panose="02020603050405020304" pitchFamily="18" charset="0"/>
              </a:rPr>
              <a:t> előtt áll</a:t>
            </a:r>
            <a:endParaRPr lang="hu-HU" sz="5400" b="1" dirty="0"/>
          </a:p>
        </p:txBody>
      </p:sp>
      <p:sp>
        <p:nvSpPr>
          <p:cNvPr id="6" name="Téglalap 5"/>
          <p:cNvSpPr/>
          <p:nvPr/>
        </p:nvSpPr>
        <p:spPr>
          <a:xfrm>
            <a:off x="345136" y="1698253"/>
            <a:ext cx="674415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5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Az első magánhangzó </a:t>
            </a:r>
            <a:endParaRPr lang="hu-HU" sz="5400" b="1" dirty="0"/>
          </a:p>
        </p:txBody>
      </p:sp>
      <p:sp>
        <p:nvSpPr>
          <p:cNvPr id="7" name="Téglalap 6"/>
          <p:cNvSpPr/>
          <p:nvPr/>
        </p:nvSpPr>
        <p:spPr>
          <a:xfrm>
            <a:off x="289570" y="2801827"/>
            <a:ext cx="886011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5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hu-HU" sz="5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z </a:t>
            </a:r>
            <a:r>
              <a:rPr lang="hu-HU" sz="5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első kétjegyű betű előtt áll</a:t>
            </a:r>
            <a:endParaRPr lang="hu-HU" sz="5400" dirty="0"/>
          </a:p>
        </p:txBody>
      </p:sp>
      <p:sp>
        <p:nvSpPr>
          <p:cNvPr id="8" name="Téglalap 7"/>
          <p:cNvSpPr/>
          <p:nvPr/>
        </p:nvSpPr>
        <p:spPr>
          <a:xfrm>
            <a:off x="296918" y="3905401"/>
            <a:ext cx="684059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5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hu-HU" sz="5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z </a:t>
            </a:r>
            <a:r>
              <a:rPr lang="hu-HU" sz="5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</a:t>
            </a:r>
            <a:r>
              <a:rPr lang="hu-HU" sz="5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</a:t>
            </a:r>
            <a:r>
              <a:rPr lang="hu-HU" sz="5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hu-HU" sz="5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előtt kettővel áll</a:t>
            </a:r>
            <a:endParaRPr lang="hu-HU" sz="5400" dirty="0"/>
          </a:p>
        </p:txBody>
      </p:sp>
      <p:sp>
        <p:nvSpPr>
          <p:cNvPr id="9" name="Téglalap 8"/>
          <p:cNvSpPr/>
          <p:nvPr/>
        </p:nvSpPr>
        <p:spPr>
          <a:xfrm>
            <a:off x="289570" y="4974947"/>
            <a:ext cx="8963288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5400" b="1" dirty="0" smtClean="0">
                <a:latin typeface="Times New Roman" panose="02020603050405020304" pitchFamily="18" charset="0"/>
              </a:rPr>
              <a:t>A </a:t>
            </a:r>
            <a:r>
              <a:rPr lang="hu-HU" sz="54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4.</a:t>
            </a:r>
            <a:r>
              <a:rPr lang="hu-HU" sz="5400" b="1" dirty="0" smtClean="0">
                <a:latin typeface="Times New Roman" panose="02020603050405020304" pitchFamily="18" charset="0"/>
              </a:rPr>
              <a:t> magánhangzópár hosszú </a:t>
            </a:r>
          </a:p>
          <a:p>
            <a:r>
              <a:rPr lang="hu-HU" sz="5400" b="1" dirty="0" smtClean="0">
                <a:latin typeface="Times New Roman" panose="02020603050405020304" pitchFamily="18" charset="0"/>
              </a:rPr>
              <a:t>tagja</a:t>
            </a:r>
            <a:endParaRPr lang="hu-HU" sz="5400" b="1" dirty="0"/>
          </a:p>
        </p:txBody>
      </p:sp>
      <p:sp>
        <p:nvSpPr>
          <p:cNvPr id="12" name="Szövegdoboz 11"/>
          <p:cNvSpPr txBox="1"/>
          <p:nvPr/>
        </p:nvSpPr>
        <p:spPr>
          <a:xfrm>
            <a:off x="9885367" y="0"/>
            <a:ext cx="1218330" cy="144655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sz="8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</p:txBody>
      </p:sp>
      <p:sp>
        <p:nvSpPr>
          <p:cNvPr id="13" name="Szövegdoboz 12"/>
          <p:cNvSpPr txBox="1"/>
          <p:nvPr/>
        </p:nvSpPr>
        <p:spPr>
          <a:xfrm>
            <a:off x="10095935" y="1358616"/>
            <a:ext cx="823584" cy="144655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sz="8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4" name="Szövegdoboz 13"/>
          <p:cNvSpPr txBox="1"/>
          <p:nvPr/>
        </p:nvSpPr>
        <p:spPr>
          <a:xfrm>
            <a:off x="10095935" y="2546785"/>
            <a:ext cx="850478" cy="144655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sz="8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5" name="Szövegdoboz 14"/>
          <p:cNvSpPr txBox="1"/>
          <p:nvPr/>
        </p:nvSpPr>
        <p:spPr>
          <a:xfrm>
            <a:off x="10103161" y="3905401"/>
            <a:ext cx="809132" cy="144655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sz="8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</a:p>
        </p:txBody>
      </p:sp>
      <p:sp>
        <p:nvSpPr>
          <p:cNvPr id="16" name="Szövegdoboz 15"/>
          <p:cNvSpPr txBox="1"/>
          <p:nvPr/>
        </p:nvSpPr>
        <p:spPr>
          <a:xfrm>
            <a:off x="10110387" y="5282723"/>
            <a:ext cx="809132" cy="144655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sz="8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ó</a:t>
            </a:r>
          </a:p>
        </p:txBody>
      </p:sp>
      <p:pic>
        <p:nvPicPr>
          <p:cNvPr id="18" name="Picture 2" descr="Meglátta árnyékát a fővárosi állatkert medvéje / Fotó: MTI/Balogh Zoltán 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742" y="273047"/>
            <a:ext cx="9685015" cy="645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21267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theme/theme1.xml><?xml version="1.0" encoding="utf-8"?>
<a:theme xmlns:a="http://schemas.openxmlformats.org/drawingml/2006/main" name="Fazetta">
  <a:themeElements>
    <a:clrScheme name="Narancs–vörös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Fazetta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1188</TotalTime>
  <Words>488</Words>
  <Application>Microsoft Office PowerPoint</Application>
  <PresentationFormat>Egyéni</PresentationFormat>
  <Paragraphs>199</Paragraphs>
  <Slides>20</Slides>
  <Notes>10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20</vt:i4>
      </vt:variant>
    </vt:vector>
  </HeadingPairs>
  <TitlesOfParts>
    <vt:vector size="21" baseType="lpstr">
      <vt:lpstr>Fazetta</vt:lpstr>
      <vt:lpstr>1. dia</vt:lpstr>
      <vt:lpstr>2. dia</vt:lpstr>
      <vt:lpstr>3. dia</vt:lpstr>
      <vt:lpstr>4. dia</vt:lpstr>
      <vt:lpstr>5. dia</vt:lpstr>
      <vt:lpstr>6. dia</vt:lpstr>
      <vt:lpstr>7. dia</vt:lpstr>
      <vt:lpstr>8. dia</vt:lpstr>
      <vt:lpstr>9. dia</vt:lpstr>
      <vt:lpstr>10. dia</vt:lpstr>
      <vt:lpstr>11. dia</vt:lpstr>
      <vt:lpstr>12. dia</vt:lpstr>
      <vt:lpstr>13. dia</vt:lpstr>
      <vt:lpstr>14. dia</vt:lpstr>
      <vt:lpstr>15. dia</vt:lpstr>
      <vt:lpstr>16. dia</vt:lpstr>
      <vt:lpstr>17. dia</vt:lpstr>
      <vt:lpstr>18. dia</vt:lpstr>
      <vt:lpstr>19. dia</vt:lpstr>
      <vt:lpstr>20. dia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102345</dc:creator>
  <cp:lastModifiedBy>user</cp:lastModifiedBy>
  <cp:revision>79</cp:revision>
  <dcterms:created xsi:type="dcterms:W3CDTF">2022-01-29T16:18:45Z</dcterms:created>
  <dcterms:modified xsi:type="dcterms:W3CDTF">2022-02-08T00:34:17Z</dcterms:modified>
</cp:coreProperties>
</file>