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2" r:id="rId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3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014AEADF-6542-4059-A3AB-3E237EEC87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="" id="{9B6A58AD-15F2-4525-97FE-E62050B71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9103B186-1D78-4089-8869-B64AACF71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1CF93-1564-4C60-904C-E3202B1E4404}" type="datetimeFigureOut">
              <a:rPr lang="hu-HU" smtClean="0"/>
              <a:pPr/>
              <a:t>2020.05.13.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4748E870-6675-4029-89A9-70E1DF527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73C0CB52-6638-484D-98C1-72028FB49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C5D5-68C1-4C3A-B8E9-82352E2C5A2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256052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118FFBDB-EC0F-43DE-9D1F-E6789D281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B5805BA6-8C9C-4167-8F3A-D18BE5AFA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F51BEC58-0551-46CF-B3B4-CBEAA6EEB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1CF93-1564-4C60-904C-E3202B1E4404}" type="datetimeFigureOut">
              <a:rPr lang="hu-HU" smtClean="0"/>
              <a:pPr/>
              <a:t>2020.05.13.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A99B9B84-BD5F-4429-B5E9-8D7415B0B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F3B2DA2B-A2E0-4418-B4E9-62E874E65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C5D5-68C1-4C3A-B8E9-82352E2C5A2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581288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xmlns="" id="{936C591B-62E9-4A45-8D2D-D06BA25AC9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54D39791-BC81-435B-A2F2-58FDBE6001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6F8FF27E-292A-40E3-836B-7E75CBBF4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1CF93-1564-4C60-904C-E3202B1E4404}" type="datetimeFigureOut">
              <a:rPr lang="hu-HU" smtClean="0"/>
              <a:pPr/>
              <a:t>2020.05.13.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F320E8DF-2C2E-4A44-B429-6DC954B31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99597825-F99D-489F-B2FA-50A112CCE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C5D5-68C1-4C3A-B8E9-82352E2C5A2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5920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4D281031-8ED1-4C5C-B058-BB33E0B83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DF9C7A63-E247-4E7D-ABC4-DBEA30212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7C4D8BDB-55E9-42E2-9DB4-C1684A768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1CF93-1564-4C60-904C-E3202B1E4404}" type="datetimeFigureOut">
              <a:rPr lang="hu-HU" smtClean="0"/>
              <a:pPr/>
              <a:t>2020.05.13.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F5293853-87CC-41C5-A90D-BD5D9CD0E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ED0B6D45-69D9-4E7D-8E7E-215144E6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C5D5-68C1-4C3A-B8E9-82352E2C5A2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4748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86EE48AF-1D39-40A0-8644-047CF1D7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B1CD0201-AA05-49D0-9598-51152B24F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102373EE-8A9F-4822-96E9-5C8807E61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1CF93-1564-4C60-904C-E3202B1E4404}" type="datetimeFigureOut">
              <a:rPr lang="hu-HU" smtClean="0"/>
              <a:pPr/>
              <a:t>2020.05.13.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354DAB61-CFF7-4F04-A1EE-AF55C4264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4C8E5815-4FA9-49EB-9327-62CA86580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C5D5-68C1-4C3A-B8E9-82352E2C5A2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07527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5CA291D6-A46B-4D98-8811-2C6B38489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7DC07FEF-3398-4339-BA9C-633D8F320C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4C2579C7-CAD5-4161-9520-2145DC6D4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7DB7A60B-867F-4EEB-8354-94DB2D8C2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1CF93-1564-4C60-904C-E3202B1E4404}" type="datetimeFigureOut">
              <a:rPr lang="hu-HU" smtClean="0"/>
              <a:pPr/>
              <a:t>2020.05.13.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81D6D9B2-B406-4A6D-92CA-D93063A77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B6BE86EE-79C6-4830-B693-87A3FC986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C5D5-68C1-4C3A-B8E9-82352E2C5A2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227782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058B83D6-8B4A-4564-9638-0DC9A9F01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576DC87E-42F9-4F5A-855B-B6052C7F0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935C1298-39FD-4C29-9AD5-8AE754E047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xmlns="" id="{341E10B0-8D1C-475C-9E8F-46025F9954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xmlns="" id="{20E14AE6-6BE6-4108-8D67-89E566F503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xmlns="" id="{2FE32B8F-06D0-4C62-ACAA-9988FFCB1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1CF93-1564-4C60-904C-E3202B1E4404}" type="datetimeFigureOut">
              <a:rPr lang="hu-HU" smtClean="0"/>
              <a:pPr/>
              <a:t>2020.05.13.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xmlns="" id="{C2F14AEF-5449-4B47-A67B-246C40902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xmlns="" id="{4468FEA8-9532-44AC-B0B2-AC20E9D23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C5D5-68C1-4C3A-B8E9-82352E2C5A2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10518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09E16DEF-D790-4B79-92BC-7C1FC2C9C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xmlns="" id="{8189A3DD-B3E7-43AA-903E-2D38E3EE0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1CF93-1564-4C60-904C-E3202B1E4404}" type="datetimeFigureOut">
              <a:rPr lang="hu-HU" smtClean="0"/>
              <a:pPr/>
              <a:t>2020.05.13.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xmlns="" id="{962A4902-05FE-4510-B1EA-6DDE64EBF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xmlns="" id="{A16A734B-6C4E-45A7-8237-A38D15E77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C5D5-68C1-4C3A-B8E9-82352E2C5A2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302120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xmlns="" id="{F0A134D5-2648-4C6F-A530-45EB6A905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1CF93-1564-4C60-904C-E3202B1E4404}" type="datetimeFigureOut">
              <a:rPr lang="hu-HU" smtClean="0"/>
              <a:pPr/>
              <a:t>2020.05.13.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xmlns="" id="{E6303D06-02D5-4BAE-8370-AD3B4C45A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xmlns="" id="{22247132-87CF-4F7B-9716-53F5B2DBC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C5D5-68C1-4C3A-B8E9-82352E2C5A2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770361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873EB8BA-AE76-427D-898D-7AA519B4F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B49DD717-1145-442F-BC26-391E26494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5BDA633D-EF3B-4460-B566-B1F2B821C6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AA91EE26-B1E6-424F-8E26-577D33E01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1CF93-1564-4C60-904C-E3202B1E4404}" type="datetimeFigureOut">
              <a:rPr lang="hu-HU" smtClean="0"/>
              <a:pPr/>
              <a:t>2020.05.13.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A5E19F09-1C18-445C-A720-F9DF711AD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8A860D04-C6A6-45EB-8BE0-EDDB63FE6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C5D5-68C1-4C3A-B8E9-82352E2C5A2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89918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3F311479-F9B4-4C70-84B6-AC705BAE4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xmlns="" id="{1C77E7E8-73D4-4C68-AC30-8E750A8B01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FE02FB62-17C4-472A-A38F-BECEEA6362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F9AD3743-6A57-4427-A172-66EDD5EE5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1CF93-1564-4C60-904C-E3202B1E4404}" type="datetimeFigureOut">
              <a:rPr lang="hu-HU" smtClean="0"/>
              <a:pPr/>
              <a:t>2020.05.13.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F38C5D9F-1707-4995-BC55-5BC471C5D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78CBC8B1-7AF6-497D-984B-49FB04D96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C5D5-68C1-4C3A-B8E9-82352E2C5A2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17168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xmlns="" id="{7C832572-1F57-4D0F-A983-D4248229E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E4B7EE63-74E4-489A-9C20-ED1DB53552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FCDC6D04-51EA-4956-AEE2-D6FBADC8DC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1CF93-1564-4C60-904C-E3202B1E4404}" type="datetimeFigureOut">
              <a:rPr lang="hu-HU" smtClean="0"/>
              <a:pPr/>
              <a:t>2020.05.13.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16C874D8-EC5E-486E-B458-126D4E9A6D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29F9F0A6-C75D-44A3-B038-021D049A62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AC5D5-68C1-4C3A-B8E9-82352E2C5A2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84852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qM44ZIet5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ordwall.net/hu/resource/1066202/irodalom/arany-lacina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hu/resource/1223324/olvas%C3%A1s/arany-lacinak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ordwall.net/hu/resource/850215/sz%C3%B3magyar%C3%A1zat-arany-lacina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630608F4-EDAA-4C07-85B2-EF81ABD2D8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51335"/>
            <a:ext cx="9144000" cy="1139340"/>
          </a:xfrm>
        </p:spPr>
        <p:txBody>
          <a:bodyPr>
            <a:normAutofit/>
          </a:bodyPr>
          <a:lstStyle/>
          <a:p>
            <a:r>
              <a:rPr lang="hu-HU" sz="4000" dirty="0"/>
              <a:t>Petőfi Sándor: Arany Lacinak</a:t>
            </a:r>
          </a:p>
        </p:txBody>
      </p:sp>
      <p:pic>
        <p:nvPicPr>
          <p:cNvPr id="1026" name="Picture 2" descr="KÃ¶zÃ¶nsÃ©ges Ã¼rge FotÃ³k, KÃ©pek">
            <a:extLst>
              <a:ext uri="{FF2B5EF4-FFF2-40B4-BE49-F238E27FC236}">
                <a16:creationId xmlns:a16="http://schemas.microsoft.com/office/drawing/2014/main" xmlns="" id="{EA995458-1B4F-4422-BB54-ED832E275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54232" y="2260573"/>
            <a:ext cx="4876800" cy="366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03217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B0E59434-78A3-4391-95E3-E6F35FBD6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2910" y="787179"/>
            <a:ext cx="9375112" cy="5389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/>
              <a:t>Petőfi Sándor barátja Arany János volt.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Petőfi meglátogatta barátját, aki Szalontán lakott. Ekkor írta verses meséjét jó barátja hároméves fiához, Arany Lászlóhoz.</a:t>
            </a:r>
          </a:p>
          <a:p>
            <a:endParaRPr lang="hu-HU" dirty="0"/>
          </a:p>
          <a:p>
            <a:endParaRPr lang="hu-HU" dirty="0"/>
          </a:p>
          <a:p>
            <a:pPr marL="0" indent="0">
              <a:buNone/>
            </a:pPr>
            <a:r>
              <a:rPr lang="hu-HU" dirty="0"/>
              <a:t>Petőfi a kisfiúnak mond egy mesét, melyben a nagybajuszos ember ürgét akar önteni. Az ember ki is megy a mezőre, bele is zúdítja </a:t>
            </a:r>
            <a:r>
              <a:rPr lang="hu-HU" dirty="0" err="1"/>
              <a:t>vödrének</a:t>
            </a:r>
            <a:r>
              <a:rPr lang="hu-HU" dirty="0"/>
              <a:t> tartalmát egy lyukba. Nemsokára nyakon csípi a menekülő kis állatot, aki nem más, mint: Laci!</a:t>
            </a:r>
          </a:p>
          <a:p>
            <a:endParaRPr lang="hu-HU" dirty="0"/>
          </a:p>
        </p:txBody>
      </p:sp>
      <p:pic>
        <p:nvPicPr>
          <p:cNvPr id="4" name="Picture 2" descr="KÃ¶zÃ¶nsÃ©ges Ã¼rge FotÃ³k, KÃ©pek">
            <a:extLst>
              <a:ext uri="{FF2B5EF4-FFF2-40B4-BE49-F238E27FC236}">
                <a16:creationId xmlns:a16="http://schemas.microsoft.com/office/drawing/2014/main" xmlns="" id="{3B0FF314-71E3-485D-AA90-0983A533C1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3635" y="365715"/>
            <a:ext cx="1723518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KÃ¶zÃ¶nsÃ©ges Ã¼rge FotÃ³k, KÃ©pek">
            <a:extLst>
              <a:ext uri="{FF2B5EF4-FFF2-40B4-BE49-F238E27FC236}">
                <a16:creationId xmlns:a16="http://schemas.microsoft.com/office/drawing/2014/main" xmlns="" id="{202BCC21-3660-46B8-8F29-0E858ECAB4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3635" y="2360626"/>
            <a:ext cx="1723518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KÃ¶zÃ¶nsÃ©ges Ã¼rge FotÃ³k, KÃ©pek">
            <a:extLst>
              <a:ext uri="{FF2B5EF4-FFF2-40B4-BE49-F238E27FC236}">
                <a16:creationId xmlns:a16="http://schemas.microsoft.com/office/drawing/2014/main" xmlns="" id="{F0361F2C-EB0C-457F-8825-AB618C9DD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3635" y="4355537"/>
            <a:ext cx="1723518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51336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5834724C-D31A-42C0-939C-CFB7CE93F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/>
              <a:t/>
            </a:r>
            <a:br>
              <a:rPr lang="hu-HU" sz="3200" dirty="0"/>
            </a:br>
            <a:r>
              <a:rPr lang="hu-HU" sz="3200" dirty="0"/>
              <a:t>   Hallgasd meg a verses mesét Szabó Gyula előadásában!</a:t>
            </a:r>
          </a:p>
        </p:txBody>
      </p:sp>
      <p:pic>
        <p:nvPicPr>
          <p:cNvPr id="5" name="Picture 2" descr="KÃ¶zÃ¶nsÃ©ges Ã¼rge FotÃ³k, KÃ©pek">
            <a:extLst>
              <a:ext uri="{FF2B5EF4-FFF2-40B4-BE49-F238E27FC236}">
                <a16:creationId xmlns:a16="http://schemas.microsoft.com/office/drawing/2014/main" xmlns="" id="{2270E7A0-63BB-4895-BE20-955FA56A94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72482" y="4282640"/>
            <a:ext cx="1723518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artalom helye 5">
            <a:extLst>
              <a:ext uri="{FF2B5EF4-FFF2-40B4-BE49-F238E27FC236}">
                <a16:creationId xmlns:a16="http://schemas.microsoft.com/office/drawing/2014/main" xmlns="" id="{87D700D5-6535-4978-8334-EB612CF24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370" y="1622067"/>
            <a:ext cx="10924430" cy="1963972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		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	      </a:t>
            </a:r>
            <a:r>
              <a:rPr lang="hu-HU" dirty="0">
                <a:hlinkClick r:id="rId3"/>
              </a:rPr>
              <a:t>https://www.youtube.com/watch?v=7qM44ZIet5s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448612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E19C6D92-0FBB-44DD-938B-64D6B3A58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8028" y="365125"/>
            <a:ext cx="8356821" cy="1325563"/>
          </a:xfrm>
        </p:spPr>
        <p:txBody>
          <a:bodyPr/>
          <a:lstStyle/>
          <a:p>
            <a:r>
              <a:rPr lang="hu-HU" dirty="0"/>
              <a:t> </a:t>
            </a:r>
            <a:r>
              <a:rPr lang="hu-HU" sz="2800" dirty="0"/>
              <a:t>Olvasókönyv 191.oldal. Olvasd el a verses mesét!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D69D16BE-7398-45E9-BCE4-13CC3D919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8900" y="1995777"/>
            <a:ext cx="9780105" cy="4181186"/>
          </a:xfrm>
        </p:spPr>
        <p:txBody>
          <a:bodyPr/>
          <a:lstStyle/>
          <a:p>
            <a:pPr marL="0" indent="0">
              <a:buNone/>
            </a:pPr>
            <a:r>
              <a:rPr lang="hu-HU" dirty="0">
                <a:latin typeface="+mj-lt"/>
              </a:rPr>
              <a:t>       </a:t>
            </a:r>
          </a:p>
          <a:p>
            <a:pPr marL="0" indent="0">
              <a:buNone/>
            </a:pPr>
            <a:endParaRPr lang="hu-HU" dirty="0">
              <a:latin typeface="+mj-lt"/>
            </a:endParaRPr>
          </a:p>
          <a:p>
            <a:pPr marL="0" indent="0">
              <a:buNone/>
            </a:pPr>
            <a:r>
              <a:rPr lang="hu-HU" dirty="0">
                <a:latin typeface="+mj-lt"/>
              </a:rPr>
              <a:t>       Hagyd nyitva a könyvet! A következő feladatot a szöveg               	segítségével tudod megoldani.</a:t>
            </a:r>
          </a:p>
          <a:p>
            <a:pPr marL="0" indent="0">
              <a:buNone/>
            </a:pPr>
            <a:endParaRPr lang="hu-HU" dirty="0">
              <a:latin typeface="+mj-lt"/>
            </a:endParaRPr>
          </a:p>
          <a:p>
            <a:pPr marL="0" indent="0">
              <a:buNone/>
            </a:pPr>
            <a:endParaRPr lang="hu-HU" dirty="0">
              <a:latin typeface="+mj-lt"/>
            </a:endParaRPr>
          </a:p>
          <a:p>
            <a:pPr marL="0" indent="0">
              <a:buNone/>
            </a:pPr>
            <a:r>
              <a:rPr lang="hu-HU" dirty="0">
                <a:hlinkClick r:id="rId2"/>
              </a:rPr>
              <a:t>https://wordwall.net/hu/resource/1066202/irodalom/arany-lacinak</a:t>
            </a:r>
            <a:endParaRPr lang="hu-HU" dirty="0">
              <a:latin typeface="+mj-lt"/>
            </a:endParaRPr>
          </a:p>
        </p:txBody>
      </p:sp>
      <p:pic>
        <p:nvPicPr>
          <p:cNvPr id="4" name="Picture 2" descr="KÃ¶zÃ¶nsÃ©ges Ã¼rge FotÃ³k, KÃ©pek">
            <a:extLst>
              <a:ext uri="{FF2B5EF4-FFF2-40B4-BE49-F238E27FC236}">
                <a16:creationId xmlns:a16="http://schemas.microsoft.com/office/drawing/2014/main" xmlns="" id="{3BD553A6-9E15-4E21-98A2-AD0E20395D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5382" y="895620"/>
            <a:ext cx="1723518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KÃ¶zÃ¶nsÃ©ges Ã¼rge FotÃ³k, KÃ©pek">
            <a:extLst>
              <a:ext uri="{FF2B5EF4-FFF2-40B4-BE49-F238E27FC236}">
                <a16:creationId xmlns:a16="http://schemas.microsoft.com/office/drawing/2014/main" xmlns="" id="{32B657F9-8022-4899-9A5B-F4B7E3F08C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5740" y="3090841"/>
            <a:ext cx="1723518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22798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65657221-93B5-438C-91FF-8D47C26FF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1780" y="834886"/>
            <a:ext cx="9032019" cy="2250219"/>
          </a:xfrm>
        </p:spPr>
        <p:txBody>
          <a:bodyPr>
            <a:normAutofit fontScale="90000"/>
          </a:bodyPr>
          <a:lstStyle/>
          <a:p>
            <a:r>
              <a:rPr lang="hu-HU" sz="2400" dirty="0"/>
              <a:t>Füzet</a:t>
            </a:r>
            <a:br>
              <a:rPr lang="hu-HU" sz="2400" dirty="0"/>
            </a:br>
            <a:r>
              <a:rPr lang="hu-HU" sz="2400" dirty="0"/>
              <a:t>Nyisd ki a füzeted, írd fel a vers címét! Hagyj ki egy vastag vonalat!</a:t>
            </a:r>
            <a:br>
              <a:rPr lang="hu-HU" sz="2400" dirty="0"/>
            </a:br>
            <a:r>
              <a:rPr lang="hu-HU" sz="2400" dirty="0"/>
              <a:t>Másold le párba állítva a rokon értelmű kifejezéseket! Így:</a:t>
            </a:r>
            <a:br>
              <a:rPr lang="hu-HU" sz="2400" dirty="0"/>
            </a:br>
            <a:r>
              <a:rPr lang="hu-HU" sz="2400" dirty="0"/>
              <a:t/>
            </a:r>
            <a:br>
              <a:rPr lang="hu-HU" sz="2400" dirty="0"/>
            </a:br>
            <a:r>
              <a:rPr lang="hu-HU" sz="2400" dirty="0"/>
              <a:t>veder-vízhordó edény, vödör</a:t>
            </a:r>
            <a:br>
              <a:rPr lang="hu-HU" sz="2400" dirty="0"/>
            </a:br>
            <a:r>
              <a:rPr lang="hu-HU" sz="2400" dirty="0"/>
              <a:t/>
            </a:r>
            <a:br>
              <a:rPr lang="hu-HU" sz="2400" dirty="0"/>
            </a:br>
            <a:r>
              <a:rPr lang="hu-HU" sz="2400" dirty="0"/>
              <a:t/>
            </a:r>
            <a:br>
              <a:rPr lang="hu-HU" sz="2400" dirty="0"/>
            </a:br>
            <a:endParaRPr lang="hu-HU" sz="2400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xmlns="" id="{11C73B50-2A97-4727-A91A-5CD3D9F486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68875264"/>
              </p:ext>
            </p:extLst>
          </p:nvPr>
        </p:nvGraphicFramePr>
        <p:xfrm>
          <a:off x="2369489" y="3085106"/>
          <a:ext cx="7410615" cy="2619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9219">
                  <a:extLst>
                    <a:ext uri="{9D8B030D-6E8A-4147-A177-3AD203B41FA5}">
                      <a16:colId xmlns:a16="http://schemas.microsoft.com/office/drawing/2014/main" xmlns="" val="4286472758"/>
                    </a:ext>
                  </a:extLst>
                </a:gridCol>
                <a:gridCol w="4451396">
                  <a:extLst>
                    <a:ext uri="{9D8B030D-6E8A-4147-A177-3AD203B41FA5}">
                      <a16:colId xmlns:a16="http://schemas.microsoft.com/office/drawing/2014/main" xmlns="" val="1610755602"/>
                    </a:ext>
                  </a:extLst>
                </a:gridCol>
              </a:tblGrid>
              <a:tr h="412864">
                <a:tc>
                  <a:txBody>
                    <a:bodyPr/>
                    <a:lstStyle/>
                    <a:p>
                      <a:r>
                        <a:rPr lang="hu-HU" dirty="0"/>
                        <a:t>délibáb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Vízhordó edény, vödör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70878582"/>
                  </a:ext>
                </a:extLst>
              </a:tr>
              <a:tr h="441286">
                <a:tc>
                  <a:txBody>
                    <a:bodyPr/>
                    <a:lstStyle/>
                    <a:p>
                      <a:r>
                        <a:rPr lang="hu-HU" dirty="0"/>
                        <a:t>Nyisd ki a füledet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Nagy hőségben kialakuló fényjelenség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5124669"/>
                  </a:ext>
                </a:extLst>
              </a:tr>
              <a:tr h="441286">
                <a:tc>
                  <a:txBody>
                    <a:bodyPr/>
                    <a:lstStyle/>
                    <a:p>
                      <a:r>
                        <a:rPr lang="hu-HU" dirty="0"/>
                        <a:t>rest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Elhallgat, csendben marad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46879215"/>
                  </a:ext>
                </a:extLst>
              </a:tr>
              <a:tr h="441286">
                <a:tc>
                  <a:txBody>
                    <a:bodyPr/>
                    <a:lstStyle/>
                    <a:p>
                      <a:r>
                        <a:rPr lang="hu-HU" dirty="0"/>
                        <a:t>veder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Földbe vájt járatokban lakó, kistestű rágcsáló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87613388"/>
                  </a:ext>
                </a:extLst>
              </a:tr>
              <a:tr h="441286">
                <a:tc>
                  <a:txBody>
                    <a:bodyPr/>
                    <a:lstStyle/>
                    <a:p>
                      <a:r>
                        <a:rPr lang="hu-HU" dirty="0"/>
                        <a:t>Beteszi a száját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Figyelj arra, amit mondok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28333642"/>
                  </a:ext>
                </a:extLst>
              </a:tr>
              <a:tr h="441286">
                <a:tc>
                  <a:txBody>
                    <a:bodyPr/>
                    <a:lstStyle/>
                    <a:p>
                      <a:r>
                        <a:rPr lang="hu-HU" dirty="0"/>
                        <a:t>ürge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Sajnálja a fáradságot, lusta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993945"/>
                  </a:ext>
                </a:extLst>
              </a:tr>
            </a:tbl>
          </a:graphicData>
        </a:graphic>
      </p:graphicFrame>
      <p:pic>
        <p:nvPicPr>
          <p:cNvPr id="6" name="Picture 2" descr="KÃ¶zÃ¶nsÃ©ges Ã¼rge FotÃ³k, KÃ©pek">
            <a:extLst>
              <a:ext uri="{FF2B5EF4-FFF2-40B4-BE49-F238E27FC236}">
                <a16:creationId xmlns:a16="http://schemas.microsoft.com/office/drawing/2014/main" xmlns="" id="{4FD9F885-1524-4AA2-8A32-BE2CD8CD7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6112" y="834886"/>
            <a:ext cx="1723518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36638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44935717-9AFA-483F-A5CA-50629CE34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5390" y="825177"/>
            <a:ext cx="10192909" cy="1361431"/>
          </a:xfrm>
        </p:spPr>
        <p:txBody>
          <a:bodyPr>
            <a:normAutofit/>
          </a:bodyPr>
          <a:lstStyle/>
          <a:p>
            <a:r>
              <a:rPr lang="hu-HU" sz="2400" dirty="0"/>
              <a:t>Hagyj ki egy vastag vonalat! Írd le sorrendben, hogyan történt! Így dolgozz:</a:t>
            </a:r>
            <a:br>
              <a:rPr lang="hu-HU" sz="2400" dirty="0"/>
            </a:br>
            <a:r>
              <a:rPr lang="hu-HU" sz="2400" dirty="0"/>
              <a:t>1. Ülj meg itten….</a:t>
            </a:r>
            <a:br>
              <a:rPr lang="hu-HU" sz="2400" dirty="0"/>
            </a:br>
            <a:r>
              <a:rPr lang="hu-HU" sz="2400" dirty="0"/>
              <a:t>2.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185B6CAE-A1CE-4D13-B589-04868D227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5390" y="2464904"/>
            <a:ext cx="8968409" cy="371205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hu-HU" sz="2000" dirty="0">
                <a:latin typeface="+mj-lt"/>
              </a:rPr>
              <a:t>Ülj meg itten</a:t>
            </a:r>
            <a:r>
              <a:rPr lang="hu-HU" dirty="0"/>
              <a:t>…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sz="2000" dirty="0">
                <a:latin typeface="+mj-lt"/>
              </a:rPr>
              <a:t> Körülnézett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sz="2000" dirty="0">
                <a:latin typeface="+mj-lt"/>
              </a:rPr>
              <a:t> Volt egy ember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sz="2000" dirty="0">
                <a:latin typeface="+mj-lt"/>
              </a:rPr>
              <a:t> Mezőre ballag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sz="2000" dirty="0">
                <a:latin typeface="+mj-lt"/>
              </a:rPr>
              <a:t> </a:t>
            </a:r>
            <a:r>
              <a:rPr lang="hu-HU" sz="2000" dirty="0" err="1">
                <a:latin typeface="+mj-lt"/>
              </a:rPr>
              <a:t>Beleönté</a:t>
            </a:r>
            <a:r>
              <a:rPr lang="hu-HU" sz="2000" dirty="0">
                <a:latin typeface="+mj-lt"/>
              </a:rPr>
              <a:t> a vizet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sz="2000" dirty="0">
                <a:latin typeface="+mj-lt"/>
              </a:rPr>
              <a:t> Átázott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sz="2000" dirty="0">
                <a:latin typeface="+mj-lt"/>
              </a:rPr>
              <a:t> Kimászott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sz="2000" dirty="0">
                <a:latin typeface="+mj-lt"/>
              </a:rPr>
              <a:t> Itt van…</a:t>
            </a:r>
          </a:p>
          <a:p>
            <a:pPr>
              <a:buFont typeface="Wingdings" panose="05000000000000000000" pitchFamily="2" charset="2"/>
              <a:buChar char="q"/>
            </a:pPr>
            <a:endParaRPr lang="hu-HU" sz="2000" dirty="0">
              <a:latin typeface="+mj-lt"/>
            </a:endParaRPr>
          </a:p>
        </p:txBody>
      </p:sp>
      <p:pic>
        <p:nvPicPr>
          <p:cNvPr id="4" name="Picture 2" descr="KÃ¶zÃ¶nsÃ©ges Ã¼rge FotÃ³k, KÃ©pek">
            <a:extLst>
              <a:ext uri="{FF2B5EF4-FFF2-40B4-BE49-F238E27FC236}">
                <a16:creationId xmlns:a16="http://schemas.microsoft.com/office/drawing/2014/main" xmlns="" id="{89C22562-4740-4A9E-A05C-56615D38BB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5625" y="825178"/>
            <a:ext cx="1723518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01318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29999B78-58E6-4985-A8E0-224C10761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3343" y="542709"/>
            <a:ext cx="8960457" cy="5786530"/>
          </a:xfrm>
        </p:spPr>
        <p:txBody>
          <a:bodyPr>
            <a:normAutofit fontScale="90000"/>
          </a:bodyPr>
          <a:lstStyle/>
          <a:p>
            <a:r>
              <a:rPr lang="hu-HU" sz="2000" dirty="0"/>
              <a:t/>
            </a:r>
            <a:br>
              <a:rPr lang="hu-HU" sz="2000" dirty="0"/>
            </a:br>
            <a:r>
              <a:rPr lang="hu-HU" sz="2200" dirty="0"/>
              <a:t>Hagyj ki egy vastag vonalat!</a:t>
            </a:r>
            <a:br>
              <a:rPr lang="hu-HU" sz="2200" dirty="0"/>
            </a:br>
            <a:r>
              <a:rPr lang="hu-HU" sz="2200" dirty="0"/>
              <a:t>Csoportosítva másold le, ki mit csinált! Írd fel a sor elejére: ürge, </a:t>
            </a:r>
            <a:br>
              <a:rPr lang="hu-HU" sz="2200" dirty="0"/>
            </a:br>
            <a:r>
              <a:rPr lang="hu-HU" sz="2200" dirty="0"/>
              <a:t>következő sor elejére: ember.</a:t>
            </a:r>
            <a:br>
              <a:rPr lang="hu-HU" sz="2200" dirty="0"/>
            </a:br>
            <a:r>
              <a:rPr lang="hu-HU" sz="2200" dirty="0"/>
              <a:t/>
            </a:r>
            <a:br>
              <a:rPr lang="hu-HU" sz="2200" dirty="0"/>
            </a:br>
            <a:r>
              <a:rPr lang="hu-HU" sz="2200" dirty="0"/>
              <a:t>Elment, szaladt, kimászott, körülnézett, odanyargalt.</a:t>
            </a:r>
            <a:br>
              <a:rPr lang="hu-HU" sz="2200" dirty="0"/>
            </a:br>
            <a:r>
              <a:rPr lang="hu-HU" sz="2000" dirty="0"/>
              <a:t/>
            </a:r>
            <a:br>
              <a:rPr lang="hu-HU" sz="2000" dirty="0"/>
            </a:br>
            <a:r>
              <a:rPr lang="hu-HU" sz="2000" dirty="0"/>
              <a:t/>
            </a:r>
            <a:br>
              <a:rPr lang="hu-HU" sz="2000" dirty="0"/>
            </a:br>
            <a:r>
              <a:rPr lang="hu-HU" sz="2000" dirty="0"/>
              <a:t/>
            </a:r>
            <a:br>
              <a:rPr lang="hu-HU" sz="2000" dirty="0"/>
            </a:br>
            <a:r>
              <a:rPr lang="hu-HU" sz="2000" dirty="0"/>
              <a:t/>
            </a:r>
            <a:br>
              <a:rPr lang="hu-HU" sz="2000" dirty="0"/>
            </a:br>
            <a:r>
              <a:rPr lang="hu-HU" sz="2200" dirty="0"/>
              <a:t>Másolj le kettő rímelő sort a versből!</a:t>
            </a:r>
            <a:br>
              <a:rPr lang="hu-HU" sz="2200" dirty="0"/>
            </a:br>
            <a:r>
              <a:rPr lang="hu-HU" sz="2000" dirty="0"/>
              <a:t/>
            </a:r>
            <a:br>
              <a:rPr lang="hu-HU" sz="2000" dirty="0"/>
            </a:br>
            <a:r>
              <a:rPr lang="hu-HU" sz="2000" dirty="0"/>
              <a:t/>
            </a:r>
            <a:br>
              <a:rPr lang="hu-HU" sz="2000" dirty="0"/>
            </a:br>
            <a:r>
              <a:rPr lang="hu-HU" sz="2000" dirty="0"/>
              <a:t/>
            </a:r>
            <a:br>
              <a:rPr lang="hu-HU" sz="2000" dirty="0"/>
            </a:br>
            <a:r>
              <a:rPr lang="hu-HU" sz="2000" dirty="0"/>
              <a:t/>
            </a:r>
            <a:br>
              <a:rPr lang="hu-HU" sz="2000" dirty="0"/>
            </a:br>
            <a:r>
              <a:rPr lang="hu-HU" sz="2000" dirty="0"/>
              <a:t/>
            </a:r>
            <a:br>
              <a:rPr lang="hu-HU" sz="2000" dirty="0"/>
            </a:br>
            <a:r>
              <a:rPr lang="hu-HU" sz="2000" dirty="0"/>
              <a:t/>
            </a:r>
            <a:br>
              <a:rPr lang="hu-HU" sz="2000" dirty="0"/>
            </a:br>
            <a:r>
              <a:rPr lang="hu-HU" sz="2000" dirty="0"/>
              <a:t/>
            </a:r>
            <a:br>
              <a:rPr lang="hu-HU" sz="2000" dirty="0"/>
            </a:br>
            <a:r>
              <a:rPr lang="hu-HU" sz="2200" dirty="0"/>
              <a:t>Szorgalmi feladat: Mf. 70./ 2. rágcsáló állatok gyűjtése.</a:t>
            </a:r>
            <a:br>
              <a:rPr lang="hu-HU" sz="2200" dirty="0"/>
            </a:br>
            <a:r>
              <a:rPr lang="hu-HU" sz="2200" dirty="0"/>
              <a:t>		         Füzetbe: rajz készítése a meséhez.</a:t>
            </a:r>
            <a:br>
              <a:rPr lang="hu-HU" sz="2200" dirty="0"/>
            </a:br>
            <a:r>
              <a:rPr lang="hu-HU" sz="2000" dirty="0"/>
              <a:t/>
            </a:r>
            <a:br>
              <a:rPr lang="hu-HU" sz="2000" dirty="0"/>
            </a:br>
            <a:r>
              <a:rPr lang="hu-HU" sz="2000" dirty="0"/>
              <a:t/>
            </a:r>
            <a:br>
              <a:rPr lang="hu-HU" sz="2000" dirty="0"/>
            </a:br>
            <a:r>
              <a:rPr lang="hu-HU" sz="2000" dirty="0"/>
              <a:t/>
            </a:r>
            <a:br>
              <a:rPr lang="hu-HU" sz="2000" dirty="0"/>
            </a:br>
            <a:r>
              <a:rPr lang="hu-HU" sz="2000" dirty="0"/>
              <a:t/>
            </a:r>
            <a:br>
              <a:rPr lang="hu-HU" sz="2000" dirty="0"/>
            </a:br>
            <a:endParaRPr lang="hu-HU" sz="2000" dirty="0"/>
          </a:p>
        </p:txBody>
      </p:sp>
      <p:pic>
        <p:nvPicPr>
          <p:cNvPr id="4" name="Picture 2" descr="KÃ¶zÃ¶nsÃ©ges Ã¼rge FotÃ³k, KÃ©pek">
            <a:extLst>
              <a:ext uri="{FF2B5EF4-FFF2-40B4-BE49-F238E27FC236}">
                <a16:creationId xmlns:a16="http://schemas.microsoft.com/office/drawing/2014/main" xmlns="" id="{186FB57D-BD2E-4595-8820-C6C3CDF545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3577" y="542709"/>
            <a:ext cx="1723518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KÃ¶zÃ¶nsÃ©ges Ã¼rge FotÃ³k, KÃ©pek">
            <a:extLst>
              <a:ext uri="{FF2B5EF4-FFF2-40B4-BE49-F238E27FC236}">
                <a16:creationId xmlns:a16="http://schemas.microsoft.com/office/drawing/2014/main" xmlns="" id="{7119408D-8D13-475B-A910-6921E31B71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3577" y="2637875"/>
            <a:ext cx="1723518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KÃ¶zÃ¶nsÃ©ges Ã¼rge FotÃ³k, KÃ©pek">
            <a:extLst>
              <a:ext uri="{FF2B5EF4-FFF2-40B4-BE49-F238E27FC236}">
                <a16:creationId xmlns:a16="http://schemas.microsoft.com/office/drawing/2014/main" xmlns="" id="{4FE77925-D6E9-476B-AF94-7BB9D4501D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3577" y="4733041"/>
            <a:ext cx="1723518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82603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445E8A13-4853-4981-BC10-5C6EDBD7F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8028" y="365125"/>
            <a:ext cx="8745772" cy="1845338"/>
          </a:xfrm>
        </p:spPr>
        <p:txBody>
          <a:bodyPr>
            <a:normAutofit/>
          </a:bodyPr>
          <a:lstStyle/>
          <a:p>
            <a:r>
              <a:rPr lang="hu-HU" sz="2400" dirty="0"/>
              <a:t>Ha van még egy kis kedved a mesével foglalkozni, próbára tenni egy kicsit magadat, kattints erre a feladatra!</a:t>
            </a:r>
          </a:p>
        </p:txBody>
      </p:sp>
      <p:pic>
        <p:nvPicPr>
          <p:cNvPr id="4" name="Picture 2" descr="KÃ¶zÃ¶nsÃ©ges Ã¼rge FotÃ³k, KÃ©pek">
            <a:extLst>
              <a:ext uri="{FF2B5EF4-FFF2-40B4-BE49-F238E27FC236}">
                <a16:creationId xmlns:a16="http://schemas.microsoft.com/office/drawing/2014/main" xmlns="" id="{0BCDC9AF-868A-4F54-A108-C3CAA6C5EE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16" y="938193"/>
            <a:ext cx="1723518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KÃ¶zÃ¶nsÃ©ges Ã¼rge FotÃ³k, KÃ©pek">
            <a:extLst>
              <a:ext uri="{FF2B5EF4-FFF2-40B4-BE49-F238E27FC236}">
                <a16:creationId xmlns:a16="http://schemas.microsoft.com/office/drawing/2014/main" xmlns="" id="{BD162B22-B42E-451F-86EB-78892DAC8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7493" y="4001294"/>
            <a:ext cx="1723518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églalap 5">
            <a:extLst>
              <a:ext uri="{FF2B5EF4-FFF2-40B4-BE49-F238E27FC236}">
                <a16:creationId xmlns:a16="http://schemas.microsoft.com/office/drawing/2014/main" xmlns="" id="{3355E42D-969D-4D6E-9165-9D3851A1FDF4}"/>
              </a:ext>
            </a:extLst>
          </p:cNvPr>
          <p:cNvSpPr/>
          <p:nvPr/>
        </p:nvSpPr>
        <p:spPr>
          <a:xfrm>
            <a:off x="2608028" y="2040361"/>
            <a:ext cx="745832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>
                <a:hlinkClick r:id="rId3"/>
              </a:rPr>
              <a:t>https://wordwall.net/hu/resource/1223324/olvas%C3%A1s/arany-lacinak</a:t>
            </a:r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r>
              <a:rPr lang="hu-HU" sz="2400" dirty="0"/>
              <a:t>Vagy erre:</a:t>
            </a:r>
          </a:p>
          <a:p>
            <a:endParaRPr lang="hu-HU" dirty="0"/>
          </a:p>
          <a:p>
            <a:r>
              <a:rPr lang="hu-HU" dirty="0">
                <a:hlinkClick r:id="rId4"/>
              </a:rPr>
              <a:t>https://wordwall.net/hu/resource/850215/sz%C3%B3magyar%C3%A1zat-arany-lacinak</a:t>
            </a:r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430281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213</Words>
  <Application>Microsoft Office PowerPoint</Application>
  <PresentationFormat>Egyéni</PresentationFormat>
  <Paragraphs>58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Office-téma</vt:lpstr>
      <vt:lpstr>Petőfi Sándor: Arany Lacinak</vt:lpstr>
      <vt:lpstr>2. dia</vt:lpstr>
      <vt:lpstr>    Hallgasd meg a verses mesét Szabó Gyula előadásában!</vt:lpstr>
      <vt:lpstr> Olvasókönyv 191.oldal. Olvasd el a verses mesét!</vt:lpstr>
      <vt:lpstr>Füzet Nyisd ki a füzeted, írd fel a vers címét! Hagyj ki egy vastag vonalat! Másold le párba állítva a rokon értelmű kifejezéseket! Így:  veder-vízhordó edény, vödör   </vt:lpstr>
      <vt:lpstr>Hagyj ki egy vastag vonalat! Írd le sorrendben, hogyan történt! Így dolgozz: 1. Ülj meg itten…. 2. </vt:lpstr>
      <vt:lpstr> Hagyj ki egy vastag vonalat! Csoportosítva másold le, ki mit csinált! Írd fel a sor elejére: ürge,  következő sor elejére: ember.  Elment, szaladt, kimászott, körülnézett, odanyargalt.     Másolj le kettő rímelő sort a versből!        Szorgalmi feladat: Mf. 70./ 2. rágcsáló állatok gyűjtése.            Füzetbe: rajz készítése a meséhez.     </vt:lpstr>
      <vt:lpstr>Ha van még egy kis kedved a mesével foglalkozni, próbára tenni egy kicsit magadat, kattints erre a feladatra!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Petőfi Sándor: Arany Lacinak</dc:title>
  <dc:creator>HP</dc:creator>
  <cp:lastModifiedBy>user</cp:lastModifiedBy>
  <cp:revision>14</cp:revision>
  <dcterms:created xsi:type="dcterms:W3CDTF">2020-05-12T06:56:02Z</dcterms:created>
  <dcterms:modified xsi:type="dcterms:W3CDTF">2020-05-13T13:28:41Z</dcterms:modified>
</cp:coreProperties>
</file>