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8" r:id="rId4"/>
    <p:sldId id="294" r:id="rId5"/>
    <p:sldId id="289" r:id="rId6"/>
    <p:sldId id="286" r:id="rId7"/>
    <p:sldId id="285" r:id="rId8"/>
    <p:sldId id="295" r:id="rId9"/>
    <p:sldId id="296" r:id="rId10"/>
    <p:sldId id="293" r:id="rId11"/>
    <p:sldId id="291" r:id="rId12"/>
    <p:sldId id="297" r:id="rId13"/>
    <p:sldId id="299" r:id="rId14"/>
    <p:sldId id="300" r:id="rId15"/>
    <p:sldId id="302" r:id="rId16"/>
    <p:sldId id="303" r:id="rId17"/>
    <p:sldId id="304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CE3D-1F73-4A21-B279-FF7623809B01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2824-7408-4464-BB98-D1776A72D2D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latin typeface="Harrington" panose="04040505050A02020702" pitchFamily="82" charset="0"/>
              </a:rPr>
              <a:t> </a:t>
            </a:r>
            <a:br>
              <a:rPr lang="hu-HU" sz="3600" b="1" dirty="0" smtClean="0">
                <a:latin typeface="Harrington" panose="04040505050A02020702" pitchFamily="82" charset="0"/>
              </a:rPr>
            </a:br>
            <a:endParaRPr lang="hu-HU" sz="3600" b="1" dirty="0">
              <a:latin typeface="Harrington" panose="04040505050A02020702" pitchFamily="82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2500312"/>
            <a:ext cx="3983869" cy="2872904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latin typeface="Harrington" panose="04040505050A02020702" pitchFamily="82" charset="0"/>
              </a:rPr>
              <a:t>Húsvéti népszokások, </a:t>
            </a:r>
            <a:r>
              <a:rPr lang="hu-HU" sz="4000" dirty="0" smtClean="0">
                <a:latin typeface="Harrington" panose="04040505050A02020702" pitchFamily="82" charset="0"/>
              </a:rPr>
              <a:t>hagyományok</a:t>
            </a:r>
          </a:p>
          <a:p>
            <a:pPr algn="ctr"/>
            <a:r>
              <a:rPr lang="hu-HU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(komplex feladatsor olvasás-nyelvtan órához</a:t>
            </a:r>
            <a:r>
              <a:rPr lang="hu-HU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hu-HU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0" r="1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0611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856984" cy="924475"/>
          </a:xfrm>
        </p:spPr>
        <p:txBody>
          <a:bodyPr/>
          <a:lstStyle/>
          <a:p>
            <a:r>
              <a:rPr lang="hu-HU" sz="2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feladat:</a:t>
            </a:r>
            <a:r>
              <a:rPr lang="hu-HU" sz="28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8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Tagold szavakra a mondatot és írd le helyesen a füzetedbe!</a:t>
            </a:r>
            <a:endParaRPr lang="hu-HU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53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Ahúsvétitojásthímestojásnakisnevezzük</a:t>
            </a:r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 algn="ctr">
              <a:buNone/>
            </a:pPr>
            <a:endParaRPr lang="hu-HU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284984"/>
            <a:ext cx="3350146" cy="268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966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5904656"/>
          </a:xfrm>
        </p:spPr>
        <p:txBody>
          <a:bodyPr/>
          <a:lstStyle/>
          <a:p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6.. feladat:</a:t>
            </a:r>
            <a: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Összefirkálták a táblákat! </a:t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Írd le egymás mellé vesszővel elválasztva a húsvéti jelképek neveit!</a:t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7.feladat: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Mivel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vendégelték meg a lányok a locsolókat? Sorold fel!</a:t>
            </a: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32" y="2564904"/>
            <a:ext cx="8693831" cy="14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9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7811027" cy="924475"/>
          </a:xfrm>
        </p:spPr>
        <p:txBody>
          <a:bodyPr/>
          <a:lstStyle/>
          <a:p>
            <a:r>
              <a:rPr lang="hu-HU" sz="2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</a:t>
            </a:r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feladat: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Keress húsvéthoz kapcsolódó szavakat a betűhálóban! Írj le </a:t>
            </a:r>
            <a:r>
              <a:rPr lang="hu-HU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ötöt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füzetedbe egymás mellé vesszővel elválasztva!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916832"/>
            <a:ext cx="4824536" cy="43204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581128"/>
            <a:ext cx="192697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81003" cy="1800200"/>
          </a:xfrm>
        </p:spPr>
        <p:txBody>
          <a:bodyPr/>
          <a:lstStyle/>
          <a:p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9. feladat: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Találós kérdések</a:t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Mire gondoltam? Csak a megfejtéseket írd le egymás mellé vesszővel elválasztva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Csengő cseng a nyakában, kint legel a határban. Türelme nagy orra pisze, puha gyapjú göndör szőre.</a:t>
            </a:r>
          </a:p>
          <a:p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Kicsi fehér házikó, benne sárga kiscsikó. Széttörött a házikó, kiugrott a kiscsikó.</a:t>
            </a: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Fülem hosszú, bundám selymes, a 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fakincám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pöttöm. Húsvétkor a gyereksereg nagyon várja 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jöttöm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7883035" cy="936104"/>
          </a:xfrm>
        </p:spPr>
        <p:txBody>
          <a:bodyPr/>
          <a:lstStyle/>
          <a:p>
            <a:r>
              <a:rPr lang="hu-HU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10. feladat: 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Rajzolj húsvéti tojást a füzetedbe!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813" y="4225885"/>
            <a:ext cx="2784309" cy="20882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857702"/>
            <a:ext cx="2887599" cy="4002870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37553"/>
            <a:ext cx="1571625" cy="2447925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437671"/>
            <a:ext cx="1571625" cy="24479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411212"/>
            <a:ext cx="1571625" cy="24479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21088"/>
            <a:ext cx="1571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008113"/>
          </a:xfrm>
        </p:spPr>
        <p:txBody>
          <a:bodyPr/>
          <a:lstStyle/>
          <a:p>
            <a:r>
              <a:rPr lang="hu-H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Szorgalmi feladat</a:t>
            </a:r>
            <a:br>
              <a:rPr lang="hu-H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-Írd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le a következő mondatokat a füzetbe. Figyelj a mondat elejére és a végére!</a:t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8029984" cy="5040560"/>
          </a:xfrm>
        </p:spPr>
      </p:pic>
    </p:spTree>
    <p:extLst>
      <p:ext uri="{BB962C8B-B14F-4D97-AF65-F5344CB8AC3E}">
        <p14:creationId xmlns:p14="http://schemas.microsoft.com/office/powerpoint/2010/main" xmlns="" val="40431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46087"/>
            <a:ext cx="3346564" cy="1185861"/>
          </a:xfrm>
        </p:spPr>
        <p:txBody>
          <a:bodyPr/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És a végén még azt is megtudhatod, hogy miért a nyuszi tojja a húsvéti tojást!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346564" cy="3872208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Egy </a:t>
            </a:r>
            <a:r>
              <a:rPr lang="hu-HU" sz="2000" dirty="0">
                <a:latin typeface="Andalus" panose="02020603050405020304" pitchFamily="18" charset="-78"/>
                <a:cs typeface="Andalus" panose="02020603050405020304" pitchFamily="18" charset="-78"/>
              </a:rPr>
              <a:t>régi legenda szerint </a:t>
            </a:r>
            <a:r>
              <a:rPr lang="hu-HU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Eostre</a:t>
            </a:r>
            <a:r>
              <a:rPr lang="hu-HU" sz="2000" dirty="0">
                <a:latin typeface="Andalus" panose="02020603050405020304" pitchFamily="18" charset="-78"/>
                <a:cs typeface="Andalus" panose="02020603050405020304" pitchFamily="18" charset="-78"/>
              </a:rPr>
              <a:t>, a tavasz istennője a téli időszakban egy sebzett madarat talált egy mezőn. Hogy megmentse a haláltól, átváltoztatta nyuszivá, ám ez megőrizte tojásrakó képességét. Köszönetképpen a nyuszi minden évben díszes tojásokkal ajándékozta meg az istennőt. Ezáltal magyarázat született arra is, hogyan lehet képes a húsvéti nyuszi tojásokat tojni.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641" y="1268760"/>
            <a:ext cx="4736526" cy="26642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023855"/>
            <a:ext cx="2127193" cy="19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4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9442" y="620689"/>
            <a:ext cx="7117180" cy="2304255"/>
          </a:xfrm>
        </p:spPr>
        <p:txBody>
          <a:bodyPr/>
          <a:lstStyle/>
          <a:p>
            <a:pPr algn="ctr"/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Köszönöm a munkád!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Magdi néni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076720"/>
            <a:ext cx="2808312" cy="35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56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latin typeface="Baskerville Old Face" panose="02020602080505020303" pitchFamily="18" charset="0"/>
              </a:rPr>
              <a:t/>
            </a:r>
            <a:br>
              <a:rPr lang="hu-HU" sz="3200" dirty="0" smtClean="0">
                <a:latin typeface="Baskerville Old Face" panose="02020602080505020303" pitchFamily="18" charset="0"/>
              </a:rPr>
            </a:br>
            <a:r>
              <a:rPr lang="hu-HU" sz="3200" dirty="0">
                <a:latin typeface="Baskerville Old Face" panose="02020602080505020303" pitchFamily="18" charset="0"/>
              </a:rPr>
              <a:t/>
            </a:r>
            <a:br>
              <a:rPr lang="hu-HU" sz="3200" dirty="0">
                <a:latin typeface="Baskerville Old Face" panose="02020602080505020303" pitchFamily="18" charset="0"/>
              </a:rPr>
            </a:br>
            <a:r>
              <a:rPr lang="hu-HU" sz="3200" dirty="0" smtClean="0">
                <a:latin typeface="Baskerville Old Face" panose="02020602080505020303" pitchFamily="18" charset="0"/>
              </a:rPr>
              <a:t>A húsvét a </a:t>
            </a:r>
            <a:r>
              <a:rPr lang="hu-H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feltámadás</a:t>
            </a:r>
            <a:r>
              <a:rPr lang="hu-HU" sz="3200" u="sng" dirty="0" smtClean="0">
                <a:latin typeface="Baskerville Old Face" panose="02020602080505020303" pitchFamily="18" charset="0"/>
              </a:rPr>
              <a:t> </a:t>
            </a:r>
            <a:r>
              <a:rPr lang="hu-HU" sz="3200" dirty="0" smtClean="0">
                <a:latin typeface="Baskerville Old Face" panose="02020602080505020303" pitchFamily="18" charset="0"/>
              </a:rPr>
              <a:t>és az </a:t>
            </a:r>
            <a:r>
              <a:rPr lang="hu-H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újjászületés</a:t>
            </a:r>
            <a:r>
              <a:rPr lang="hu-HU" sz="3200" dirty="0" smtClean="0">
                <a:latin typeface="Baskerville Old Face" panose="02020602080505020303" pitchFamily="18" charset="0"/>
              </a:rPr>
              <a:t> ünnepe.</a:t>
            </a:r>
            <a:br>
              <a:rPr lang="hu-HU" sz="3200" dirty="0" smtClean="0">
                <a:latin typeface="Baskerville Old Face" panose="02020602080505020303" pitchFamily="18" charset="0"/>
              </a:rPr>
            </a:br>
            <a:r>
              <a:rPr lang="hu-HU" sz="3200" dirty="0" smtClean="0">
                <a:latin typeface="Baskerville Old Face" panose="02020602080505020303" pitchFamily="18" charset="0"/>
              </a:rPr>
              <a:t/>
            </a:r>
            <a:br>
              <a:rPr lang="hu-HU" sz="3200" dirty="0" smtClean="0">
                <a:latin typeface="Baskerville Old Face" panose="02020602080505020303" pitchFamily="18" charset="0"/>
              </a:rPr>
            </a:b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4752528" cy="4176464"/>
          </a:xfrm>
        </p:spPr>
        <p:txBody>
          <a:bodyPr>
            <a:normAutofit fontScale="92500" lnSpcReduction="20000"/>
          </a:bodyPr>
          <a:lstStyle/>
          <a:p>
            <a:pPr algn="ctr"/>
            <a:endParaRPr lang="hu-HU" sz="2000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hu-HU" sz="2400" dirty="0" smtClean="0">
                <a:latin typeface="Baskerville Old Face" panose="02020602080505020303" pitchFamily="18" charset="0"/>
              </a:rPr>
              <a:t>A húsvét a kereszténység egyik legnagyobb ünnepe. Ekkor ünneplik Krisztusnak a kereszthalála utáni  feltámadását.</a:t>
            </a:r>
          </a:p>
          <a:p>
            <a:pPr algn="ctr"/>
            <a:endParaRPr lang="hu-HU" sz="2400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hu-HU" sz="2400" dirty="0" smtClean="0">
                <a:latin typeface="Baskerville Old Face" panose="02020602080505020303" pitchFamily="18" charset="0"/>
              </a:rPr>
              <a:t> A húsvét </a:t>
            </a:r>
            <a:r>
              <a:rPr lang="hu-HU" sz="3000" b="1" u="sng" dirty="0" smtClean="0">
                <a:latin typeface="Baskerville Old Face" panose="02020602080505020303" pitchFamily="18" charset="0"/>
              </a:rPr>
              <a:t>mozgó ünnep</a:t>
            </a:r>
            <a:r>
              <a:rPr lang="hu-HU" sz="2400" u="sng" dirty="0" smtClean="0">
                <a:latin typeface="Baskerville Old Face" panose="02020602080505020303" pitchFamily="18" charset="0"/>
              </a:rPr>
              <a:t>, </a:t>
            </a:r>
            <a:r>
              <a:rPr lang="hu-HU" sz="2400" dirty="0" smtClean="0">
                <a:latin typeface="Baskerville Old Face" panose="02020602080505020303" pitchFamily="18" charset="0"/>
              </a:rPr>
              <a:t>ami azt jelenti</a:t>
            </a:r>
            <a:r>
              <a:rPr lang="hu-HU" sz="2400" dirty="0">
                <a:latin typeface="Baskerville Old Face" panose="02020602080505020303" pitchFamily="18" charset="0"/>
              </a:rPr>
              <a:t>,</a:t>
            </a:r>
            <a:r>
              <a:rPr lang="hu-HU" sz="2400" dirty="0" smtClean="0">
                <a:latin typeface="Baskerville Old Face" panose="02020602080505020303" pitchFamily="18" charset="0"/>
              </a:rPr>
              <a:t> hogy március 22-e és április 25-e között </a:t>
            </a:r>
            <a:r>
              <a:rPr lang="hu-HU" sz="2600" u="sng" dirty="0" smtClean="0">
                <a:latin typeface="Baskerville Old Face" panose="02020602080505020303" pitchFamily="18" charset="0"/>
              </a:rPr>
              <a:t>évente más-más napra esik. </a:t>
            </a:r>
          </a:p>
          <a:p>
            <a:pPr algn="ctr"/>
            <a:endParaRPr lang="hu-HU" sz="2600" u="sng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hu-HU" sz="2600" u="sng" dirty="0" smtClean="0">
                <a:latin typeface="Baskerville Old Face" panose="02020602080505020303" pitchFamily="18" charset="0"/>
              </a:rPr>
              <a:t>Idén április 12-13-án lesz húsvét.</a:t>
            </a:r>
          </a:p>
          <a:p>
            <a:pPr algn="ctr"/>
            <a:endParaRPr lang="hu-HU" sz="2600" u="sng" dirty="0" smtClean="0">
              <a:latin typeface="Baskerville Old Face" panose="02020602080505020303" pitchFamily="18" charset="0"/>
            </a:endParaRPr>
          </a:p>
          <a:p>
            <a:pPr algn="ctr"/>
            <a:endParaRPr lang="hu-HU" sz="1600" dirty="0" smtClean="0">
              <a:latin typeface="Baskerville Old Face" panose="02020602080505020303" pitchFamily="18" charset="0"/>
            </a:endParaRPr>
          </a:p>
          <a:p>
            <a:pPr algn="ctr"/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564904"/>
            <a:ext cx="3459009" cy="2161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6712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6" y="260649"/>
            <a:ext cx="3888432" cy="1008111"/>
          </a:xfrm>
        </p:spPr>
        <p:txBody>
          <a:bodyPr/>
          <a:lstStyle/>
          <a:p>
            <a:r>
              <a:rPr lang="hu-HU" sz="3600" b="1" dirty="0" smtClean="0">
                <a:latin typeface="Harrington" panose="04040505050A02020702" pitchFamily="82" charset="0"/>
              </a:rPr>
              <a:t>        Locsolás</a:t>
            </a:r>
            <a:endParaRPr lang="hu-HU" sz="3600" b="1" dirty="0">
              <a:latin typeface="Harrington" panose="04040505050A02020702" pitchFamily="82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844824"/>
            <a:ext cx="486219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3744416" cy="6624736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Húsvét hétfő legjellegzetesebb szokása a </a:t>
            </a:r>
            <a:r>
              <a:rPr lang="hu-HU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húsvéti locsolás</a:t>
            </a:r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algn="ctr"/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Magyarország egyes tájain </a:t>
            </a:r>
            <a:r>
              <a:rPr lang="hu-HU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vízbevető hétfőnek </a:t>
            </a:r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nevezik. Az elnevezés onnan ered, hogy régen a legények odavonszolták a lányokat a kúthoz és leöntötték őket egy vödör vízzel. </a:t>
            </a:r>
          </a:p>
          <a:p>
            <a:pPr algn="ctr"/>
            <a:endParaRPr lang="hu-HU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hu-HU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hu-HU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Máshol a patakban mosdatták meg a lányokat. </a:t>
            </a:r>
            <a:endParaRPr lang="hu-HU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lányok minden locsolás után száraz ruhát vettek fel. </a:t>
            </a:r>
          </a:p>
          <a:p>
            <a:pPr algn="ctr"/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 a lány lehetett a legbüszkébb, akinek a legtöbbször kellett átöltöznie. </a:t>
            </a:r>
            <a:endParaRPr lang="hu-HU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202606"/>
            <a:ext cx="864096" cy="8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85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100" y="332656"/>
            <a:ext cx="2856376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896544" cy="6120680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locsolók </a:t>
            </a:r>
            <a:r>
              <a:rPr lang="hu-HU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rigmussal, versikével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kértek engedélyt a locsolásra. </a:t>
            </a:r>
          </a:p>
          <a:p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Hímes tojást,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piros tojást kaptak  cserébe a lánykáktól. </a:t>
            </a:r>
          </a:p>
          <a:p>
            <a:endParaRPr lang="hu-HU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Kaláccsal, sonkával, főtt tojással, süteménnyel vendégelték meg őket.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hu-HU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Napjainkban  a víz helyett már „</a:t>
            </a: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szagosvízzel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 kölnivel öntöznek a locsolók. 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153" y="4149080"/>
            <a:ext cx="4248471" cy="232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49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651042"/>
          </a:xfrm>
        </p:spPr>
        <p:txBody>
          <a:bodyPr/>
          <a:lstStyle/>
          <a:p>
            <a:r>
              <a:rPr lang="hu-HU" dirty="0" smtClean="0"/>
              <a:t>        </a:t>
            </a:r>
            <a:r>
              <a:rPr lang="hu-HU" sz="36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húsvét jelképei</a:t>
            </a:r>
            <a:endParaRPr lang="hu-HU" sz="36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5" y="1807361"/>
            <a:ext cx="6912767" cy="2917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tavaszi megújulás, újjászületés jelképe a </a:t>
            </a:r>
            <a:r>
              <a:rPr lang="hu-HU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tojás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a </a:t>
            </a:r>
            <a:r>
              <a:rPr lang="hu-HU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csibe,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hu-HU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bárány,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hu-HU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mogyoróbarka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és a </a:t>
            </a:r>
            <a:r>
              <a:rPr lang="hu-HU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fűzfabarka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is.</a:t>
            </a:r>
          </a:p>
          <a:p>
            <a:pPr marL="0" indent="0" algn="ctr">
              <a:buNone/>
            </a:pP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húsvéti tojást díszítése miatt hímes tojásnak, színe miatt pedig piros tojásnak nevezzük.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2088232" cy="21602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382" y="4149079"/>
            <a:ext cx="2866488" cy="263716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517637"/>
            <a:ext cx="1584176" cy="19826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365104"/>
            <a:ext cx="3168352" cy="19295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008" y="-43707"/>
            <a:ext cx="2967236" cy="39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3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08995" cy="936105"/>
          </a:xfrm>
        </p:spPr>
        <p:txBody>
          <a:bodyPr/>
          <a:lstStyle/>
          <a:p>
            <a:r>
              <a:rPr lang="hu-HU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Olvasd el figyelmesen a húsvéti locsolóverset!</a:t>
            </a:r>
            <a:endParaRPr lang="hu-HU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09442" y="1412777"/>
            <a:ext cx="3471277" cy="396043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Kelj föl párnáidról, </a:t>
            </a:r>
          </a:p>
          <a:p>
            <a:pPr marL="0" indent="0">
              <a:buNone/>
            </a:pPr>
            <a:r>
              <a:rPr lang="hu-HU" dirty="0" smtClean="0"/>
              <a:t>Szép ibolyavirág!</a:t>
            </a:r>
          </a:p>
          <a:p>
            <a:pPr marL="0" indent="0">
              <a:buNone/>
            </a:pPr>
            <a:r>
              <a:rPr lang="hu-HU" dirty="0" smtClean="0"/>
              <a:t>Nézz ki az ablakon, </a:t>
            </a:r>
          </a:p>
          <a:p>
            <a:pPr marL="0" indent="0">
              <a:buNone/>
            </a:pPr>
            <a:r>
              <a:rPr lang="hu-HU" dirty="0" smtClean="0"/>
              <a:t>Milyen szép a világ!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Megöntözlek szépen,</a:t>
            </a:r>
          </a:p>
          <a:p>
            <a:pPr marL="0" indent="0">
              <a:buNone/>
            </a:pPr>
            <a:r>
              <a:rPr lang="hu-HU" dirty="0" smtClean="0"/>
              <a:t>Az ég harmatával, </a:t>
            </a:r>
          </a:p>
          <a:p>
            <a:pPr marL="0" indent="0">
              <a:buNone/>
            </a:pPr>
            <a:r>
              <a:rPr lang="hu-HU" dirty="0" smtClean="0"/>
              <a:t>Teljék a tarisznya</a:t>
            </a:r>
          </a:p>
          <a:p>
            <a:pPr marL="0" indent="0">
              <a:buNone/>
            </a:pPr>
            <a:r>
              <a:rPr lang="hu-HU" dirty="0" smtClean="0"/>
              <a:t>Szép piros tojással.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469242" cy="439248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Van-e  kislány itt a háznál?</a:t>
            </a:r>
          </a:p>
          <a:p>
            <a:pPr marL="0" indent="0">
              <a:buNone/>
            </a:pPr>
            <a:r>
              <a:rPr lang="hu-HU" dirty="0" smtClean="0"/>
              <a:t>Jó reggel t kívánok!</a:t>
            </a:r>
          </a:p>
          <a:p>
            <a:pPr marL="0" indent="0">
              <a:buNone/>
            </a:pPr>
            <a:r>
              <a:rPr lang="hu-HU" dirty="0" smtClean="0"/>
              <a:t>Megöntözném rózsavízzel, </a:t>
            </a:r>
          </a:p>
          <a:p>
            <a:pPr marL="0" indent="0">
              <a:buNone/>
            </a:pPr>
            <a:r>
              <a:rPr lang="hu-HU" dirty="0" smtClean="0"/>
              <a:t>Mint a kis virágot!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Olyan szépek lesznek tőle, </a:t>
            </a:r>
          </a:p>
          <a:p>
            <a:pPr marL="0" indent="0">
              <a:buNone/>
            </a:pPr>
            <a:r>
              <a:rPr lang="hu-HU" dirty="0" smtClean="0"/>
              <a:t>Mint a kis tündérek, </a:t>
            </a:r>
          </a:p>
          <a:p>
            <a:pPr marL="0" indent="0">
              <a:buNone/>
            </a:pPr>
            <a:r>
              <a:rPr lang="hu-HU" dirty="0" smtClean="0"/>
              <a:t>De ha lehet, cserébe egy </a:t>
            </a:r>
          </a:p>
          <a:p>
            <a:pPr marL="0" indent="0">
              <a:buNone/>
            </a:pPr>
            <a:r>
              <a:rPr lang="hu-HU" dirty="0" smtClean="0"/>
              <a:t>Piros tojást kérek!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97152"/>
            <a:ext cx="1568752" cy="19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16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55043" cy="1440160"/>
          </a:xfrm>
        </p:spPr>
        <p:txBody>
          <a:bodyPr/>
          <a:lstStyle/>
          <a:p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feladatok megoldásához csak a füzetedre lesz szükséged. </a:t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feladatokat nem kell leírni, csak a válaszokat</a:t>
            </a:r>
            <a:r>
              <a:rPr lang="hu-HU" sz="2400" dirty="0" smtClean="0">
                <a:cs typeface="Andalus" panose="02020603050405020304" pitchFamily="18" charset="-78"/>
              </a:rPr>
              <a:t>!</a:t>
            </a:r>
            <a:br>
              <a:rPr lang="hu-HU" sz="2400" dirty="0" smtClean="0"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Minden válasz elé írd fel a feladat számát!</a:t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556792"/>
            <a:ext cx="8679952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1.feladat: </a:t>
            </a:r>
          </a:p>
          <a:p>
            <a:pPr marL="0" indent="0">
              <a:buNone/>
            </a:pPr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Keresd meg a szavak </a:t>
            </a:r>
            <a:r>
              <a:rPr lang="hu-HU" sz="2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rímelő (összecsengő) párját </a:t>
            </a:r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és a szópárokat írd le egymás mellé a füzetedbe!</a:t>
            </a:r>
          </a:p>
          <a:p>
            <a:pPr marL="0" indent="0">
              <a:buNone/>
            </a:pPr>
            <a:r>
              <a:rPr lang="hu-HU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Minden szópárt új sorba írj! Ha elbizonytalanodtál olvasd el ismét a verset, az segíteni fog!</a:t>
            </a:r>
          </a:p>
          <a:p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bolyavirág				kérek                            </a:t>
            </a:r>
          </a:p>
          <a:p>
            <a:pPr marL="0" indent="0">
              <a:buNone/>
            </a:pP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harmatával				virágot</a:t>
            </a:r>
          </a:p>
          <a:p>
            <a:pPr marL="0" indent="0">
              <a:buNone/>
            </a:pP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kívánok					tojással</a:t>
            </a:r>
          </a:p>
          <a:p>
            <a:pPr marL="0" indent="0">
              <a:buNone/>
            </a:pP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tündérek				    	világ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034" y="3717032"/>
            <a:ext cx="3711400" cy="2484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3856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2. feladat: 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Válaszolj röviden a kérdésekre!</a:t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válaszokat egymás alá írd le!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-Mit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ünneplünk húsvétkor? </a:t>
            </a:r>
          </a:p>
          <a:p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-Mit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jelent az, hogy mozgó ünnep?</a:t>
            </a:r>
          </a:p>
          <a:p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-Melyik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két napra esik idén húsvét? </a:t>
            </a:r>
          </a:p>
          <a:p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-Milyen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népszokás kapcsolódik húsvét hétfőhöz?</a:t>
            </a:r>
          </a:p>
          <a:p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-Mi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másik neve húsvét hétfőnek?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700808"/>
            <a:ext cx="225025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8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568952" cy="1080120"/>
          </a:xfrm>
        </p:spPr>
        <p:txBody>
          <a:bodyPr/>
          <a:lstStyle/>
          <a:p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3. feladat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Folytasd a megkezdett mondatot! (A mondat elejét is írd le a füzetbe!)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5"/>
            <a:ext cx="864096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-Régen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legények odavonszolták a lányokat a kúthoz és …</a:t>
            </a:r>
          </a:p>
          <a:p>
            <a:pPr marL="0" indent="0">
              <a:buNone/>
            </a:pPr>
            <a:endParaRPr lang="hu-HU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4. feladat: </a:t>
            </a:r>
          </a:p>
          <a:p>
            <a:pPr marL="0" indent="0">
              <a:buNone/>
            </a:pP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Csak a helyes választ másold le a füzetbe!</a:t>
            </a:r>
          </a:p>
          <a:p>
            <a:pPr marL="0" indent="0" algn="ctr">
              <a:buNone/>
            </a:pPr>
            <a:r>
              <a:rPr lang="hu-HU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Miért öltöztek át húsvét hétfőjén többször is a lányok?</a:t>
            </a:r>
          </a:p>
          <a:p>
            <a:pPr marL="0" indent="0">
              <a:buNone/>
            </a:pP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Egyre melegebbre fordult a idő.</a:t>
            </a:r>
          </a:p>
          <a:p>
            <a:pPr marL="0" indent="0">
              <a:buNone/>
            </a:pP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Meg akarták mutatni, milyen sok szép ruhájuk van. </a:t>
            </a:r>
          </a:p>
          <a:p>
            <a:pPr marL="0" indent="0">
              <a:buNone/>
            </a:pP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Le kellet venniük a vizes ruhát, nehogy megfázzanak. </a:t>
            </a:r>
          </a:p>
          <a:p>
            <a:pPr marL="0" indent="0">
              <a:buNone/>
            </a:pP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Ez volt a szokás a faluban.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1274" y="1988840"/>
            <a:ext cx="2162854" cy="13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3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Zsúp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TM01972873[[fn=Nyár]]</Template>
  <TotalTime>390</TotalTime>
  <Words>559</Words>
  <Application>Microsoft Office PowerPoint</Application>
  <PresentationFormat>Diavetítés a képernyőre (4:3 oldalarány)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Summer</vt:lpstr>
      <vt:lpstr>  </vt:lpstr>
      <vt:lpstr>  A húsvét a feltámadás és az újjászületés ünnepe.  </vt:lpstr>
      <vt:lpstr>        Locsolás</vt:lpstr>
      <vt:lpstr> </vt:lpstr>
      <vt:lpstr>        A húsvét jelképei</vt:lpstr>
      <vt:lpstr>Olvasd el figyelmesen a húsvéti locsolóverset!</vt:lpstr>
      <vt:lpstr>A feladatok megoldásához csak a füzetedre lesz szükséged.  A feladatokat nem kell leírni, csak a válaszokat! Minden válasz elé írd fel a feladat számát!  </vt:lpstr>
      <vt:lpstr>2. feladat:  Válaszolj röviden a kérdésekre! A válaszokat egymás alá írd le!</vt:lpstr>
      <vt:lpstr>3. feladat Folytasd a megkezdett mondatot! (A mondat elejét is írd le a füzetbe!)</vt:lpstr>
      <vt:lpstr>5. feladat: Tagold szavakra a mondatot és írd le helyesen a füzetedbe!</vt:lpstr>
      <vt:lpstr> 6.. feladat: Összefirkálták a táblákat!  Írd le egymás mellé vesszővel elválasztva a húsvéti jelképek neveit!        7.feladat: -Mivel vendégelték meg a lányok a locsolókat? Sorold fel!   </vt:lpstr>
      <vt:lpstr>8. feladat:  Keress húsvéthoz kapcsolódó szavakat a betűhálóban! Írj le ötöt a füzetedbe egymás mellé vesszővel elválasztva!</vt:lpstr>
      <vt:lpstr>9. feladat: Találós kérdések Mire gondoltam? Csak a megfejtéseket írd le egymás mellé vesszővel elválasztva!</vt:lpstr>
      <vt:lpstr>10. feladat:  Rajzolj húsvéti tojást a füzetedbe!</vt:lpstr>
      <vt:lpstr>Szorgalmi feladat -Írd le a következő mondatokat a füzetbe. Figyelj a mondat elejére és a végére! </vt:lpstr>
      <vt:lpstr>És a végén még azt is megtudhatod, hogy miért a nyuszi tojja a húsvéti tojást!</vt:lpstr>
      <vt:lpstr>Köszönöm a munkád! Magdi néni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Húsvéti népszokások</dc:title>
  <dc:creator>USER</dc:creator>
  <cp:lastModifiedBy>user</cp:lastModifiedBy>
  <cp:revision>46</cp:revision>
  <dcterms:created xsi:type="dcterms:W3CDTF">2016-03-07T13:27:13Z</dcterms:created>
  <dcterms:modified xsi:type="dcterms:W3CDTF">2020-04-06T16:52:49Z</dcterms:modified>
</cp:coreProperties>
</file>