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1" r:id="rId4"/>
    <p:sldId id="257" r:id="rId5"/>
    <p:sldId id="269" r:id="rId6"/>
    <p:sldId id="260" r:id="rId7"/>
    <p:sldId id="265" r:id="rId8"/>
    <p:sldId id="263" r:id="rId9"/>
    <p:sldId id="259" r:id="rId10"/>
    <p:sldId id="270" r:id="rId11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hu-HU" dirty="0" smtClean="0"/>
            <a:t>Gondolatainkat mondatokkal fejezhetjük ki.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hu" dirty="0" smtClean="0"/>
            <a:t>A mondatokat nagy betűvel kezdjük, a végére írásjelet teszünk.</a:t>
          </a:r>
          <a:endParaRPr lang="hu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hu" dirty="0" smtClean="0"/>
            <a:t>A kérdő mondattal kérdezünk, tudakozódunk, érdeklődünk.</a:t>
          </a:r>
          <a:endParaRPr lang="hu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hu" dirty="0" smtClean="0"/>
            <a:t>Mondatvégi írásjelele a kérdőjel. </a:t>
          </a:r>
          <a:endParaRPr lang="hu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7"/>
      <dgm:spPr/>
    </dgm:pt>
    <dgm:pt modelId="{80B372F1-8EF3-4532-ACC6-E65E1D63ACA2}" type="pres">
      <dgm:prSet presAssocID="{E4D23657-D1E8-4B22-974B-8DC90813F51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46139E-4627-4CCC-9299-5653D77ED24D}" type="pres">
      <dgm:prSet presAssocID="{E4D23657-D1E8-4B22-974B-8DC90813F51B}" presName="Triangle" presStyleLbl="alignNode1" presStyleIdx="1" presStyleCnt="7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7"/>
      <dgm:spPr/>
    </dgm:pt>
    <dgm:pt modelId="{18F7A15A-3ED1-4A32-B700-36B8D6BBE441}" type="pres">
      <dgm:prSet presAssocID="{EF034794-D109-40B6-8FA2-8971C3123AB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F2BEFC-1674-4E8D-98FF-DE4432BB887C}" type="pres">
      <dgm:prSet presAssocID="{EF034794-D109-40B6-8FA2-8971C3123AB6}" presName="Triangle" presStyleLbl="alignNode1" presStyleIdx="3" presStyleCnt="7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7"/>
      <dgm:spPr/>
    </dgm:pt>
    <dgm:pt modelId="{F0124EB5-2136-46F3-B2F4-41A5196C24A0}" type="pres">
      <dgm:prSet presAssocID="{15E11DBD-E9B5-4BCF-A56C-7AAE26CE30D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E82CFA-3F05-41CB-A66C-3A904CCE06CE}" type="pres">
      <dgm:prSet presAssocID="{15E11DBD-E9B5-4BCF-A56C-7AAE26CE30DC}" presName="Triangle" presStyleLbl="alignNode1" presStyleIdx="5" presStyleCnt="7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7"/>
      <dgm:spPr/>
    </dgm:pt>
    <dgm:pt modelId="{AFC6068B-131B-444D-AF53-A5A2A6DC9AE7}" type="pres">
      <dgm:prSet presAssocID="{778AA374-0E17-4AEA-8EB6-0C342D57D8D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37722" y="154868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0193" y="2196572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Gondolatainkat mondatokkal fejezhetjük ki.</a:t>
          </a:r>
          <a:endParaRPr lang="en-US" sz="2000" kern="1200" dirty="0"/>
        </a:p>
      </dsp:txBody>
      <dsp:txXfrm>
        <a:off x="220193" y="2196572"/>
        <a:ext cx="1957655" cy="1716000"/>
      </dsp:txXfrm>
    </dsp:sp>
    <dsp:sp modelId="{B746139E-4627-4CCC-9299-5653D77ED24D}">
      <dsp:nvSpPr>
        <dsp:cNvPr id="0" name=""/>
        <dsp:cNvSpPr/>
      </dsp:nvSpPr>
      <dsp:spPr>
        <a:xfrm>
          <a:off x="1808480" y="1389043"/>
          <a:ext cx="369369" cy="36936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834275" y="95565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16746" y="1603543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" sz="2000" kern="1200" dirty="0" smtClean="0"/>
            <a:t>A mondatokat nagy betűvel kezdjük, a végére írásjelet teszünk.</a:t>
          </a:r>
          <a:endParaRPr lang="hu" sz="2000" kern="1200" dirty="0"/>
        </a:p>
      </dsp:txBody>
      <dsp:txXfrm>
        <a:off x="2616746" y="1603543"/>
        <a:ext cx="1957655" cy="1716000"/>
      </dsp:txXfrm>
    </dsp:sp>
    <dsp:sp modelId="{F6F2BEFC-1674-4E8D-98FF-DE4432BB887C}">
      <dsp:nvSpPr>
        <dsp:cNvPr id="0" name=""/>
        <dsp:cNvSpPr/>
      </dsp:nvSpPr>
      <dsp:spPr>
        <a:xfrm>
          <a:off x="4205033" y="796013"/>
          <a:ext cx="369369" cy="36936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230828" y="362625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013300" y="1010513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" sz="2000" kern="1200" dirty="0" smtClean="0"/>
            <a:t>A kérdő mondattal kérdezünk, tudakozódunk, érdeklődünk.</a:t>
          </a:r>
          <a:endParaRPr lang="hu" sz="2000" kern="1200" dirty="0"/>
        </a:p>
      </dsp:txBody>
      <dsp:txXfrm>
        <a:off x="5013300" y="1010513"/>
        <a:ext cx="1957655" cy="1716000"/>
      </dsp:txXfrm>
    </dsp:sp>
    <dsp:sp modelId="{D5E82CFA-3F05-41CB-A66C-3A904CCE06CE}">
      <dsp:nvSpPr>
        <dsp:cNvPr id="0" name=""/>
        <dsp:cNvSpPr/>
      </dsp:nvSpPr>
      <dsp:spPr>
        <a:xfrm>
          <a:off x="6601587" y="202984"/>
          <a:ext cx="369369" cy="36936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627381" y="-23040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409853" y="417484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" sz="2000" kern="1200" dirty="0" smtClean="0"/>
            <a:t>Mondatvégi írásjelele a kérdőjel. </a:t>
          </a:r>
          <a:endParaRPr lang="hu" sz="2000" kern="1200" dirty="0"/>
        </a:p>
      </dsp:txBody>
      <dsp:txXfrm>
        <a:off x="7409853" y="417484"/>
        <a:ext cx="1957655" cy="17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218759A-3D9E-4F72-9DA8-011A25297F3D}" type="datetime1">
              <a:rPr lang="hu-HU" smtClean="0"/>
              <a:pPr algn="r" rtl="0"/>
              <a:t>2020.05.13.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3B39BDB-543C-4D4C-B80F-6DCB9B62A34D}" type="datetime1">
              <a:rPr lang="hu-HU" smtClean="0"/>
              <a:pPr/>
              <a:t>2020.05.13.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4253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7489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3394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pPr rtl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3534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146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930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3033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70CC26-4400-40E4-966A-A9A1CA699F6E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862827-B525-40C5-A3D8-E6D89D0EB637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750BD0-EEF4-4D4D-9262-3DF71CB1A4D8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D77D6A-477E-42BC-AF8C-5CAA549BA161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595ABA-EF42-4511-8043-2031EBEF500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008776-CEB5-486F-B5CF-215E474CC247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26265-6A36-44B0-91B2-E310A2C8DB02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E362CC-192D-4C6C-8B5F-D5B0E320811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4FC83B-4085-4249-A78B-7BC4D790B763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1EE89-59C7-43D5-9A0C-462EA80B8C96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341801-7774-4DFD-8F33-896119CF1E3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9C7298B0-62BB-4870-9E53-FACD32393CF9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671280/nyelvtan/k%c3%a9rd%c5%91-mond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ordwall.net/hu/resource/1576440/nyelvtan/k%c3%a9rd%c5%91-monda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A    mondat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sz="3200" dirty="0" smtClean="0">
                <a:solidFill>
                  <a:srgbClr val="0070C0"/>
                </a:solidFill>
              </a:rPr>
              <a:t>A kérdő mondat</a:t>
            </a:r>
            <a:endParaRPr lang="h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805" y="323273"/>
            <a:ext cx="8929832" cy="4636654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/>
              <a:t>Köszönöm a figyelmet!</a:t>
            </a:r>
            <a:br>
              <a:rPr lang="hu" dirty="0" smtClean="0"/>
            </a:br>
            <a:r>
              <a:rPr lang="hu" dirty="0"/>
              <a:t/>
            </a:r>
            <a:br>
              <a:rPr lang="hu" dirty="0"/>
            </a:br>
            <a:r>
              <a:rPr lang="hu" dirty="0" smtClean="0"/>
              <a:t/>
            </a:r>
            <a:br>
              <a:rPr lang="hu" dirty="0" smtClean="0"/>
            </a:br>
            <a:r>
              <a:rPr lang="hu" dirty="0"/>
              <a:t/>
            </a:r>
            <a:br>
              <a:rPr lang="hu" dirty="0"/>
            </a:br>
            <a:r>
              <a:rPr lang="hu" dirty="0" smtClean="0"/>
              <a:t/>
            </a:r>
            <a:br>
              <a:rPr lang="hu" dirty="0" smtClean="0"/>
            </a:br>
            <a:endParaRPr lang="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707" y="1440874"/>
            <a:ext cx="2149330" cy="26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77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533400"/>
            <a:ext cx="7542213" cy="1646382"/>
          </a:xfrm>
        </p:spPr>
        <p:txBody>
          <a:bodyPr rtlCol="0"/>
          <a:lstStyle/>
          <a:p>
            <a:pPr marL="45720" indent="0" rtl="0">
              <a:buNone/>
            </a:pPr>
            <a:endParaRPr lang="hu-HU" dirty="0" smtClean="0"/>
          </a:p>
          <a:p>
            <a:pPr marL="45720" indent="0" rtl="0">
              <a:buNone/>
            </a:pPr>
            <a:endParaRPr lang="hu-HU" dirty="0"/>
          </a:p>
        </p:txBody>
      </p:sp>
      <p:sp>
        <p:nvSpPr>
          <p:cNvPr id="2" name="Felhő 1"/>
          <p:cNvSpPr/>
          <p:nvPr/>
        </p:nvSpPr>
        <p:spPr>
          <a:xfrm>
            <a:off x="120073" y="46183"/>
            <a:ext cx="3417455" cy="18563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Kaphatok egy kis kutyát?</a:t>
            </a:r>
            <a:endParaRPr lang="hu-HU" sz="2400" dirty="0"/>
          </a:p>
        </p:txBody>
      </p:sp>
      <p:sp>
        <p:nvSpPr>
          <p:cNvPr id="11" name="Felhő 10"/>
          <p:cNvSpPr/>
          <p:nvPr/>
        </p:nvSpPr>
        <p:spPr>
          <a:xfrm>
            <a:off x="295564" y="2179782"/>
            <a:ext cx="2872509" cy="13577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Miről fogunk ma tanulni? </a:t>
            </a:r>
            <a:endParaRPr lang="hu-HU" sz="2400" dirty="0"/>
          </a:p>
        </p:txBody>
      </p:sp>
      <p:sp>
        <p:nvSpPr>
          <p:cNvPr id="12" name="Felhő 11"/>
          <p:cNvSpPr/>
          <p:nvPr/>
        </p:nvSpPr>
        <p:spPr>
          <a:xfrm>
            <a:off x="4562764" y="533400"/>
            <a:ext cx="3509818" cy="136908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Hová megyünk nyaralni?</a:t>
            </a:r>
            <a:endParaRPr lang="hu-HU" sz="2400" dirty="0"/>
          </a:p>
        </p:txBody>
      </p:sp>
      <p:sp>
        <p:nvSpPr>
          <p:cNvPr id="13" name="Felhő 12"/>
          <p:cNvSpPr/>
          <p:nvPr/>
        </p:nvSpPr>
        <p:spPr>
          <a:xfrm>
            <a:off x="4265252" y="2068945"/>
            <a:ext cx="4265252" cy="197658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Honnan érkeznek vissza a költöző madarak?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46" y="748146"/>
            <a:ext cx="6068289" cy="5338618"/>
          </a:xfrm>
        </p:spPr>
        <p:txBody>
          <a:bodyPr rtlCol="0">
            <a:normAutofit fontScale="90000"/>
          </a:bodyPr>
          <a:lstStyle/>
          <a:p>
            <a:r>
              <a:rPr lang="hu" sz="3100" dirty="0" smtClean="0">
                <a:solidFill>
                  <a:schemeClr val="tx2"/>
                </a:solidFill>
              </a:rPr>
              <a:t>Ha valami igazán érdekel, arra rákérdezel anyától, apától, testvéredtől, tanítódtól. </a:t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sz="3100" dirty="0">
                <a:solidFill>
                  <a:schemeClr val="tx2"/>
                </a:solidFill>
              </a:rPr>
              <a:t/>
            </a:r>
            <a:br>
              <a:rPr lang="hu" sz="3100" dirty="0">
                <a:solidFill>
                  <a:schemeClr val="tx2"/>
                </a:solidFill>
              </a:rPr>
            </a:br>
            <a:r>
              <a:rPr lang="hu" sz="3100" dirty="0">
                <a:solidFill>
                  <a:schemeClr val="tx2"/>
                </a:solidFill>
              </a:rPr>
              <a:t>Ilyenkor </a:t>
            </a:r>
            <a:r>
              <a:rPr lang="hu" sz="3100" dirty="0">
                <a:solidFill>
                  <a:schemeClr val="tx2"/>
                </a:solidFill>
                <a:latin typeface="Gill Sans Ultra Bold" panose="020B0A02020104020203" pitchFamily="34" charset="-18"/>
              </a:rPr>
              <a:t>kérdő mondattal</a:t>
            </a:r>
            <a:r>
              <a:rPr lang="hu" sz="3100" dirty="0">
                <a:solidFill>
                  <a:schemeClr val="tx2"/>
                </a:solidFill>
              </a:rPr>
              <a:t> fejezed ki gondolataidat.</a:t>
            </a:r>
            <a:br>
              <a:rPr lang="hu" sz="3100" dirty="0">
                <a:solidFill>
                  <a:schemeClr val="tx2"/>
                </a:solidFill>
              </a:rPr>
            </a:br>
            <a:r>
              <a:rPr lang="hu" sz="3100" dirty="0" smtClean="0">
                <a:solidFill>
                  <a:schemeClr val="tx2"/>
                </a:solidFill>
              </a:rPr>
              <a:t/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sz="3100" dirty="0" smtClean="0">
                <a:solidFill>
                  <a:schemeClr val="tx2"/>
                </a:solidFill>
              </a:rPr>
              <a:t>Máskor elolvasod egy könyvben, </a:t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sz="3100" dirty="0" smtClean="0">
                <a:solidFill>
                  <a:schemeClr val="tx2"/>
                </a:solidFill>
              </a:rPr>
              <a:t>ami érdekel.</a:t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sz="3100" dirty="0" smtClean="0">
                <a:solidFill>
                  <a:schemeClr val="tx2"/>
                </a:solidFill>
              </a:rPr>
              <a:t>Így szerzel tudást az új dolgokról. </a:t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sz="3100" dirty="0">
                <a:solidFill>
                  <a:schemeClr val="tx2"/>
                </a:solidFill>
              </a:rPr>
              <a:t/>
            </a:r>
            <a:br>
              <a:rPr lang="hu" sz="3100" dirty="0">
                <a:solidFill>
                  <a:schemeClr val="tx2"/>
                </a:solidFill>
              </a:rPr>
            </a:br>
            <a:r>
              <a:rPr lang="hu" sz="3100" dirty="0" smtClean="0">
                <a:solidFill>
                  <a:schemeClr val="tx2"/>
                </a:solidFill>
              </a:rPr>
              <a:t/>
            </a:r>
            <a:br>
              <a:rPr lang="hu" sz="3100" dirty="0" smtClean="0">
                <a:solidFill>
                  <a:schemeClr val="tx2"/>
                </a:solidFill>
              </a:rPr>
            </a:br>
            <a:r>
              <a:rPr lang="hu" dirty="0" smtClean="0">
                <a:solidFill>
                  <a:schemeClr val="tx2"/>
                </a:solidFill>
              </a:rPr>
              <a:t/>
            </a:r>
            <a:br>
              <a:rPr lang="hu" dirty="0" smtClean="0">
                <a:solidFill>
                  <a:schemeClr val="tx2"/>
                </a:solidFill>
              </a:rPr>
            </a:br>
            <a:r>
              <a:rPr lang="hu" dirty="0" smtClean="0">
                <a:solidFill>
                  <a:schemeClr val="tx2"/>
                </a:solidFill>
              </a:rPr>
              <a:t> </a:t>
            </a:r>
            <a:endParaRPr lang="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4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1703" y="286328"/>
            <a:ext cx="10547206" cy="1200416"/>
          </a:xfrm>
        </p:spPr>
        <p:txBody>
          <a:bodyPr rtlCol="0"/>
          <a:lstStyle/>
          <a:p>
            <a:pPr rtl="0"/>
            <a:r>
              <a:rPr lang="hu" dirty="0" smtClean="0"/>
              <a:t>Készítsd elő a nyelvtan könyved a 101. oldalon!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40945" y="1671782"/>
            <a:ext cx="4839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Olvasás után, karikázd be kék ceruzával a vastag betűvel írt mondatok végén található írásjeleket! </a:t>
            </a:r>
          </a:p>
          <a:p>
            <a:r>
              <a:rPr lang="hu-HU" sz="2800" dirty="0" smtClean="0"/>
              <a:t>Mi a közös bennük? </a:t>
            </a:r>
          </a:p>
          <a:p>
            <a:endParaRPr lang="hu-HU" sz="2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6640945" y="4134209"/>
            <a:ext cx="4710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dirty="0">
                <a:solidFill>
                  <a:srgbClr val="595959"/>
                </a:solidFill>
                <a:latin typeface="Arial Black" panose="020B0A04020102020204" pitchFamily="34" charset="0"/>
              </a:rPr>
              <a:t>Minden mondat </a:t>
            </a:r>
            <a:r>
              <a:rPr lang="hu-HU" sz="2800" dirty="0" smtClean="0">
                <a:solidFill>
                  <a:srgbClr val="595959"/>
                </a:solidFill>
                <a:latin typeface="Arial Black" panose="020B0A04020102020204" pitchFamily="34" charset="0"/>
              </a:rPr>
              <a:t>érdeklődést fejez ki. Mondatvégi írásjele: ? </a:t>
            </a:r>
            <a:endParaRPr lang="hu-HU" sz="2800" dirty="0">
              <a:solidFill>
                <a:srgbClr val="595959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1703" y="1758361"/>
            <a:ext cx="6224586" cy="28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886" y="399784"/>
            <a:ext cx="9372600" cy="1200416"/>
          </a:xfrm>
        </p:spPr>
        <p:txBody>
          <a:bodyPr rtlCol="0"/>
          <a:lstStyle/>
          <a:p>
            <a:pPr rtl="0"/>
            <a:r>
              <a:rPr lang="hu" dirty="0" smtClean="0"/>
              <a:t>Érdeklődj a 2. feladatban látható fecskék életéről! Fogalmazz meg 3 kérdő mondatot!</a:t>
            </a:r>
            <a:endParaRPr lang="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00727" y="2161309"/>
            <a:ext cx="506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886" y="2591954"/>
            <a:ext cx="6069561" cy="1311864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780213" y="2256131"/>
            <a:ext cx="4572000" cy="1983509"/>
          </a:xfrm>
        </p:spPr>
        <p:txBody>
          <a:bodyPr>
            <a:noAutofit/>
          </a:bodyPr>
          <a:lstStyle/>
          <a:p>
            <a:r>
              <a:rPr lang="hu-HU" sz="2800" dirty="0" smtClean="0"/>
              <a:t>Ügyelj a mondatkezdő nagy betűre!</a:t>
            </a:r>
          </a:p>
          <a:p>
            <a:r>
              <a:rPr lang="hu-HU" sz="2800" dirty="0" smtClean="0"/>
              <a:t>Figyelj a mondatvégi írásjelre! (?)</a:t>
            </a:r>
          </a:p>
          <a:p>
            <a:pPr marL="4572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668" y="230909"/>
            <a:ext cx="11157526" cy="1555461"/>
          </a:xfrm>
        </p:spPr>
        <p:txBody>
          <a:bodyPr rtlCol="0">
            <a:normAutofit/>
          </a:bodyPr>
          <a:lstStyle/>
          <a:p>
            <a:pPr rtl="0"/>
            <a:r>
              <a:rPr lang="hu" sz="3600" dirty="0" smtClean="0"/>
              <a:t>A 102. oldal 4. feladatban gyakorold a helyes kérdezést! Hangsúlyozd a kiemelt szavakat!</a:t>
            </a:r>
            <a:endParaRPr lang="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451927" y="5340426"/>
            <a:ext cx="7377521" cy="1254337"/>
          </a:xfrm>
        </p:spPr>
        <p:txBody>
          <a:bodyPr rtlCol="0">
            <a:noAutofit/>
          </a:bodyPr>
          <a:lstStyle/>
          <a:p>
            <a:pPr rtl="0"/>
            <a:r>
              <a:rPr lang="hu" sz="2800" dirty="0" smtClean="0">
                <a:solidFill>
                  <a:schemeClr val="tx2"/>
                </a:solidFill>
              </a:rPr>
              <a:t>Másolj le 3 kérdést a versből a c. feladathoz!</a:t>
            </a:r>
            <a:r>
              <a:rPr lang="hu" sz="2800" dirty="0">
                <a:solidFill>
                  <a:schemeClr val="tx2"/>
                </a:solidFill>
              </a:rPr>
              <a:t/>
            </a:r>
            <a:br>
              <a:rPr lang="hu" sz="2800" dirty="0">
                <a:solidFill>
                  <a:schemeClr val="tx2"/>
                </a:solidFill>
              </a:rPr>
            </a:br>
            <a:r>
              <a:rPr lang="hu" sz="2800" dirty="0" smtClean="0">
                <a:solidFill>
                  <a:schemeClr val="tx2"/>
                </a:solidFill>
              </a:rPr>
              <a:t>Írd át kék színessel a mondatkezdő nagybetűt és a mondatvégi írásjelet!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5854" y="1786371"/>
            <a:ext cx="7694285" cy="26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0867" y="341745"/>
            <a:ext cx="11559705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/>
              <a:t>Olvasd el figyelmesen a szabályt kétszer! </a:t>
            </a:r>
            <a:br>
              <a:rPr lang="hu-HU" dirty="0" smtClean="0"/>
            </a:br>
            <a:r>
              <a:rPr lang="hu-HU" dirty="0" smtClean="0"/>
              <a:t>Most próbáld meg családtagodnak elmondani segítség nélkül!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75339" y="4268191"/>
            <a:ext cx="1063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Másold le a nyelvtan füzetedbe a megtanult szabályt!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47" y="1732870"/>
            <a:ext cx="9668779" cy="20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Most pihenés képpen játssz velem!</a:t>
            </a:r>
            <a:br>
              <a:rPr lang="hu-HU" dirty="0" smtClean="0"/>
            </a:br>
            <a:r>
              <a:rPr lang="hu-HU" dirty="0" smtClean="0"/>
              <a:t>Kattints a jól ismert játékos feladatra!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3720667" y="1895764"/>
            <a:ext cx="4572000" cy="2343727"/>
          </a:xfrm>
        </p:spPr>
        <p:txBody>
          <a:bodyPr/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wordwall.net/hu/resource/1671280/nyelvtan/k%c3%a9rd%c5%91-mondat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https://wordwall.net/hu/resource/1576440/nyelvtan/k%c3%a9rd%c5%91-mondat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8177" y="969818"/>
            <a:ext cx="9372600" cy="1200416"/>
          </a:xfrm>
        </p:spPr>
        <p:txBody>
          <a:bodyPr rtlCol="0"/>
          <a:lstStyle/>
          <a:p>
            <a:pPr rtl="0"/>
            <a:r>
              <a:rPr lang="hu" dirty="0" smtClean="0"/>
              <a:t>Ismételjük át a tanultakat!</a:t>
            </a:r>
            <a:endParaRPr lang="hu" dirty="0"/>
          </a:p>
        </p:txBody>
      </p:sp>
      <p:graphicFrame>
        <p:nvGraphicFramePr>
          <p:cNvPr id="15" name="Tartalom helye 14" descr="5 lépést megjelenítő növekedési folyamat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5850863"/>
              </p:ext>
            </p:extLst>
          </p:nvPr>
        </p:nvGraphicFramePr>
        <p:xfrm>
          <a:off x="2392940" y="2743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6250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átszó gyerekek (16x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48_TF03461883_TF03461883.potx" id="{4470C823-0ABF-4C3F-888A-5D2CCB79A4E2}" vid="{16774E3D-88FF-4DB1-9D8E-4028D0D58933}"/>
    </a:ext>
  </a:extLst>
</a:theme>
</file>

<file path=ppt/theme/theme2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Játszó gyerekek témájú iskolai bemutató (rajzos illusztráció, szélesvásznú)</Template>
  <TotalTime>354</TotalTime>
  <Words>214</Words>
  <Application>Microsoft Office PowerPoint</Application>
  <PresentationFormat>Egyéni</PresentationFormat>
  <Paragraphs>37</Paragraphs>
  <Slides>10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Játszó gyerekek (16x9)</vt:lpstr>
      <vt:lpstr>A    mondat</vt:lpstr>
      <vt:lpstr>2. dia</vt:lpstr>
      <vt:lpstr>Ha valami igazán érdekel, arra rákérdezel anyától, apától, testvéredtől, tanítódtól.   Ilyenkor kérdő mondattal fejezed ki gondolataidat.  Máskor elolvasod egy könyvben,  ami érdekel. Így szerzel tudást az új dolgokról.      </vt:lpstr>
      <vt:lpstr>Készítsd elő a nyelvtan könyved a 101. oldalon!</vt:lpstr>
      <vt:lpstr>Érdeklődj a 2. feladatban látható fecskék életéről! Fogalmazz meg 3 kérdő mondatot!</vt:lpstr>
      <vt:lpstr>A 102. oldal 4. feladatban gyakorold a helyes kérdezést! Hangsúlyozd a kiemelt szavakat!</vt:lpstr>
      <vt:lpstr>Olvasd el figyelmesen a szabályt kétszer!  Most próbáld meg családtagodnak elmondani segítség nélkül!</vt:lpstr>
      <vt:lpstr>Most pihenés képpen játssz velem! Kattints a jól ismert játékos feladatra!</vt:lpstr>
      <vt:lpstr>Ismételjük át a tanultakat!</vt:lpstr>
      <vt:lpstr>Köszönöm a figyelmet!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  mondat</dc:title>
  <dc:creator>Király Ákosné</dc:creator>
  <cp:lastModifiedBy>user</cp:lastModifiedBy>
  <cp:revision>34</cp:revision>
  <dcterms:created xsi:type="dcterms:W3CDTF">2020-04-19T18:22:59Z</dcterms:created>
  <dcterms:modified xsi:type="dcterms:W3CDTF">2020-05-12T22:57:14Z</dcterms:modified>
</cp:coreProperties>
</file>